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319" r:id="rId3"/>
    <p:sldId id="265" r:id="rId4"/>
    <p:sldId id="266" r:id="rId5"/>
    <p:sldId id="267" r:id="rId6"/>
    <p:sldId id="268" r:id="rId7"/>
    <p:sldId id="269" r:id="rId8"/>
    <p:sldId id="270" r:id="rId9"/>
    <p:sldId id="275" r:id="rId10"/>
    <p:sldId id="271" r:id="rId11"/>
    <p:sldId id="272" r:id="rId12"/>
    <p:sldId id="276" r:id="rId13"/>
    <p:sldId id="273" r:id="rId14"/>
    <p:sldId id="274" r:id="rId15"/>
    <p:sldId id="277" r:id="rId16"/>
    <p:sldId id="278" r:id="rId17"/>
    <p:sldId id="283" r:id="rId18"/>
    <p:sldId id="279" r:id="rId19"/>
    <p:sldId id="280" r:id="rId20"/>
    <p:sldId id="281" r:id="rId21"/>
    <p:sldId id="282" r:id="rId22"/>
    <p:sldId id="284" r:id="rId23"/>
    <p:sldId id="317" r:id="rId24"/>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p:restoredTop sz="94650"/>
  </p:normalViewPr>
  <p:slideViewPr>
    <p:cSldViewPr snapToGrid="0">
      <p:cViewPr varScale="1">
        <p:scale>
          <a:sx n="120" d="100"/>
          <a:sy n="120"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55CE4-2883-334D-AD27-5936EF1F5473}" type="datetimeFigureOut">
              <a:rPr lang="en-IQ" smtClean="0"/>
              <a:t>26/04/2023</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B6EB3-4A43-FA4B-8677-1450F0293B7A}" type="slidenum">
              <a:rPr lang="en-IQ" smtClean="0"/>
              <a:t>‹#›</a:t>
            </a:fld>
            <a:endParaRPr lang="en-IQ"/>
          </a:p>
        </p:txBody>
      </p:sp>
    </p:spTree>
    <p:extLst>
      <p:ext uri="{BB962C8B-B14F-4D97-AF65-F5344CB8AC3E}">
        <p14:creationId xmlns:p14="http://schemas.microsoft.com/office/powerpoint/2010/main" val="251262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ologyonline.com/dictionary/reduc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biologyonline.com/dictionary/photosynthesis" TargetMode="External"/><Relationship Id="rId4" Type="http://schemas.openxmlformats.org/officeDocument/2006/relationships/hyperlink" Target="https://www.biologyonline.com/dictionary/respir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reducing and non reducing sugar </a:t>
            </a:r>
          </a:p>
          <a:p>
            <a:r>
              <a:rPr lang="en-US" dirty="0"/>
              <a:t>https://</a:t>
            </a:r>
            <a:r>
              <a:rPr lang="en-US" dirty="0" err="1"/>
              <a:t>www.biologyonline.com</a:t>
            </a:r>
            <a:r>
              <a:rPr lang="en-US" dirty="0"/>
              <a:t>/dictionary/reducing-sugar </a:t>
            </a:r>
          </a:p>
          <a:p>
            <a:endParaRPr lang="en-IQ" dirty="0"/>
          </a:p>
          <a:p>
            <a:pPr algn="l"/>
            <a:r>
              <a:rPr lang="en-US" b="0" i="0" dirty="0">
                <a:solidFill>
                  <a:srgbClr val="212529"/>
                </a:solidFill>
                <a:effectLst/>
                <a:latin typeface="Lato" panose="020F0502020204030203" pitchFamily="34" charset="0"/>
              </a:rPr>
              <a:t>The loss of electrons during a reaction of a molecule is called oxidation while the gain of single or multiple electrons is called </a:t>
            </a:r>
            <a:r>
              <a:rPr lang="en-US" b="0" i="0" u="none" strike="noStrike" dirty="0">
                <a:solidFill>
                  <a:srgbClr val="3A76C3"/>
                </a:solidFill>
                <a:effectLst/>
                <a:latin typeface="Lato" panose="020F0502020204030203" pitchFamily="34" charset="0"/>
                <a:hlinkClick r:id="rId3"/>
              </a:rPr>
              <a:t>reduction</a:t>
            </a:r>
            <a:r>
              <a:rPr lang="en-US" b="0" i="0" dirty="0">
                <a:solidFill>
                  <a:srgbClr val="212529"/>
                </a:solidFill>
                <a:effectLst/>
                <a:latin typeface="Lato" panose="020F0502020204030203" pitchFamily="34" charset="0"/>
              </a:rPr>
              <a:t>.</a:t>
            </a:r>
          </a:p>
          <a:p>
            <a:pPr algn="l"/>
            <a:r>
              <a:rPr lang="en-US" b="0" i="0" dirty="0">
                <a:solidFill>
                  <a:srgbClr val="212529"/>
                </a:solidFill>
                <a:effectLst/>
                <a:latin typeface="Lato" panose="020F0502020204030203" pitchFamily="34" charset="0"/>
              </a:rPr>
              <a:t>The oxidation and reduction reactions (also called </a:t>
            </a:r>
            <a:r>
              <a:rPr lang="en-US" b="0" i="1" dirty="0">
                <a:solidFill>
                  <a:srgbClr val="212529"/>
                </a:solidFill>
                <a:effectLst/>
                <a:latin typeface="Lato" panose="020F0502020204030203" pitchFamily="34" charset="0"/>
              </a:rPr>
              <a:t>redox reactions</a:t>
            </a:r>
            <a:r>
              <a:rPr lang="en-US" b="0" i="0" dirty="0">
                <a:solidFill>
                  <a:srgbClr val="212529"/>
                </a:solidFill>
                <a:effectLst/>
                <a:latin typeface="Lato" panose="020F0502020204030203" pitchFamily="34" charset="0"/>
              </a:rPr>
              <a:t>) are the chemical reactions in which the oxidation number of the chemical species that are taking part in the reaction changes. </a:t>
            </a:r>
          </a:p>
          <a:p>
            <a:pPr algn="l"/>
            <a:r>
              <a:rPr lang="en-US" b="0" i="0" dirty="0">
                <a:solidFill>
                  <a:srgbClr val="212529"/>
                </a:solidFill>
                <a:effectLst/>
                <a:latin typeface="Lato" panose="020F0502020204030203" pitchFamily="34" charset="0"/>
              </a:rPr>
              <a:t>The redox processes are the wide range of reactions that include the majority of the chemical and biological processes taking part around us. </a:t>
            </a:r>
          </a:p>
          <a:p>
            <a:pPr algn="l"/>
            <a:r>
              <a:rPr lang="en-US" b="0" i="0" dirty="0">
                <a:solidFill>
                  <a:srgbClr val="212529"/>
                </a:solidFill>
                <a:effectLst/>
                <a:latin typeface="Lato" panose="020F0502020204030203" pitchFamily="34" charset="0"/>
              </a:rPr>
              <a:t>Rusting and dissolution of the metals, browning of the fruits, fire reactions, </a:t>
            </a:r>
            <a:r>
              <a:rPr lang="en-US" b="0" i="0" u="none" strike="noStrike" dirty="0">
                <a:solidFill>
                  <a:srgbClr val="3A76C3"/>
                </a:solidFill>
                <a:effectLst/>
                <a:latin typeface="Lato" panose="020F0502020204030203" pitchFamily="34" charset="0"/>
                <a:hlinkClick r:id="rId4"/>
              </a:rPr>
              <a:t>respiration</a:t>
            </a:r>
            <a:r>
              <a:rPr lang="en-US" b="0" i="0" dirty="0">
                <a:solidFill>
                  <a:srgbClr val="212529"/>
                </a:solidFill>
                <a:effectLst/>
                <a:latin typeface="Lato" panose="020F0502020204030203" pitchFamily="34" charset="0"/>
              </a:rPr>
              <a:t> and the process of </a:t>
            </a:r>
            <a:r>
              <a:rPr lang="en-US" b="0" i="0" u="none" strike="noStrike" dirty="0">
                <a:solidFill>
                  <a:srgbClr val="3A76C3"/>
                </a:solidFill>
                <a:effectLst/>
                <a:latin typeface="Lato" panose="020F0502020204030203" pitchFamily="34" charset="0"/>
                <a:hlinkClick r:id="rId5"/>
              </a:rPr>
              <a:t>photosynthesis</a:t>
            </a:r>
            <a:r>
              <a:rPr lang="en-US" b="0" i="0" dirty="0">
                <a:solidFill>
                  <a:srgbClr val="212529"/>
                </a:solidFill>
                <a:effectLst/>
                <a:latin typeface="Lato" panose="020F0502020204030203" pitchFamily="34" charset="0"/>
              </a:rPr>
              <a:t> are all oxidation-reduction processes.</a:t>
            </a:r>
          </a:p>
          <a:p>
            <a:pPr algn="l"/>
            <a:r>
              <a:rPr lang="en-US" b="1" i="0" dirty="0">
                <a:solidFill>
                  <a:srgbClr val="212529"/>
                </a:solidFill>
                <a:effectLst/>
                <a:latin typeface="Lato" panose="020F0502020204030203" pitchFamily="34" charset="0"/>
              </a:rPr>
              <a:t>Oxygen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C+ 2H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 → CO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+ 2H</a:t>
            </a:r>
            <a:r>
              <a:rPr lang="en-US" b="0" i="0" baseline="-25000" dirty="0">
                <a:solidFill>
                  <a:srgbClr val="212529"/>
                </a:solidFill>
                <a:effectLst/>
                <a:latin typeface="Lato" panose="020F0502020204030203" pitchFamily="34" charset="0"/>
              </a:rPr>
              <a:t>2</a:t>
            </a:r>
            <a:endParaRPr lang="en-US" b="0" i="0" dirty="0">
              <a:solidFill>
                <a:srgbClr val="212529"/>
              </a:solidFill>
              <a:effectLst/>
              <a:latin typeface="Lato" panose="020F0502020204030203" pitchFamily="34" charset="0"/>
            </a:endParaRPr>
          </a:p>
          <a:p>
            <a:pPr algn="l"/>
            <a:r>
              <a:rPr lang="en-US" b="1" i="0" dirty="0">
                <a:solidFill>
                  <a:srgbClr val="212529"/>
                </a:solidFill>
                <a:effectLst/>
                <a:latin typeface="Lato" panose="020F0502020204030203" pitchFamily="34" charset="0"/>
              </a:rPr>
              <a:t>Hydrogen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H</a:t>
            </a:r>
            <a:r>
              <a:rPr lang="en-US" b="0" i="0" baseline="-25000" dirty="0">
                <a:solidFill>
                  <a:srgbClr val="212529"/>
                </a:solidFill>
                <a:effectLst/>
                <a:latin typeface="Lato" panose="020F0502020204030203" pitchFamily="34" charset="0"/>
              </a:rPr>
              <a:t>4</a:t>
            </a:r>
            <a:r>
              <a:rPr lang="en-US" b="0" i="0" dirty="0">
                <a:solidFill>
                  <a:srgbClr val="212529"/>
                </a:solidFill>
                <a:effectLst/>
                <a:latin typeface="Lato" panose="020F0502020204030203" pitchFamily="34" charset="0"/>
              </a:rPr>
              <a:t>+ 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a:t>
            </a:r>
          </a:p>
          <a:p>
            <a:pPr algn="l"/>
            <a:r>
              <a:rPr lang="en-US" b="1" i="0" dirty="0">
                <a:solidFill>
                  <a:srgbClr val="212529"/>
                </a:solidFill>
                <a:effectLst/>
                <a:latin typeface="Lato" panose="020F0502020204030203" pitchFamily="34" charset="0"/>
              </a:rPr>
              <a:t>Electron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Zn + Cu</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Zn</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Cu</a:t>
            </a:r>
          </a:p>
          <a:p>
            <a:endParaRPr lang="en-IQ" dirty="0"/>
          </a:p>
        </p:txBody>
      </p:sp>
      <p:sp>
        <p:nvSpPr>
          <p:cNvPr id="4" name="Slide Number Placeholder 3"/>
          <p:cNvSpPr>
            <a:spLocks noGrp="1"/>
          </p:cNvSpPr>
          <p:nvPr>
            <p:ph type="sldNum" sz="quarter" idx="5"/>
          </p:nvPr>
        </p:nvSpPr>
        <p:spPr/>
        <p:txBody>
          <a:bodyPr/>
          <a:lstStyle/>
          <a:p>
            <a:fld id="{BF317DC1-B6BF-C746-BD2A-A639CFB56E37}" type="slidenum">
              <a:rPr lang="en-IQ" smtClean="0"/>
              <a:t>1</a:t>
            </a:fld>
            <a:endParaRPr lang="en-IQ"/>
          </a:p>
        </p:txBody>
      </p:sp>
    </p:spTree>
    <p:extLst>
      <p:ext uri="{BB962C8B-B14F-4D97-AF65-F5344CB8AC3E}">
        <p14:creationId xmlns:p14="http://schemas.microsoft.com/office/powerpoint/2010/main" val="227530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19FF-45F7-E451-0A5A-505CCA73E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A2C9CD42-66CA-665B-1CFB-4CA39B646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7FFCA94F-2C47-2063-712A-A54A95DE8349}"/>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5" name="Footer Placeholder 4">
            <a:extLst>
              <a:ext uri="{FF2B5EF4-FFF2-40B4-BE49-F238E27FC236}">
                <a16:creationId xmlns:a16="http://schemas.microsoft.com/office/drawing/2014/main" id="{4E71E16E-9EDA-1EE4-83D2-5E5CF45991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280FD58-1509-7761-BF0F-35CAB908F4B4}"/>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0474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879E-A198-C01C-2BD1-439EC19F4C70}"/>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A8E1691-A0A7-CBA2-A24D-5EE1C3F0F8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23CBCE8-77D3-F767-9013-EBAFF74B8B29}"/>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5" name="Footer Placeholder 4">
            <a:extLst>
              <a:ext uri="{FF2B5EF4-FFF2-40B4-BE49-F238E27FC236}">
                <a16:creationId xmlns:a16="http://schemas.microsoft.com/office/drawing/2014/main" id="{A315F8B6-AC9F-DA61-909D-9C442B5D92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1EE1C98-151F-575F-1650-0573F092643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2133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8472C-1EA4-6EC0-8BC8-C26C4D95B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5B79198-9619-F1AD-0B0D-FA1AFAEB6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2C0DB1AA-08CC-CA7A-A95D-321A9242B728}"/>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5" name="Footer Placeholder 4">
            <a:extLst>
              <a:ext uri="{FF2B5EF4-FFF2-40B4-BE49-F238E27FC236}">
                <a16:creationId xmlns:a16="http://schemas.microsoft.com/office/drawing/2014/main" id="{E94AFC99-F92E-ABF8-38C7-A1D6CF10D43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16B509B-FC2A-DD87-13EE-EC517A1900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64817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91B7-1449-80F5-F6FC-65126CC49B39}"/>
              </a:ext>
            </a:extLst>
          </p:cNvPr>
          <p:cNvSpPr>
            <a:spLocks noGrp="1"/>
          </p:cNvSpPr>
          <p:nvPr>
            <p:ph type="title"/>
          </p:nvPr>
        </p:nvSpPr>
        <p:spPr>
          <a:xfrm>
            <a:off x="188843" y="223354"/>
            <a:ext cx="10515600" cy="1062107"/>
          </a:xfrm>
        </p:spPr>
        <p:txBody>
          <a:bodyPr>
            <a:normAutofit/>
          </a:bodyPr>
          <a:lstStyle>
            <a:lvl1pPr>
              <a:defRPr sz="5400" b="1">
                <a:solidFill>
                  <a:srgbClr val="C00000"/>
                </a:solidFill>
              </a:defRPr>
            </a:lvl1pPr>
          </a:lstStyle>
          <a:p>
            <a:r>
              <a:rPr lang="en-US" dirty="0"/>
              <a:t>Click to edit Master title style</a:t>
            </a:r>
            <a:endParaRPr lang="en-IQ" dirty="0"/>
          </a:p>
        </p:txBody>
      </p:sp>
      <p:sp>
        <p:nvSpPr>
          <p:cNvPr id="3" name="Content Placeholder 2">
            <a:extLst>
              <a:ext uri="{FF2B5EF4-FFF2-40B4-BE49-F238E27FC236}">
                <a16:creationId xmlns:a16="http://schemas.microsoft.com/office/drawing/2014/main" id="{0A17258A-C9EA-E8D4-2E3B-A44C314E4F3D}"/>
              </a:ext>
            </a:extLst>
          </p:cNvPr>
          <p:cNvSpPr>
            <a:spLocks noGrp="1"/>
          </p:cNvSpPr>
          <p:nvPr>
            <p:ph idx="1"/>
          </p:nvPr>
        </p:nvSpPr>
        <p:spPr>
          <a:xfrm>
            <a:off x="188843" y="16466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D535424-7483-7D6B-4CDF-DFBE141AD3C5}"/>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5" name="Footer Placeholder 4">
            <a:extLst>
              <a:ext uri="{FF2B5EF4-FFF2-40B4-BE49-F238E27FC236}">
                <a16:creationId xmlns:a16="http://schemas.microsoft.com/office/drawing/2014/main" id="{F46181E7-9722-B82B-A2A7-3961897E32D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D5746F6-04CF-5C76-245F-E661D888CB15}"/>
              </a:ext>
            </a:extLst>
          </p:cNvPr>
          <p:cNvSpPr>
            <a:spLocks noGrp="1"/>
          </p:cNvSpPr>
          <p:nvPr>
            <p:ph type="sldNum" sz="quarter" idx="12"/>
          </p:nvPr>
        </p:nvSpPr>
        <p:spPr/>
        <p:txBody>
          <a:bodyPr/>
          <a:lstStyle/>
          <a:p>
            <a:fld id="{1CD52EAD-0E8D-684D-AB52-B60ECF7DA0AC}" type="slidenum">
              <a:rPr lang="en-IQ" smtClean="0"/>
              <a:t>‹#›</a:t>
            </a:fld>
            <a:endParaRPr lang="en-IQ"/>
          </a:p>
        </p:txBody>
      </p:sp>
      <p:pic>
        <p:nvPicPr>
          <p:cNvPr id="7" name="Picture 2" descr="PIS System - TIU">
            <a:extLst>
              <a:ext uri="{FF2B5EF4-FFF2-40B4-BE49-F238E27FC236}">
                <a16:creationId xmlns:a16="http://schemas.microsoft.com/office/drawing/2014/main" id="{7AABF195-D132-AB9C-B9E5-B9EBD40B1D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690" y="-137839"/>
            <a:ext cx="1819345" cy="1637751"/>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a:extLst>
              <a:ext uri="{FF2B5EF4-FFF2-40B4-BE49-F238E27FC236}">
                <a16:creationId xmlns:a16="http://schemas.microsoft.com/office/drawing/2014/main" id="{BAF7F7D2-1435-79CA-B446-0E8A52B19128}"/>
              </a:ext>
            </a:extLst>
          </p:cNvPr>
          <p:cNvSpPr/>
          <p:nvPr userDrawn="1"/>
        </p:nvSpPr>
        <p:spPr>
          <a:xfrm flipV="1">
            <a:off x="0" y="1285461"/>
            <a:ext cx="11118574" cy="45719"/>
          </a:xfrm>
          <a:prstGeom prst="homePlate">
            <a:avLst>
              <a:gd name="adj" fmla="val 92789"/>
            </a:avLst>
          </a:prstGeom>
          <a:solidFill>
            <a:schemeClr val="accent1">
              <a:lumMod val="60000"/>
              <a:lumOff val="40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Tree>
    <p:extLst>
      <p:ext uri="{BB962C8B-B14F-4D97-AF65-F5344CB8AC3E}">
        <p14:creationId xmlns:p14="http://schemas.microsoft.com/office/powerpoint/2010/main" val="16417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2611-FD12-B149-B737-078024205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13F7BF88-924E-05C9-934F-C88D67173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CCF22-E102-9958-FE0F-018353F071B1}"/>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5" name="Footer Placeholder 4">
            <a:extLst>
              <a:ext uri="{FF2B5EF4-FFF2-40B4-BE49-F238E27FC236}">
                <a16:creationId xmlns:a16="http://schemas.microsoft.com/office/drawing/2014/main" id="{291862CB-5EBC-961F-C5C3-53FB6E9DA3A7}"/>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A7BF1598-D986-2087-E470-B2CE0B844D53}"/>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283965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0E88-87EA-7A38-F43D-97EDD02A5FD7}"/>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40AD4432-803F-3C88-6F01-FB04BE4504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3ED3B5C8-3888-10BA-F4B7-157080513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9D3C1DE1-725D-C9EE-064B-561BE77CB10F}"/>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6" name="Footer Placeholder 5">
            <a:extLst>
              <a:ext uri="{FF2B5EF4-FFF2-40B4-BE49-F238E27FC236}">
                <a16:creationId xmlns:a16="http://schemas.microsoft.com/office/drawing/2014/main" id="{AE301079-FCF0-BBD4-4241-A9665F47FFC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016305D-DDCD-29FB-FA91-0F57DA909EC2}"/>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05807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3A4C-F04A-153E-F811-785FCFC6037E}"/>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815C6A-68F2-E3E9-A84B-3026CAFE1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283B2-389F-EA23-6B31-1A421275E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A1261D3B-B754-EB4F-B8A2-1DACA0650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9CC99-DE90-DA04-6019-1B88B9923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97CD840B-86F7-E7F3-E9B8-CB25A75F3359}"/>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8" name="Footer Placeholder 7">
            <a:extLst>
              <a:ext uri="{FF2B5EF4-FFF2-40B4-BE49-F238E27FC236}">
                <a16:creationId xmlns:a16="http://schemas.microsoft.com/office/drawing/2014/main" id="{4ACFB1CC-61CD-8F43-1F6E-E5DB85DA6BD6}"/>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7616E4C5-2E4F-AD72-9A33-76E80526C9B7}"/>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4016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B4CF-B354-7D61-BA79-E80281138227}"/>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068E653C-316E-074D-B3B6-BDFDA0A97B8D}"/>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4" name="Footer Placeholder 3">
            <a:extLst>
              <a:ext uri="{FF2B5EF4-FFF2-40B4-BE49-F238E27FC236}">
                <a16:creationId xmlns:a16="http://schemas.microsoft.com/office/drawing/2014/main" id="{8D3EC436-18E5-4317-AE6F-C107DCCF1CCE}"/>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DC31F9B1-02CB-D7F4-26FC-D35944F5B3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16908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69714-3E97-E96D-E529-FC694FA39F4D}"/>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3" name="Footer Placeholder 2">
            <a:extLst>
              <a:ext uri="{FF2B5EF4-FFF2-40B4-BE49-F238E27FC236}">
                <a16:creationId xmlns:a16="http://schemas.microsoft.com/office/drawing/2014/main" id="{A5303370-F7BC-5ABE-D8B3-2DFD036F1C7A}"/>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F79B0C13-976E-7602-8A5E-778E76865E9F}"/>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85144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0144-F46F-BD7A-5971-0AF5B2F66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B9D924BB-F5AE-2B18-A3D0-FB4C17E85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6454F7E6-D04C-11A4-A270-4EBF405D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80326-B76E-1FD9-B7E4-112253E36E29}"/>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6" name="Footer Placeholder 5">
            <a:extLst>
              <a:ext uri="{FF2B5EF4-FFF2-40B4-BE49-F238E27FC236}">
                <a16:creationId xmlns:a16="http://schemas.microsoft.com/office/drawing/2014/main" id="{8022ED6C-7FF5-2CC4-E537-4BE12FE9A501}"/>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73CE601D-2692-6112-398E-A1B5F885014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9235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E121-78E6-C5E3-0662-E99D421F2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0FC88996-E2C3-D280-28CF-D5C77EF99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FE449686-C029-B7D2-D0A5-764E8A59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C79DC-34F8-C39B-1AFC-33DE9D3E2D16}"/>
              </a:ext>
            </a:extLst>
          </p:cNvPr>
          <p:cNvSpPr>
            <a:spLocks noGrp="1"/>
          </p:cNvSpPr>
          <p:nvPr>
            <p:ph type="dt" sz="half" idx="10"/>
          </p:nvPr>
        </p:nvSpPr>
        <p:spPr/>
        <p:txBody>
          <a:bodyPr/>
          <a:lstStyle/>
          <a:p>
            <a:fld id="{934C1372-771A-EC43-B32A-2DE3800FE8D4}" type="datetimeFigureOut">
              <a:rPr lang="en-IQ" smtClean="0"/>
              <a:t>26/04/2023</a:t>
            </a:fld>
            <a:endParaRPr lang="en-IQ"/>
          </a:p>
        </p:txBody>
      </p:sp>
      <p:sp>
        <p:nvSpPr>
          <p:cNvPr id="6" name="Footer Placeholder 5">
            <a:extLst>
              <a:ext uri="{FF2B5EF4-FFF2-40B4-BE49-F238E27FC236}">
                <a16:creationId xmlns:a16="http://schemas.microsoft.com/office/drawing/2014/main" id="{80A22CC3-DF95-651C-1634-DBE6F4F63E7D}"/>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BDB5ACA9-B7CB-1B8B-6C33-AF4EBEE9F79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09668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F6C94-372F-2B03-D9E2-9619C7621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9257FA-8759-667C-0BE9-065BD4C50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1435B04-648C-AE16-7493-DA45B4DC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1372-771A-EC43-B32A-2DE3800FE8D4}" type="datetimeFigureOut">
              <a:rPr lang="en-IQ" smtClean="0"/>
              <a:t>26/04/2023</a:t>
            </a:fld>
            <a:endParaRPr lang="en-IQ"/>
          </a:p>
        </p:txBody>
      </p:sp>
      <p:sp>
        <p:nvSpPr>
          <p:cNvPr id="5" name="Footer Placeholder 4">
            <a:extLst>
              <a:ext uri="{FF2B5EF4-FFF2-40B4-BE49-F238E27FC236}">
                <a16:creationId xmlns:a16="http://schemas.microsoft.com/office/drawing/2014/main" id="{6E943949-04EF-3BA4-1B7E-ECDD1F855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6A96FF74-65D4-04F5-EBA4-D554D6981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52EAD-0E8D-684D-AB52-B60ECF7DA0AC}" type="slidenum">
              <a:rPr lang="en-IQ" smtClean="0"/>
              <a:t>‹#›</a:t>
            </a:fld>
            <a:endParaRPr lang="en-IQ"/>
          </a:p>
        </p:txBody>
      </p:sp>
    </p:spTree>
    <p:extLst>
      <p:ext uri="{BB962C8B-B14F-4D97-AF65-F5344CB8AC3E}">
        <p14:creationId xmlns:p14="http://schemas.microsoft.com/office/powerpoint/2010/main" val="114667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Mohammed.rasul@tiu.edu.i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S System - TIU">
            <a:extLst>
              <a:ext uri="{FF2B5EF4-FFF2-40B4-BE49-F238E27FC236}">
                <a16:creationId xmlns:a16="http://schemas.microsoft.com/office/drawing/2014/main" id="{9EDEDDFE-C204-F0F5-9E18-CA50F8941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812" y="-156121"/>
            <a:ext cx="2389188" cy="2150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715FA1-D100-2D0F-938C-AC8F3A3D50D3}"/>
              </a:ext>
            </a:extLst>
          </p:cNvPr>
          <p:cNvSpPr txBox="1"/>
          <p:nvPr/>
        </p:nvSpPr>
        <p:spPr>
          <a:xfrm>
            <a:off x="174190" y="460643"/>
            <a:ext cx="6327823" cy="1323439"/>
          </a:xfrm>
          <a:prstGeom prst="rect">
            <a:avLst/>
          </a:prstGeom>
          <a:noFill/>
        </p:spPr>
        <p:txBody>
          <a:bodyPr wrap="none" rtlCol="0">
            <a:spAutoFit/>
          </a:bodyPr>
          <a:lstStyle/>
          <a:p>
            <a:r>
              <a:rPr lang="en-IQ" sz="4000" b="1" dirty="0">
                <a:solidFill>
                  <a:srgbClr val="C00000"/>
                </a:solidFill>
              </a:rPr>
              <a:t>Faculty of Pharmacy </a:t>
            </a:r>
          </a:p>
          <a:p>
            <a:r>
              <a:rPr lang="en-IQ" sz="4000" b="1" dirty="0">
                <a:solidFill>
                  <a:srgbClr val="C00000"/>
                </a:solidFill>
              </a:rPr>
              <a:t>Tishk Internationl University </a:t>
            </a:r>
          </a:p>
        </p:txBody>
      </p:sp>
      <p:sp>
        <p:nvSpPr>
          <p:cNvPr id="7" name="Hexagon 6">
            <a:extLst>
              <a:ext uri="{FF2B5EF4-FFF2-40B4-BE49-F238E27FC236}">
                <a16:creationId xmlns:a16="http://schemas.microsoft.com/office/drawing/2014/main" id="{93A434F6-661D-B5F0-7167-69A66F1292B4}"/>
              </a:ext>
            </a:extLst>
          </p:cNvPr>
          <p:cNvSpPr/>
          <p:nvPr/>
        </p:nvSpPr>
        <p:spPr>
          <a:xfrm>
            <a:off x="2899677" y="3927360"/>
            <a:ext cx="6903135" cy="952433"/>
          </a:xfrm>
          <a:prstGeom prst="hexagon">
            <a:avLst>
              <a:gd name="adj" fmla="val 16001"/>
              <a:gd name="vf" fmla="val 11547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8</a:t>
            </a:r>
            <a:r>
              <a:rPr lang="en-US" sz="2800" b="1" baseline="30000" dirty="0">
                <a:solidFill>
                  <a:schemeClr val="tx1"/>
                </a:solidFill>
              </a:rPr>
              <a:t>th</a:t>
            </a:r>
            <a:r>
              <a:rPr lang="en-US" sz="2800" b="1" dirty="0">
                <a:solidFill>
                  <a:schemeClr val="tx1"/>
                </a:solidFill>
              </a:rPr>
              <a:t> lecture; Nutritional Biochemistry  </a:t>
            </a:r>
          </a:p>
        </p:txBody>
      </p:sp>
      <p:sp>
        <p:nvSpPr>
          <p:cNvPr id="9" name="Rounded Rectangle 8">
            <a:extLst>
              <a:ext uri="{FF2B5EF4-FFF2-40B4-BE49-F238E27FC236}">
                <a16:creationId xmlns:a16="http://schemas.microsoft.com/office/drawing/2014/main" id="{907F21C1-D6BF-2673-6889-3A6D383324D5}"/>
              </a:ext>
            </a:extLst>
          </p:cNvPr>
          <p:cNvSpPr/>
          <p:nvPr/>
        </p:nvSpPr>
        <p:spPr>
          <a:xfrm>
            <a:off x="1370245" y="2284443"/>
            <a:ext cx="9770301" cy="1743994"/>
          </a:xfrm>
          <a:prstGeom prst="round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Q" sz="4800" b="1" dirty="0"/>
              <a:t>Dietary Lipid</a:t>
            </a:r>
          </a:p>
        </p:txBody>
      </p:sp>
      <p:sp>
        <p:nvSpPr>
          <p:cNvPr id="6" name="Pentagon 5">
            <a:extLst>
              <a:ext uri="{FF2B5EF4-FFF2-40B4-BE49-F238E27FC236}">
                <a16:creationId xmlns:a16="http://schemas.microsoft.com/office/drawing/2014/main" id="{E0E20C27-0DDF-AD12-96F2-10FFEC886B0E}"/>
              </a:ext>
            </a:extLst>
          </p:cNvPr>
          <p:cNvSpPr/>
          <p:nvPr/>
        </p:nvSpPr>
        <p:spPr>
          <a:xfrm>
            <a:off x="677562" y="6231512"/>
            <a:ext cx="10836876" cy="45719"/>
          </a:xfrm>
          <a:prstGeom prst="homePlate">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
        <p:nvSpPr>
          <p:cNvPr id="11" name="TextBox 10">
            <a:extLst>
              <a:ext uri="{FF2B5EF4-FFF2-40B4-BE49-F238E27FC236}">
                <a16:creationId xmlns:a16="http://schemas.microsoft.com/office/drawing/2014/main" id="{1F012BC3-EA24-D8C9-FB9D-EB90F7A5620B}"/>
              </a:ext>
            </a:extLst>
          </p:cNvPr>
          <p:cNvSpPr txBox="1"/>
          <p:nvPr/>
        </p:nvSpPr>
        <p:spPr>
          <a:xfrm>
            <a:off x="677562" y="5731151"/>
            <a:ext cx="2985113" cy="523220"/>
          </a:xfrm>
          <a:prstGeom prst="rect">
            <a:avLst/>
          </a:prstGeom>
          <a:noFill/>
        </p:spPr>
        <p:txBody>
          <a:bodyPr wrap="none" rtlCol="0">
            <a:spAutoFit/>
          </a:bodyPr>
          <a:lstStyle/>
          <a:p>
            <a:r>
              <a:rPr lang="en-IQ" sz="2800" b="1" dirty="0"/>
              <a:t>Mohammed Rasul </a:t>
            </a:r>
          </a:p>
        </p:txBody>
      </p:sp>
      <p:sp>
        <p:nvSpPr>
          <p:cNvPr id="13" name="TextBox 12">
            <a:extLst>
              <a:ext uri="{FF2B5EF4-FFF2-40B4-BE49-F238E27FC236}">
                <a16:creationId xmlns:a16="http://schemas.microsoft.com/office/drawing/2014/main" id="{1BB074C2-7EC3-7F42-1A42-D1F4D7063FBB}"/>
              </a:ext>
            </a:extLst>
          </p:cNvPr>
          <p:cNvSpPr txBox="1"/>
          <p:nvPr/>
        </p:nvSpPr>
        <p:spPr>
          <a:xfrm>
            <a:off x="677562" y="6312438"/>
            <a:ext cx="4444230" cy="369332"/>
          </a:xfrm>
          <a:prstGeom prst="rect">
            <a:avLst/>
          </a:prstGeom>
          <a:noFill/>
        </p:spPr>
        <p:txBody>
          <a:bodyPr wrap="none" rtlCol="0">
            <a:spAutoFit/>
          </a:bodyPr>
          <a:lstStyle/>
          <a:p>
            <a:r>
              <a:rPr lang="en-IQ" b="1" dirty="0"/>
              <a:t>Assistant Lecturer |MSc. Biomedical Science</a:t>
            </a:r>
          </a:p>
        </p:txBody>
      </p:sp>
      <p:sp>
        <p:nvSpPr>
          <p:cNvPr id="2" name="TextBox 1">
            <a:extLst>
              <a:ext uri="{FF2B5EF4-FFF2-40B4-BE49-F238E27FC236}">
                <a16:creationId xmlns:a16="http://schemas.microsoft.com/office/drawing/2014/main" id="{C52BF36C-E7D1-1867-B7A4-289A530B1779}"/>
              </a:ext>
            </a:extLst>
          </p:cNvPr>
          <p:cNvSpPr txBox="1"/>
          <p:nvPr/>
        </p:nvSpPr>
        <p:spPr>
          <a:xfrm>
            <a:off x="8499832" y="6344842"/>
            <a:ext cx="3324500" cy="400110"/>
          </a:xfrm>
          <a:prstGeom prst="rect">
            <a:avLst/>
          </a:prstGeom>
          <a:noFill/>
        </p:spPr>
        <p:txBody>
          <a:bodyPr wrap="none" rtlCol="0">
            <a:spAutoFit/>
          </a:bodyPr>
          <a:lstStyle/>
          <a:p>
            <a:r>
              <a:rPr lang="en-US" sz="2000" dirty="0">
                <a:hlinkClick r:id="rId4"/>
              </a:rPr>
              <a:t>M</a:t>
            </a:r>
            <a:r>
              <a:rPr lang="en-IQ" sz="2000" dirty="0">
                <a:hlinkClick r:id="rId4"/>
              </a:rPr>
              <a:t>ohammed.rasul@tiu.edu.iq</a:t>
            </a:r>
            <a:r>
              <a:rPr lang="en-IQ" sz="2000" dirty="0"/>
              <a:t> </a:t>
            </a:r>
          </a:p>
        </p:txBody>
      </p:sp>
      <p:pic>
        <p:nvPicPr>
          <p:cNvPr id="5" name="Graphic 4" descr="Envelope with solid fill">
            <a:extLst>
              <a:ext uri="{FF2B5EF4-FFF2-40B4-BE49-F238E27FC236}">
                <a16:creationId xmlns:a16="http://schemas.microsoft.com/office/drawing/2014/main" id="{A7E32DFF-4E40-1E74-6816-141BEBA3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3839" y="6231512"/>
            <a:ext cx="595993" cy="595993"/>
          </a:xfrm>
          <a:prstGeom prst="rect">
            <a:avLst/>
          </a:prstGeom>
        </p:spPr>
      </p:pic>
    </p:spTree>
    <p:extLst>
      <p:ext uri="{BB962C8B-B14F-4D97-AF65-F5344CB8AC3E}">
        <p14:creationId xmlns:p14="http://schemas.microsoft.com/office/powerpoint/2010/main" val="190102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28D3-0F09-6636-CCD1-6C3B0C7D15BE}"/>
              </a:ext>
            </a:extLst>
          </p:cNvPr>
          <p:cNvSpPr>
            <a:spLocks noGrp="1"/>
          </p:cNvSpPr>
          <p:nvPr>
            <p:ph type="title"/>
          </p:nvPr>
        </p:nvSpPr>
        <p:spPr/>
        <p:txBody>
          <a:bodyPr/>
          <a:lstStyle/>
          <a:p>
            <a:r>
              <a:rPr lang="en-US" sz="6000" b="0" i="0" dirty="0">
                <a:solidFill>
                  <a:srgbClr val="FF0000"/>
                </a:solidFill>
                <a:effectLst/>
                <a:latin typeface="Inter"/>
              </a:rPr>
              <a:t>sterols</a:t>
            </a:r>
            <a:endParaRPr lang="en-IQ" dirty="0">
              <a:solidFill>
                <a:srgbClr val="FF0000"/>
              </a:solidFill>
            </a:endParaRPr>
          </a:p>
        </p:txBody>
      </p:sp>
      <p:sp>
        <p:nvSpPr>
          <p:cNvPr id="3" name="Content Placeholder 2">
            <a:extLst>
              <a:ext uri="{FF2B5EF4-FFF2-40B4-BE49-F238E27FC236}">
                <a16:creationId xmlns:a16="http://schemas.microsoft.com/office/drawing/2014/main" id="{CF539F4F-CD0D-E3C0-A61E-BCC03DAE9D45}"/>
              </a:ext>
            </a:extLst>
          </p:cNvPr>
          <p:cNvSpPr>
            <a:spLocks noGrp="1"/>
          </p:cNvSpPr>
          <p:nvPr>
            <p:ph idx="1"/>
          </p:nvPr>
        </p:nvSpPr>
        <p:spPr>
          <a:xfrm>
            <a:off x="188842" y="1646654"/>
            <a:ext cx="6779993" cy="4351338"/>
          </a:xfrm>
        </p:spPr>
        <p:txBody>
          <a:bodyPr>
            <a:normAutofit/>
          </a:bodyPr>
          <a:lstStyle/>
          <a:p>
            <a:r>
              <a:rPr lang="en-US" dirty="0">
                <a:solidFill>
                  <a:srgbClr val="454545"/>
                </a:solidFill>
                <a:latin typeface="Inter"/>
              </a:rPr>
              <a:t>a</a:t>
            </a:r>
            <a:r>
              <a:rPr lang="en-US" b="0" i="0" dirty="0">
                <a:solidFill>
                  <a:srgbClr val="454545"/>
                </a:solidFill>
                <a:effectLst/>
                <a:latin typeface="Inter"/>
              </a:rPr>
              <a:t>nother lipid component of the diet is </a:t>
            </a:r>
            <a:r>
              <a:rPr lang="en-US" b="1" i="0" dirty="0">
                <a:solidFill>
                  <a:srgbClr val="454545"/>
                </a:solidFill>
                <a:effectLst/>
                <a:latin typeface="Inter"/>
              </a:rPr>
              <a:t>sterols</a:t>
            </a:r>
            <a:r>
              <a:rPr lang="en-US" b="0" i="0" dirty="0">
                <a:solidFill>
                  <a:srgbClr val="454545"/>
                </a:solidFill>
                <a:effectLst/>
                <a:latin typeface="Inter"/>
              </a:rPr>
              <a:t>. </a:t>
            </a:r>
          </a:p>
          <a:p>
            <a:endParaRPr lang="en-US" b="0" i="0" dirty="0">
              <a:solidFill>
                <a:srgbClr val="454545"/>
              </a:solidFill>
              <a:effectLst/>
              <a:latin typeface="Inter"/>
            </a:endParaRPr>
          </a:p>
          <a:p>
            <a:r>
              <a:rPr lang="en-US" b="0" i="0" dirty="0">
                <a:solidFill>
                  <a:srgbClr val="454545"/>
                </a:solidFill>
                <a:effectLst/>
                <a:latin typeface="Inter"/>
              </a:rPr>
              <a:t>The main sterol present in animal foods is </a:t>
            </a:r>
            <a:r>
              <a:rPr lang="en-US" b="1" i="0" dirty="0">
                <a:solidFill>
                  <a:srgbClr val="454545"/>
                </a:solidFill>
                <a:effectLst/>
                <a:latin typeface="Inter"/>
              </a:rPr>
              <a:t>cholesterol</a:t>
            </a:r>
            <a:r>
              <a:rPr lang="en-US" b="0" i="0" dirty="0">
                <a:solidFill>
                  <a:srgbClr val="454545"/>
                </a:solidFill>
                <a:effectLst/>
                <a:latin typeface="Inter"/>
              </a:rPr>
              <a:t>.</a:t>
            </a:r>
          </a:p>
          <a:p>
            <a:r>
              <a:rPr lang="en-US" b="0" i="0" dirty="0">
                <a:solidFill>
                  <a:srgbClr val="454545"/>
                </a:solidFill>
                <a:effectLst/>
                <a:latin typeface="Inter"/>
              </a:rPr>
              <a:t> </a:t>
            </a:r>
            <a:r>
              <a:rPr lang="en-US" b="0" i="0" dirty="0">
                <a:solidFill>
                  <a:srgbClr val="FF0000"/>
                </a:solidFill>
                <a:effectLst/>
                <a:latin typeface="Inter"/>
              </a:rPr>
              <a:t>Plant foods do not contain cholesterol. </a:t>
            </a:r>
            <a:r>
              <a:rPr lang="en-US" b="0" i="0" dirty="0">
                <a:solidFill>
                  <a:srgbClr val="454545"/>
                </a:solidFill>
                <a:effectLst/>
                <a:latin typeface="Inter"/>
              </a:rPr>
              <a:t>Instead, they contain </a:t>
            </a:r>
            <a:r>
              <a:rPr lang="en-US" b="1" i="0" dirty="0">
                <a:solidFill>
                  <a:srgbClr val="454545"/>
                </a:solidFill>
                <a:effectLst/>
                <a:latin typeface="Inter"/>
              </a:rPr>
              <a:t>plant sterols</a:t>
            </a:r>
            <a:r>
              <a:rPr lang="en-US" b="0" i="0" dirty="0">
                <a:solidFill>
                  <a:srgbClr val="454545"/>
                </a:solidFill>
                <a:effectLst/>
                <a:latin typeface="Inter"/>
              </a:rPr>
              <a:t>, which resemble cholesterol.</a:t>
            </a:r>
          </a:p>
        </p:txBody>
      </p:sp>
      <p:pic>
        <p:nvPicPr>
          <p:cNvPr id="7170" name="Picture 2" descr="Sterol - Wikipedia">
            <a:extLst>
              <a:ext uri="{FF2B5EF4-FFF2-40B4-BE49-F238E27FC236}">
                <a16:creationId xmlns:a16="http://schemas.microsoft.com/office/drawing/2014/main" id="{4A16B577-EBF7-B0E2-B714-BFEF01D79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42744">
            <a:off x="7609723" y="2770910"/>
            <a:ext cx="5561331" cy="296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56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3A3D-FF87-2485-6380-2FB1AC6B8C15}"/>
              </a:ext>
            </a:extLst>
          </p:cNvPr>
          <p:cNvSpPr>
            <a:spLocks noGrp="1"/>
          </p:cNvSpPr>
          <p:nvPr>
            <p:ph type="title"/>
          </p:nvPr>
        </p:nvSpPr>
        <p:spPr/>
        <p:txBody>
          <a:bodyPr/>
          <a:lstStyle/>
          <a:p>
            <a:r>
              <a:rPr lang="en-US" b="1" i="0" dirty="0">
                <a:solidFill>
                  <a:srgbClr val="454545"/>
                </a:solidFill>
                <a:effectLst/>
                <a:latin typeface="Inter"/>
              </a:rPr>
              <a:t>Plant sterols</a:t>
            </a:r>
            <a:endParaRPr lang="en-IQ" dirty="0"/>
          </a:p>
        </p:txBody>
      </p:sp>
      <p:sp>
        <p:nvSpPr>
          <p:cNvPr id="3" name="Content Placeholder 2">
            <a:extLst>
              <a:ext uri="{FF2B5EF4-FFF2-40B4-BE49-F238E27FC236}">
                <a16:creationId xmlns:a16="http://schemas.microsoft.com/office/drawing/2014/main" id="{8DA44EFC-44EF-B27D-D9FA-D2A3F98E421E}"/>
              </a:ext>
            </a:extLst>
          </p:cNvPr>
          <p:cNvSpPr>
            <a:spLocks noGrp="1"/>
          </p:cNvSpPr>
          <p:nvPr>
            <p:ph idx="1"/>
          </p:nvPr>
        </p:nvSpPr>
        <p:spPr>
          <a:xfrm>
            <a:off x="188843" y="1646654"/>
            <a:ext cx="6336648" cy="5114364"/>
          </a:xfrm>
        </p:spPr>
        <p:txBody>
          <a:bodyPr>
            <a:normAutofit fontScale="92500" lnSpcReduction="10000"/>
          </a:bodyPr>
          <a:lstStyle/>
          <a:p>
            <a:r>
              <a:rPr lang="en-US" b="1" i="0" dirty="0">
                <a:solidFill>
                  <a:srgbClr val="454545"/>
                </a:solidFill>
                <a:effectLst/>
                <a:latin typeface="Inter"/>
              </a:rPr>
              <a:t>Plant sterols are cholesterol look-a-likes.</a:t>
            </a:r>
            <a:r>
              <a:rPr lang="en-US" b="0" i="0" dirty="0">
                <a:solidFill>
                  <a:srgbClr val="454545"/>
                </a:solidFill>
                <a:effectLst/>
                <a:latin typeface="Inter"/>
              </a:rPr>
              <a:t> </a:t>
            </a:r>
          </a:p>
          <a:p>
            <a:r>
              <a:rPr lang="en-US" b="0" i="0" dirty="0">
                <a:solidFill>
                  <a:srgbClr val="454545"/>
                </a:solidFill>
                <a:effectLst/>
                <a:latin typeface="Inter"/>
              </a:rPr>
              <a:t>They differ from cholesterol at </a:t>
            </a:r>
            <a:r>
              <a:rPr lang="en-US" b="0" i="0" dirty="0">
                <a:solidFill>
                  <a:srgbClr val="454545"/>
                </a:solidFill>
                <a:effectLst/>
                <a:highlight>
                  <a:srgbClr val="FFFF00"/>
                </a:highlight>
                <a:latin typeface="Inter"/>
              </a:rPr>
              <a:t>one branch point. </a:t>
            </a:r>
          </a:p>
          <a:p>
            <a:r>
              <a:rPr lang="en-US" b="1" i="0" dirty="0">
                <a:solidFill>
                  <a:srgbClr val="FF0000"/>
                </a:solidFill>
                <a:effectLst/>
                <a:latin typeface="Inter"/>
              </a:rPr>
              <a:t>Only minute amounts of plant sterols are absorbed. </a:t>
            </a:r>
            <a:r>
              <a:rPr lang="en-US" b="0" i="0" dirty="0">
                <a:solidFill>
                  <a:srgbClr val="454545"/>
                </a:solidFill>
                <a:effectLst/>
                <a:latin typeface="Inter"/>
              </a:rPr>
              <a:t>Most of the ingested plant sterols leave the body via the stools. </a:t>
            </a:r>
          </a:p>
          <a:p>
            <a:r>
              <a:rPr lang="en-US" b="0" i="0" dirty="0">
                <a:solidFill>
                  <a:srgbClr val="454545"/>
                </a:solidFill>
                <a:effectLst/>
                <a:latin typeface="Inter"/>
              </a:rPr>
              <a:t>They are incorporated into functional foods for their ability to </a:t>
            </a:r>
            <a:r>
              <a:rPr lang="en-US" b="0" i="0" dirty="0">
                <a:solidFill>
                  <a:srgbClr val="454545"/>
                </a:solidFill>
                <a:effectLst/>
                <a:highlight>
                  <a:srgbClr val="FFFF00"/>
                </a:highlight>
                <a:latin typeface="Inter"/>
              </a:rPr>
              <a:t>reduce the absorption of dietary cholesterol</a:t>
            </a:r>
            <a:r>
              <a:rPr lang="en-US" b="0" i="0" dirty="0">
                <a:solidFill>
                  <a:srgbClr val="454545"/>
                </a:solidFill>
                <a:effectLst/>
                <a:latin typeface="Inter"/>
              </a:rPr>
              <a:t>, leading to the lowering of blood cholesterol levels. </a:t>
            </a:r>
          </a:p>
          <a:p>
            <a:r>
              <a:rPr lang="en-US" b="1" i="0" dirty="0">
                <a:solidFill>
                  <a:srgbClr val="454545"/>
                </a:solidFill>
                <a:effectLst/>
                <a:latin typeface="Inter"/>
              </a:rPr>
              <a:t>The maximal reduction in blood cholesterol that can be achieved by ingesting plant sterols is about 10%.</a:t>
            </a:r>
            <a:endParaRPr lang="en-IQ" b="1" dirty="0"/>
          </a:p>
          <a:p>
            <a:endParaRPr lang="en-IQ" dirty="0"/>
          </a:p>
        </p:txBody>
      </p:sp>
      <p:pic>
        <p:nvPicPr>
          <p:cNvPr id="5" name="Picture 4" descr="A picture containing diagram, screenshot, origami, pattern&#10;&#10;Description automatically generated">
            <a:extLst>
              <a:ext uri="{FF2B5EF4-FFF2-40B4-BE49-F238E27FC236}">
                <a16:creationId xmlns:a16="http://schemas.microsoft.com/office/drawing/2014/main" id="{60D4B962-0A78-53EB-62BF-6556A1D7AF8D}"/>
              </a:ext>
            </a:extLst>
          </p:cNvPr>
          <p:cNvPicPr>
            <a:picLocks noChangeAspect="1"/>
          </p:cNvPicPr>
          <p:nvPr/>
        </p:nvPicPr>
        <p:blipFill>
          <a:blip r:embed="rId2"/>
          <a:stretch>
            <a:fillRect/>
          </a:stretch>
        </p:blipFill>
        <p:spPr>
          <a:xfrm>
            <a:off x="6691537" y="2154011"/>
            <a:ext cx="5098681" cy="39908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71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07" name="Rectangle 819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fats that love us back - Healthy Food Guide">
            <a:extLst>
              <a:ext uri="{FF2B5EF4-FFF2-40B4-BE49-F238E27FC236}">
                <a16:creationId xmlns:a16="http://schemas.microsoft.com/office/drawing/2014/main" id="{C23DD668-A334-C811-46A5-342F1ADE81AD}"/>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6200" b="95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2623E2-1FFA-5386-F860-1CAE6E49CEDB}"/>
              </a:ext>
            </a:extLst>
          </p:cNvPr>
          <p:cNvSpPr>
            <a:spLocks noGrp="1"/>
          </p:cNvSpPr>
          <p:nvPr>
            <p:ph type="ctrTitle"/>
          </p:nvPr>
        </p:nvSpPr>
        <p:spPr>
          <a:xfrm>
            <a:off x="1524000" y="1122362"/>
            <a:ext cx="9144000" cy="2900518"/>
          </a:xfrm>
        </p:spPr>
        <p:txBody>
          <a:bodyPr>
            <a:normAutofit/>
          </a:bodyPr>
          <a:lstStyle/>
          <a:p>
            <a:r>
              <a:rPr lang="en-US" b="1">
                <a:solidFill>
                  <a:srgbClr val="FFFFFF"/>
                </a:solidFill>
                <a:effectLst/>
                <a:latin typeface="Inter"/>
              </a:rPr>
              <a:t>Lipid content and composition of foods</a:t>
            </a:r>
            <a:endParaRPr lang="en-IQ">
              <a:solidFill>
                <a:srgbClr val="FFFFFF"/>
              </a:solidFill>
            </a:endParaRPr>
          </a:p>
        </p:txBody>
      </p:sp>
    </p:spTree>
    <p:extLst>
      <p:ext uri="{BB962C8B-B14F-4D97-AF65-F5344CB8AC3E}">
        <p14:creationId xmlns:p14="http://schemas.microsoft.com/office/powerpoint/2010/main" val="2205059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6BAB-8392-9F8A-6E14-F04EADE72DC4}"/>
              </a:ext>
            </a:extLst>
          </p:cNvPr>
          <p:cNvSpPr>
            <a:spLocks noGrp="1"/>
          </p:cNvSpPr>
          <p:nvPr>
            <p:ph type="title"/>
          </p:nvPr>
        </p:nvSpPr>
        <p:spPr/>
        <p:txBody>
          <a:bodyPr/>
          <a:lstStyle/>
          <a:p>
            <a:r>
              <a:rPr lang="en-US" b="1" i="0" dirty="0">
                <a:solidFill>
                  <a:srgbClr val="454545"/>
                </a:solidFill>
                <a:effectLst/>
                <a:latin typeface="Inter"/>
              </a:rPr>
              <a:t>Lipid content of foods</a:t>
            </a:r>
            <a:endParaRPr lang="en-IQ" dirty="0"/>
          </a:p>
        </p:txBody>
      </p:sp>
      <p:sp>
        <p:nvSpPr>
          <p:cNvPr id="3" name="Content Placeholder 2">
            <a:extLst>
              <a:ext uri="{FF2B5EF4-FFF2-40B4-BE49-F238E27FC236}">
                <a16:creationId xmlns:a16="http://schemas.microsoft.com/office/drawing/2014/main" id="{8364BAFA-ADD2-DF4B-D80A-E3114A05DA73}"/>
              </a:ext>
            </a:extLst>
          </p:cNvPr>
          <p:cNvSpPr>
            <a:spLocks noGrp="1"/>
          </p:cNvSpPr>
          <p:nvPr>
            <p:ph idx="1"/>
          </p:nvPr>
        </p:nvSpPr>
        <p:spPr>
          <a:xfrm>
            <a:off x="188843" y="1646654"/>
            <a:ext cx="8581084" cy="5114364"/>
          </a:xfrm>
        </p:spPr>
        <p:txBody>
          <a:bodyPr>
            <a:normAutofit/>
          </a:bodyPr>
          <a:lstStyle/>
          <a:p>
            <a:pPr algn="l"/>
            <a:r>
              <a:rPr lang="en-US" b="0" i="0" dirty="0">
                <a:solidFill>
                  <a:srgbClr val="454545"/>
                </a:solidFill>
                <a:effectLst/>
                <a:latin typeface="Inter"/>
              </a:rPr>
              <a:t>Many foods contain substantial amounts of fat. </a:t>
            </a:r>
          </a:p>
          <a:p>
            <a:pPr algn="l"/>
            <a:r>
              <a:rPr lang="en-US" b="0" i="0" dirty="0">
                <a:solidFill>
                  <a:srgbClr val="454545"/>
                </a:solidFill>
                <a:effectLst/>
                <a:latin typeface="Inter"/>
              </a:rPr>
              <a:t>Cooking oils such as sunflower, peanut, and olive oil are 100% fat in the form of </a:t>
            </a:r>
            <a:r>
              <a:rPr lang="en-US" b="1" i="0" dirty="0">
                <a:solidFill>
                  <a:srgbClr val="454545"/>
                </a:solidFill>
                <a:effectLst/>
                <a:latin typeface="Inter"/>
              </a:rPr>
              <a:t>triglyceride</a:t>
            </a:r>
            <a:r>
              <a:rPr lang="en-US" b="0" i="0" dirty="0">
                <a:solidFill>
                  <a:srgbClr val="454545"/>
                </a:solidFill>
                <a:effectLst/>
                <a:latin typeface="Inter"/>
              </a:rPr>
              <a:t>. </a:t>
            </a:r>
          </a:p>
          <a:p>
            <a:pPr algn="l"/>
            <a:r>
              <a:rPr lang="en-US" b="0" i="0" dirty="0">
                <a:solidFill>
                  <a:srgbClr val="454545"/>
                </a:solidFill>
                <a:effectLst/>
                <a:latin typeface="Inter"/>
              </a:rPr>
              <a:t>Butter is </a:t>
            </a:r>
            <a:r>
              <a:rPr lang="en-US" b="1" i="0" dirty="0">
                <a:solidFill>
                  <a:srgbClr val="454545"/>
                </a:solidFill>
                <a:effectLst/>
                <a:latin typeface="Inter"/>
              </a:rPr>
              <a:t>about 80% fat</a:t>
            </a:r>
            <a:r>
              <a:rPr lang="en-US" dirty="0">
                <a:solidFill>
                  <a:srgbClr val="454545"/>
                </a:solidFill>
                <a:latin typeface="Inter"/>
              </a:rPr>
              <a:t>.</a:t>
            </a:r>
          </a:p>
          <a:p>
            <a:pPr algn="l"/>
            <a:r>
              <a:rPr lang="en-US" b="0" i="0" dirty="0">
                <a:solidFill>
                  <a:srgbClr val="454545"/>
                </a:solidFill>
                <a:effectLst/>
                <a:latin typeface="Inter"/>
              </a:rPr>
              <a:t>Fruits and vegetables generally contain little to no fat. </a:t>
            </a:r>
          </a:p>
          <a:p>
            <a:pPr algn="l"/>
            <a:r>
              <a:rPr lang="en-US" b="1" i="0" dirty="0">
                <a:solidFill>
                  <a:srgbClr val="454545"/>
                </a:solidFill>
                <a:effectLst/>
                <a:latin typeface="Inter"/>
              </a:rPr>
              <a:t>Cholesterol</a:t>
            </a:r>
            <a:r>
              <a:rPr lang="en-US" b="0" i="0" dirty="0">
                <a:solidFill>
                  <a:srgbClr val="454545"/>
                </a:solidFill>
                <a:effectLst/>
                <a:latin typeface="Inter"/>
              </a:rPr>
              <a:t> is only found in foods of </a:t>
            </a:r>
            <a:r>
              <a:rPr lang="en-US" b="1" i="0" dirty="0">
                <a:solidFill>
                  <a:srgbClr val="454545"/>
                </a:solidFill>
                <a:effectLst/>
                <a:latin typeface="Inter"/>
              </a:rPr>
              <a:t>animal origin. </a:t>
            </a:r>
          </a:p>
          <a:p>
            <a:pPr algn="l"/>
            <a:r>
              <a:rPr lang="en-US" b="0" i="0" dirty="0">
                <a:solidFill>
                  <a:srgbClr val="454545"/>
                </a:solidFill>
                <a:effectLst/>
                <a:latin typeface="Inter"/>
              </a:rPr>
              <a:t>The highest cholesterol content is found in </a:t>
            </a:r>
            <a:r>
              <a:rPr lang="en-US" b="1" i="0" dirty="0">
                <a:solidFill>
                  <a:srgbClr val="454545"/>
                </a:solidFill>
                <a:effectLst/>
                <a:latin typeface="Inter"/>
              </a:rPr>
              <a:t>shrimp and egg yolk. </a:t>
            </a:r>
          </a:p>
        </p:txBody>
      </p:sp>
      <p:pic>
        <p:nvPicPr>
          <p:cNvPr id="9218" name="Picture 2" descr="Pink Shrimp | NOAA Fisheries">
            <a:extLst>
              <a:ext uri="{FF2B5EF4-FFF2-40B4-BE49-F238E27FC236}">
                <a16:creationId xmlns:a16="http://schemas.microsoft.com/office/drawing/2014/main" id="{66771E43-DD31-806A-DD33-5FC4958A0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55856">
            <a:off x="8941151" y="2375312"/>
            <a:ext cx="3678978" cy="245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4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279220-E8FA-2F3F-BFD5-E7BB242776DF}"/>
              </a:ext>
            </a:extLst>
          </p:cNvPr>
          <p:cNvSpPr>
            <a:spLocks noGrp="1"/>
          </p:cNvSpPr>
          <p:nvPr>
            <p:ph idx="1"/>
          </p:nvPr>
        </p:nvSpPr>
        <p:spPr>
          <a:xfrm>
            <a:off x="630936" y="2807208"/>
            <a:ext cx="3429000" cy="3410712"/>
          </a:xfrm>
        </p:spPr>
        <p:txBody>
          <a:bodyPr anchor="t">
            <a:normAutofit/>
          </a:bodyPr>
          <a:lstStyle/>
          <a:p>
            <a:r>
              <a:rPr lang="en-US" sz="2000" b="0" i="0">
                <a:effectLst/>
                <a:latin typeface="Inter"/>
              </a:rPr>
              <a:t>The table below gives an overview of the macronutrient composition of common foods that contribute substantially to our fat intake, including their total fat content (in grams per 100 grams of product) and cholesterol content (in milligrams per 100 grams of product).</a:t>
            </a:r>
          </a:p>
          <a:p>
            <a:endParaRPr lang="en-IQ" sz="2000"/>
          </a:p>
        </p:txBody>
      </p:sp>
      <p:pic>
        <p:nvPicPr>
          <p:cNvPr id="5" name="Picture 4" descr="A picture containing text, screenshot, font, menu&#10;&#10;Description automatically generated">
            <a:extLst>
              <a:ext uri="{FF2B5EF4-FFF2-40B4-BE49-F238E27FC236}">
                <a16:creationId xmlns:a16="http://schemas.microsoft.com/office/drawing/2014/main" id="{9942DF6B-295F-72BE-2FEF-2D28D0EF93CA}"/>
              </a:ext>
            </a:extLst>
          </p:cNvPr>
          <p:cNvPicPr>
            <a:picLocks noChangeAspect="1"/>
          </p:cNvPicPr>
          <p:nvPr/>
        </p:nvPicPr>
        <p:blipFill>
          <a:blip r:embed="rId2"/>
          <a:stretch>
            <a:fillRect/>
          </a:stretch>
        </p:blipFill>
        <p:spPr>
          <a:xfrm>
            <a:off x="4654296" y="865994"/>
            <a:ext cx="6903720" cy="5126011"/>
          </a:xfrm>
          <a:prstGeom prst="rect">
            <a:avLst/>
          </a:prstGeom>
        </p:spPr>
      </p:pic>
      <p:pic>
        <p:nvPicPr>
          <p:cNvPr id="2" name="Graphic 1" descr="Signpost with solid fill">
            <a:extLst>
              <a:ext uri="{FF2B5EF4-FFF2-40B4-BE49-F238E27FC236}">
                <a16:creationId xmlns:a16="http://schemas.microsoft.com/office/drawing/2014/main" id="{0AE07E7F-4D4D-6CD0-4155-4D545A294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4982" y="5505142"/>
            <a:ext cx="1427018" cy="1427018"/>
          </a:xfrm>
          <a:prstGeom prst="rect">
            <a:avLst/>
          </a:prstGeom>
        </p:spPr>
      </p:pic>
    </p:spTree>
    <p:extLst>
      <p:ext uri="{BB962C8B-B14F-4D97-AF65-F5344CB8AC3E}">
        <p14:creationId xmlns:p14="http://schemas.microsoft.com/office/powerpoint/2010/main" val="234502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A962-3EB2-D91E-028A-D412E9E67157}"/>
              </a:ext>
            </a:extLst>
          </p:cNvPr>
          <p:cNvSpPr>
            <a:spLocks noGrp="1"/>
          </p:cNvSpPr>
          <p:nvPr>
            <p:ph type="title"/>
          </p:nvPr>
        </p:nvSpPr>
        <p:spPr/>
        <p:txBody>
          <a:bodyPr/>
          <a:lstStyle/>
          <a:p>
            <a:r>
              <a:rPr lang="en-US" b="1" i="0" dirty="0">
                <a:solidFill>
                  <a:srgbClr val="454545"/>
                </a:solidFill>
                <a:effectLst/>
                <a:latin typeface="Inter"/>
              </a:rPr>
              <a:t>Fatty Acid composition</a:t>
            </a:r>
            <a:endParaRPr lang="en-IQ" dirty="0"/>
          </a:p>
        </p:txBody>
      </p:sp>
      <p:sp>
        <p:nvSpPr>
          <p:cNvPr id="3" name="Content Placeholder 2">
            <a:extLst>
              <a:ext uri="{FF2B5EF4-FFF2-40B4-BE49-F238E27FC236}">
                <a16:creationId xmlns:a16="http://schemas.microsoft.com/office/drawing/2014/main" id="{8F490215-90F4-18D1-24D2-3C5999AB40C6}"/>
              </a:ext>
            </a:extLst>
          </p:cNvPr>
          <p:cNvSpPr>
            <a:spLocks noGrp="1"/>
          </p:cNvSpPr>
          <p:nvPr>
            <p:ph idx="1"/>
          </p:nvPr>
        </p:nvSpPr>
        <p:spPr/>
        <p:txBody>
          <a:bodyPr>
            <a:normAutofit/>
          </a:bodyPr>
          <a:lstStyle/>
          <a:p>
            <a:pPr algn="l"/>
            <a:r>
              <a:rPr lang="en-US" b="0" i="0" dirty="0">
                <a:solidFill>
                  <a:srgbClr val="454545"/>
                </a:solidFill>
                <a:effectLst/>
                <a:latin typeface="Inter"/>
              </a:rPr>
              <a:t>The fatty acid composition of a particular oil varies depending on the variety of the crop, growing conditions, etc. </a:t>
            </a:r>
          </a:p>
          <a:p>
            <a:pPr algn="l"/>
            <a:r>
              <a:rPr lang="en-US" b="1" i="0" dirty="0">
                <a:solidFill>
                  <a:srgbClr val="454545"/>
                </a:solidFill>
                <a:effectLst/>
                <a:latin typeface="Inter"/>
              </a:rPr>
              <a:t>Lard and butter </a:t>
            </a:r>
            <a:r>
              <a:rPr lang="en-US" b="0" i="0" dirty="0">
                <a:solidFill>
                  <a:srgbClr val="454545"/>
                </a:solidFill>
                <a:effectLst/>
                <a:latin typeface="Inter"/>
              </a:rPr>
              <a:t>are rich in </a:t>
            </a:r>
            <a:r>
              <a:rPr lang="en-US" b="1" i="0" dirty="0">
                <a:solidFill>
                  <a:srgbClr val="454545"/>
                </a:solidFill>
                <a:effectLst/>
                <a:latin typeface="Inter"/>
              </a:rPr>
              <a:t>saturated fatty acids</a:t>
            </a:r>
            <a:r>
              <a:rPr lang="en-US" b="0" i="0" dirty="0">
                <a:solidFill>
                  <a:srgbClr val="454545"/>
                </a:solidFill>
                <a:effectLst/>
                <a:latin typeface="Inter"/>
              </a:rPr>
              <a:t>, whereas </a:t>
            </a:r>
            <a:r>
              <a:rPr lang="en-US" b="0" i="0" dirty="0">
                <a:solidFill>
                  <a:srgbClr val="454545"/>
                </a:solidFill>
                <a:effectLst/>
                <a:highlight>
                  <a:srgbClr val="FFFF00"/>
                </a:highlight>
                <a:latin typeface="Inter"/>
              </a:rPr>
              <a:t>vegetable oils contain mostly unsaturated fatty acids</a:t>
            </a:r>
            <a:r>
              <a:rPr lang="en-US" b="0" i="0" dirty="0">
                <a:solidFill>
                  <a:srgbClr val="454545"/>
                </a:solidFill>
                <a:effectLst/>
                <a:latin typeface="Inter"/>
              </a:rPr>
              <a:t>, the exception being coconut oil.</a:t>
            </a:r>
          </a:p>
          <a:p>
            <a:pPr algn="l"/>
            <a:r>
              <a:rPr lang="en-US" b="1" i="0" dirty="0">
                <a:solidFill>
                  <a:srgbClr val="454545"/>
                </a:solidFill>
                <a:effectLst/>
                <a:latin typeface="Inter"/>
              </a:rPr>
              <a:t>Fish oil </a:t>
            </a:r>
            <a:r>
              <a:rPr lang="en-US" b="0" i="0" dirty="0">
                <a:solidFill>
                  <a:srgbClr val="454545"/>
                </a:solidFill>
                <a:effectLst/>
                <a:latin typeface="Inter"/>
              </a:rPr>
              <a:t>provides large quantities of fatty acids of chain length </a:t>
            </a:r>
            <a:r>
              <a:rPr lang="en-US" b="1" i="0" dirty="0">
                <a:solidFill>
                  <a:srgbClr val="454545"/>
                </a:solidFill>
                <a:effectLst/>
                <a:latin typeface="Inter"/>
              </a:rPr>
              <a:t>20 to 22</a:t>
            </a:r>
            <a:r>
              <a:rPr lang="en-US" b="0" i="0" dirty="0">
                <a:solidFill>
                  <a:srgbClr val="454545"/>
                </a:solidFill>
                <a:effectLst/>
                <a:latin typeface="Inter"/>
              </a:rPr>
              <a:t>. </a:t>
            </a:r>
          </a:p>
          <a:p>
            <a:pPr algn="l"/>
            <a:r>
              <a:rPr lang="en-US" b="0" i="0" dirty="0">
                <a:solidFill>
                  <a:srgbClr val="454545"/>
                </a:solidFill>
                <a:effectLst/>
                <a:latin typeface="Inter"/>
              </a:rPr>
              <a:t>Typical fatty acids present in fish oil are </a:t>
            </a:r>
            <a:r>
              <a:rPr lang="en-US" b="1" i="0" dirty="0" err="1">
                <a:solidFill>
                  <a:srgbClr val="454545"/>
                </a:solidFill>
                <a:effectLst/>
                <a:latin typeface="Inter"/>
              </a:rPr>
              <a:t>eicosapentaenoic</a:t>
            </a:r>
            <a:r>
              <a:rPr lang="en-US" b="1" i="0" dirty="0">
                <a:solidFill>
                  <a:srgbClr val="454545"/>
                </a:solidFill>
                <a:effectLst/>
                <a:latin typeface="Inter"/>
              </a:rPr>
              <a:t> acid </a:t>
            </a:r>
            <a:r>
              <a:rPr lang="en-US" b="0" i="0" dirty="0">
                <a:solidFill>
                  <a:srgbClr val="454545"/>
                </a:solidFill>
                <a:effectLst/>
                <a:latin typeface="Inter"/>
              </a:rPr>
              <a:t>(C20:5) and docosahexaenoic acid (C22:6). </a:t>
            </a:r>
          </a:p>
        </p:txBody>
      </p:sp>
      <p:pic>
        <p:nvPicPr>
          <p:cNvPr id="4" name="Graphic 3" descr="Signpost with solid fill">
            <a:extLst>
              <a:ext uri="{FF2B5EF4-FFF2-40B4-BE49-F238E27FC236}">
                <a16:creationId xmlns:a16="http://schemas.microsoft.com/office/drawing/2014/main" id="{47E941A0-39FB-BEB2-BAAC-39B73A0A16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4982" y="5505142"/>
            <a:ext cx="1427018" cy="1427018"/>
          </a:xfrm>
          <a:prstGeom prst="rect">
            <a:avLst/>
          </a:prstGeom>
        </p:spPr>
      </p:pic>
    </p:spTree>
    <p:extLst>
      <p:ext uri="{BB962C8B-B14F-4D97-AF65-F5344CB8AC3E}">
        <p14:creationId xmlns:p14="http://schemas.microsoft.com/office/powerpoint/2010/main" val="101985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F51B55-22EC-4A5A-13E2-1542CBB0391F}"/>
              </a:ext>
            </a:extLst>
          </p:cNvPr>
          <p:cNvSpPr>
            <a:spLocks noGrp="1"/>
          </p:cNvSpPr>
          <p:nvPr>
            <p:ph idx="1"/>
          </p:nvPr>
        </p:nvSpPr>
        <p:spPr>
          <a:xfrm>
            <a:off x="1008184" y="1459907"/>
            <a:ext cx="10175630" cy="767904"/>
          </a:xfrm>
        </p:spPr>
        <p:txBody>
          <a:bodyPr anchor="ctr">
            <a:normAutofit/>
          </a:bodyPr>
          <a:lstStyle/>
          <a:p>
            <a:pPr algn="ctr"/>
            <a:r>
              <a:rPr lang="en-US" sz="2000" b="0" i="0">
                <a:effectLst/>
                <a:latin typeface="Inter"/>
              </a:rPr>
              <a:t>The values provided in the table below give a reasonable estimation of the fatty acid composition of the major fats and oils used in food manufacturing and food preparation.</a:t>
            </a:r>
          </a:p>
        </p:txBody>
      </p:sp>
      <p:pic>
        <p:nvPicPr>
          <p:cNvPr id="5" name="Picture 4" descr="A picture containing text, font, line&#10;&#10;Description automatically generated">
            <a:extLst>
              <a:ext uri="{FF2B5EF4-FFF2-40B4-BE49-F238E27FC236}">
                <a16:creationId xmlns:a16="http://schemas.microsoft.com/office/drawing/2014/main" id="{BB77DF7B-412E-7464-ECFD-8D3F2D85F389}"/>
              </a:ext>
            </a:extLst>
          </p:cNvPr>
          <p:cNvPicPr>
            <a:picLocks noChangeAspect="1"/>
          </p:cNvPicPr>
          <p:nvPr/>
        </p:nvPicPr>
        <p:blipFill>
          <a:blip r:embed="rId2"/>
          <a:stretch>
            <a:fillRect/>
          </a:stretch>
        </p:blipFill>
        <p:spPr>
          <a:xfrm>
            <a:off x="1450817" y="2405149"/>
            <a:ext cx="9284269" cy="3899393"/>
          </a:xfrm>
          <a:prstGeom prst="rect">
            <a:avLst/>
          </a:prstGeom>
        </p:spPr>
      </p:pic>
      <p:pic>
        <p:nvPicPr>
          <p:cNvPr id="2" name="Graphic 1" descr="Signpost with solid fill">
            <a:extLst>
              <a:ext uri="{FF2B5EF4-FFF2-40B4-BE49-F238E27FC236}">
                <a16:creationId xmlns:a16="http://schemas.microsoft.com/office/drawing/2014/main" id="{26D5FAC8-EA32-6E98-339A-52260FA69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4982" y="5505142"/>
            <a:ext cx="1427018" cy="1427018"/>
          </a:xfrm>
          <a:prstGeom prst="rect">
            <a:avLst/>
          </a:prstGeom>
        </p:spPr>
      </p:pic>
    </p:spTree>
    <p:extLst>
      <p:ext uri="{BB962C8B-B14F-4D97-AF65-F5344CB8AC3E}">
        <p14:creationId xmlns:p14="http://schemas.microsoft.com/office/powerpoint/2010/main" val="44934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cells">
            <a:extLst>
              <a:ext uri="{FF2B5EF4-FFF2-40B4-BE49-F238E27FC236}">
                <a16:creationId xmlns:a16="http://schemas.microsoft.com/office/drawing/2014/main" id="{62C780D5-6684-5341-320B-B277CE6CD992}"/>
              </a:ext>
            </a:extLst>
          </p:cNvPr>
          <p:cNvPicPr>
            <a:picLocks noChangeAspect="1"/>
          </p:cNvPicPr>
          <p:nvPr/>
        </p:nvPicPr>
        <p:blipFill rotWithShape="1">
          <a:blip r:embed="rId2"/>
          <a:srcRect l="11541" r="9148"/>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03558D-C8AA-EDB0-5A75-042B6D6BF511}"/>
              </a:ext>
            </a:extLst>
          </p:cNvPr>
          <p:cNvSpPr>
            <a:spLocks noGrp="1"/>
          </p:cNvSpPr>
          <p:nvPr>
            <p:ph type="ctrTitle"/>
          </p:nvPr>
        </p:nvSpPr>
        <p:spPr>
          <a:xfrm>
            <a:off x="952228" y="743447"/>
            <a:ext cx="3973385" cy="3692028"/>
          </a:xfrm>
          <a:noFill/>
        </p:spPr>
        <p:txBody>
          <a:bodyPr>
            <a:normAutofit/>
          </a:bodyPr>
          <a:lstStyle/>
          <a:p>
            <a:pPr algn="l"/>
            <a:r>
              <a:rPr lang="en-US" sz="5200" b="1" i="0">
                <a:effectLst/>
                <a:latin typeface="Inter"/>
              </a:rPr>
              <a:t>Lipid digestion and absorption</a:t>
            </a:r>
            <a:endParaRPr lang="en-IQ" sz="5200"/>
          </a:p>
        </p:txBody>
      </p:sp>
    </p:spTree>
    <p:extLst>
      <p:ext uri="{BB962C8B-B14F-4D97-AF65-F5344CB8AC3E}">
        <p14:creationId xmlns:p14="http://schemas.microsoft.com/office/powerpoint/2010/main" val="13946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6899-44F6-5CB1-0882-F130FCE8B9BB}"/>
              </a:ext>
            </a:extLst>
          </p:cNvPr>
          <p:cNvSpPr>
            <a:spLocks noGrp="1"/>
          </p:cNvSpPr>
          <p:nvPr>
            <p:ph type="title"/>
          </p:nvPr>
        </p:nvSpPr>
        <p:spPr/>
        <p:txBody>
          <a:bodyPr/>
          <a:lstStyle/>
          <a:p>
            <a:endParaRPr lang="en-IQ"/>
          </a:p>
        </p:txBody>
      </p:sp>
      <p:pic>
        <p:nvPicPr>
          <p:cNvPr id="5" name="Content Placeholder 4" descr="A diagram of the internal organs&#10;&#10;Description automatically generated with low confidence">
            <a:extLst>
              <a:ext uri="{FF2B5EF4-FFF2-40B4-BE49-F238E27FC236}">
                <a16:creationId xmlns:a16="http://schemas.microsoft.com/office/drawing/2014/main" id="{171F696C-4C23-5992-0216-A226685CE178}"/>
              </a:ext>
            </a:extLst>
          </p:cNvPr>
          <p:cNvPicPr>
            <a:picLocks noGrp="1" noChangeAspect="1"/>
          </p:cNvPicPr>
          <p:nvPr>
            <p:ph idx="1"/>
          </p:nvPr>
        </p:nvPicPr>
        <p:blipFill>
          <a:blip r:embed="rId2"/>
          <a:stretch>
            <a:fillRect/>
          </a:stretch>
        </p:blipFill>
        <p:spPr>
          <a:xfrm>
            <a:off x="1645545" y="1646238"/>
            <a:ext cx="7602335" cy="4351337"/>
          </a:xfrm>
        </p:spPr>
      </p:pic>
    </p:spTree>
    <p:extLst>
      <p:ext uri="{BB962C8B-B14F-4D97-AF65-F5344CB8AC3E}">
        <p14:creationId xmlns:p14="http://schemas.microsoft.com/office/powerpoint/2010/main" val="18393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8A29-CFF2-63A4-3A8F-A78B1ED41D28}"/>
              </a:ext>
            </a:extLst>
          </p:cNvPr>
          <p:cNvSpPr>
            <a:spLocks noGrp="1"/>
          </p:cNvSpPr>
          <p:nvPr>
            <p:ph type="title"/>
          </p:nvPr>
        </p:nvSpPr>
        <p:spPr/>
        <p:txBody>
          <a:bodyPr/>
          <a:lstStyle/>
          <a:p>
            <a:r>
              <a:rPr lang="en-IQ" dirty="0"/>
              <a:t>Types of Lipase</a:t>
            </a:r>
          </a:p>
        </p:txBody>
      </p:sp>
      <p:sp>
        <p:nvSpPr>
          <p:cNvPr id="3" name="Content Placeholder 2">
            <a:extLst>
              <a:ext uri="{FF2B5EF4-FFF2-40B4-BE49-F238E27FC236}">
                <a16:creationId xmlns:a16="http://schemas.microsoft.com/office/drawing/2014/main" id="{C15D2821-D558-0A4D-65FA-A8AE8D36502C}"/>
              </a:ext>
            </a:extLst>
          </p:cNvPr>
          <p:cNvSpPr>
            <a:spLocks noGrp="1"/>
          </p:cNvSpPr>
          <p:nvPr>
            <p:ph idx="1"/>
          </p:nvPr>
        </p:nvSpPr>
        <p:spPr/>
        <p:txBody>
          <a:bodyPr/>
          <a:lstStyle/>
          <a:p>
            <a:r>
              <a:rPr lang="en-US" b="0" i="0" dirty="0">
                <a:solidFill>
                  <a:srgbClr val="454545"/>
                </a:solidFill>
                <a:effectLst/>
                <a:latin typeface="Inter"/>
              </a:rPr>
              <a:t>Most of the digestion of dietary fat takes place in </a:t>
            </a:r>
            <a:r>
              <a:rPr lang="en-US" b="1" i="0" dirty="0">
                <a:solidFill>
                  <a:srgbClr val="454545"/>
                </a:solidFill>
                <a:effectLst/>
                <a:latin typeface="Inter"/>
              </a:rPr>
              <a:t>the small intestine</a:t>
            </a:r>
            <a:r>
              <a:rPr lang="en-US" b="0" i="0" dirty="0">
                <a:solidFill>
                  <a:srgbClr val="454545"/>
                </a:solidFill>
                <a:effectLst/>
                <a:latin typeface="Inter"/>
              </a:rPr>
              <a:t> through the action of a </a:t>
            </a:r>
            <a:r>
              <a:rPr lang="en-US" b="1" i="0" dirty="0">
                <a:solidFill>
                  <a:srgbClr val="454545"/>
                </a:solidFill>
                <a:effectLst/>
                <a:highlight>
                  <a:srgbClr val="FFFF00"/>
                </a:highlight>
                <a:latin typeface="Inter"/>
              </a:rPr>
              <a:t>lipase</a:t>
            </a:r>
            <a:r>
              <a:rPr lang="en-US" b="0" i="0" dirty="0">
                <a:solidFill>
                  <a:srgbClr val="454545"/>
                </a:solidFill>
                <a:effectLst/>
                <a:latin typeface="Inter"/>
              </a:rPr>
              <a:t> produced by the pancreas called </a:t>
            </a:r>
            <a:r>
              <a:rPr lang="en-US" b="1" i="0" dirty="0">
                <a:solidFill>
                  <a:srgbClr val="454545"/>
                </a:solidFill>
                <a:effectLst/>
                <a:latin typeface="Inter"/>
              </a:rPr>
              <a:t>pancreatic lipase. </a:t>
            </a:r>
          </a:p>
          <a:p>
            <a:r>
              <a:rPr lang="en-US" b="0" i="0" dirty="0">
                <a:solidFill>
                  <a:srgbClr val="454545"/>
                </a:solidFill>
                <a:effectLst/>
                <a:latin typeface="Inter"/>
              </a:rPr>
              <a:t>The remainder is accounted for by lipase in the stomach called </a:t>
            </a:r>
            <a:r>
              <a:rPr lang="en-US" b="1" i="0" dirty="0">
                <a:solidFill>
                  <a:srgbClr val="454545"/>
                </a:solidFill>
                <a:effectLst/>
                <a:highlight>
                  <a:srgbClr val="FFFF00"/>
                </a:highlight>
                <a:latin typeface="Inter"/>
              </a:rPr>
              <a:t>gastric lipase. </a:t>
            </a:r>
          </a:p>
          <a:p>
            <a:r>
              <a:rPr lang="en-US" b="0" i="0" dirty="0">
                <a:solidFill>
                  <a:srgbClr val="454545"/>
                </a:solidFill>
                <a:effectLst/>
                <a:latin typeface="Inter"/>
              </a:rPr>
              <a:t>The salivary glands also produce a lipase </a:t>
            </a:r>
            <a:r>
              <a:rPr lang="en-US" b="1" i="0" dirty="0">
                <a:solidFill>
                  <a:srgbClr val="454545"/>
                </a:solidFill>
                <a:effectLst/>
                <a:latin typeface="Inter"/>
              </a:rPr>
              <a:t>called lingual lipase</a:t>
            </a:r>
            <a:r>
              <a:rPr lang="en-US" b="0" i="0" dirty="0">
                <a:solidFill>
                  <a:srgbClr val="454545"/>
                </a:solidFill>
                <a:effectLst/>
                <a:latin typeface="Inter"/>
              </a:rPr>
              <a:t>, which happens to be the same lipase as gastric lipase. </a:t>
            </a:r>
          </a:p>
          <a:p>
            <a:r>
              <a:rPr lang="en-US" b="0" i="0" dirty="0">
                <a:solidFill>
                  <a:srgbClr val="454545"/>
                </a:solidFill>
                <a:effectLst/>
                <a:latin typeface="Inter"/>
              </a:rPr>
              <a:t>Lingual lipase has been suggested to be involved in </a:t>
            </a:r>
            <a:r>
              <a:rPr lang="en-US" b="1" i="0" dirty="0">
                <a:solidFill>
                  <a:srgbClr val="454545"/>
                </a:solidFill>
                <a:effectLst/>
                <a:highlight>
                  <a:srgbClr val="FFFF00"/>
                </a:highlight>
                <a:latin typeface="Inter"/>
              </a:rPr>
              <a:t>oral fat detection</a:t>
            </a:r>
            <a:r>
              <a:rPr lang="en-US" b="0" i="0" dirty="0">
                <a:solidFill>
                  <a:srgbClr val="454545"/>
                </a:solidFill>
                <a:effectLst/>
                <a:latin typeface="Inter"/>
              </a:rPr>
              <a:t>.</a:t>
            </a:r>
            <a:endParaRPr lang="en-IQ" dirty="0"/>
          </a:p>
        </p:txBody>
      </p:sp>
    </p:spTree>
    <p:extLst>
      <p:ext uri="{BB962C8B-B14F-4D97-AF65-F5344CB8AC3E}">
        <p14:creationId xmlns:p14="http://schemas.microsoft.com/office/powerpoint/2010/main" val="346361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6FC47-10DE-1E2F-A083-28A775AB5AAB}"/>
              </a:ext>
            </a:extLst>
          </p:cNvPr>
          <p:cNvSpPr>
            <a:spLocks noGrp="1"/>
          </p:cNvSpPr>
          <p:nvPr>
            <p:ph type="title"/>
          </p:nvPr>
        </p:nvSpPr>
        <p:spPr/>
        <p:txBody>
          <a:bodyPr/>
          <a:lstStyle/>
          <a:p>
            <a:r>
              <a:rPr lang="en-IQ" dirty="0"/>
              <a:t>Learning Outcomes:</a:t>
            </a:r>
          </a:p>
        </p:txBody>
      </p:sp>
      <p:sp>
        <p:nvSpPr>
          <p:cNvPr id="3" name="Content Placeholder 2">
            <a:extLst>
              <a:ext uri="{FF2B5EF4-FFF2-40B4-BE49-F238E27FC236}">
                <a16:creationId xmlns:a16="http://schemas.microsoft.com/office/drawing/2014/main" id="{8E493D7D-AEB0-EDC1-AD9D-59263584CD5D}"/>
              </a:ext>
            </a:extLst>
          </p:cNvPr>
          <p:cNvSpPr>
            <a:spLocks noGrp="1"/>
          </p:cNvSpPr>
          <p:nvPr>
            <p:ph idx="1"/>
          </p:nvPr>
        </p:nvSpPr>
        <p:spPr/>
        <p:txBody>
          <a:bodyPr/>
          <a:lstStyle/>
          <a:p>
            <a:r>
              <a:rPr lang="en-US" dirty="0"/>
              <a:t>C</a:t>
            </a:r>
            <a:r>
              <a:rPr lang="en-IQ" dirty="0"/>
              <a:t>hemistry of Dietary Fat </a:t>
            </a:r>
          </a:p>
          <a:p>
            <a:r>
              <a:rPr lang="en-US" dirty="0"/>
              <a:t>L</a:t>
            </a:r>
            <a:r>
              <a:rPr lang="en-IQ" dirty="0"/>
              <a:t>ipid content and composition of food </a:t>
            </a:r>
          </a:p>
          <a:p>
            <a:r>
              <a:rPr lang="en-US" dirty="0"/>
              <a:t>L</a:t>
            </a:r>
            <a:r>
              <a:rPr lang="en-IQ" dirty="0"/>
              <a:t>ipid digestion and absorption </a:t>
            </a:r>
          </a:p>
          <a:p>
            <a:r>
              <a:rPr lang="en-US" dirty="0"/>
              <a:t>T</a:t>
            </a:r>
            <a:r>
              <a:rPr lang="en-IQ" dirty="0"/>
              <a:t>ypes of L</a:t>
            </a:r>
            <a:r>
              <a:rPr lang="en-US" dirty="0" err="1"/>
              <a:t>i</a:t>
            </a:r>
            <a:r>
              <a:rPr lang="en-IQ" dirty="0"/>
              <a:t>pase enzyme </a:t>
            </a:r>
          </a:p>
          <a:p>
            <a:r>
              <a:rPr lang="en-IQ" dirty="0"/>
              <a:t>Fat Absorption</a:t>
            </a:r>
          </a:p>
        </p:txBody>
      </p:sp>
    </p:spTree>
    <p:extLst>
      <p:ext uri="{BB962C8B-B14F-4D97-AF65-F5344CB8AC3E}">
        <p14:creationId xmlns:p14="http://schemas.microsoft.com/office/powerpoint/2010/main" val="263503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8351-6C72-B953-7463-9A6D88C15CC8}"/>
              </a:ext>
            </a:extLst>
          </p:cNvPr>
          <p:cNvSpPr>
            <a:spLocks noGrp="1"/>
          </p:cNvSpPr>
          <p:nvPr>
            <p:ph type="title"/>
          </p:nvPr>
        </p:nvSpPr>
        <p:spPr/>
        <p:txBody>
          <a:bodyPr/>
          <a:lstStyle/>
          <a:p>
            <a:r>
              <a:rPr lang="en-IQ" dirty="0"/>
              <a:t>Bile Acids </a:t>
            </a:r>
          </a:p>
        </p:txBody>
      </p:sp>
      <p:sp>
        <p:nvSpPr>
          <p:cNvPr id="3" name="Content Placeholder 2">
            <a:extLst>
              <a:ext uri="{FF2B5EF4-FFF2-40B4-BE49-F238E27FC236}">
                <a16:creationId xmlns:a16="http://schemas.microsoft.com/office/drawing/2014/main" id="{2BA1ABCB-7A2B-959D-4466-B56E0636D072}"/>
              </a:ext>
            </a:extLst>
          </p:cNvPr>
          <p:cNvSpPr>
            <a:spLocks noGrp="1"/>
          </p:cNvSpPr>
          <p:nvPr>
            <p:ph idx="1"/>
          </p:nvPr>
        </p:nvSpPr>
        <p:spPr>
          <a:xfrm>
            <a:off x="188843" y="1461783"/>
            <a:ext cx="8123884" cy="5396217"/>
          </a:xfrm>
        </p:spPr>
        <p:txBody>
          <a:bodyPr>
            <a:normAutofit lnSpcReduction="10000"/>
          </a:bodyPr>
          <a:lstStyle/>
          <a:p>
            <a:r>
              <a:rPr lang="en-US" b="1" i="0" dirty="0">
                <a:solidFill>
                  <a:srgbClr val="454545"/>
                </a:solidFill>
                <a:effectLst/>
                <a:latin typeface="Inter"/>
              </a:rPr>
              <a:t>Bile acids </a:t>
            </a:r>
            <a:r>
              <a:rPr lang="en-US" b="0" i="0" dirty="0">
                <a:solidFill>
                  <a:srgbClr val="454545"/>
                </a:solidFill>
                <a:effectLst/>
                <a:latin typeface="Inter"/>
              </a:rPr>
              <a:t>play an important role in fat digestion by functioning as </a:t>
            </a:r>
            <a:r>
              <a:rPr lang="en-US" b="1" i="0" dirty="0">
                <a:solidFill>
                  <a:srgbClr val="454545"/>
                </a:solidFill>
                <a:effectLst/>
                <a:latin typeface="Inter"/>
              </a:rPr>
              <a:t>emulsifiers</a:t>
            </a:r>
            <a:r>
              <a:rPr lang="en-US" b="0" i="0" dirty="0">
                <a:solidFill>
                  <a:srgbClr val="454545"/>
                </a:solidFill>
                <a:effectLst/>
                <a:latin typeface="Inter"/>
              </a:rPr>
              <a:t>. </a:t>
            </a:r>
          </a:p>
          <a:p>
            <a:r>
              <a:rPr lang="en-US" b="0" i="0" dirty="0">
                <a:solidFill>
                  <a:srgbClr val="454545"/>
                </a:solidFill>
                <a:effectLst/>
                <a:latin typeface="Inter"/>
              </a:rPr>
              <a:t>They dis-perse the dietary fat into </a:t>
            </a:r>
            <a:r>
              <a:rPr lang="en-US" b="1" i="0" dirty="0">
                <a:solidFill>
                  <a:srgbClr val="454545"/>
                </a:solidFill>
                <a:effectLst/>
                <a:latin typeface="Inter"/>
              </a:rPr>
              <a:t>smaller fat droplets</a:t>
            </a:r>
            <a:r>
              <a:rPr lang="en-US" b="0" i="0" dirty="0">
                <a:solidFill>
                  <a:srgbClr val="454545"/>
                </a:solidFill>
                <a:effectLst/>
                <a:latin typeface="Inter"/>
              </a:rPr>
              <a:t>, </a:t>
            </a:r>
            <a:r>
              <a:rPr lang="en-US" b="0" i="0" dirty="0">
                <a:solidFill>
                  <a:srgbClr val="454545"/>
                </a:solidFill>
                <a:effectLst/>
                <a:highlight>
                  <a:srgbClr val="FFFF00"/>
                </a:highlight>
                <a:latin typeface="Inter"/>
              </a:rPr>
              <a:t>helping the pancreatic lipase gain easier access to the fat. </a:t>
            </a:r>
          </a:p>
          <a:p>
            <a:r>
              <a:rPr lang="en-US" b="0" i="0" dirty="0">
                <a:solidFill>
                  <a:srgbClr val="454545"/>
                </a:solidFill>
                <a:effectLst/>
                <a:latin typeface="Inter"/>
              </a:rPr>
              <a:t>Bile acids are produced in the liver from </a:t>
            </a:r>
            <a:r>
              <a:rPr lang="en-US" b="1" i="0" dirty="0">
                <a:solidFill>
                  <a:srgbClr val="454545"/>
                </a:solidFill>
                <a:effectLst/>
                <a:latin typeface="Inter"/>
              </a:rPr>
              <a:t>cholesterol</a:t>
            </a:r>
            <a:r>
              <a:rPr lang="en-US" b="0" i="0" dirty="0">
                <a:solidFill>
                  <a:srgbClr val="454545"/>
                </a:solidFill>
                <a:effectLst/>
                <a:latin typeface="Inter"/>
              </a:rPr>
              <a:t> and are stored together with </a:t>
            </a:r>
            <a:r>
              <a:rPr lang="en-US" b="1" i="0" dirty="0">
                <a:solidFill>
                  <a:srgbClr val="454545"/>
                </a:solidFill>
                <a:effectLst/>
                <a:latin typeface="Inter"/>
              </a:rPr>
              <a:t>cholesterol and phospholipids </a:t>
            </a:r>
            <a:r>
              <a:rPr lang="en-US" b="0" i="0" dirty="0">
                <a:solidFill>
                  <a:srgbClr val="454545"/>
                </a:solidFill>
                <a:effectLst/>
                <a:latin typeface="Inter"/>
              </a:rPr>
              <a:t>in the gall bladder. </a:t>
            </a:r>
          </a:p>
          <a:p>
            <a:r>
              <a:rPr lang="en-US" b="0" i="0" dirty="0">
                <a:solidFill>
                  <a:srgbClr val="454545"/>
                </a:solidFill>
                <a:effectLst/>
                <a:latin typeface="Inter"/>
              </a:rPr>
              <a:t>The entry of fat into the small intestine causes the secretion of the intestinal hormone </a:t>
            </a:r>
            <a:r>
              <a:rPr lang="en-US" b="1" i="0" dirty="0">
                <a:solidFill>
                  <a:srgbClr val="454545"/>
                </a:solidFill>
                <a:effectLst/>
                <a:highlight>
                  <a:srgbClr val="FFFF00"/>
                </a:highlight>
                <a:latin typeface="Inter"/>
              </a:rPr>
              <a:t>cholecystokinin</a:t>
            </a:r>
            <a:r>
              <a:rPr lang="en-US" b="0" i="0" dirty="0">
                <a:solidFill>
                  <a:srgbClr val="454545"/>
                </a:solidFill>
                <a:effectLst/>
                <a:latin typeface="Inter"/>
              </a:rPr>
              <a:t>, which triggers the </a:t>
            </a:r>
            <a:r>
              <a:rPr lang="en-US" b="0" i="0" dirty="0">
                <a:solidFill>
                  <a:srgbClr val="454545"/>
                </a:solidFill>
                <a:effectLst/>
                <a:highlight>
                  <a:srgbClr val="FFFF00"/>
                </a:highlight>
                <a:latin typeface="Inter"/>
              </a:rPr>
              <a:t>contraction of the gall bladder </a:t>
            </a:r>
            <a:r>
              <a:rPr lang="en-US" b="0" i="0" dirty="0">
                <a:solidFill>
                  <a:srgbClr val="454545"/>
                </a:solidFill>
                <a:effectLst/>
                <a:latin typeface="Inter"/>
              </a:rPr>
              <a:t>and the release of its content in the duodenum. </a:t>
            </a:r>
          </a:p>
          <a:p>
            <a:r>
              <a:rPr lang="en-US" b="0" i="0" dirty="0">
                <a:solidFill>
                  <a:srgbClr val="454545"/>
                </a:solidFill>
                <a:effectLst/>
                <a:latin typeface="Inter"/>
              </a:rPr>
              <a:t>The main bile acid is called </a:t>
            </a:r>
            <a:r>
              <a:rPr lang="en-US" b="1" i="0" dirty="0">
                <a:solidFill>
                  <a:srgbClr val="454545"/>
                </a:solidFill>
                <a:effectLst/>
                <a:latin typeface="Inter"/>
              </a:rPr>
              <a:t>cholic acid</a:t>
            </a:r>
            <a:r>
              <a:rPr lang="en-US" b="0" i="0" dirty="0">
                <a:solidFill>
                  <a:srgbClr val="454545"/>
                </a:solidFill>
                <a:effectLst/>
                <a:latin typeface="Inter"/>
              </a:rPr>
              <a:t>. It is attached to the amino acids glycine to form </a:t>
            </a:r>
            <a:r>
              <a:rPr lang="en-US" b="1" i="0" dirty="0">
                <a:solidFill>
                  <a:srgbClr val="454545"/>
                </a:solidFill>
                <a:effectLst/>
                <a:highlight>
                  <a:srgbClr val="FFFF00"/>
                </a:highlight>
                <a:latin typeface="Inter"/>
              </a:rPr>
              <a:t>glycol-cholate</a:t>
            </a:r>
            <a:endParaRPr lang="en-IQ" b="1" dirty="0">
              <a:highlight>
                <a:srgbClr val="FFFF00"/>
              </a:highlight>
            </a:endParaRPr>
          </a:p>
        </p:txBody>
      </p:sp>
      <p:pic>
        <p:nvPicPr>
          <p:cNvPr id="5" name="Picture 4" descr="A diagram of a liver&#10;&#10;Description automatically generated with low confidence">
            <a:extLst>
              <a:ext uri="{FF2B5EF4-FFF2-40B4-BE49-F238E27FC236}">
                <a16:creationId xmlns:a16="http://schemas.microsoft.com/office/drawing/2014/main" id="{4166630F-AABC-1FB8-155D-68FB9BE063BF}"/>
              </a:ext>
            </a:extLst>
          </p:cNvPr>
          <p:cNvPicPr>
            <a:picLocks noChangeAspect="1"/>
          </p:cNvPicPr>
          <p:nvPr/>
        </p:nvPicPr>
        <p:blipFill>
          <a:blip r:embed="rId2"/>
          <a:stretch>
            <a:fillRect/>
          </a:stretch>
        </p:blipFill>
        <p:spPr>
          <a:xfrm>
            <a:off x="8603673" y="1872287"/>
            <a:ext cx="3399484" cy="4174196"/>
          </a:xfrm>
          <a:prstGeom prst="rect">
            <a:avLst/>
          </a:prstGeom>
        </p:spPr>
      </p:pic>
    </p:spTree>
    <p:extLst>
      <p:ext uri="{BB962C8B-B14F-4D97-AF65-F5344CB8AC3E}">
        <p14:creationId xmlns:p14="http://schemas.microsoft.com/office/powerpoint/2010/main" val="11962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99F2-14E2-FF54-DA98-2A07F3DEAE10}"/>
              </a:ext>
            </a:extLst>
          </p:cNvPr>
          <p:cNvSpPr>
            <a:spLocks noGrp="1"/>
          </p:cNvSpPr>
          <p:nvPr>
            <p:ph type="title"/>
          </p:nvPr>
        </p:nvSpPr>
        <p:spPr/>
        <p:txBody>
          <a:bodyPr/>
          <a:lstStyle/>
          <a:p>
            <a:r>
              <a:rPr lang="en-IQ" dirty="0"/>
              <a:t>Fat Absorption: </a:t>
            </a:r>
          </a:p>
        </p:txBody>
      </p:sp>
      <p:pic>
        <p:nvPicPr>
          <p:cNvPr id="5" name="Content Placeholder 4" descr="A picture containing diagram, line, plot, design&#10;&#10;Description automatically generated">
            <a:extLst>
              <a:ext uri="{FF2B5EF4-FFF2-40B4-BE49-F238E27FC236}">
                <a16:creationId xmlns:a16="http://schemas.microsoft.com/office/drawing/2014/main" id="{AE9E9C4D-7EFB-F82F-4F40-681340BB1CBD}"/>
              </a:ext>
            </a:extLst>
          </p:cNvPr>
          <p:cNvPicPr>
            <a:picLocks noGrp="1" noChangeAspect="1"/>
          </p:cNvPicPr>
          <p:nvPr>
            <p:ph idx="1"/>
          </p:nvPr>
        </p:nvPicPr>
        <p:blipFill>
          <a:blip r:embed="rId2"/>
          <a:stretch>
            <a:fillRect/>
          </a:stretch>
        </p:blipFill>
        <p:spPr>
          <a:xfrm>
            <a:off x="294822" y="1493838"/>
            <a:ext cx="11509251" cy="5240954"/>
          </a:xfrm>
        </p:spPr>
      </p:pic>
    </p:spTree>
    <p:extLst>
      <p:ext uri="{BB962C8B-B14F-4D97-AF65-F5344CB8AC3E}">
        <p14:creationId xmlns:p14="http://schemas.microsoft.com/office/powerpoint/2010/main" val="2393805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7501-920D-4581-4881-24D3CECAAD09}"/>
              </a:ext>
            </a:extLst>
          </p:cNvPr>
          <p:cNvSpPr>
            <a:spLocks noGrp="1"/>
          </p:cNvSpPr>
          <p:nvPr>
            <p:ph type="title"/>
          </p:nvPr>
        </p:nvSpPr>
        <p:spPr/>
        <p:txBody>
          <a:bodyPr/>
          <a:lstStyle/>
          <a:p>
            <a:r>
              <a:rPr lang="en-IQ" dirty="0"/>
              <a:t>Fat Absorpotion:</a:t>
            </a:r>
          </a:p>
        </p:txBody>
      </p:sp>
      <p:sp>
        <p:nvSpPr>
          <p:cNvPr id="3" name="Content Placeholder 2">
            <a:extLst>
              <a:ext uri="{FF2B5EF4-FFF2-40B4-BE49-F238E27FC236}">
                <a16:creationId xmlns:a16="http://schemas.microsoft.com/office/drawing/2014/main" id="{4BB53245-4854-51F2-4B4D-CCC3995EB4B6}"/>
              </a:ext>
            </a:extLst>
          </p:cNvPr>
          <p:cNvSpPr>
            <a:spLocks noGrp="1"/>
          </p:cNvSpPr>
          <p:nvPr>
            <p:ph idx="1"/>
          </p:nvPr>
        </p:nvSpPr>
        <p:spPr>
          <a:xfrm>
            <a:off x="188843" y="1440873"/>
            <a:ext cx="9481630" cy="5417127"/>
          </a:xfrm>
        </p:spPr>
        <p:txBody>
          <a:bodyPr>
            <a:normAutofit fontScale="92500" lnSpcReduction="10000"/>
          </a:bodyPr>
          <a:lstStyle/>
          <a:p>
            <a:pPr marL="514350" indent="-514350">
              <a:buFont typeface="+mj-lt"/>
              <a:buAutoNum type="arabicPeriod"/>
            </a:pPr>
            <a:r>
              <a:rPr lang="en-US" b="0" i="0" dirty="0">
                <a:solidFill>
                  <a:srgbClr val="454545"/>
                </a:solidFill>
                <a:effectLst/>
                <a:latin typeface="Inter"/>
              </a:rPr>
              <a:t>The action of pancreatic lipase causes the triglyceride molecules to fall apart into </a:t>
            </a:r>
            <a:r>
              <a:rPr lang="en-US" b="1" i="0" dirty="0">
                <a:solidFill>
                  <a:srgbClr val="454545"/>
                </a:solidFill>
                <a:effectLst/>
                <a:latin typeface="Inter"/>
              </a:rPr>
              <a:t>two fatty acids</a:t>
            </a:r>
            <a:r>
              <a:rPr lang="en-US" b="0" i="0" dirty="0">
                <a:solidFill>
                  <a:srgbClr val="454545"/>
                </a:solidFill>
                <a:effectLst/>
                <a:latin typeface="Inter"/>
              </a:rPr>
              <a:t> and one </a:t>
            </a:r>
            <a:r>
              <a:rPr lang="en-US" b="1" i="0" dirty="0">
                <a:solidFill>
                  <a:srgbClr val="454545"/>
                </a:solidFill>
                <a:effectLst/>
                <a:latin typeface="Inter"/>
              </a:rPr>
              <a:t>mono-glyceride </a:t>
            </a:r>
            <a:r>
              <a:rPr lang="en-US" b="0" i="0" dirty="0">
                <a:solidFill>
                  <a:srgbClr val="454545"/>
                </a:solidFill>
                <a:effectLst/>
                <a:latin typeface="Inter"/>
              </a:rPr>
              <a:t>(one fatty acid attached to glycerol). </a:t>
            </a:r>
          </a:p>
          <a:p>
            <a:pPr marL="514350" indent="-514350">
              <a:buFont typeface="+mj-lt"/>
              <a:buAutoNum type="arabicPeriod"/>
            </a:pPr>
            <a:r>
              <a:rPr lang="en-US" b="0" i="0" dirty="0">
                <a:solidFill>
                  <a:srgbClr val="454545"/>
                </a:solidFill>
                <a:effectLst/>
                <a:latin typeface="Inter"/>
              </a:rPr>
              <a:t>The fatty acids and mono-glycerides are taken up by the </a:t>
            </a:r>
            <a:r>
              <a:rPr lang="en-US" b="1" i="0" dirty="0">
                <a:solidFill>
                  <a:srgbClr val="454545"/>
                </a:solidFill>
                <a:effectLst/>
                <a:highlight>
                  <a:srgbClr val="FFFF00"/>
                </a:highlight>
                <a:latin typeface="Inter"/>
              </a:rPr>
              <a:t>enterocyte</a:t>
            </a:r>
            <a:r>
              <a:rPr lang="en-US" b="0" i="0" dirty="0">
                <a:solidFill>
                  <a:srgbClr val="454545"/>
                </a:solidFill>
                <a:effectLst/>
                <a:latin typeface="Inter"/>
              </a:rPr>
              <a:t>. Within the enterocyte, they are reconverted into triglycerides via a process called </a:t>
            </a:r>
            <a:r>
              <a:rPr lang="en-US" b="1" i="0" dirty="0">
                <a:solidFill>
                  <a:srgbClr val="454545"/>
                </a:solidFill>
                <a:effectLst/>
                <a:latin typeface="Inter"/>
              </a:rPr>
              <a:t>re-esterification</a:t>
            </a:r>
            <a:r>
              <a:rPr lang="en-US" b="0" i="0" dirty="0">
                <a:solidFill>
                  <a:srgbClr val="454545"/>
                </a:solidFill>
                <a:effectLst/>
                <a:latin typeface="Inter"/>
              </a:rPr>
              <a:t>. </a:t>
            </a:r>
          </a:p>
          <a:p>
            <a:pPr marL="514350" indent="-514350">
              <a:buFont typeface="+mj-lt"/>
              <a:buAutoNum type="arabicPeriod"/>
            </a:pPr>
            <a:r>
              <a:rPr lang="en-US" b="0" i="0" dirty="0">
                <a:solidFill>
                  <a:srgbClr val="454545"/>
                </a:solidFill>
                <a:effectLst/>
                <a:latin typeface="Inter"/>
              </a:rPr>
              <a:t>The triglycerides are packaged into specialized particles called </a:t>
            </a:r>
            <a:r>
              <a:rPr lang="en-US" b="1" i="0" dirty="0">
                <a:solidFill>
                  <a:srgbClr val="454545"/>
                </a:solidFill>
                <a:effectLst/>
                <a:highlight>
                  <a:srgbClr val="FFFF00"/>
                </a:highlight>
                <a:latin typeface="Inter"/>
              </a:rPr>
              <a:t>chylomicrons</a:t>
            </a:r>
            <a:r>
              <a:rPr lang="en-US" b="0" i="0" dirty="0">
                <a:solidFill>
                  <a:srgbClr val="454545"/>
                </a:solidFill>
                <a:effectLst/>
                <a:latin typeface="Inter"/>
              </a:rPr>
              <a:t>. </a:t>
            </a:r>
          </a:p>
          <a:p>
            <a:pPr marL="514350" indent="-514350">
              <a:buFont typeface="+mj-lt"/>
              <a:buAutoNum type="arabicPeriod"/>
            </a:pPr>
            <a:r>
              <a:rPr lang="en-US" b="0" i="0" dirty="0">
                <a:solidFill>
                  <a:srgbClr val="454545"/>
                </a:solidFill>
                <a:effectLst/>
                <a:latin typeface="Inter"/>
              </a:rPr>
              <a:t>The chylomicrons are released into the </a:t>
            </a:r>
            <a:r>
              <a:rPr lang="en-US" b="1" i="0" dirty="0">
                <a:solidFill>
                  <a:srgbClr val="454545"/>
                </a:solidFill>
                <a:effectLst/>
                <a:latin typeface="Inter"/>
              </a:rPr>
              <a:t>lymphatic circulation</a:t>
            </a:r>
            <a:r>
              <a:rPr lang="en-US" b="0" i="0" dirty="0">
                <a:solidFill>
                  <a:srgbClr val="454545"/>
                </a:solidFill>
                <a:effectLst/>
                <a:latin typeface="Inter"/>
              </a:rPr>
              <a:t> and ultimately reach the blood circulation via transport through the </a:t>
            </a:r>
            <a:r>
              <a:rPr lang="en-US" b="1" i="0" dirty="0">
                <a:solidFill>
                  <a:srgbClr val="454545"/>
                </a:solidFill>
                <a:effectLst/>
                <a:latin typeface="Inter"/>
              </a:rPr>
              <a:t>thoracic duct. </a:t>
            </a:r>
          </a:p>
          <a:p>
            <a:pPr marL="514350" indent="-514350">
              <a:buFont typeface="+mj-lt"/>
              <a:buAutoNum type="arabicPeriod"/>
            </a:pPr>
            <a:r>
              <a:rPr lang="en-US" b="0" i="0" dirty="0">
                <a:solidFill>
                  <a:srgbClr val="454545"/>
                </a:solidFill>
                <a:effectLst/>
                <a:latin typeface="Inter"/>
              </a:rPr>
              <a:t>Thus, in contrast to absorbed amino acids and glucose, which are taken up into the portal vein, </a:t>
            </a:r>
            <a:r>
              <a:rPr lang="en-US" b="1" i="0" dirty="0">
                <a:solidFill>
                  <a:srgbClr val="454545"/>
                </a:solidFill>
                <a:effectLst/>
                <a:latin typeface="Inter"/>
              </a:rPr>
              <a:t>absorbed fats do not first travel to the liver.</a:t>
            </a:r>
            <a:endParaRPr lang="en-IQ" b="1" dirty="0"/>
          </a:p>
        </p:txBody>
      </p:sp>
      <p:pic>
        <p:nvPicPr>
          <p:cNvPr id="5" name="Picture 4" descr="A brown bag with a white circle&#10;&#10;Description automatically generated with low confidence">
            <a:extLst>
              <a:ext uri="{FF2B5EF4-FFF2-40B4-BE49-F238E27FC236}">
                <a16:creationId xmlns:a16="http://schemas.microsoft.com/office/drawing/2014/main" id="{5E28E4F0-560B-1160-75B8-C28D8A2BBEFA}"/>
              </a:ext>
            </a:extLst>
          </p:cNvPr>
          <p:cNvPicPr>
            <a:picLocks noChangeAspect="1"/>
          </p:cNvPicPr>
          <p:nvPr/>
        </p:nvPicPr>
        <p:blipFill>
          <a:blip r:embed="rId2"/>
          <a:stretch>
            <a:fillRect/>
          </a:stretch>
        </p:blipFill>
        <p:spPr>
          <a:xfrm>
            <a:off x="9626600" y="2669886"/>
            <a:ext cx="2565400" cy="2959100"/>
          </a:xfrm>
          <a:prstGeom prst="rect">
            <a:avLst/>
          </a:prstGeom>
        </p:spPr>
      </p:pic>
    </p:spTree>
    <p:extLst>
      <p:ext uri="{BB962C8B-B14F-4D97-AF65-F5344CB8AC3E}">
        <p14:creationId xmlns:p14="http://schemas.microsoft.com/office/powerpoint/2010/main" val="18529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earch">
            <a:extLst>
              <a:ext uri="{FF2B5EF4-FFF2-40B4-BE49-F238E27FC236}">
                <a16:creationId xmlns:a16="http://schemas.microsoft.com/office/drawing/2014/main" id="{E31D3CDC-0F43-5053-1E69-4F83D898A2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0" y="0"/>
            <a:ext cx="12191980" cy="7282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30E785-4889-3AE7-0141-011A01E0E0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Any Questions?</a:t>
            </a:r>
          </a:p>
        </p:txBody>
      </p:sp>
    </p:spTree>
    <p:extLst>
      <p:ext uri="{BB962C8B-B14F-4D97-AF65-F5344CB8AC3E}">
        <p14:creationId xmlns:p14="http://schemas.microsoft.com/office/powerpoint/2010/main" val="108327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CCFF-E415-2A41-6FB2-2DDA3BD61CA8}"/>
              </a:ext>
            </a:extLst>
          </p:cNvPr>
          <p:cNvSpPr>
            <a:spLocks noGrp="1"/>
          </p:cNvSpPr>
          <p:nvPr>
            <p:ph type="title"/>
          </p:nvPr>
        </p:nvSpPr>
        <p:spPr/>
        <p:txBody>
          <a:bodyPr/>
          <a:lstStyle/>
          <a:p>
            <a:endParaRPr lang="en-IQ"/>
          </a:p>
        </p:txBody>
      </p:sp>
      <p:pic>
        <p:nvPicPr>
          <p:cNvPr id="5" name="Content Placeholder 4" descr="A close-up of a chart&#10;&#10;Description automatically generated with low confidence">
            <a:extLst>
              <a:ext uri="{FF2B5EF4-FFF2-40B4-BE49-F238E27FC236}">
                <a16:creationId xmlns:a16="http://schemas.microsoft.com/office/drawing/2014/main" id="{E835F964-4ADF-5AE1-B3C7-D4868D74FC37}"/>
              </a:ext>
            </a:extLst>
          </p:cNvPr>
          <p:cNvPicPr>
            <a:picLocks noGrp="1" noChangeAspect="1"/>
          </p:cNvPicPr>
          <p:nvPr>
            <p:ph idx="1"/>
          </p:nvPr>
        </p:nvPicPr>
        <p:blipFill>
          <a:blip r:embed="rId2"/>
          <a:stretch>
            <a:fillRect/>
          </a:stretch>
        </p:blipFill>
        <p:spPr>
          <a:xfrm>
            <a:off x="0" y="0"/>
            <a:ext cx="4170218" cy="6880862"/>
          </a:xfrm>
        </p:spPr>
      </p:pic>
      <p:sp>
        <p:nvSpPr>
          <p:cNvPr id="6" name="TextBox 5">
            <a:extLst>
              <a:ext uri="{FF2B5EF4-FFF2-40B4-BE49-F238E27FC236}">
                <a16:creationId xmlns:a16="http://schemas.microsoft.com/office/drawing/2014/main" id="{96FE3E87-28F5-A41F-5CBB-08814D1F7332}"/>
              </a:ext>
            </a:extLst>
          </p:cNvPr>
          <p:cNvSpPr txBox="1"/>
          <p:nvPr/>
        </p:nvSpPr>
        <p:spPr>
          <a:xfrm>
            <a:off x="4710545" y="2286000"/>
            <a:ext cx="5385577" cy="369332"/>
          </a:xfrm>
          <a:prstGeom prst="rect">
            <a:avLst/>
          </a:prstGeom>
          <a:noFill/>
          <a:ln>
            <a:solidFill>
              <a:schemeClr val="accent1"/>
            </a:solidFill>
          </a:ln>
        </p:spPr>
        <p:txBody>
          <a:bodyPr wrap="none" rtlCol="0">
            <a:spAutoFit/>
          </a:bodyPr>
          <a:lstStyle/>
          <a:p>
            <a:r>
              <a:rPr lang="en-IQ" dirty="0"/>
              <a:t>AMDR: accepatable Macronutrient Distrinution Ranges</a:t>
            </a:r>
          </a:p>
        </p:txBody>
      </p:sp>
      <p:pic>
        <p:nvPicPr>
          <p:cNvPr id="3" name="Graphic 2" descr="Signpost with solid fill">
            <a:extLst>
              <a:ext uri="{FF2B5EF4-FFF2-40B4-BE49-F238E27FC236}">
                <a16:creationId xmlns:a16="http://schemas.microsoft.com/office/drawing/2014/main" id="{7C50B847-7371-E228-6F98-A2B1ACD21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4982" y="5505142"/>
            <a:ext cx="1427018" cy="1427018"/>
          </a:xfrm>
          <a:prstGeom prst="rect">
            <a:avLst/>
          </a:prstGeom>
        </p:spPr>
      </p:pic>
    </p:spTree>
    <p:extLst>
      <p:ext uri="{BB962C8B-B14F-4D97-AF65-F5344CB8AC3E}">
        <p14:creationId xmlns:p14="http://schemas.microsoft.com/office/powerpoint/2010/main" val="263493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1442-F92D-2903-A9EE-201C15B27369}"/>
              </a:ext>
            </a:extLst>
          </p:cNvPr>
          <p:cNvSpPr>
            <a:spLocks noGrp="1"/>
          </p:cNvSpPr>
          <p:nvPr>
            <p:ph type="title"/>
          </p:nvPr>
        </p:nvSpPr>
        <p:spPr/>
        <p:txBody>
          <a:bodyPr/>
          <a:lstStyle/>
          <a:p>
            <a:r>
              <a:rPr lang="en-IQ" dirty="0"/>
              <a:t>Dietery Lipids </a:t>
            </a:r>
          </a:p>
        </p:txBody>
      </p:sp>
      <p:pic>
        <p:nvPicPr>
          <p:cNvPr id="5" name="Picture 4" descr="A picture containing screenshot, text, diagram, line&#10;&#10;Description automatically generated">
            <a:extLst>
              <a:ext uri="{FF2B5EF4-FFF2-40B4-BE49-F238E27FC236}">
                <a16:creationId xmlns:a16="http://schemas.microsoft.com/office/drawing/2014/main" id="{60AD759D-D183-23FD-65E6-429B1B548E6F}"/>
              </a:ext>
            </a:extLst>
          </p:cNvPr>
          <p:cNvPicPr>
            <a:picLocks noChangeAspect="1"/>
          </p:cNvPicPr>
          <p:nvPr/>
        </p:nvPicPr>
        <p:blipFill>
          <a:blip r:embed="rId2"/>
          <a:stretch>
            <a:fillRect/>
          </a:stretch>
        </p:blipFill>
        <p:spPr>
          <a:xfrm>
            <a:off x="533014" y="1456082"/>
            <a:ext cx="10633750" cy="5119140"/>
          </a:xfrm>
          <a:prstGeom prst="rect">
            <a:avLst/>
          </a:prstGeom>
        </p:spPr>
      </p:pic>
      <p:sp>
        <p:nvSpPr>
          <p:cNvPr id="6" name="TextBox 5">
            <a:extLst>
              <a:ext uri="{FF2B5EF4-FFF2-40B4-BE49-F238E27FC236}">
                <a16:creationId xmlns:a16="http://schemas.microsoft.com/office/drawing/2014/main" id="{B29FCB8C-1F17-E6BF-B53B-49CB234C50AF}"/>
              </a:ext>
            </a:extLst>
          </p:cNvPr>
          <p:cNvSpPr txBox="1"/>
          <p:nvPr/>
        </p:nvSpPr>
        <p:spPr>
          <a:xfrm>
            <a:off x="1371600" y="5894959"/>
            <a:ext cx="583814" cy="369332"/>
          </a:xfrm>
          <a:prstGeom prst="rect">
            <a:avLst/>
          </a:prstGeom>
          <a:noFill/>
        </p:spPr>
        <p:txBody>
          <a:bodyPr wrap="none" rtlCol="0">
            <a:spAutoFit/>
          </a:bodyPr>
          <a:lstStyle/>
          <a:p>
            <a:r>
              <a:rPr lang="en-IQ" dirty="0"/>
              <a:t>95%</a:t>
            </a:r>
          </a:p>
        </p:txBody>
      </p:sp>
    </p:spTree>
    <p:extLst>
      <p:ext uri="{BB962C8B-B14F-4D97-AF65-F5344CB8AC3E}">
        <p14:creationId xmlns:p14="http://schemas.microsoft.com/office/powerpoint/2010/main" val="142678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5FB-E18D-8757-71E2-1F7714A6C699}"/>
              </a:ext>
            </a:extLst>
          </p:cNvPr>
          <p:cNvSpPr>
            <a:spLocks noGrp="1"/>
          </p:cNvSpPr>
          <p:nvPr>
            <p:ph type="title"/>
          </p:nvPr>
        </p:nvSpPr>
        <p:spPr/>
        <p:txBody>
          <a:bodyPr/>
          <a:lstStyle/>
          <a:p>
            <a:r>
              <a:rPr lang="en-US" dirty="0"/>
              <a:t>T</a:t>
            </a:r>
            <a:r>
              <a:rPr lang="en-IQ" dirty="0"/>
              <a:t>riglycrides </a:t>
            </a:r>
          </a:p>
        </p:txBody>
      </p:sp>
      <p:pic>
        <p:nvPicPr>
          <p:cNvPr id="5" name="Content Placeholder 4" descr="A picture containing text, screenshot, font, yellow&#10;&#10;Description automatically generated">
            <a:extLst>
              <a:ext uri="{FF2B5EF4-FFF2-40B4-BE49-F238E27FC236}">
                <a16:creationId xmlns:a16="http://schemas.microsoft.com/office/drawing/2014/main" id="{B1A2A6A3-6E6C-F0CB-5E64-00F3B757922C}"/>
              </a:ext>
            </a:extLst>
          </p:cNvPr>
          <p:cNvPicPr>
            <a:picLocks noGrp="1" noChangeAspect="1"/>
          </p:cNvPicPr>
          <p:nvPr>
            <p:ph idx="1"/>
          </p:nvPr>
        </p:nvPicPr>
        <p:blipFill rotWithShape="1">
          <a:blip r:embed="rId2"/>
          <a:srcRect l="46598"/>
          <a:stretch/>
        </p:blipFill>
        <p:spPr>
          <a:xfrm>
            <a:off x="8603673" y="2736838"/>
            <a:ext cx="3588327" cy="2171700"/>
          </a:xfrm>
        </p:spPr>
      </p:pic>
      <p:sp>
        <p:nvSpPr>
          <p:cNvPr id="6" name="TextBox 5">
            <a:extLst>
              <a:ext uri="{FF2B5EF4-FFF2-40B4-BE49-F238E27FC236}">
                <a16:creationId xmlns:a16="http://schemas.microsoft.com/office/drawing/2014/main" id="{C72DAE6A-831D-D4AD-B15A-DC67636DBD62}"/>
              </a:ext>
            </a:extLst>
          </p:cNvPr>
          <p:cNvSpPr txBox="1"/>
          <p:nvPr/>
        </p:nvSpPr>
        <p:spPr>
          <a:xfrm>
            <a:off x="0" y="1285461"/>
            <a:ext cx="8927449" cy="501675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454545"/>
                </a:solidFill>
                <a:latin typeface="Inter"/>
              </a:rPr>
              <a:t>Triglycerides</a:t>
            </a:r>
            <a:r>
              <a:rPr lang="en-US" sz="3200" dirty="0">
                <a:solidFill>
                  <a:srgbClr val="454545"/>
                </a:solidFill>
                <a:latin typeface="Inter"/>
              </a:rPr>
              <a:t> consist of three fatty acids linked via a glycerol molecule. </a:t>
            </a:r>
          </a:p>
          <a:p>
            <a:pPr marL="457200" indent="-457200">
              <a:buFont typeface="Arial" panose="020B0604020202020204" pitchFamily="34" charset="0"/>
              <a:buChar char="•"/>
            </a:pPr>
            <a:r>
              <a:rPr lang="en-US" sz="3200" dirty="0">
                <a:solidFill>
                  <a:srgbClr val="454545"/>
                </a:solidFill>
                <a:latin typeface="Inter"/>
              </a:rPr>
              <a:t>The three fatty acids in the triglyceride molecule are usually </a:t>
            </a:r>
            <a:r>
              <a:rPr lang="en-US" sz="3200" b="1" dirty="0">
                <a:solidFill>
                  <a:srgbClr val="454545"/>
                </a:solidFill>
                <a:latin typeface="Inter"/>
              </a:rPr>
              <a:t>not the </a:t>
            </a:r>
            <a:r>
              <a:rPr lang="en-US" sz="3200" dirty="0">
                <a:solidFill>
                  <a:srgbClr val="454545"/>
                </a:solidFill>
                <a:latin typeface="Inter"/>
              </a:rPr>
              <a:t>same fatty acids. </a:t>
            </a:r>
          </a:p>
          <a:p>
            <a:pPr marL="457200" indent="-457200">
              <a:buFont typeface="Arial" panose="020B0604020202020204" pitchFamily="34" charset="0"/>
              <a:buChar char="•"/>
            </a:pPr>
            <a:r>
              <a:rPr lang="en-US" sz="3200" dirty="0">
                <a:solidFill>
                  <a:srgbClr val="454545"/>
                </a:solidFill>
                <a:latin typeface="Inter"/>
              </a:rPr>
              <a:t>Triglycerides are </a:t>
            </a:r>
            <a:r>
              <a:rPr lang="en-US" sz="3200" b="1" dirty="0">
                <a:solidFill>
                  <a:srgbClr val="454545"/>
                </a:solidFill>
                <a:latin typeface="Inter"/>
              </a:rPr>
              <a:t>fats</a:t>
            </a:r>
            <a:r>
              <a:rPr lang="en-US" sz="3200" dirty="0">
                <a:solidFill>
                  <a:srgbClr val="454545"/>
                </a:solidFill>
                <a:latin typeface="Inter"/>
              </a:rPr>
              <a:t> (if solid at room temperature) and </a:t>
            </a:r>
            <a:r>
              <a:rPr lang="en-US" sz="3200" b="1" dirty="0">
                <a:solidFill>
                  <a:srgbClr val="454545"/>
                </a:solidFill>
                <a:latin typeface="Inter"/>
              </a:rPr>
              <a:t>oils</a:t>
            </a:r>
            <a:r>
              <a:rPr lang="en-US" sz="3200" dirty="0">
                <a:solidFill>
                  <a:srgbClr val="454545"/>
                </a:solidFill>
                <a:latin typeface="Inter"/>
              </a:rPr>
              <a:t> (if liquid at room temperature). </a:t>
            </a:r>
          </a:p>
          <a:p>
            <a:pPr marL="457200" indent="-457200">
              <a:buFont typeface="Arial" panose="020B0604020202020204" pitchFamily="34" charset="0"/>
              <a:buChar char="•"/>
            </a:pPr>
            <a:r>
              <a:rPr lang="en-US" sz="3200" dirty="0">
                <a:solidFill>
                  <a:srgbClr val="454545"/>
                </a:solidFill>
                <a:latin typeface="Inter"/>
              </a:rPr>
              <a:t>Vegetable oils such as sunflower oil or olive oil entirely consist of triglycerides </a:t>
            </a:r>
            <a:r>
              <a:rPr lang="en-US" sz="3200" b="1" dirty="0">
                <a:solidFill>
                  <a:srgbClr val="454545"/>
                </a:solidFill>
                <a:latin typeface="Inter"/>
              </a:rPr>
              <a:t>(100%).</a:t>
            </a:r>
            <a:endParaRPr lang="en-IQ" sz="3200" b="1" dirty="0"/>
          </a:p>
          <a:p>
            <a:pPr marL="457200" indent="-457200">
              <a:buFont typeface="Arial" panose="020B0604020202020204" pitchFamily="34" charset="0"/>
              <a:buChar char="•"/>
            </a:pPr>
            <a:endParaRPr lang="en-IQ" sz="3200" dirty="0"/>
          </a:p>
        </p:txBody>
      </p:sp>
    </p:spTree>
    <p:extLst>
      <p:ext uri="{BB962C8B-B14F-4D97-AF65-F5344CB8AC3E}">
        <p14:creationId xmlns:p14="http://schemas.microsoft.com/office/powerpoint/2010/main" val="356779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955A-1BB9-B86F-375B-30B56E0570CD}"/>
              </a:ext>
            </a:extLst>
          </p:cNvPr>
          <p:cNvSpPr>
            <a:spLocks noGrp="1"/>
          </p:cNvSpPr>
          <p:nvPr>
            <p:ph type="title"/>
          </p:nvPr>
        </p:nvSpPr>
        <p:spPr/>
        <p:txBody>
          <a:bodyPr/>
          <a:lstStyle/>
          <a:p>
            <a:r>
              <a:rPr lang="en-IQ" dirty="0"/>
              <a:t>Free Fatty Acids: </a:t>
            </a:r>
          </a:p>
        </p:txBody>
      </p:sp>
      <p:sp>
        <p:nvSpPr>
          <p:cNvPr id="6" name="TextBox 5">
            <a:extLst>
              <a:ext uri="{FF2B5EF4-FFF2-40B4-BE49-F238E27FC236}">
                <a16:creationId xmlns:a16="http://schemas.microsoft.com/office/drawing/2014/main" id="{C9E64349-A618-316E-12D3-FC938A8E617D}"/>
              </a:ext>
            </a:extLst>
          </p:cNvPr>
          <p:cNvSpPr txBox="1"/>
          <p:nvPr/>
        </p:nvSpPr>
        <p:spPr>
          <a:xfrm>
            <a:off x="188842" y="1268595"/>
            <a:ext cx="10936357" cy="5262979"/>
          </a:xfrm>
          <a:prstGeom prst="rect">
            <a:avLst/>
          </a:prstGeom>
          <a:noFill/>
        </p:spPr>
        <p:txBody>
          <a:bodyPr wrap="square" rtlCol="0">
            <a:spAutoFit/>
          </a:bodyPr>
          <a:lstStyle/>
          <a:p>
            <a:r>
              <a:rPr lang="en-US" sz="2400" b="1" dirty="0">
                <a:solidFill>
                  <a:srgbClr val="454545"/>
                </a:solidFill>
                <a:latin typeface="Inter"/>
              </a:rPr>
              <a:t>F</a:t>
            </a:r>
            <a:r>
              <a:rPr lang="en-US" sz="2400" b="1" i="0" dirty="0">
                <a:solidFill>
                  <a:srgbClr val="454545"/>
                </a:solidFill>
                <a:effectLst/>
                <a:latin typeface="Inter"/>
              </a:rPr>
              <a:t>atty acid </a:t>
            </a:r>
            <a:r>
              <a:rPr lang="en-US" sz="2400" b="0" i="0" dirty="0">
                <a:solidFill>
                  <a:srgbClr val="454545"/>
                </a:solidFill>
                <a:effectLst/>
                <a:latin typeface="Inter"/>
              </a:rPr>
              <a:t>is a chain of hydrogenated carbon atoms connected to a carboxyl (COOH) group. </a:t>
            </a:r>
          </a:p>
          <a:p>
            <a:endParaRPr lang="en-US" sz="2400" b="0" i="0" dirty="0">
              <a:solidFill>
                <a:srgbClr val="454545"/>
              </a:solidFill>
              <a:effectLst/>
              <a:latin typeface="Inter"/>
            </a:endParaRPr>
          </a:p>
          <a:p>
            <a:r>
              <a:rPr lang="en-US" sz="2400" b="1" i="0" dirty="0">
                <a:solidFill>
                  <a:srgbClr val="454545"/>
                </a:solidFill>
                <a:effectLst/>
                <a:latin typeface="Inter"/>
              </a:rPr>
              <a:t>The fatty acids that are part of the triglyceride molecule differ in 3 major properties:</a:t>
            </a:r>
          </a:p>
          <a:p>
            <a:endParaRPr lang="en-US" sz="2400" b="1" i="0" dirty="0">
              <a:solidFill>
                <a:srgbClr val="454545"/>
              </a:solidFill>
              <a:effectLst/>
              <a:latin typeface="Inter"/>
            </a:endParaRPr>
          </a:p>
          <a:p>
            <a:r>
              <a:rPr lang="en-US" sz="2400" b="0" i="0" dirty="0">
                <a:solidFill>
                  <a:srgbClr val="454545"/>
                </a:solidFill>
                <a:effectLst/>
                <a:latin typeface="Inter"/>
              </a:rPr>
              <a:t> 1) </a:t>
            </a:r>
            <a:r>
              <a:rPr lang="en-US" sz="2400" b="1" i="0" dirty="0">
                <a:solidFill>
                  <a:srgbClr val="454545"/>
                </a:solidFill>
                <a:effectLst/>
                <a:latin typeface="Inter"/>
              </a:rPr>
              <a:t>the chain length</a:t>
            </a:r>
            <a:r>
              <a:rPr lang="en-US" sz="2400" b="0" i="0" dirty="0">
                <a:solidFill>
                  <a:srgbClr val="454545"/>
                </a:solidFill>
                <a:effectLst/>
                <a:latin typeface="Inter"/>
              </a:rPr>
              <a:t>, ranging from 3 to 24 carbons or more. Most of the fatty acids in our diet have 16 or 18 carbon atoms. </a:t>
            </a:r>
          </a:p>
          <a:p>
            <a:endParaRPr lang="en-US" sz="2400" b="0" i="0" dirty="0">
              <a:solidFill>
                <a:srgbClr val="454545"/>
              </a:solidFill>
              <a:effectLst/>
              <a:latin typeface="Inter"/>
            </a:endParaRPr>
          </a:p>
          <a:p>
            <a:r>
              <a:rPr lang="en-US" sz="2400" b="0" i="0" dirty="0">
                <a:solidFill>
                  <a:srgbClr val="454545"/>
                </a:solidFill>
                <a:effectLst/>
                <a:latin typeface="Inter"/>
              </a:rPr>
              <a:t>2) </a:t>
            </a:r>
            <a:r>
              <a:rPr lang="en-US" sz="2400" b="1" i="0" dirty="0">
                <a:solidFill>
                  <a:srgbClr val="454545"/>
                </a:solidFill>
                <a:effectLst/>
                <a:latin typeface="Inter"/>
              </a:rPr>
              <a:t>The degree of unsaturation. </a:t>
            </a:r>
            <a:r>
              <a:rPr lang="en-US" sz="2400" b="0" i="0" dirty="0">
                <a:solidFill>
                  <a:srgbClr val="454545"/>
                </a:solidFill>
                <a:effectLst/>
                <a:latin typeface="Inter"/>
              </a:rPr>
              <a:t>Unsaturated fatty acids have at least one double bond. Mono-unsaturated fatty acids have one double bond, poly-unsaturated fatty acids have at least two double bonds.</a:t>
            </a:r>
          </a:p>
          <a:p>
            <a:r>
              <a:rPr lang="en-US" sz="2400" b="0" i="0" dirty="0">
                <a:solidFill>
                  <a:srgbClr val="454545"/>
                </a:solidFill>
                <a:effectLst/>
                <a:latin typeface="Inter"/>
              </a:rPr>
              <a:t> </a:t>
            </a:r>
          </a:p>
          <a:p>
            <a:r>
              <a:rPr lang="en-US" sz="2400" b="0" i="0" dirty="0">
                <a:solidFill>
                  <a:srgbClr val="454545"/>
                </a:solidFill>
                <a:effectLst/>
                <a:latin typeface="Inter"/>
              </a:rPr>
              <a:t>3) </a:t>
            </a:r>
            <a:r>
              <a:rPr lang="en-US" sz="2400" b="1" i="0" dirty="0">
                <a:solidFill>
                  <a:srgbClr val="454545"/>
                </a:solidFill>
                <a:effectLst/>
                <a:latin typeface="Inter"/>
              </a:rPr>
              <a:t>The point of saturation</a:t>
            </a:r>
            <a:r>
              <a:rPr lang="en-US" sz="2400" b="0" i="0" dirty="0">
                <a:solidFill>
                  <a:srgbClr val="454545"/>
                </a:solidFill>
                <a:effectLst/>
                <a:latin typeface="Inter"/>
              </a:rPr>
              <a:t>, which describes where the double bonds are located in the fatty acid molecule.</a:t>
            </a:r>
            <a:endParaRPr lang="en-IQ" sz="2400" dirty="0"/>
          </a:p>
        </p:txBody>
      </p:sp>
    </p:spTree>
    <p:extLst>
      <p:ext uri="{BB962C8B-B14F-4D97-AF65-F5344CB8AC3E}">
        <p14:creationId xmlns:p14="http://schemas.microsoft.com/office/powerpoint/2010/main" val="286473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C696-EADC-EB26-1219-CF2A1A303A5C}"/>
              </a:ext>
            </a:extLst>
          </p:cNvPr>
          <p:cNvSpPr>
            <a:spLocks noGrp="1"/>
          </p:cNvSpPr>
          <p:nvPr>
            <p:ph type="title"/>
          </p:nvPr>
        </p:nvSpPr>
        <p:spPr/>
        <p:txBody>
          <a:bodyPr/>
          <a:lstStyle/>
          <a:p>
            <a:r>
              <a:rPr lang="en-IQ" dirty="0"/>
              <a:t>Physical propertiy of FFA. </a:t>
            </a:r>
          </a:p>
        </p:txBody>
      </p:sp>
      <p:sp>
        <p:nvSpPr>
          <p:cNvPr id="3" name="Content Placeholder 2">
            <a:extLst>
              <a:ext uri="{FF2B5EF4-FFF2-40B4-BE49-F238E27FC236}">
                <a16:creationId xmlns:a16="http://schemas.microsoft.com/office/drawing/2014/main" id="{DB132232-A1D6-06D5-C2EE-A88E5EB5DE35}"/>
              </a:ext>
            </a:extLst>
          </p:cNvPr>
          <p:cNvSpPr>
            <a:spLocks noGrp="1"/>
          </p:cNvSpPr>
          <p:nvPr>
            <p:ph idx="1"/>
          </p:nvPr>
        </p:nvSpPr>
        <p:spPr>
          <a:xfrm>
            <a:off x="188843" y="1646654"/>
            <a:ext cx="9232248" cy="4351338"/>
          </a:xfrm>
        </p:spPr>
        <p:txBody>
          <a:bodyPr/>
          <a:lstStyle/>
          <a:p>
            <a:r>
              <a:rPr lang="en-US" dirty="0"/>
              <a:t>L</a:t>
            </a:r>
            <a:r>
              <a:rPr lang="en-IQ" dirty="0"/>
              <a:t>ower faty acid chain, lower the melting point of fat.</a:t>
            </a:r>
          </a:p>
          <a:p>
            <a:r>
              <a:rPr lang="en-IQ" dirty="0"/>
              <a:t>TG contains unsaturated faty acids, liquid in room tempereature.</a:t>
            </a:r>
          </a:p>
          <a:p>
            <a:r>
              <a:rPr lang="en-IQ" dirty="0"/>
              <a:t>TG contains saturated faty acids, solid in room temperatures.</a:t>
            </a:r>
          </a:p>
          <a:p>
            <a:endParaRPr lang="en-IQ" dirty="0"/>
          </a:p>
          <a:p>
            <a:r>
              <a:rPr lang="en-US" b="1" dirty="0"/>
              <a:t>S</a:t>
            </a:r>
            <a:r>
              <a:rPr lang="en-IQ" b="1" dirty="0"/>
              <a:t>olid Fat</a:t>
            </a:r>
          </a:p>
          <a:p>
            <a:pPr marL="514350" indent="-514350">
              <a:buAutoNum type="arabicPeriod"/>
            </a:pPr>
            <a:r>
              <a:rPr lang="en-US" dirty="0"/>
              <a:t>M</a:t>
            </a:r>
            <a:r>
              <a:rPr lang="en-IQ" dirty="0"/>
              <a:t>ore stable</a:t>
            </a:r>
          </a:p>
          <a:p>
            <a:pPr marL="514350" indent="-514350">
              <a:buAutoNum type="arabicPeriod"/>
            </a:pPr>
            <a:r>
              <a:rPr lang="en-US" dirty="0"/>
              <a:t>L</a:t>
            </a:r>
            <a:r>
              <a:rPr lang="en-IQ" dirty="0"/>
              <a:t>ess prone to oxidation</a:t>
            </a:r>
          </a:p>
          <a:p>
            <a:pPr marL="971550" lvl="1" indent="-514350">
              <a:buAutoNum type="arabicPeriod"/>
            </a:pPr>
            <a:r>
              <a:rPr lang="en-US" dirty="0"/>
              <a:t>N</a:t>
            </a:r>
            <a:r>
              <a:rPr lang="en-IQ" dirty="0"/>
              <a:t>egativly affect the property of the fat or oil.</a:t>
            </a:r>
          </a:p>
        </p:txBody>
      </p:sp>
      <p:pic>
        <p:nvPicPr>
          <p:cNvPr id="5122" name="Picture 2">
            <a:extLst>
              <a:ext uri="{FF2B5EF4-FFF2-40B4-BE49-F238E27FC236}">
                <a16:creationId xmlns:a16="http://schemas.microsoft.com/office/drawing/2014/main" id="{EE067BB0-26BA-61BB-136E-CAA150BF7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647" y="1646654"/>
            <a:ext cx="254835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33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C4A0-2939-43A6-264B-64E5153243BC}"/>
              </a:ext>
            </a:extLst>
          </p:cNvPr>
          <p:cNvSpPr>
            <a:spLocks noGrp="1"/>
          </p:cNvSpPr>
          <p:nvPr>
            <p:ph type="title"/>
          </p:nvPr>
        </p:nvSpPr>
        <p:spPr/>
        <p:txBody>
          <a:bodyPr/>
          <a:lstStyle/>
          <a:p>
            <a:r>
              <a:rPr lang="en-IQ" dirty="0"/>
              <a:t>Hydrogenation: </a:t>
            </a:r>
          </a:p>
        </p:txBody>
      </p:sp>
      <p:pic>
        <p:nvPicPr>
          <p:cNvPr id="5" name="Content Placeholder 4">
            <a:extLst>
              <a:ext uri="{FF2B5EF4-FFF2-40B4-BE49-F238E27FC236}">
                <a16:creationId xmlns:a16="http://schemas.microsoft.com/office/drawing/2014/main" id="{81E1F19F-4D61-1CFF-C46A-5139940D8CB5}"/>
              </a:ext>
            </a:extLst>
          </p:cNvPr>
          <p:cNvPicPr>
            <a:picLocks noGrp="1" noChangeAspect="1"/>
          </p:cNvPicPr>
          <p:nvPr>
            <p:ph idx="1"/>
          </p:nvPr>
        </p:nvPicPr>
        <p:blipFill rotWithShape="1">
          <a:blip r:embed="rId2"/>
          <a:srcRect l="-159" t="1156" r="159" b="22323"/>
          <a:stretch/>
        </p:blipFill>
        <p:spPr>
          <a:xfrm>
            <a:off x="1537854" y="3963117"/>
            <a:ext cx="7567228" cy="2808981"/>
          </a:xfrm>
        </p:spPr>
      </p:pic>
      <p:sp>
        <p:nvSpPr>
          <p:cNvPr id="6" name="TextBox 5">
            <a:extLst>
              <a:ext uri="{FF2B5EF4-FFF2-40B4-BE49-F238E27FC236}">
                <a16:creationId xmlns:a16="http://schemas.microsoft.com/office/drawing/2014/main" id="{564CF5A4-A63A-CF2B-DFDB-991D84F2E9E8}"/>
              </a:ext>
            </a:extLst>
          </p:cNvPr>
          <p:cNvSpPr txBox="1"/>
          <p:nvPr/>
        </p:nvSpPr>
        <p:spPr>
          <a:xfrm>
            <a:off x="188843" y="1285461"/>
            <a:ext cx="11147221" cy="2677656"/>
          </a:xfrm>
          <a:prstGeom prst="rect">
            <a:avLst/>
          </a:prstGeom>
          <a:noFill/>
        </p:spPr>
        <p:txBody>
          <a:bodyPr wrap="square" rtlCol="0">
            <a:spAutoFit/>
          </a:bodyPr>
          <a:lstStyle/>
          <a:p>
            <a:r>
              <a:rPr lang="en-US" sz="2800" b="1" dirty="0"/>
              <a:t>H</a:t>
            </a:r>
            <a:r>
              <a:rPr lang="en-IQ" sz="2800" b="1" dirty="0"/>
              <a:t>ydrogenation: </a:t>
            </a:r>
            <a:r>
              <a:rPr lang="en-IQ" sz="2800" dirty="0"/>
              <a:t>make the fat m</a:t>
            </a:r>
            <a:r>
              <a:rPr lang="en-US" sz="2800" dirty="0"/>
              <a:t>or</a:t>
            </a:r>
            <a:r>
              <a:rPr lang="en-IQ" sz="2800" dirty="0"/>
              <a:t>e stable and less prone to spoilage.</a:t>
            </a:r>
          </a:p>
          <a:p>
            <a:endParaRPr lang="en-IQ" sz="2800" dirty="0"/>
          </a:p>
          <a:p>
            <a:r>
              <a:rPr lang="en-US" sz="2800" dirty="0"/>
              <a:t>H</a:t>
            </a:r>
            <a:r>
              <a:rPr lang="en-IQ" sz="2800" dirty="0"/>
              <a:t>yrdogenated fat </a:t>
            </a:r>
            <a:r>
              <a:rPr lang="en-IQ" sz="2800" b="1" dirty="0"/>
              <a:t>increase</a:t>
            </a:r>
            <a:r>
              <a:rPr lang="en-IQ" sz="2800" dirty="0"/>
              <a:t> the concentration of LDL, and </a:t>
            </a:r>
            <a:r>
              <a:rPr lang="en-IQ" sz="2800" b="1" dirty="0"/>
              <a:t>decrease</a:t>
            </a:r>
            <a:r>
              <a:rPr lang="en-IQ" sz="2800" dirty="0"/>
              <a:t> the consentration of HDL in blood.</a:t>
            </a:r>
          </a:p>
          <a:p>
            <a:endParaRPr lang="en-IQ" sz="2800" dirty="0"/>
          </a:p>
          <a:p>
            <a:r>
              <a:rPr lang="en-US" sz="2800" dirty="0"/>
              <a:t>I</a:t>
            </a:r>
            <a:r>
              <a:rPr lang="en-IQ" sz="2800" dirty="0"/>
              <a:t>t is a sossiated with the increase the risk of coronary heart disease.  </a:t>
            </a:r>
          </a:p>
        </p:txBody>
      </p:sp>
    </p:spTree>
    <p:extLst>
      <p:ext uri="{BB962C8B-B14F-4D97-AF65-F5344CB8AC3E}">
        <p14:creationId xmlns:p14="http://schemas.microsoft.com/office/powerpoint/2010/main" val="226720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8F45-3B9C-8362-BB94-C322412E12D7}"/>
              </a:ext>
            </a:extLst>
          </p:cNvPr>
          <p:cNvSpPr>
            <a:spLocks noGrp="1"/>
          </p:cNvSpPr>
          <p:nvPr>
            <p:ph type="title"/>
          </p:nvPr>
        </p:nvSpPr>
        <p:spPr/>
        <p:txBody>
          <a:bodyPr/>
          <a:lstStyle/>
          <a:p>
            <a:r>
              <a:rPr lang="en-US" b="0" i="0" dirty="0">
                <a:solidFill>
                  <a:srgbClr val="454545"/>
                </a:solidFill>
                <a:effectLst/>
                <a:latin typeface="Inter"/>
              </a:rPr>
              <a:t>Phospholipids</a:t>
            </a:r>
            <a:endParaRPr lang="en-IQ" dirty="0"/>
          </a:p>
        </p:txBody>
      </p:sp>
      <p:sp>
        <p:nvSpPr>
          <p:cNvPr id="3" name="Content Placeholder 2">
            <a:extLst>
              <a:ext uri="{FF2B5EF4-FFF2-40B4-BE49-F238E27FC236}">
                <a16:creationId xmlns:a16="http://schemas.microsoft.com/office/drawing/2014/main" id="{B8004C79-7C89-15BB-70A6-33A09AB787C2}"/>
              </a:ext>
            </a:extLst>
          </p:cNvPr>
          <p:cNvSpPr>
            <a:spLocks noGrp="1"/>
          </p:cNvSpPr>
          <p:nvPr>
            <p:ph idx="1"/>
          </p:nvPr>
        </p:nvSpPr>
        <p:spPr>
          <a:xfrm>
            <a:off x="188843" y="1520282"/>
            <a:ext cx="8040757" cy="5114364"/>
          </a:xfrm>
        </p:spPr>
        <p:txBody>
          <a:bodyPr>
            <a:normAutofit fontScale="92500" lnSpcReduction="10000"/>
          </a:bodyPr>
          <a:lstStyle/>
          <a:p>
            <a:r>
              <a:rPr lang="en-US" b="0" i="0" dirty="0">
                <a:solidFill>
                  <a:srgbClr val="454545"/>
                </a:solidFill>
                <a:effectLst/>
                <a:latin typeface="Inter"/>
              </a:rPr>
              <a:t>Phospholipids are major components of all </a:t>
            </a:r>
            <a:r>
              <a:rPr lang="en-US" b="1" i="0" dirty="0">
                <a:solidFill>
                  <a:srgbClr val="454545"/>
                </a:solidFill>
                <a:effectLst/>
                <a:latin typeface="Inter"/>
              </a:rPr>
              <a:t>cell membranes</a:t>
            </a:r>
            <a:r>
              <a:rPr lang="en-US" b="0" i="0" dirty="0">
                <a:solidFill>
                  <a:srgbClr val="454545"/>
                </a:solidFill>
                <a:effectLst/>
                <a:latin typeface="Inter"/>
              </a:rPr>
              <a:t> and are therefore </a:t>
            </a:r>
            <a:r>
              <a:rPr lang="en-US" b="0" i="0" dirty="0">
                <a:solidFill>
                  <a:srgbClr val="454545"/>
                </a:solidFill>
                <a:effectLst/>
                <a:highlight>
                  <a:srgbClr val="FFFF00"/>
                </a:highlight>
                <a:latin typeface="Inter"/>
              </a:rPr>
              <a:t>present in small quantities </a:t>
            </a:r>
            <a:r>
              <a:rPr lang="en-US" b="0" i="0" dirty="0">
                <a:solidFill>
                  <a:srgbClr val="454545"/>
                </a:solidFill>
                <a:effectLst/>
                <a:latin typeface="Inter"/>
              </a:rPr>
              <a:t>in almost all plant and animal foods. </a:t>
            </a:r>
          </a:p>
          <a:p>
            <a:pPr marL="0" indent="0">
              <a:buNone/>
            </a:pPr>
            <a:endParaRPr lang="en-US" b="0" i="0" dirty="0">
              <a:solidFill>
                <a:srgbClr val="454545"/>
              </a:solidFill>
              <a:effectLst/>
              <a:latin typeface="Inter"/>
            </a:endParaRPr>
          </a:p>
          <a:p>
            <a:r>
              <a:rPr lang="en-US" b="0" i="0" dirty="0">
                <a:solidFill>
                  <a:srgbClr val="FF0000"/>
                </a:solidFill>
                <a:effectLst/>
                <a:latin typeface="Inter"/>
              </a:rPr>
              <a:t>They are also added during food manufacturing as an </a:t>
            </a:r>
            <a:r>
              <a:rPr lang="en-US" b="1" i="0" dirty="0">
                <a:solidFill>
                  <a:srgbClr val="FF0000"/>
                </a:solidFill>
                <a:effectLst/>
                <a:latin typeface="Inter"/>
              </a:rPr>
              <a:t>emulsifier</a:t>
            </a:r>
            <a:r>
              <a:rPr lang="en-US" b="0" i="0" dirty="0">
                <a:solidFill>
                  <a:srgbClr val="FF0000"/>
                </a:solidFill>
                <a:effectLst/>
                <a:latin typeface="Inter"/>
              </a:rPr>
              <a:t>. </a:t>
            </a:r>
            <a:r>
              <a:rPr lang="en-US" b="0" i="0" dirty="0">
                <a:solidFill>
                  <a:srgbClr val="454545"/>
                </a:solidFill>
                <a:effectLst/>
                <a:latin typeface="Inter"/>
              </a:rPr>
              <a:t>Emulsifiers help to mix oil and water to create a </a:t>
            </a:r>
            <a:r>
              <a:rPr lang="en-US" b="1" i="0" dirty="0">
                <a:solidFill>
                  <a:srgbClr val="454545"/>
                </a:solidFill>
                <a:effectLst/>
                <a:latin typeface="Inter"/>
              </a:rPr>
              <a:t>stable emulsion. </a:t>
            </a:r>
            <a:r>
              <a:rPr lang="en-US" b="0" i="0" dirty="0">
                <a:solidFill>
                  <a:srgbClr val="454545"/>
                </a:solidFill>
                <a:effectLst/>
                <a:latin typeface="Inter"/>
              </a:rPr>
              <a:t>It thus prevents the oil and water from separating into two layers. </a:t>
            </a:r>
          </a:p>
          <a:p>
            <a:pPr marL="0" indent="0">
              <a:buNone/>
            </a:pPr>
            <a:endParaRPr lang="en-US" b="0" i="0" dirty="0">
              <a:solidFill>
                <a:srgbClr val="454545"/>
              </a:solidFill>
              <a:effectLst/>
              <a:latin typeface="Inter"/>
            </a:endParaRPr>
          </a:p>
          <a:p>
            <a:r>
              <a:rPr lang="en-US" b="0" i="0" dirty="0">
                <a:solidFill>
                  <a:srgbClr val="454545"/>
                </a:solidFill>
                <a:effectLst/>
                <a:latin typeface="Inter"/>
              </a:rPr>
              <a:t>Phospholipids line up tail-to-tail in the cell membrane to form a so-called bilayer. </a:t>
            </a:r>
            <a:r>
              <a:rPr lang="en-US" b="1" i="0" dirty="0">
                <a:solidFill>
                  <a:srgbClr val="454545"/>
                </a:solidFill>
                <a:effectLst/>
                <a:latin typeface="Inter"/>
              </a:rPr>
              <a:t>This phospholipid bilayer functions as a barrier for the entry of numerous molecules into the cell.</a:t>
            </a:r>
            <a:endParaRPr lang="en-IQ" b="1" dirty="0"/>
          </a:p>
        </p:txBody>
      </p:sp>
      <p:pic>
        <p:nvPicPr>
          <p:cNvPr id="6146" name="Picture 2" descr="3.5C: Phospholipids - Biology LibreTexts">
            <a:extLst>
              <a:ext uri="{FF2B5EF4-FFF2-40B4-BE49-F238E27FC236}">
                <a16:creationId xmlns:a16="http://schemas.microsoft.com/office/drawing/2014/main" id="{557B958F-0367-4BF8-F123-EA6336013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30" y="1884217"/>
            <a:ext cx="3145270" cy="353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1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1312</Words>
  <Application>Microsoft Macintosh PowerPoint</Application>
  <PresentationFormat>Widescreen</PresentationFormat>
  <Paragraphs>112</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Inter</vt:lpstr>
      <vt:lpstr>Lato</vt:lpstr>
      <vt:lpstr>Office Theme</vt:lpstr>
      <vt:lpstr>PowerPoint Presentation</vt:lpstr>
      <vt:lpstr>Learning Outcomes:</vt:lpstr>
      <vt:lpstr>PowerPoint Presentation</vt:lpstr>
      <vt:lpstr>Dietery Lipids </vt:lpstr>
      <vt:lpstr>Triglycrides </vt:lpstr>
      <vt:lpstr>Free Fatty Acids: </vt:lpstr>
      <vt:lpstr>Physical propertiy of FFA. </vt:lpstr>
      <vt:lpstr>Hydrogenation: </vt:lpstr>
      <vt:lpstr>Phospholipids</vt:lpstr>
      <vt:lpstr>sterols</vt:lpstr>
      <vt:lpstr>Plant sterols</vt:lpstr>
      <vt:lpstr>Lipid content and composition of foods</vt:lpstr>
      <vt:lpstr>Lipid content of foods</vt:lpstr>
      <vt:lpstr>PowerPoint Presentation</vt:lpstr>
      <vt:lpstr>Fatty Acid composition</vt:lpstr>
      <vt:lpstr>PowerPoint Presentation</vt:lpstr>
      <vt:lpstr>Lipid digestion and absorption</vt:lpstr>
      <vt:lpstr>PowerPoint Presentation</vt:lpstr>
      <vt:lpstr>Types of Lipase</vt:lpstr>
      <vt:lpstr>Bile Acids </vt:lpstr>
      <vt:lpstr>Fat Absorption: </vt:lpstr>
      <vt:lpstr>Fat Absorpotion: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Rasul</dc:creator>
  <cp:lastModifiedBy>Mohammed Rasul</cp:lastModifiedBy>
  <cp:revision>8</cp:revision>
  <dcterms:created xsi:type="dcterms:W3CDTF">2023-01-28T13:27:29Z</dcterms:created>
  <dcterms:modified xsi:type="dcterms:W3CDTF">2023-04-26T19:05:28Z</dcterms:modified>
</cp:coreProperties>
</file>