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6" r:id="rId2"/>
    <p:sldId id="318" r:id="rId3"/>
    <p:sldId id="286" r:id="rId4"/>
    <p:sldId id="287" r:id="rId5"/>
    <p:sldId id="288" r:id="rId6"/>
    <p:sldId id="289" r:id="rId7"/>
    <p:sldId id="313" r:id="rId8"/>
    <p:sldId id="297" r:id="rId9"/>
    <p:sldId id="292" r:id="rId10"/>
    <p:sldId id="293" r:id="rId11"/>
    <p:sldId id="295" r:id="rId12"/>
    <p:sldId id="294" r:id="rId13"/>
    <p:sldId id="296" r:id="rId14"/>
    <p:sldId id="298" r:id="rId15"/>
    <p:sldId id="299" r:id="rId16"/>
    <p:sldId id="301" r:id="rId17"/>
    <p:sldId id="306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4" r:id="rId26"/>
    <p:sldId id="264" r:id="rId27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DF9B-D79C-1C41-A85C-CD14BA0F96E6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8699-08A5-1149-BAFF-B87FDF48D38B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64400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reduc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ologyonline.com/dictionary/photosynthesis" TargetMode="External"/><Relationship Id="rId4" Type="http://schemas.openxmlformats.org/officeDocument/2006/relationships/hyperlink" Target="https://www.biologyonline.com/dictionary/respir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reducing and non reducing sugar </a:t>
            </a:r>
          </a:p>
          <a:p>
            <a:r>
              <a:rPr lang="en-US" dirty="0"/>
              <a:t>https://</a:t>
            </a:r>
            <a:r>
              <a:rPr lang="en-US" dirty="0" err="1"/>
              <a:t>www.biologyonline.com</a:t>
            </a:r>
            <a:r>
              <a:rPr lang="en-US" dirty="0"/>
              <a:t>/dictionary/reducing-sugar </a:t>
            </a:r>
          </a:p>
          <a:p>
            <a:endParaRPr lang="en-IQ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loss of electrons during a reaction of a molecule is called oxidation while the gain of single or multiple electrons is called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3"/>
              </a:rPr>
              <a:t>reduction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oxidation and reduction reactions (also called </a:t>
            </a:r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redox reactions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) are the chemical reactions in which the oxidation number of the chemical species that are taking part in the reaction changes.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redox processes are the wide range of reactions that include the majority of the chemical and biological processes taking part around us.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Rusting and dissolution of the metals, browning of the fruits, fire reactions,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4"/>
              </a:rPr>
              <a:t>respiration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and the process of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5"/>
              </a:rPr>
              <a:t>photosynthesis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are all oxidation-reduction processes.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Oxygen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C+ 2H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 → CO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Hydrogen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4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Electron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Zn + Cu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Zn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Cu</a:t>
            </a:r>
          </a:p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17DC1-B6BF-C746-BD2A-A639CFB56E37}" type="slidenum">
              <a:rPr lang="en-IQ" smtClean="0"/>
              <a:t>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5285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A581-92C4-BF6D-83AA-8A77D6F76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95367-773B-1414-7918-4C962395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F7303-EF77-8A15-10D1-C6B1B370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B5EF-C5BB-2A54-2826-FCAC4F2C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232C-A0F6-B8D7-1243-8589830E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39136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4036-6579-B592-0CD5-BDA3657E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C991-037D-0CF3-4FF7-F82FD97DD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1808-BB93-9973-D1B6-56BD6E62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67B1-5F52-B356-C5A2-DD06E355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48E1-7105-7619-CB80-AE4FABA6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3852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DB72-8AA3-3A09-06F6-A54CBF62E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D6C9A-53AE-8B21-1EEC-C1D51B6A0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6012-876E-A509-8BF0-B005F5FC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6AE2-401B-33CD-1F73-5797DC4B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EF5BC-71A8-EBE9-FD0C-9D90B84E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594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927A-DBDF-3A31-30A3-EFBC61BE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C913-EB59-8A65-9556-6AD1CD5B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49EB-A13E-3755-C12E-9C355B4B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10C2-3668-2F76-1453-F6E2B3C7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3AEB-DCCE-89A6-E055-F6B5ABFE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5744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503C-60DC-FCD0-3938-02AD3427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4DE76-49F3-9488-373C-71E69259B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74141-8857-7E4A-293A-48E7FDE9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BF249-0005-183E-91B2-A9612E96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98B62-88B2-0EFE-2B8A-96019233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0924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5CD2-F373-A6B3-F985-77C7997F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8038-BEDD-6D05-349F-2063F9CE7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0C61-3B42-BF5A-B576-DA84D9679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AD994-A3E3-313C-E9AB-510A20EC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9A8BA-3EDC-223E-F28C-B7828D71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55AB4-0D59-9333-2E88-2707AE71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8892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0E26-10C9-75C9-6B21-BBC6FE44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97CCB-8E86-4EF8-9249-AF5DD384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F611E-1D26-37DB-DD4A-FBBC77B36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46FBD-D184-F236-0D1F-165BE7A4D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CC6F2-265B-4FA6-CE77-4234AC9A9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30B81-5CB3-B664-02B4-B525EDF7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C89FF-48B6-A413-BF0B-9908C20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AD85F-4A46-C4C4-8E74-1DB35179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982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C0E1-6819-2D63-99E1-C2328E2D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7B40F-ED9C-2AF8-26A0-A2B4FF09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0A32D-D130-76AA-FEA4-BA71DEAC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B5FE4-9CFA-11A2-8381-131D274F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539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78E14-704E-4CF2-4248-A166AAAD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41B6C-66E8-6672-3433-86EC36ED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85481-C9AF-7258-3796-8AC36A67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7989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BAB-5115-CE29-B0F0-13063DB6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F927-19E2-B5A4-D5D8-AB0C501E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A85EF-6F70-F7B0-F475-4621B4F06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1C839-E665-C32F-DDFB-F8F26DE5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EC215-51A2-7DBB-355E-73C9B614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B7BEC-0C6B-C2F0-F6B3-4246D097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222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C3EB-36BE-C205-E166-4077912C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1A051-F8A5-E532-15B0-4C71DDB76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9D58D-7FBB-725B-A565-8D3C019D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D2F2-285E-D29B-16B9-E2A40128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2E684-B38E-DDF9-5BF9-6EEFB74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D9B67-8831-9278-885C-5C074F87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6498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61580-D6AF-CE38-C06A-5C0BE65F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A47B4-9A89-67A9-BFF5-A6F077C98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67AE-A853-978F-2A1C-08658F9AE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16F4-595B-8B48-AD1A-80A06A325083}" type="datetimeFigureOut">
              <a:rPr lang="en-IQ" smtClean="0"/>
              <a:t>26/04/2023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61D8-7409-6ACB-E7FC-A9F87AAB8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EF39-72F9-1595-B84B-F3DA4271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2CB3-2873-E04A-961F-EED64D77C02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414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Mohammed.rasul@tiu.edu.i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S System - TIU">
            <a:extLst>
              <a:ext uri="{FF2B5EF4-FFF2-40B4-BE49-F238E27FC236}">
                <a16:creationId xmlns:a16="http://schemas.microsoft.com/office/drawing/2014/main" id="{9EDEDDFE-C204-F0F5-9E18-CA50F894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-156121"/>
            <a:ext cx="2389188" cy="21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15FA1-D100-2D0F-938C-AC8F3A3D50D3}"/>
              </a:ext>
            </a:extLst>
          </p:cNvPr>
          <p:cNvSpPr txBox="1"/>
          <p:nvPr/>
        </p:nvSpPr>
        <p:spPr>
          <a:xfrm>
            <a:off x="174190" y="460643"/>
            <a:ext cx="6327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4000" b="1" dirty="0">
                <a:solidFill>
                  <a:srgbClr val="C00000"/>
                </a:solidFill>
              </a:rPr>
              <a:t>Faculty of Pharmacy </a:t>
            </a:r>
          </a:p>
          <a:p>
            <a:r>
              <a:rPr lang="en-IQ" sz="4000" b="1" dirty="0">
                <a:solidFill>
                  <a:srgbClr val="C00000"/>
                </a:solidFill>
              </a:rPr>
              <a:t>Tishk Internationl University 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3A434F6-661D-B5F0-7167-69A66F1292B4}"/>
              </a:ext>
            </a:extLst>
          </p:cNvPr>
          <p:cNvSpPr/>
          <p:nvPr/>
        </p:nvSpPr>
        <p:spPr>
          <a:xfrm>
            <a:off x="2899677" y="3927360"/>
            <a:ext cx="6903135" cy="952433"/>
          </a:xfrm>
          <a:prstGeom prst="hexagon">
            <a:avLst>
              <a:gd name="adj" fmla="val 16001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lecture; Nutritional Biochemistry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7F21C1-D6BF-2673-6889-3A6D383324D5}"/>
              </a:ext>
            </a:extLst>
          </p:cNvPr>
          <p:cNvSpPr/>
          <p:nvPr/>
        </p:nvSpPr>
        <p:spPr>
          <a:xfrm>
            <a:off x="1370245" y="2099429"/>
            <a:ext cx="9770301" cy="1929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Q" sz="4800" b="1" dirty="0"/>
              <a:t>Lipid Metabolism and its role in Disease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0E20C27-0DDF-AD12-96F2-10FFEC886B0E}"/>
              </a:ext>
            </a:extLst>
          </p:cNvPr>
          <p:cNvSpPr/>
          <p:nvPr/>
        </p:nvSpPr>
        <p:spPr>
          <a:xfrm>
            <a:off x="677562" y="6231512"/>
            <a:ext cx="10836876" cy="45719"/>
          </a:xfrm>
          <a:prstGeom prst="homePlat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12BC3-EA24-D8C9-FB9D-EB90F7A5620B}"/>
              </a:ext>
            </a:extLst>
          </p:cNvPr>
          <p:cNvSpPr txBox="1"/>
          <p:nvPr/>
        </p:nvSpPr>
        <p:spPr>
          <a:xfrm>
            <a:off x="677562" y="5731151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2800" b="1" dirty="0"/>
              <a:t>Mohammed Rasul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74C2-7EC3-7F42-1A42-D1F4D7063FBB}"/>
              </a:ext>
            </a:extLst>
          </p:cNvPr>
          <p:cNvSpPr txBox="1"/>
          <p:nvPr/>
        </p:nvSpPr>
        <p:spPr>
          <a:xfrm>
            <a:off x="677562" y="6312438"/>
            <a:ext cx="44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b="1" dirty="0"/>
              <a:t>Assistant Lecturer |MSc. Biomedical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BF36C-E7D1-1867-B7A4-289A530B1779}"/>
              </a:ext>
            </a:extLst>
          </p:cNvPr>
          <p:cNvSpPr txBox="1"/>
          <p:nvPr/>
        </p:nvSpPr>
        <p:spPr>
          <a:xfrm>
            <a:off x="8499832" y="6344842"/>
            <a:ext cx="332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M</a:t>
            </a:r>
            <a:r>
              <a:rPr lang="en-IQ" sz="2000" dirty="0">
                <a:hlinkClick r:id="rId4"/>
              </a:rPr>
              <a:t>ohammed.rasul@tiu.edu.iq</a:t>
            </a:r>
            <a:r>
              <a:rPr lang="en-IQ" sz="2000" dirty="0"/>
              <a:t> </a:t>
            </a:r>
          </a:p>
        </p:txBody>
      </p:sp>
      <p:pic>
        <p:nvPicPr>
          <p:cNvPr id="5" name="Graphic 4" descr="Envelope with solid fill">
            <a:extLst>
              <a:ext uri="{FF2B5EF4-FFF2-40B4-BE49-F238E27FC236}">
                <a16:creationId xmlns:a16="http://schemas.microsoft.com/office/drawing/2014/main" id="{A7E32DFF-4E40-1E74-6816-141BEBA3B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3839" y="6231512"/>
            <a:ext cx="595993" cy="5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AC3B-66AB-281B-75A3-E10569A5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genetic defect in the lipoprotein lipase enzyme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5519-6284-9133-0EC8-13ED6BF99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Some people have a genetic defect in the lipoprotein lipase enzyme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As a result, they cannot remove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triglycerides from the blood very well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and end up with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very high triglyceride levels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the blood.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Other people carry changes in other genes that lead to a more active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lipoprotein lipase enzyme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and, as a consequence, low triglyceride levels in the blood.</a:t>
            </a:r>
            <a:endParaRPr lang="en-IQ" dirty="0"/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26860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8E03-AD36-16A1-ABF2-07955642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From Free Faty Acid to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C31E-A873-C10D-B5BD-BD980D19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C0B7CB-1584-A449-E2CD-CC32517D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7" y="1837996"/>
            <a:ext cx="4907684" cy="47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0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6AB9-6DE7-88D9-4526-89E0335E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54545"/>
                </a:solidFill>
                <a:latin typeface="Inter"/>
              </a:rPr>
              <a:t>From fatty acid to energy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87D8-7ACD-6ADB-FD23-11AA1FA4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1116466" cy="49879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Once taken up into cells, most of the fatty acids are burned to yield energy in the form of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ATP.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The breakdown of fatty acids to generate ATP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resembles the breakdown of glucose to ATP.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the first step, the fatty acid is progressively shortened to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yield Acetyl-CoA.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This step is called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beta-oxidation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Acetyl-CoA is further oxidized in the second step via the tricarboxylic acid (TCA) or citric acid cycle.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energy liberated during beta-oxidation and the TCA cycle is temporarily stored in NADH (or FADH2).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NADH donates its energy to a set of proteins that together comprise the electron transport chain, ultimately converting the energy into ATP.</a:t>
            </a:r>
            <a:endParaRPr lang="en-IQ" dirty="0"/>
          </a:p>
        </p:txBody>
      </p:sp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A5C001BB-4AAF-1CE4-5663-630145C6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C895-D9D3-C5A9-2245-1893FA40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Other Unique function of FFA.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7A6-E7BA-E926-2B98-A8F903DD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addition to serving as fuel, fatty acids are also important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signaling molecules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that regulate a variety of different processes in the cell. 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For instance, fatty acids are able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to turn on genes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by binding to special receptors called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PPARs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 </a:t>
            </a:r>
          </a:p>
        </p:txBody>
      </p:sp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CAA4FCBC-226B-6579-CA53-4842409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AD91-6167-7970-C656-0F3FCE73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54545"/>
                </a:solidFill>
                <a:latin typeface="Inter"/>
              </a:rPr>
              <a:t>Storage of fatty acids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5D7D-62F0-E100-35C1-14F2F7A3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454727"/>
            <a:ext cx="8331702" cy="507076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fatty acids taken up into cells that are not needed to produce energy are stored as triglycerides in so-called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lipid droplets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Fat cells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consist of one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large lipid droplet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main role of fat cells in the body is to store energy after a meal and release the energy when the body needs it.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Muscle cells and many other cell types can store a </a:t>
            </a:r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limited amount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of energy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usually in many tiny lipid droplets.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Excess fat storage in most cell types can disrupt the normal functioning of cells.</a:t>
            </a:r>
          </a:p>
          <a:p>
            <a:endParaRPr lang="en-IQ" dirty="0"/>
          </a:p>
        </p:txBody>
      </p:sp>
      <p:pic>
        <p:nvPicPr>
          <p:cNvPr id="11266" name="Picture 2" descr="White Adipocytes">
            <a:extLst>
              <a:ext uri="{FF2B5EF4-FFF2-40B4-BE49-F238E27FC236}">
                <a16:creationId xmlns:a16="http://schemas.microsoft.com/office/drawing/2014/main" id="{A4E4525B-195E-E27A-C1D8-093658B2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57" y="240491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1E60FA6A-793F-F620-C9AA-F70D4773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78D-9A0E-1477-4DA4-71B3694B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0262B"/>
                </a:solidFill>
                <a:effectLst/>
                <a:latin typeface="Inter"/>
              </a:rPr>
              <a:t>Cholesterol balance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5DFD-D0F2-D460-0C6C-2FF13FA14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Cholesterol has a number of functions in the body. </a:t>
            </a:r>
          </a:p>
          <a:p>
            <a:pPr marL="514350" indent="-514350" algn="l"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First, cholesterol is needed to make bile acids, which in turn are required for the efficient digestion of dietary fats. </a:t>
            </a:r>
          </a:p>
          <a:p>
            <a:pPr marL="514350" indent="-514350" algn="l"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cholesterol is used to make several (steroid) hormones such as the male and female sex hormones. </a:t>
            </a:r>
            <a:endParaRPr lang="en-US" dirty="0">
              <a:solidFill>
                <a:srgbClr val="454545"/>
              </a:solidFill>
              <a:latin typeface="Inter"/>
            </a:endParaRPr>
          </a:p>
          <a:p>
            <a:pPr marL="514350" indent="-514350" algn="l">
              <a:buAutoNum type="arabicPeriod"/>
            </a:pP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cholesterol is a component of cell membranes. It is important to realize that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cholesterol is not a nutrient because our own cells can make cholesterol. 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Only approximately one-third of the cholesterol in our bodies comes from our diet.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rest is made in the body. For this reason, we can subsist on a diet that is completely devoid of cholesterol.</a:t>
            </a:r>
          </a:p>
        </p:txBody>
      </p:sp>
    </p:spTree>
    <p:extLst>
      <p:ext uri="{BB962C8B-B14F-4D97-AF65-F5344CB8AC3E}">
        <p14:creationId xmlns:p14="http://schemas.microsoft.com/office/powerpoint/2010/main" val="16329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AD55-9D72-1A3A-0CCC-3621DD35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2A84-B6CF-0175-B4AA-AEA1C1F82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03417B-D978-B1EF-EE97-FB8DCD4C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12192000" cy="6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8FD02610-90D5-CF46-6E8C-717D3AAC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62C3-8970-EA6C-AD95-92062534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Q" dirty="0"/>
              <a:t>Fat Tissue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0236E-C064-6D81-2729-4DEC07BFD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2342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FCE1-6B73-E428-46D7-ABF586A4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Role of Adipose tissue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E767-F4ED-0AB3-91E6-6E69EF6D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</a:t>
            </a:r>
            <a:r>
              <a:rPr lang="en-IQ" dirty="0"/>
              <a:t>eat insulation </a:t>
            </a:r>
          </a:p>
          <a:p>
            <a:pPr marL="514350" indent="-514350">
              <a:buAutoNum type="arabicPeriod"/>
            </a:pPr>
            <a:r>
              <a:rPr lang="en-US" dirty="0"/>
              <a:t>E</a:t>
            </a:r>
            <a:r>
              <a:rPr lang="en-IQ" dirty="0"/>
              <a:t>nergy balance</a:t>
            </a:r>
          </a:p>
          <a:p>
            <a:pPr marL="514350" indent="-514350">
              <a:buAutoNum type="arabicPeriod"/>
            </a:pPr>
            <a:r>
              <a:rPr lang="en-US" dirty="0"/>
              <a:t>E</a:t>
            </a:r>
            <a:r>
              <a:rPr lang="en-IQ" dirty="0"/>
              <a:t>ndocrine function </a:t>
            </a:r>
          </a:p>
        </p:txBody>
      </p:sp>
      <p:pic>
        <p:nvPicPr>
          <p:cNvPr id="5" name="Picture 4" descr="A picture containing diagram, circle&#10;&#10;Description automatically generated">
            <a:extLst>
              <a:ext uri="{FF2B5EF4-FFF2-40B4-BE49-F238E27FC236}">
                <a16:creationId xmlns:a16="http://schemas.microsoft.com/office/drawing/2014/main" id="{FAE0D1BF-0C5C-4A22-821D-8012A461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82" y="1459897"/>
            <a:ext cx="3219375" cy="2474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CDDC2-2B85-BE18-F2A2-9CCECB5F82C4}"/>
              </a:ext>
            </a:extLst>
          </p:cNvPr>
          <p:cNvSpPr txBox="1"/>
          <p:nvPr/>
        </p:nvSpPr>
        <p:spPr>
          <a:xfrm>
            <a:off x="490030" y="4274718"/>
            <a:ext cx="1121194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Google Sans"/>
              </a:rPr>
              <a:t>Adipocytes are now generally accepted to be a complex cell type involved in generating a number of signals which include </a:t>
            </a:r>
            <a:r>
              <a:rPr lang="en-US" sz="2800" b="1" i="0" dirty="0">
                <a:effectLst/>
                <a:latin typeface="Google Sans"/>
              </a:rPr>
              <a:t>cytokines</a:t>
            </a:r>
            <a:r>
              <a:rPr lang="en-US" sz="2800" b="0" i="0" dirty="0">
                <a:effectLst/>
                <a:latin typeface="Google Sans"/>
              </a:rPr>
              <a:t>, </a:t>
            </a:r>
            <a:r>
              <a:rPr lang="en-US" sz="2800" b="1" i="0" dirty="0">
                <a:effectLst/>
                <a:latin typeface="Google Sans"/>
              </a:rPr>
              <a:t>hormones</a:t>
            </a:r>
            <a:r>
              <a:rPr lang="en-US" sz="2800" b="0" i="0" dirty="0">
                <a:effectLst/>
                <a:latin typeface="Google Sans"/>
              </a:rPr>
              <a:t> and </a:t>
            </a:r>
            <a:r>
              <a:rPr lang="en-US" sz="2800" b="1" i="0" dirty="0">
                <a:effectLst/>
                <a:latin typeface="Google Sans"/>
              </a:rPr>
              <a:t>growth factor</a:t>
            </a:r>
            <a:r>
              <a:rPr lang="en-US" sz="2800" b="0" i="0" dirty="0">
                <a:effectLst/>
                <a:latin typeface="Google Sans"/>
              </a:rPr>
              <a:t>s that not only affect the neighboring cells but also impact target tissues involved in energy metabolism and influencing physiologic and pathologic processes.</a:t>
            </a:r>
            <a:endParaRPr lang="en-IQ" sz="2800" dirty="0"/>
          </a:p>
        </p:txBody>
      </p:sp>
    </p:spTree>
    <p:extLst>
      <p:ext uri="{BB962C8B-B14F-4D97-AF65-F5344CB8AC3E}">
        <p14:creationId xmlns:p14="http://schemas.microsoft.com/office/powerpoint/2010/main" val="189242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295-2F47-EA5C-7CE3-A70DA80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picture containing font, screenshot, line, diagram&#10;&#10;Description automatically generated">
            <a:extLst>
              <a:ext uri="{FF2B5EF4-FFF2-40B4-BE49-F238E27FC236}">
                <a16:creationId xmlns:a16="http://schemas.microsoft.com/office/drawing/2014/main" id="{B4BB1A78-4C54-C84F-D0BF-EE2D5551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927" y="2284369"/>
            <a:ext cx="10136262" cy="3430339"/>
          </a:xfrm>
        </p:spPr>
      </p:pic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id="{5AEA6123-ED61-5FAC-DAAD-3233B2EF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B1A2-B92D-F873-DC11-05BB8627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Learning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0FF4-CFE7-5516-964E-D653FE43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IQ" dirty="0"/>
              <a:t>etabolism of Lipids </a:t>
            </a:r>
          </a:p>
          <a:p>
            <a:r>
              <a:rPr lang="en-US" dirty="0"/>
              <a:t>F</a:t>
            </a:r>
            <a:r>
              <a:rPr lang="en-IQ" dirty="0"/>
              <a:t>at distrbution in the body</a:t>
            </a:r>
          </a:p>
          <a:p>
            <a:r>
              <a:rPr lang="en-IQ" dirty="0"/>
              <a:t>Risk of high LDL level in the blood </a:t>
            </a:r>
          </a:p>
          <a:p>
            <a:r>
              <a:rPr lang="en-US" dirty="0"/>
              <a:t>U</a:t>
            </a:r>
            <a:r>
              <a:rPr lang="en-IQ" dirty="0"/>
              <a:t>sing FFA as a fuel </a:t>
            </a:r>
          </a:p>
          <a:p>
            <a:r>
              <a:rPr lang="en-IQ" dirty="0"/>
              <a:t>storgae of FFA</a:t>
            </a:r>
          </a:p>
          <a:p>
            <a:r>
              <a:rPr lang="en-US" dirty="0"/>
              <a:t>D</a:t>
            </a:r>
            <a:r>
              <a:rPr lang="en-IQ" dirty="0"/>
              <a:t>iffirences between Brown and White Fat</a:t>
            </a:r>
          </a:p>
        </p:txBody>
      </p:sp>
    </p:spTree>
    <p:extLst>
      <p:ext uri="{BB962C8B-B14F-4D97-AF65-F5344CB8AC3E}">
        <p14:creationId xmlns:p14="http://schemas.microsoft.com/office/powerpoint/2010/main" val="108414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5D2F-A59A-4537-50D1-B25F1E77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Brown Vs White Fat </a:t>
            </a:r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67C9C06-9100-7B2B-9EE4-B66E9ACD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500" y="2296752"/>
            <a:ext cx="4254500" cy="302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8CE14-AE6E-FABE-B27A-9CEC0B6B2D3A}"/>
              </a:ext>
            </a:extLst>
          </p:cNvPr>
          <p:cNvSpPr txBox="1"/>
          <p:nvPr/>
        </p:nvSpPr>
        <p:spPr>
          <a:xfrm>
            <a:off x="188843" y="1348800"/>
            <a:ext cx="75142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Brown fat breaks down blood sugar (glucose) and fat molecules to create heat and help maintain body temperature. </a:t>
            </a:r>
          </a:p>
          <a:p>
            <a:endParaRPr lang="en-US" sz="3200" dirty="0"/>
          </a:p>
          <a:p>
            <a:r>
              <a:rPr lang="en-US" sz="3200" dirty="0"/>
              <a:t>Cold temperatures activate brown fat, which leads to various metabolic changes in the body. </a:t>
            </a:r>
          </a:p>
          <a:p>
            <a:endParaRPr lang="en-US" sz="3200" dirty="0"/>
          </a:p>
          <a:p>
            <a:r>
              <a:rPr lang="en-US" sz="3200" dirty="0"/>
              <a:t>Most of our fat, however, is white fat, which stores extra energy. </a:t>
            </a:r>
          </a:p>
          <a:p>
            <a:r>
              <a:rPr lang="en-US" sz="3200" dirty="0"/>
              <a:t>Too much white fat builds up in </a:t>
            </a:r>
            <a:r>
              <a:rPr lang="en-US" sz="3200" b="1" dirty="0"/>
              <a:t>obesity</a:t>
            </a:r>
            <a:endParaRPr lang="en-IQ" sz="3200" b="1" dirty="0"/>
          </a:p>
        </p:txBody>
      </p:sp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id="{4253C826-3E36-09A3-9FA6-AB2EC1F6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E67-F899-9428-DBCE-AC3BD636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0262B"/>
                </a:solidFill>
                <a:effectLst/>
                <a:latin typeface="Inter"/>
              </a:rPr>
              <a:t>Essential fatty acids</a:t>
            </a:r>
            <a:endParaRPr lang="en-IQ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F9E2B6-EC89-18B0-F8CC-B03A3E7A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6" y="1577584"/>
            <a:ext cx="8382001" cy="4930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id="{9ED044E5-C847-2243-EC9C-CD89D5D1F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F57D-91EE-1A87-89CA-488C6FC5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54545"/>
                </a:solidFill>
                <a:latin typeface="Inter"/>
              </a:rPr>
              <a:t>Linoleic acid and linolenic acid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6CD7-2F42-146F-1702-8B35F637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Certain fatty acids need to be provided in the diet.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Early studies in animals have shown that the diet lack of essential fatty acids leads to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poor growth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and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ultimately death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Essential fatty acids can be divided into two groups: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n-6 fatty acid family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and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n-3 fatty acid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family. </a:t>
            </a:r>
          </a:p>
          <a:p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The main n-6 fatty acid in our diet is linoleic acid. </a:t>
            </a:r>
          </a:p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Linoleic Acid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is a polyunsaturated essential fatty acid found mostly in plant oils.</a:t>
            </a:r>
          </a:p>
        </p:txBody>
      </p:sp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5C7EA848-58F4-77FD-27C6-EE60365A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5D63-20DA-7714-F6BF-01ECCB73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linolenic acid, n-3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D7EE3-ECC2-0FE2-EAEE-9FFE4705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main n-3 fatty acid in our diet is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linolenic acid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Linolenic acid is essential because it is used to make certain eicosanoids as well as the fatty acids </a:t>
            </a:r>
            <a:r>
              <a:rPr lang="en-US" b="0" i="0" dirty="0" err="1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eicosapentanoic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 acid (EPA)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and </a:t>
            </a:r>
            <a:r>
              <a:rPr lang="en-US" b="0" i="0" dirty="0" err="1">
                <a:solidFill>
                  <a:srgbClr val="454545"/>
                </a:solidFill>
                <a:effectLst/>
                <a:latin typeface="Inter"/>
              </a:rPr>
              <a:t>docosahexanoic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acid (DHA). 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DHA is incorporated into phospholipids in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brain and retina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pPr algn="l"/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EPA and DHA can also be obtained directly from the diet.  </a:t>
            </a:r>
          </a:p>
          <a:p>
            <a:pPr algn="l"/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EPA and DHA are not present in plant foods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and are highly enriched in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fatty fish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For this reason, EPA and DHA are often referred to as fish oil fatty acids.</a:t>
            </a:r>
          </a:p>
        </p:txBody>
      </p:sp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54907332-7F60-2717-2DBD-382FA24E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4D7-BAF7-FE48-124E-AA4FE3DE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BF34-83A7-55A0-4478-6012C709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0515600" cy="479571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reason why n-3 and n-6 fatty acids are essential and n-9 fatty acids are not is that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mammals lack the ability to insert double bonds </a:t>
            </a:r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beyond carbon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10 counting from the carboxyl end.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Hence,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unlike plants, we cannot insert double bonds at the </a:t>
            </a:r>
            <a:r>
              <a:rPr lang="el-GR" b="1" i="0" dirty="0">
                <a:solidFill>
                  <a:srgbClr val="454545"/>
                </a:solidFill>
                <a:effectLst/>
                <a:latin typeface="Inter"/>
              </a:rPr>
              <a:t>Δ12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and </a:t>
            </a:r>
            <a:r>
              <a:rPr lang="el-GR" b="1" i="0" dirty="0">
                <a:solidFill>
                  <a:srgbClr val="454545"/>
                </a:solidFill>
                <a:effectLst/>
                <a:latin typeface="Inter"/>
              </a:rPr>
              <a:t>Δ15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positions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and these double bonds need to be present in (some of) the fatty acids we ingest through the diet. </a:t>
            </a:r>
          </a:p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Mammals are able to insert double bonds at the </a:t>
            </a:r>
            <a:r>
              <a:rPr lang="el-GR" b="1" i="0" dirty="0">
                <a:solidFill>
                  <a:srgbClr val="454545"/>
                </a:solidFill>
                <a:effectLst/>
                <a:latin typeface="Inter"/>
              </a:rPr>
              <a:t>Δ9, Δ6,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and </a:t>
            </a:r>
            <a:r>
              <a:rPr lang="el-GR" b="1" i="0" dirty="0">
                <a:solidFill>
                  <a:srgbClr val="454545"/>
                </a:solidFill>
                <a:effectLst/>
                <a:latin typeface="Inter"/>
              </a:rPr>
              <a:t>Δ5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position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which together with the ability to add carbons at the carboxyl end.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However, we are unable to make n-3 and n-6 fatty acids or convert n-6 fatty acids into n-3 fatty acids. </a:t>
            </a:r>
          </a:p>
          <a:p>
            <a:endParaRPr lang="en-IQ" dirty="0"/>
          </a:p>
        </p:txBody>
      </p:sp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527AA946-4170-9889-7EF6-0AF176839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982" y="5505142"/>
            <a:ext cx="1427018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CD7B-9C5C-E64F-0048-22258C2C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D66DEDA2-688F-75A9-EABD-73158758A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14" y="1285461"/>
            <a:ext cx="11568772" cy="5267180"/>
          </a:xfrm>
        </p:spPr>
      </p:pic>
    </p:spTree>
    <p:extLst>
      <p:ext uri="{BB962C8B-B14F-4D97-AF65-F5344CB8AC3E}">
        <p14:creationId xmlns:p14="http://schemas.microsoft.com/office/powerpoint/2010/main" val="80664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earch">
            <a:extLst>
              <a:ext uri="{FF2B5EF4-FFF2-40B4-BE49-F238E27FC236}">
                <a16:creationId xmlns:a16="http://schemas.microsoft.com/office/drawing/2014/main" id="{E31D3CDC-0F43-5053-1E69-4F83D898A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1980" cy="72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E785-4889-3AE7-0141-011A01E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5768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view lipid metabolism">
            <a:extLst>
              <a:ext uri="{FF2B5EF4-FFF2-40B4-BE49-F238E27FC236}">
                <a16:creationId xmlns:a16="http://schemas.microsoft.com/office/drawing/2014/main" id="{6736EABF-86AE-AD90-A697-DE4CA2654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" y="167786"/>
            <a:ext cx="10127672" cy="6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495C9-37E6-5B20-8F61-C737374F7CFD}"/>
              </a:ext>
            </a:extLst>
          </p:cNvPr>
          <p:cNvSpPr txBox="1"/>
          <p:nvPr/>
        </p:nvSpPr>
        <p:spPr>
          <a:xfrm>
            <a:off x="418227" y="6505548"/>
            <a:ext cx="11355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The picture above depicts the fate of exogenous lipids (=dietary lipids) and endogenous lipids (produced in the liver). </a:t>
            </a:r>
          </a:p>
        </p:txBody>
      </p:sp>
    </p:spTree>
    <p:extLst>
      <p:ext uri="{BB962C8B-B14F-4D97-AF65-F5344CB8AC3E}">
        <p14:creationId xmlns:p14="http://schemas.microsoft.com/office/powerpoint/2010/main" val="380479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0A-E386-40F8-612E-667C8902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Fat distribution in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CE22-C9BD-8012-5DDF-CDBDD71F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Dietary triglycerides and cholesterol are incorporated into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chylomicrons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which reach the bloodstream after passage through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lymphatic circulation.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Shortly after entering the bloodstream, the triglycerides in chylomicrons are for a large part broken down by </a:t>
            </a:r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lipoprotein lipase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the capillaries of muscle and fat tissue.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resulting fatty acids are taken up by the underlying muscle and fat cells to be used as fuel or to be stored as extra energy.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04744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705D-78DE-D829-1B37-BBCE591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0CE3-8BC4-F032-4B6F-E7E5BBA7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8" y="1448079"/>
            <a:ext cx="9127049" cy="5211346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leftover chylomicron particle, which is referred to as a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chylomicron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remnant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still contains </a:t>
            </a:r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dietary cholesterol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Chylomicron remnants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are subsequently taken up by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liver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where the dietary cholesterol mixes with the cholesterol produced in the liver. </a:t>
            </a:r>
          </a:p>
          <a:p>
            <a:pPr marL="0" indent="0">
              <a:buNone/>
            </a:pPr>
            <a:endParaRPr lang="en-US" b="0" i="0" dirty="0">
              <a:solidFill>
                <a:srgbClr val="454545"/>
              </a:solidFill>
              <a:effectLst/>
              <a:latin typeface="Inter"/>
            </a:endParaRPr>
          </a:p>
        </p:txBody>
      </p:sp>
      <p:pic>
        <p:nvPicPr>
          <p:cNvPr id="10242" name="Picture 2" descr="Chylomicron - Wikipedia">
            <a:extLst>
              <a:ext uri="{FF2B5EF4-FFF2-40B4-BE49-F238E27FC236}">
                <a16:creationId xmlns:a16="http://schemas.microsoft.com/office/drawing/2014/main" id="{9372E275-3E19-6CC1-4E70-B31CFF2E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/>
          <a:stretch/>
        </p:blipFill>
        <p:spPr bwMode="auto">
          <a:xfrm>
            <a:off x="9833964" y="1412146"/>
            <a:ext cx="2358036" cy="2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6C04E-D6B2-9799-9E2A-0B2F9CDD8CA0}"/>
              </a:ext>
            </a:extLst>
          </p:cNvPr>
          <p:cNvSpPr txBox="1"/>
          <p:nvPr/>
        </p:nvSpPr>
        <p:spPr>
          <a:xfrm>
            <a:off x="188843" y="3903345"/>
            <a:ext cx="11545957" cy="2954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Q" sz="2800" b="1" dirty="0"/>
              <a:t>End of the Cholestrol in the body: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Part of the cholesterol in the liver is converted into </a:t>
            </a:r>
            <a:r>
              <a:rPr lang="en-US" sz="2800" b="1" i="0" dirty="0">
                <a:solidFill>
                  <a:srgbClr val="454545"/>
                </a:solidFill>
                <a:effectLst/>
                <a:latin typeface="Inter"/>
              </a:rPr>
              <a:t>bile acids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 and secreted into the bile as such. 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Part of the cholesterol is </a:t>
            </a:r>
            <a:r>
              <a:rPr lang="en-US" sz="2800" b="1" i="0" dirty="0">
                <a:solidFill>
                  <a:srgbClr val="454545"/>
                </a:solidFill>
                <a:effectLst/>
                <a:latin typeface="Inter"/>
              </a:rPr>
              <a:t>directly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 secreted into the bile. 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And part of the cholesterol is </a:t>
            </a:r>
            <a:r>
              <a:rPr lang="en-US" sz="2800" b="1" i="0" dirty="0">
                <a:solidFill>
                  <a:srgbClr val="454545"/>
                </a:solidFill>
                <a:effectLst/>
                <a:latin typeface="Inter"/>
              </a:rPr>
              <a:t>incorporated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Inter"/>
              </a:rPr>
              <a:t> into very-low-density lipoproteins, together with triglycerides produced in the liver. 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4032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328F-2A8D-5C42-6222-DF63A585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0B56-54A1-A88F-3669-7839DEDC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440873"/>
            <a:ext cx="11878466" cy="5417127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The very low-density lipoproteins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are secreted by the liver and undergo a similar fate as chylomicrons, meaning that they are processed by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lipoprotein lipase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in 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capillaries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of muscle and fat.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particle that is formed after removal of most of the triglycerides is called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intermediate-density lipoprotein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which after further processing is converted into low-density lipoproteins (LDL). </a:t>
            </a:r>
          </a:p>
          <a:p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LDL consists mostly of cholesterol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, complemented with phospholipids, proteins, and small amounts of triglycerides. </a:t>
            </a:r>
          </a:p>
        </p:txBody>
      </p:sp>
    </p:spTree>
    <p:extLst>
      <p:ext uri="{BB962C8B-B14F-4D97-AF65-F5344CB8AC3E}">
        <p14:creationId xmlns:p14="http://schemas.microsoft.com/office/powerpoint/2010/main" val="21535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43BD-7342-D10D-CA78-62F80D36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Q" dirty="0"/>
              <a:t>Risk of high LDL in Blood stream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3E23-9798-D83B-1622-FD27E233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988646"/>
          </a:xfrm>
        </p:spPr>
        <p:txBody>
          <a:bodyPr anchor="t">
            <a:normAutofit lnSpcReduction="10000"/>
          </a:bodyPr>
          <a:lstStyle/>
          <a:p>
            <a:r>
              <a:rPr lang="en-US" b="0" i="0" dirty="0">
                <a:effectLst/>
                <a:highlight>
                  <a:srgbClr val="FFFF00"/>
                </a:highlight>
                <a:latin typeface="Inter"/>
              </a:rPr>
              <a:t>In contrast to chylomicrons and VLDL, LDL is removed very slowly from the circulation</a:t>
            </a:r>
            <a:r>
              <a:rPr lang="en-US" b="0" i="0" dirty="0">
                <a:effectLst/>
                <a:latin typeface="Inter"/>
              </a:rPr>
              <a:t>.</a:t>
            </a:r>
          </a:p>
          <a:p>
            <a:r>
              <a:rPr lang="en-US" b="0" i="0" dirty="0">
                <a:effectLst/>
                <a:latin typeface="Inter"/>
              </a:rPr>
              <a:t>LDL is removed mainly in the liver via the </a:t>
            </a:r>
            <a:r>
              <a:rPr lang="en-US" b="1" i="0" dirty="0">
                <a:effectLst/>
                <a:latin typeface="Inter"/>
              </a:rPr>
              <a:t>LDL receptor. </a:t>
            </a:r>
          </a:p>
          <a:p>
            <a:r>
              <a:rPr lang="en-US" b="0" i="0" dirty="0">
                <a:effectLst/>
                <a:latin typeface="Inter"/>
              </a:rPr>
              <a:t>Defects in the LDL receptor lead to impaired removal of LDL from the blood, leading to elevated LDL cholesterol levels in the blood. </a:t>
            </a:r>
          </a:p>
          <a:p>
            <a:r>
              <a:rPr lang="en-US" b="0" i="0" dirty="0">
                <a:effectLst/>
                <a:latin typeface="Inter"/>
              </a:rPr>
              <a:t>Elevated LDL contributes to the formation of </a:t>
            </a:r>
            <a:r>
              <a:rPr lang="en-US" b="1" i="0" dirty="0">
                <a:effectLst/>
                <a:latin typeface="Inter"/>
              </a:rPr>
              <a:t>atherosclerotic plaques </a:t>
            </a:r>
            <a:r>
              <a:rPr lang="en-US" b="0" i="0" dirty="0">
                <a:effectLst/>
                <a:latin typeface="Inter"/>
              </a:rPr>
              <a:t>via its uptake by </a:t>
            </a:r>
            <a:r>
              <a:rPr lang="en-US" b="1" i="0" dirty="0">
                <a:effectLst/>
                <a:latin typeface="Inter"/>
              </a:rPr>
              <a:t>macrophages</a:t>
            </a:r>
            <a:r>
              <a:rPr lang="en-US" b="0" i="0" dirty="0">
                <a:effectLst/>
                <a:latin typeface="Inter"/>
              </a:rPr>
              <a:t> in the wall of arteries, as further explained in the section on atherosclerosis. </a:t>
            </a:r>
            <a:endParaRPr lang="en-IQ" dirty="0"/>
          </a:p>
          <a:p>
            <a:endParaRPr lang="en-IQ" sz="2200" dirty="0"/>
          </a:p>
        </p:txBody>
      </p:sp>
      <p:pic>
        <p:nvPicPr>
          <p:cNvPr id="5" name="Picture 4" descr="A cross section of a blood vessel&#10;&#10;Description automatically generated with low confidence">
            <a:extLst>
              <a:ext uri="{FF2B5EF4-FFF2-40B4-BE49-F238E27FC236}">
                <a16:creationId xmlns:a16="http://schemas.microsoft.com/office/drawing/2014/main" id="{BE958B76-23DE-CE11-D5B7-1FF716F58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" r="329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46B9-5742-D1A7-980A-E086C0CBB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262B"/>
                </a:solidFill>
                <a:effectLst/>
                <a:latin typeface="Inter"/>
              </a:rPr>
              <a:t>Use of fatty acids as fuel</a:t>
            </a:r>
            <a:endParaRPr lang="en-IQ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2DC-0069-7307-FD05-34406B2B0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7971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7E7A-D999-1876-CCEF-7707206A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54545"/>
                </a:solidFill>
                <a:latin typeface="Inter"/>
              </a:rPr>
              <a:t>From triglycerides to fatty acids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C57D-BACC-C908-E726-FFB080A5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2" y="1646654"/>
            <a:ext cx="11088757" cy="4987992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Depending on whether you are in the fasted state or you just consumed a heavy meal, most of the triglycerides in the blood are contained in either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VLDL or chylomicron particles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enzyme lipoprotein lipase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is bound to the wall of capillaries in the heart, skeletal muscle, and fat tissue, and breaks down the triglycerides within VLDL and chylomicrons into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 fatty acids.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fatty acids subsequently enter the tissues to be used as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fuel (muscle, heart)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or to be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stored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as triglycerides (fat tissue).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The activity of lipoprotein lipase in fat tissue is stimulated by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insulin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and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goes up after a meal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to ensure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efficient storage of consumed fat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7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1663</Words>
  <Application>Microsoft Macintosh PowerPoint</Application>
  <PresentationFormat>Widescreen</PresentationFormat>
  <Paragraphs>112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Google Sans</vt:lpstr>
      <vt:lpstr>Inter</vt:lpstr>
      <vt:lpstr>Lato</vt:lpstr>
      <vt:lpstr>Office Theme</vt:lpstr>
      <vt:lpstr>PowerPoint Presentation</vt:lpstr>
      <vt:lpstr>Learning Outcomes:</vt:lpstr>
      <vt:lpstr>PowerPoint Presentation</vt:lpstr>
      <vt:lpstr>Fat distribution in body </vt:lpstr>
      <vt:lpstr>PowerPoint Presentation</vt:lpstr>
      <vt:lpstr>PowerPoint Presentation</vt:lpstr>
      <vt:lpstr>Risk of high LDL in Blood stream </vt:lpstr>
      <vt:lpstr>Use of fatty acids as fuel</vt:lpstr>
      <vt:lpstr>From triglycerides to fatty acids</vt:lpstr>
      <vt:lpstr>genetic defect in the lipoprotein lipase enzyme</vt:lpstr>
      <vt:lpstr>From Free Faty Acid to Energy </vt:lpstr>
      <vt:lpstr>From fatty acid to energy</vt:lpstr>
      <vt:lpstr>Other Unique function of FFA.</vt:lpstr>
      <vt:lpstr>Storage of fatty acids</vt:lpstr>
      <vt:lpstr>Cholesterol balance</vt:lpstr>
      <vt:lpstr>PowerPoint Presentation</vt:lpstr>
      <vt:lpstr>Fat Tissue </vt:lpstr>
      <vt:lpstr>Role of Adipose tissue </vt:lpstr>
      <vt:lpstr>PowerPoint Presentation</vt:lpstr>
      <vt:lpstr>Brown Vs White Fat </vt:lpstr>
      <vt:lpstr>Essential fatty acids</vt:lpstr>
      <vt:lpstr>Linoleic acid and linolenic acid</vt:lpstr>
      <vt:lpstr>linolenic acid, n-3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Rasul</dc:creator>
  <cp:lastModifiedBy>Mohammed Rasul</cp:lastModifiedBy>
  <cp:revision>1</cp:revision>
  <dcterms:created xsi:type="dcterms:W3CDTF">2023-04-26T19:02:10Z</dcterms:created>
  <dcterms:modified xsi:type="dcterms:W3CDTF">2023-04-26T19:04:18Z</dcterms:modified>
</cp:coreProperties>
</file>