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7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245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89BD-1698-46DA-A171-1B0CCDA8123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187A2-2904-4CF9-9A7C-0B2AA8D4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551F5F-D960-4A2A-A528-4AAC2DDD340C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56404" y="614248"/>
            <a:ext cx="267919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04161"/>
            <a:ext cx="10358120" cy="351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/>
          </p:cNvSpPr>
          <p:nvPr/>
        </p:nvSpPr>
        <p:spPr bwMode="auto">
          <a:xfrm>
            <a:off x="0" y="3846513"/>
            <a:ext cx="12192000" cy="792162"/>
          </a:xfrm>
          <a:custGeom>
            <a:avLst/>
            <a:gdLst>
              <a:gd name="T0" fmla="*/ 9144000 w 9144000"/>
              <a:gd name="T1" fmla="*/ 0 h 792479"/>
              <a:gd name="T2" fmla="*/ 0 w 9144000"/>
              <a:gd name="T3" fmla="*/ 0 h 792479"/>
              <a:gd name="T4" fmla="*/ 0 w 9144000"/>
              <a:gd name="T5" fmla="*/ 791454 h 792479"/>
              <a:gd name="T6" fmla="*/ 9144000 w 9144000"/>
              <a:gd name="T7" fmla="*/ 791454 h 792479"/>
              <a:gd name="T8" fmla="*/ 9144000 w 9144000"/>
              <a:gd name="T9" fmla="*/ 0 h 792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792479">
                <a:moveTo>
                  <a:pt x="9144000" y="0"/>
                </a:moveTo>
                <a:lnTo>
                  <a:pt x="0" y="0"/>
                </a:lnTo>
                <a:lnTo>
                  <a:pt x="0" y="792086"/>
                </a:lnTo>
                <a:lnTo>
                  <a:pt x="9144000" y="79208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57200" y="3838576"/>
            <a:ext cx="11277600" cy="38279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00" b="1" spc="-114" dirty="0" err="1" smtClean="0">
                <a:latin typeface="Algerian" panose="04020705040A02060702" pitchFamily="82" charset="0"/>
                <a:cs typeface="Trebuchet MS"/>
              </a:rPr>
              <a:t>AROMAtherapy</a:t>
            </a:r>
            <a:endParaRPr lang="en-US" sz="2400" b="1" dirty="0">
              <a:latin typeface="Algerian" panose="04020705040A02060702" pitchFamily="82" charset="0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5499" y="5368925"/>
            <a:ext cx="7461251" cy="85664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b="1" spc="210" dirty="0">
                <a:latin typeface="Algerian" panose="04020705040A02060702" pitchFamily="82" charset="0"/>
                <a:cs typeface="Times New Roman"/>
              </a:rPr>
              <a:t>Grade</a:t>
            </a:r>
            <a:r>
              <a:rPr b="1" spc="-60" dirty="0">
                <a:latin typeface="Algerian" panose="04020705040A02060702" pitchFamily="82" charset="0"/>
                <a:cs typeface="Times New Roman"/>
              </a:rPr>
              <a:t> </a:t>
            </a:r>
            <a:r>
              <a:rPr lang="en-US" b="1" spc="-60" dirty="0">
                <a:latin typeface="Algerian" panose="04020705040A02060702" pitchFamily="82" charset="0"/>
                <a:cs typeface="Times New Roman"/>
              </a:rPr>
              <a:t>4</a:t>
            </a:r>
            <a:r>
              <a:rPr b="1" spc="130" dirty="0">
                <a:latin typeface="Algerian" panose="04020705040A02060702" pitchFamily="82" charset="0"/>
                <a:cs typeface="Times New Roman"/>
              </a:rPr>
              <a:t>-</a:t>
            </a:r>
            <a:r>
              <a:rPr lang="en-US" b="1" spc="130" dirty="0">
                <a:latin typeface="Algerian" panose="04020705040A02060702" pitchFamily="82" charset="0"/>
                <a:cs typeface="Times New Roman"/>
              </a:rPr>
              <a:t> </a:t>
            </a:r>
            <a:r>
              <a:rPr lang="en-US" b="1" spc="130" dirty="0" smtClean="0">
                <a:latin typeface="Algerian" panose="04020705040A02060702" pitchFamily="82" charset="0"/>
                <a:cs typeface="Times New Roman"/>
              </a:rPr>
              <a:t>Spring</a:t>
            </a:r>
            <a:r>
              <a:rPr lang="en-US" b="1" spc="-55" dirty="0" smtClean="0">
                <a:latin typeface="Algerian" panose="04020705040A02060702" pitchFamily="82" charset="0"/>
                <a:cs typeface="Times New Roman"/>
              </a:rPr>
              <a:t> </a:t>
            </a:r>
            <a:r>
              <a:rPr b="1" spc="270" dirty="0">
                <a:latin typeface="Algerian" panose="04020705040A02060702" pitchFamily="82" charset="0"/>
                <a:cs typeface="Times New Roman"/>
              </a:rPr>
              <a:t>semester</a:t>
            </a:r>
            <a:r>
              <a:rPr b="1" spc="-55" dirty="0">
                <a:latin typeface="Algerian" panose="04020705040A02060702" pitchFamily="82" charset="0"/>
                <a:cs typeface="Times New Roman"/>
              </a:rPr>
              <a:t> </a:t>
            </a:r>
            <a:r>
              <a:rPr b="1" spc="150" dirty="0" smtClean="0">
                <a:latin typeface="Algerian" panose="04020705040A02060702" pitchFamily="82" charset="0"/>
                <a:cs typeface="Times New Roman"/>
              </a:rPr>
              <a:t>2</a:t>
            </a:r>
            <a:endParaRPr lang="en-US" b="1" spc="150" dirty="0" smtClean="0">
              <a:latin typeface="Algerian" panose="04020705040A02060702" pitchFamily="82" charset="0"/>
              <a:cs typeface="Times New Roman"/>
            </a:endParaRPr>
          </a:p>
          <a:p>
            <a:pPr algn="ctr">
              <a:spcBef>
                <a:spcPts val="100"/>
              </a:spcBef>
              <a:defRPr/>
            </a:pPr>
            <a:r>
              <a:rPr b="1" spc="55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Dr</a:t>
            </a:r>
            <a:r>
              <a:rPr b="1" spc="55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.</a:t>
            </a:r>
            <a:r>
              <a:rPr lang="en-US" b="1" spc="55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 </a:t>
            </a:r>
            <a:r>
              <a:rPr b="1" spc="55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 </a:t>
            </a:r>
            <a:r>
              <a:rPr b="1" spc="-15" dirty="0" err="1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Omji</a:t>
            </a:r>
            <a:r>
              <a:rPr b="1" spc="-140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 </a:t>
            </a:r>
            <a:r>
              <a:rPr lang="en-US" b="1" spc="-140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  </a:t>
            </a:r>
            <a:r>
              <a:rPr b="1" spc="270" dirty="0" err="1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Porwal</a:t>
            </a:r>
            <a:endParaRPr lang="en-US" b="1" spc="270" dirty="0">
              <a:solidFill>
                <a:srgbClr val="FF0000"/>
              </a:solidFill>
              <a:latin typeface="Algerian" panose="04020705040A02060702" pitchFamily="82" charset="0"/>
              <a:cs typeface="Times New Roman"/>
            </a:endParaRPr>
          </a:p>
          <a:p>
            <a:pPr algn="ctr">
              <a:defRPr/>
            </a:pPr>
            <a:endParaRPr dirty="0">
              <a:latin typeface="Algerian" panose="04020705040A02060702" pitchFamily="82" charset="0"/>
              <a:cs typeface="Times New Roman"/>
            </a:endParaRPr>
          </a:p>
        </p:txBody>
      </p:sp>
      <p:sp>
        <p:nvSpPr>
          <p:cNvPr id="2053" name="object 7"/>
          <p:cNvSpPr txBox="1">
            <a:spLocks noChangeArrowheads="1"/>
          </p:cNvSpPr>
          <p:nvPr/>
        </p:nvSpPr>
        <p:spPr bwMode="auto">
          <a:xfrm>
            <a:off x="1860551" y="300038"/>
            <a:ext cx="8468783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en-US" altLang="en-US" sz="2400" b="1" dirty="0">
                <a:latin typeface="Algerian" pitchFamily="82" charset="0"/>
                <a:cs typeface="Times New Roman" pitchFamily="18" charset="0"/>
              </a:rPr>
              <a:t>Tishk	International University</a:t>
            </a:r>
          </a:p>
          <a:p>
            <a:pPr algn="ctr" eaLnBrk="1" hangingPunct="1">
              <a:spcBef>
                <a:spcPts val="100"/>
              </a:spcBef>
            </a:pPr>
            <a:endParaRPr lang="en-US" altLang="en-US" sz="2400" b="1" dirty="0">
              <a:latin typeface="Algerian" pitchFamily="82" charset="0"/>
              <a:cs typeface="Times New Roman" pitchFamily="18" charset="0"/>
            </a:endParaRPr>
          </a:p>
          <a:p>
            <a:pPr algn="ctr" eaLnBrk="1" hangingPunct="1">
              <a:spcBef>
                <a:spcPts val="100"/>
              </a:spcBef>
            </a:pPr>
            <a:r>
              <a:rPr lang="en-US" altLang="en-US" sz="2400" b="1" dirty="0">
                <a:latin typeface="Algerian" pitchFamily="82" charset="0"/>
                <a:cs typeface="Times New Roman" pitchFamily="18" charset="0"/>
              </a:rPr>
              <a:t>  </a:t>
            </a:r>
            <a:r>
              <a:rPr lang="en-US" altLang="en-US" sz="2400" dirty="0">
                <a:latin typeface="Algerian" pitchFamily="82" charset="0"/>
                <a:cs typeface="Times New Roman" pitchFamily="18" charset="0"/>
              </a:rPr>
              <a:t>FACULTY OF PHARMACY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00AF50"/>
                </a:solidFill>
                <a:latin typeface="Algerian" pitchFamily="82" charset="0"/>
                <a:cs typeface="Times New Roman" pitchFamily="18" charset="0"/>
              </a:rPr>
              <a:t>Department of Pharmacognosy</a:t>
            </a:r>
            <a:endParaRPr lang="en-US" altLang="en-US" sz="2400" dirty="0">
              <a:latin typeface="Algerian" pitchFamily="82" charset="0"/>
              <a:cs typeface="Times New Roman" pitchFamily="18" charset="0"/>
            </a:endParaRPr>
          </a:p>
          <a:p>
            <a:pPr eaLnBrk="1" hangingPunct="1">
              <a:spcBef>
                <a:spcPts val="50"/>
              </a:spcBef>
            </a:pPr>
            <a:endParaRPr lang="en-US" altLang="en-US" sz="2400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1"/>
            <a:ext cx="2235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object 7"/>
          <p:cNvSpPr>
            <a:spLocks noChangeArrowheads="1"/>
          </p:cNvSpPr>
          <p:nvPr/>
        </p:nvSpPr>
        <p:spPr bwMode="auto">
          <a:xfrm>
            <a:off x="406400" y="774700"/>
            <a:ext cx="11379200" cy="122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4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8"/>
    </mc:Choice>
    <mc:Fallback xmlns="">
      <p:transition spd="slow" advTm="161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1094" y="614248"/>
            <a:ext cx="3828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Direct</a:t>
            </a:r>
            <a:r>
              <a:rPr spc="-85" dirty="0"/>
              <a:t> </a:t>
            </a:r>
            <a:r>
              <a:rPr dirty="0"/>
              <a:t>Inhalation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485388" y="1667254"/>
            <a:ext cx="4744212" cy="5190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4646" y="249427"/>
            <a:ext cx="49022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Modes of</a:t>
            </a:r>
            <a:r>
              <a:rPr spc="-325" dirty="0"/>
              <a:t> </a:t>
            </a:r>
            <a:r>
              <a:rPr dirty="0"/>
              <a:t>Application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718550"/>
            <a:ext cx="9323070" cy="47110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2100" indent="-280035">
              <a:lnSpc>
                <a:spcPct val="100000"/>
              </a:lnSpc>
              <a:spcBef>
                <a:spcPts val="434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30" dirty="0">
                <a:latin typeface="Times New Roman"/>
                <a:cs typeface="Times New Roman"/>
              </a:rPr>
              <a:t>Topical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Application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Essential </a:t>
            </a:r>
            <a:r>
              <a:rPr sz="2800" dirty="0">
                <a:latin typeface="Times New Roman"/>
                <a:cs typeface="Times New Roman"/>
              </a:rPr>
              <a:t>oils </a:t>
            </a:r>
            <a:r>
              <a:rPr sz="2800" spc="-5" dirty="0">
                <a:latin typeface="Times New Roman"/>
                <a:cs typeface="Times New Roman"/>
              </a:rPr>
              <a:t>are applied </a:t>
            </a:r>
            <a:r>
              <a:rPr sz="2800" dirty="0">
                <a:latin typeface="Times New Roman"/>
                <a:cs typeface="Times New Roman"/>
              </a:rPr>
              <a:t>over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skin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Due </a:t>
            </a:r>
            <a:r>
              <a:rPr sz="2800" dirty="0">
                <a:latin typeface="Times New Roman"/>
                <a:cs typeface="Times New Roman"/>
              </a:rPr>
              <a:t>to lipophilic </a:t>
            </a:r>
            <a:r>
              <a:rPr sz="2800" spc="-5" dirty="0">
                <a:latin typeface="Times New Roman"/>
                <a:cs typeface="Times New Roman"/>
              </a:rPr>
              <a:t>nature, they penetrate </a:t>
            </a:r>
            <a:r>
              <a:rPr sz="2800" dirty="0">
                <a:latin typeface="Times New Roman"/>
                <a:cs typeface="Times New Roman"/>
              </a:rPr>
              <a:t>through the </a:t>
            </a:r>
            <a:r>
              <a:rPr sz="2800" spc="-5" dirty="0">
                <a:latin typeface="Times New Roman"/>
                <a:cs typeface="Times New Roman"/>
              </a:rPr>
              <a:t>skin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surface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Absorbed into lymph and then circulatory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spc="-5" dirty="0">
                <a:latin typeface="Times New Roman"/>
                <a:cs typeface="Times New Roman"/>
              </a:rPr>
              <a:t>be </a:t>
            </a:r>
            <a:r>
              <a:rPr sz="2800" dirty="0">
                <a:latin typeface="Times New Roman"/>
                <a:cs typeface="Times New Roman"/>
              </a:rPr>
              <a:t>done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through:</a:t>
            </a:r>
            <a:endParaRPr sz="28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330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latin typeface="Times New Roman"/>
                <a:cs typeface="Times New Roman"/>
              </a:rPr>
              <a:t>Bath</a:t>
            </a:r>
            <a:endParaRPr sz="28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33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Times New Roman"/>
                <a:cs typeface="Times New Roman"/>
              </a:rPr>
              <a:t>Foot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Bath</a:t>
            </a:r>
            <a:endParaRPr sz="28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32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Compresses</a:t>
            </a:r>
            <a:endParaRPr sz="28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32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Times New Roman"/>
                <a:cs typeface="Times New Roman"/>
              </a:rPr>
              <a:t>Massage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8821" y="20777"/>
            <a:ext cx="51346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Clinical</a:t>
            </a:r>
            <a:r>
              <a:rPr spc="-315" dirty="0"/>
              <a:t> </a:t>
            </a:r>
            <a:r>
              <a:rPr dirty="0"/>
              <a:t>Aromatherapy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841143"/>
            <a:ext cx="11941175" cy="45008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90805" algn="ctr">
              <a:lnSpc>
                <a:spcPct val="100000"/>
              </a:lnSpc>
              <a:spcBef>
                <a:spcPts val="77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VIA</a:t>
            </a:r>
            <a:r>
              <a:rPr sz="2800" b="1" u="heavy" spc="-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SKIN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Due to </a:t>
            </a:r>
            <a:r>
              <a:rPr sz="2800" dirty="0">
                <a:latin typeface="Times New Roman"/>
                <a:cs typeface="Times New Roman"/>
              </a:rPr>
              <a:t>lipophilic nature </a:t>
            </a:r>
            <a:r>
              <a:rPr sz="2800" spc="-5" dirty="0">
                <a:latin typeface="Times New Roman"/>
                <a:cs typeface="Times New Roman"/>
              </a:rPr>
              <a:t>of essential </a:t>
            </a:r>
            <a:r>
              <a:rPr sz="2800" dirty="0">
                <a:latin typeface="Times New Roman"/>
                <a:cs typeface="Times New Roman"/>
              </a:rPr>
              <a:t>oils, </a:t>
            </a:r>
            <a:r>
              <a:rPr sz="2800" spc="-5" dirty="0">
                <a:latin typeface="Times New Roman"/>
                <a:cs typeface="Times New Roman"/>
              </a:rPr>
              <a:t>they easily penetrate the </a:t>
            </a:r>
            <a:r>
              <a:rPr sz="2800" dirty="0">
                <a:latin typeface="Times New Roman"/>
                <a:cs typeface="Times New Roman"/>
              </a:rPr>
              <a:t>skin </a:t>
            </a:r>
            <a:r>
              <a:rPr sz="2800" spc="-5" dirty="0">
                <a:latin typeface="Times New Roman"/>
                <a:cs typeface="Times New Roman"/>
              </a:rPr>
              <a:t>surface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 absorbed into </a:t>
            </a:r>
            <a:r>
              <a:rPr sz="2800" dirty="0">
                <a:latin typeface="Times New Roman"/>
                <a:cs typeface="Times New Roman"/>
              </a:rPr>
              <a:t>blood via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lymph</a:t>
            </a:r>
            <a:endParaRPr sz="2800">
              <a:latin typeface="Times New Roman"/>
              <a:cs typeface="Times New Roman"/>
            </a:endParaRPr>
          </a:p>
          <a:p>
            <a:pPr marL="12700" marR="697230">
              <a:lnSpc>
                <a:spcPts val="8059"/>
              </a:lnSpc>
              <a:spcBef>
                <a:spcPts val="985"/>
              </a:spcBef>
              <a:tabLst>
                <a:tab pos="3267075" algn="l"/>
                <a:tab pos="4521835" algn="l"/>
                <a:tab pos="7040245" algn="l"/>
                <a:tab pos="8143875" algn="l"/>
              </a:tabLst>
            </a:pPr>
            <a:r>
              <a:rPr sz="2800" spc="-5" dirty="0">
                <a:latin typeface="Times New Roman"/>
                <a:cs typeface="Times New Roman"/>
              </a:rPr>
              <a:t>Essential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oil	</a:t>
            </a:r>
            <a:r>
              <a:rPr sz="2800" spc="-5" dirty="0">
                <a:latin typeface="Times New Roman"/>
                <a:cs typeface="Times New Roman"/>
              </a:rPr>
              <a:t>Skin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(Superficial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Layer)		</a:t>
            </a:r>
            <a:r>
              <a:rPr sz="2800" dirty="0">
                <a:latin typeface="Times New Roman"/>
                <a:cs typeface="Times New Roman"/>
              </a:rPr>
              <a:t>Sub-Cutaneous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Layer  Sub-Cutaneous Layer		</a:t>
            </a:r>
            <a:r>
              <a:rPr sz="2800" spc="-40" dirty="0">
                <a:latin typeface="Times New Roman"/>
                <a:cs typeface="Times New Roman"/>
              </a:rPr>
              <a:t>Lymph	Lymph </a:t>
            </a:r>
            <a:r>
              <a:rPr sz="2800" spc="-50" dirty="0">
                <a:latin typeface="Times New Roman"/>
                <a:cs typeface="Times New Roman"/>
              </a:rPr>
              <a:t>Vessels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62350" algn="l"/>
                <a:tab pos="5634355" algn="l"/>
              </a:tabLst>
            </a:pPr>
            <a:r>
              <a:rPr sz="2800" spc="-40" dirty="0">
                <a:latin typeface="Times New Roman"/>
                <a:cs typeface="Times New Roman"/>
              </a:rPr>
              <a:t>Lymph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Vessels	</a:t>
            </a:r>
            <a:r>
              <a:rPr sz="2800" spc="-85" dirty="0">
                <a:latin typeface="Times New Roman"/>
                <a:cs typeface="Times New Roman"/>
              </a:rPr>
              <a:t>Vein	</a:t>
            </a:r>
            <a:r>
              <a:rPr sz="2800" spc="-5" dirty="0">
                <a:latin typeface="Times New Roman"/>
                <a:cs typeface="Times New Roman"/>
              </a:rPr>
              <a:t>Systemic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Circulation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0780" y="3076955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5" h="76200">
                <a:moveTo>
                  <a:pt x="1245362" y="0"/>
                </a:moveTo>
                <a:lnTo>
                  <a:pt x="1244833" y="31659"/>
                </a:lnTo>
                <a:lnTo>
                  <a:pt x="1257554" y="31877"/>
                </a:lnTo>
                <a:lnTo>
                  <a:pt x="1257300" y="44577"/>
                </a:lnTo>
                <a:lnTo>
                  <a:pt x="1244617" y="44577"/>
                </a:lnTo>
                <a:lnTo>
                  <a:pt x="1244092" y="76073"/>
                </a:lnTo>
                <a:lnTo>
                  <a:pt x="1310026" y="44577"/>
                </a:lnTo>
                <a:lnTo>
                  <a:pt x="1257300" y="44577"/>
                </a:lnTo>
                <a:lnTo>
                  <a:pt x="1244621" y="44360"/>
                </a:lnTo>
                <a:lnTo>
                  <a:pt x="1310479" y="44360"/>
                </a:lnTo>
                <a:lnTo>
                  <a:pt x="1320927" y="39370"/>
                </a:lnTo>
                <a:lnTo>
                  <a:pt x="1245362" y="0"/>
                </a:lnTo>
                <a:close/>
              </a:path>
              <a:path w="1321435" h="76200">
                <a:moveTo>
                  <a:pt x="1244833" y="31659"/>
                </a:moveTo>
                <a:lnTo>
                  <a:pt x="1244621" y="44360"/>
                </a:lnTo>
                <a:lnTo>
                  <a:pt x="1257300" y="44577"/>
                </a:lnTo>
                <a:lnTo>
                  <a:pt x="1257554" y="31877"/>
                </a:lnTo>
                <a:lnTo>
                  <a:pt x="1244833" y="31659"/>
                </a:lnTo>
                <a:close/>
              </a:path>
              <a:path w="1321435" h="76200">
                <a:moveTo>
                  <a:pt x="254" y="10414"/>
                </a:moveTo>
                <a:lnTo>
                  <a:pt x="0" y="23114"/>
                </a:lnTo>
                <a:lnTo>
                  <a:pt x="1244621" y="44360"/>
                </a:lnTo>
                <a:lnTo>
                  <a:pt x="1244833" y="31659"/>
                </a:lnTo>
                <a:lnTo>
                  <a:pt x="254" y="1041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3968" y="3054095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4" h="76200">
                <a:moveTo>
                  <a:pt x="1245361" y="0"/>
                </a:moveTo>
                <a:lnTo>
                  <a:pt x="1244833" y="31659"/>
                </a:lnTo>
                <a:lnTo>
                  <a:pt x="1257553" y="31876"/>
                </a:lnTo>
                <a:lnTo>
                  <a:pt x="1257300" y="44576"/>
                </a:lnTo>
                <a:lnTo>
                  <a:pt x="1244617" y="44576"/>
                </a:lnTo>
                <a:lnTo>
                  <a:pt x="1244091" y="76073"/>
                </a:lnTo>
                <a:lnTo>
                  <a:pt x="1310026" y="44576"/>
                </a:lnTo>
                <a:lnTo>
                  <a:pt x="1257300" y="44576"/>
                </a:lnTo>
                <a:lnTo>
                  <a:pt x="1244621" y="44360"/>
                </a:lnTo>
                <a:lnTo>
                  <a:pt x="1310479" y="44360"/>
                </a:lnTo>
                <a:lnTo>
                  <a:pt x="1320927" y="39369"/>
                </a:lnTo>
                <a:lnTo>
                  <a:pt x="1245361" y="0"/>
                </a:lnTo>
                <a:close/>
              </a:path>
              <a:path w="1321434" h="76200">
                <a:moveTo>
                  <a:pt x="1244833" y="31659"/>
                </a:moveTo>
                <a:lnTo>
                  <a:pt x="1244621" y="44360"/>
                </a:lnTo>
                <a:lnTo>
                  <a:pt x="1257300" y="44576"/>
                </a:lnTo>
                <a:lnTo>
                  <a:pt x="1257553" y="31876"/>
                </a:lnTo>
                <a:lnTo>
                  <a:pt x="1244833" y="31659"/>
                </a:lnTo>
                <a:close/>
              </a:path>
              <a:path w="1321434" h="76200">
                <a:moveTo>
                  <a:pt x="253" y="10413"/>
                </a:moveTo>
                <a:lnTo>
                  <a:pt x="0" y="23113"/>
                </a:lnTo>
                <a:lnTo>
                  <a:pt x="1244621" y="44360"/>
                </a:lnTo>
                <a:lnTo>
                  <a:pt x="1244833" y="31659"/>
                </a:lnTo>
                <a:lnTo>
                  <a:pt x="253" y="1041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9229" y="4114800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5" h="76200">
                <a:moveTo>
                  <a:pt x="1245361" y="0"/>
                </a:moveTo>
                <a:lnTo>
                  <a:pt x="1244833" y="31659"/>
                </a:lnTo>
                <a:lnTo>
                  <a:pt x="1257554" y="31876"/>
                </a:lnTo>
                <a:lnTo>
                  <a:pt x="1257299" y="44576"/>
                </a:lnTo>
                <a:lnTo>
                  <a:pt x="1244617" y="44576"/>
                </a:lnTo>
                <a:lnTo>
                  <a:pt x="1244092" y="76073"/>
                </a:lnTo>
                <a:lnTo>
                  <a:pt x="1310026" y="44576"/>
                </a:lnTo>
                <a:lnTo>
                  <a:pt x="1257299" y="44576"/>
                </a:lnTo>
                <a:lnTo>
                  <a:pt x="1244621" y="44360"/>
                </a:lnTo>
                <a:lnTo>
                  <a:pt x="1310479" y="44360"/>
                </a:lnTo>
                <a:lnTo>
                  <a:pt x="1320926" y="39369"/>
                </a:lnTo>
                <a:lnTo>
                  <a:pt x="1245361" y="0"/>
                </a:lnTo>
                <a:close/>
              </a:path>
              <a:path w="1321435" h="76200">
                <a:moveTo>
                  <a:pt x="1244833" y="31659"/>
                </a:moveTo>
                <a:lnTo>
                  <a:pt x="1244621" y="44360"/>
                </a:lnTo>
                <a:lnTo>
                  <a:pt x="1257299" y="44576"/>
                </a:lnTo>
                <a:lnTo>
                  <a:pt x="1257554" y="31876"/>
                </a:lnTo>
                <a:lnTo>
                  <a:pt x="1244833" y="31659"/>
                </a:lnTo>
                <a:close/>
              </a:path>
              <a:path w="1321435" h="76200">
                <a:moveTo>
                  <a:pt x="253" y="10413"/>
                </a:moveTo>
                <a:lnTo>
                  <a:pt x="0" y="23113"/>
                </a:lnTo>
                <a:lnTo>
                  <a:pt x="1244621" y="44360"/>
                </a:lnTo>
                <a:lnTo>
                  <a:pt x="1244833" y="31659"/>
                </a:lnTo>
                <a:lnTo>
                  <a:pt x="253" y="1041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78296" y="4091940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4" h="76200">
                <a:moveTo>
                  <a:pt x="1245361" y="0"/>
                </a:moveTo>
                <a:lnTo>
                  <a:pt x="1244833" y="31659"/>
                </a:lnTo>
                <a:lnTo>
                  <a:pt x="1257553" y="31877"/>
                </a:lnTo>
                <a:lnTo>
                  <a:pt x="1257300" y="44577"/>
                </a:lnTo>
                <a:lnTo>
                  <a:pt x="1244617" y="44577"/>
                </a:lnTo>
                <a:lnTo>
                  <a:pt x="1244092" y="76073"/>
                </a:lnTo>
                <a:lnTo>
                  <a:pt x="1310026" y="44577"/>
                </a:lnTo>
                <a:lnTo>
                  <a:pt x="1257300" y="44577"/>
                </a:lnTo>
                <a:lnTo>
                  <a:pt x="1244621" y="44360"/>
                </a:lnTo>
                <a:lnTo>
                  <a:pt x="1310479" y="44360"/>
                </a:lnTo>
                <a:lnTo>
                  <a:pt x="1320927" y="39370"/>
                </a:lnTo>
                <a:lnTo>
                  <a:pt x="1245361" y="0"/>
                </a:lnTo>
                <a:close/>
              </a:path>
              <a:path w="1321434" h="76200">
                <a:moveTo>
                  <a:pt x="1244833" y="31659"/>
                </a:moveTo>
                <a:lnTo>
                  <a:pt x="1244621" y="44360"/>
                </a:lnTo>
                <a:lnTo>
                  <a:pt x="1257300" y="44577"/>
                </a:lnTo>
                <a:lnTo>
                  <a:pt x="1257553" y="31877"/>
                </a:lnTo>
                <a:lnTo>
                  <a:pt x="1244833" y="31659"/>
                </a:lnTo>
                <a:close/>
              </a:path>
              <a:path w="1321434" h="76200">
                <a:moveTo>
                  <a:pt x="253" y="10414"/>
                </a:moveTo>
                <a:lnTo>
                  <a:pt x="0" y="23114"/>
                </a:lnTo>
                <a:lnTo>
                  <a:pt x="1244621" y="44360"/>
                </a:lnTo>
                <a:lnTo>
                  <a:pt x="1244833" y="31659"/>
                </a:lnTo>
                <a:lnTo>
                  <a:pt x="253" y="1041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2636" y="5097779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5" h="76200">
                <a:moveTo>
                  <a:pt x="1245362" y="0"/>
                </a:moveTo>
                <a:lnTo>
                  <a:pt x="1244833" y="31659"/>
                </a:lnTo>
                <a:lnTo>
                  <a:pt x="1257553" y="31877"/>
                </a:lnTo>
                <a:lnTo>
                  <a:pt x="1257300" y="44577"/>
                </a:lnTo>
                <a:lnTo>
                  <a:pt x="1244617" y="44577"/>
                </a:lnTo>
                <a:lnTo>
                  <a:pt x="1244091" y="76073"/>
                </a:lnTo>
                <a:lnTo>
                  <a:pt x="1310026" y="44577"/>
                </a:lnTo>
                <a:lnTo>
                  <a:pt x="1257300" y="44577"/>
                </a:lnTo>
                <a:lnTo>
                  <a:pt x="1244621" y="44360"/>
                </a:lnTo>
                <a:lnTo>
                  <a:pt x="1310479" y="44360"/>
                </a:lnTo>
                <a:lnTo>
                  <a:pt x="1320927" y="39370"/>
                </a:lnTo>
                <a:lnTo>
                  <a:pt x="1245362" y="0"/>
                </a:lnTo>
                <a:close/>
              </a:path>
              <a:path w="1321435" h="76200">
                <a:moveTo>
                  <a:pt x="1244833" y="31659"/>
                </a:moveTo>
                <a:lnTo>
                  <a:pt x="1244621" y="44360"/>
                </a:lnTo>
                <a:lnTo>
                  <a:pt x="1257300" y="44577"/>
                </a:lnTo>
                <a:lnTo>
                  <a:pt x="1257553" y="31877"/>
                </a:lnTo>
                <a:lnTo>
                  <a:pt x="1244833" y="31659"/>
                </a:lnTo>
                <a:close/>
              </a:path>
              <a:path w="1321435" h="76200">
                <a:moveTo>
                  <a:pt x="254" y="10414"/>
                </a:moveTo>
                <a:lnTo>
                  <a:pt x="0" y="23114"/>
                </a:lnTo>
                <a:lnTo>
                  <a:pt x="1244621" y="44360"/>
                </a:lnTo>
                <a:lnTo>
                  <a:pt x="1244833" y="31659"/>
                </a:lnTo>
                <a:lnTo>
                  <a:pt x="254" y="1041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0225" y="5079491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5" h="76200">
                <a:moveTo>
                  <a:pt x="1245362" y="0"/>
                </a:moveTo>
                <a:lnTo>
                  <a:pt x="1244833" y="31659"/>
                </a:lnTo>
                <a:lnTo>
                  <a:pt x="1257553" y="31876"/>
                </a:lnTo>
                <a:lnTo>
                  <a:pt x="1257300" y="44576"/>
                </a:lnTo>
                <a:lnTo>
                  <a:pt x="1244617" y="44576"/>
                </a:lnTo>
                <a:lnTo>
                  <a:pt x="1244091" y="76072"/>
                </a:lnTo>
                <a:lnTo>
                  <a:pt x="1310026" y="44576"/>
                </a:lnTo>
                <a:lnTo>
                  <a:pt x="1257300" y="44576"/>
                </a:lnTo>
                <a:lnTo>
                  <a:pt x="1244621" y="44360"/>
                </a:lnTo>
                <a:lnTo>
                  <a:pt x="1310479" y="44360"/>
                </a:lnTo>
                <a:lnTo>
                  <a:pt x="1320927" y="39369"/>
                </a:lnTo>
                <a:lnTo>
                  <a:pt x="1245362" y="0"/>
                </a:lnTo>
                <a:close/>
              </a:path>
              <a:path w="1321435" h="76200">
                <a:moveTo>
                  <a:pt x="1244833" y="31659"/>
                </a:moveTo>
                <a:lnTo>
                  <a:pt x="1244621" y="44360"/>
                </a:lnTo>
                <a:lnTo>
                  <a:pt x="1257300" y="44576"/>
                </a:lnTo>
                <a:lnTo>
                  <a:pt x="1257553" y="31876"/>
                </a:lnTo>
                <a:lnTo>
                  <a:pt x="1244833" y="31659"/>
                </a:lnTo>
                <a:close/>
              </a:path>
              <a:path w="1321435" h="76200">
                <a:moveTo>
                  <a:pt x="253" y="10413"/>
                </a:moveTo>
                <a:lnTo>
                  <a:pt x="0" y="23113"/>
                </a:lnTo>
                <a:lnTo>
                  <a:pt x="1244621" y="44360"/>
                </a:lnTo>
                <a:lnTo>
                  <a:pt x="1244833" y="31659"/>
                </a:lnTo>
                <a:lnTo>
                  <a:pt x="253" y="1041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7552" y="0"/>
            <a:ext cx="51371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</a:t>
            </a:r>
            <a:r>
              <a:rPr spc="-305" dirty="0"/>
              <a:t> </a:t>
            </a:r>
            <a:r>
              <a:rPr dirty="0"/>
              <a:t>Aromatherapy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38115" y="938022"/>
            <a:ext cx="1715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VIA</a:t>
            </a:r>
            <a:r>
              <a:rPr sz="2800" b="1" u="heavy" spc="-2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449781"/>
            <a:ext cx="101091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Aro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56109" y="1449781"/>
            <a:ext cx="1170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lse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471419"/>
            <a:ext cx="1169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lse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7559" y="1449781"/>
            <a:ext cx="6762750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64715" algn="l"/>
                <a:tab pos="4186554" algn="l"/>
              </a:tabLst>
            </a:pPr>
            <a:r>
              <a:rPr sz="2800" spc="-5" dirty="0">
                <a:latin typeface="Times New Roman"/>
                <a:cs typeface="Times New Roman"/>
              </a:rPr>
              <a:t>Nose	Cilia	Receptors 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Cilia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>
              <a:latin typeface="Times New Roman"/>
              <a:cs typeface="Times New Roman"/>
            </a:endParaRPr>
          </a:p>
          <a:p>
            <a:pPr marL="169545">
              <a:lnSpc>
                <a:spcPct val="100000"/>
              </a:lnSpc>
              <a:tabLst>
                <a:tab pos="3563620" algn="l"/>
              </a:tabLst>
            </a:pPr>
            <a:r>
              <a:rPr sz="2800" spc="-5" dirty="0">
                <a:latin typeface="Times New Roman"/>
                <a:cs typeface="Times New Roman"/>
              </a:rPr>
              <a:t>Olfactory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lobe	Limbic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3342" y="2471419"/>
            <a:ext cx="2639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Generate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response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4004817"/>
            <a:ext cx="11687810" cy="185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Limbic system controls </a:t>
            </a:r>
            <a:r>
              <a:rPr sz="2800" spc="-10" dirty="0">
                <a:latin typeface="Times New Roman"/>
                <a:cs typeface="Times New Roman"/>
              </a:rPr>
              <a:t>mood, </a:t>
            </a:r>
            <a:r>
              <a:rPr sz="2800" spc="-5" dirty="0">
                <a:latin typeface="Times New Roman"/>
                <a:cs typeface="Times New Roman"/>
              </a:rPr>
              <a:t>emotions, </a:t>
            </a:r>
            <a:r>
              <a:rPr sz="2800" spc="-10" dirty="0">
                <a:latin typeface="Times New Roman"/>
                <a:cs typeface="Times New Roman"/>
              </a:rPr>
              <a:t>memory </a:t>
            </a:r>
            <a:r>
              <a:rPr sz="2800" spc="-5" dirty="0">
                <a:latin typeface="Times New Roman"/>
                <a:cs typeface="Times New Roman"/>
              </a:rPr>
              <a:t>or learning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capabilities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action impulse generated by </a:t>
            </a:r>
            <a:r>
              <a:rPr sz="2800" spc="-10" dirty="0">
                <a:latin typeface="Times New Roman"/>
                <a:cs typeface="Times New Roman"/>
              </a:rPr>
              <a:t>aroma acts </a:t>
            </a:r>
            <a:r>
              <a:rPr sz="2800" spc="-5" dirty="0">
                <a:latin typeface="Times New Roman"/>
                <a:cs typeface="Times New Roman"/>
              </a:rPr>
              <a:t>on limbic system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limbic system  in </a:t>
            </a:r>
            <a:r>
              <a:rPr sz="2800" dirty="0">
                <a:latin typeface="Times New Roman"/>
                <a:cs typeface="Times New Roman"/>
              </a:rPr>
              <a:t>response </a:t>
            </a:r>
            <a:r>
              <a:rPr sz="2800" spc="-5" dirty="0">
                <a:latin typeface="Times New Roman"/>
                <a:cs typeface="Times New Roman"/>
              </a:rPr>
              <a:t>alter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mood, emotion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learning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capabilities.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62697" y="1699260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5" h="76200">
                <a:moveTo>
                  <a:pt x="1245349" y="0"/>
                </a:moveTo>
                <a:lnTo>
                  <a:pt x="1244820" y="31659"/>
                </a:lnTo>
                <a:lnTo>
                  <a:pt x="1257541" y="31876"/>
                </a:lnTo>
                <a:lnTo>
                  <a:pt x="1257287" y="44576"/>
                </a:lnTo>
                <a:lnTo>
                  <a:pt x="1244605" y="44576"/>
                </a:lnTo>
                <a:lnTo>
                  <a:pt x="1244079" y="76073"/>
                </a:lnTo>
                <a:lnTo>
                  <a:pt x="1310013" y="44576"/>
                </a:lnTo>
                <a:lnTo>
                  <a:pt x="1257287" y="44576"/>
                </a:lnTo>
                <a:lnTo>
                  <a:pt x="1244608" y="44360"/>
                </a:lnTo>
                <a:lnTo>
                  <a:pt x="1310466" y="44360"/>
                </a:lnTo>
                <a:lnTo>
                  <a:pt x="1320914" y="39369"/>
                </a:lnTo>
                <a:lnTo>
                  <a:pt x="1245349" y="0"/>
                </a:lnTo>
                <a:close/>
              </a:path>
              <a:path w="1321435" h="76200">
                <a:moveTo>
                  <a:pt x="1244820" y="31659"/>
                </a:moveTo>
                <a:lnTo>
                  <a:pt x="1244608" y="44360"/>
                </a:lnTo>
                <a:lnTo>
                  <a:pt x="1257287" y="44576"/>
                </a:lnTo>
                <a:lnTo>
                  <a:pt x="1257541" y="31876"/>
                </a:lnTo>
                <a:lnTo>
                  <a:pt x="1244820" y="31659"/>
                </a:lnTo>
                <a:close/>
              </a:path>
              <a:path w="1321435" h="76200">
                <a:moveTo>
                  <a:pt x="228" y="10413"/>
                </a:moveTo>
                <a:lnTo>
                  <a:pt x="0" y="23113"/>
                </a:lnTo>
                <a:lnTo>
                  <a:pt x="1244608" y="44360"/>
                </a:lnTo>
                <a:lnTo>
                  <a:pt x="1244820" y="31659"/>
                </a:lnTo>
                <a:lnTo>
                  <a:pt x="228" y="1041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5616" y="1676400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5" h="76200">
                <a:moveTo>
                  <a:pt x="1245362" y="0"/>
                </a:moveTo>
                <a:lnTo>
                  <a:pt x="1244833" y="31659"/>
                </a:lnTo>
                <a:lnTo>
                  <a:pt x="1257554" y="31876"/>
                </a:lnTo>
                <a:lnTo>
                  <a:pt x="1257300" y="44576"/>
                </a:lnTo>
                <a:lnTo>
                  <a:pt x="1244617" y="44576"/>
                </a:lnTo>
                <a:lnTo>
                  <a:pt x="1244092" y="76073"/>
                </a:lnTo>
                <a:lnTo>
                  <a:pt x="1310026" y="44576"/>
                </a:lnTo>
                <a:lnTo>
                  <a:pt x="1257300" y="44576"/>
                </a:lnTo>
                <a:lnTo>
                  <a:pt x="1244621" y="44360"/>
                </a:lnTo>
                <a:lnTo>
                  <a:pt x="1310479" y="44360"/>
                </a:lnTo>
                <a:lnTo>
                  <a:pt x="1320927" y="39370"/>
                </a:lnTo>
                <a:lnTo>
                  <a:pt x="1245362" y="0"/>
                </a:lnTo>
                <a:close/>
              </a:path>
              <a:path w="1321435" h="76200">
                <a:moveTo>
                  <a:pt x="1244833" y="31659"/>
                </a:moveTo>
                <a:lnTo>
                  <a:pt x="1244621" y="44360"/>
                </a:lnTo>
                <a:lnTo>
                  <a:pt x="1257300" y="44576"/>
                </a:lnTo>
                <a:lnTo>
                  <a:pt x="1257554" y="31876"/>
                </a:lnTo>
                <a:lnTo>
                  <a:pt x="1244833" y="31659"/>
                </a:lnTo>
                <a:close/>
              </a:path>
              <a:path w="1321435" h="76200">
                <a:moveTo>
                  <a:pt x="254" y="10413"/>
                </a:moveTo>
                <a:lnTo>
                  <a:pt x="0" y="23113"/>
                </a:lnTo>
                <a:lnTo>
                  <a:pt x="1244621" y="44360"/>
                </a:lnTo>
                <a:lnTo>
                  <a:pt x="1244833" y="31659"/>
                </a:lnTo>
                <a:lnTo>
                  <a:pt x="254" y="1041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0721" y="1688592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4" h="76200">
                <a:moveTo>
                  <a:pt x="1245361" y="0"/>
                </a:moveTo>
                <a:lnTo>
                  <a:pt x="1244833" y="31659"/>
                </a:lnTo>
                <a:lnTo>
                  <a:pt x="1257553" y="31877"/>
                </a:lnTo>
                <a:lnTo>
                  <a:pt x="1257300" y="44577"/>
                </a:lnTo>
                <a:lnTo>
                  <a:pt x="1244617" y="44577"/>
                </a:lnTo>
                <a:lnTo>
                  <a:pt x="1244092" y="76073"/>
                </a:lnTo>
                <a:lnTo>
                  <a:pt x="1310026" y="44577"/>
                </a:lnTo>
                <a:lnTo>
                  <a:pt x="1257300" y="44577"/>
                </a:lnTo>
                <a:lnTo>
                  <a:pt x="1244621" y="44360"/>
                </a:lnTo>
                <a:lnTo>
                  <a:pt x="1310479" y="44360"/>
                </a:lnTo>
                <a:lnTo>
                  <a:pt x="1320927" y="39370"/>
                </a:lnTo>
                <a:lnTo>
                  <a:pt x="1245361" y="0"/>
                </a:lnTo>
                <a:close/>
              </a:path>
              <a:path w="1321434" h="76200">
                <a:moveTo>
                  <a:pt x="1244833" y="31659"/>
                </a:moveTo>
                <a:lnTo>
                  <a:pt x="1244621" y="44360"/>
                </a:lnTo>
                <a:lnTo>
                  <a:pt x="1257300" y="44577"/>
                </a:lnTo>
                <a:lnTo>
                  <a:pt x="1257553" y="31877"/>
                </a:lnTo>
                <a:lnTo>
                  <a:pt x="1244833" y="31659"/>
                </a:lnTo>
                <a:close/>
              </a:path>
              <a:path w="1321434" h="76200">
                <a:moveTo>
                  <a:pt x="253" y="10413"/>
                </a:moveTo>
                <a:lnTo>
                  <a:pt x="0" y="23113"/>
                </a:lnTo>
                <a:lnTo>
                  <a:pt x="1244621" y="44360"/>
                </a:lnTo>
                <a:lnTo>
                  <a:pt x="1244833" y="31659"/>
                </a:lnTo>
                <a:lnTo>
                  <a:pt x="253" y="1041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89593" y="1709927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4" h="76200">
                <a:moveTo>
                  <a:pt x="1245361" y="0"/>
                </a:moveTo>
                <a:lnTo>
                  <a:pt x="1244833" y="31659"/>
                </a:lnTo>
                <a:lnTo>
                  <a:pt x="1257553" y="31876"/>
                </a:lnTo>
                <a:lnTo>
                  <a:pt x="1257300" y="44576"/>
                </a:lnTo>
                <a:lnTo>
                  <a:pt x="1244617" y="44576"/>
                </a:lnTo>
                <a:lnTo>
                  <a:pt x="1244091" y="76073"/>
                </a:lnTo>
                <a:lnTo>
                  <a:pt x="1310026" y="44576"/>
                </a:lnTo>
                <a:lnTo>
                  <a:pt x="1257300" y="44576"/>
                </a:lnTo>
                <a:lnTo>
                  <a:pt x="1244621" y="44360"/>
                </a:lnTo>
                <a:lnTo>
                  <a:pt x="1310479" y="44360"/>
                </a:lnTo>
                <a:lnTo>
                  <a:pt x="1320927" y="39370"/>
                </a:lnTo>
                <a:lnTo>
                  <a:pt x="1245361" y="0"/>
                </a:lnTo>
                <a:close/>
              </a:path>
              <a:path w="1321434" h="76200">
                <a:moveTo>
                  <a:pt x="1244833" y="31659"/>
                </a:moveTo>
                <a:lnTo>
                  <a:pt x="1244621" y="44360"/>
                </a:lnTo>
                <a:lnTo>
                  <a:pt x="1257300" y="44576"/>
                </a:lnTo>
                <a:lnTo>
                  <a:pt x="1257553" y="31876"/>
                </a:lnTo>
                <a:lnTo>
                  <a:pt x="1244833" y="31659"/>
                </a:lnTo>
                <a:close/>
              </a:path>
              <a:path w="1321434" h="76200">
                <a:moveTo>
                  <a:pt x="253" y="10413"/>
                </a:moveTo>
                <a:lnTo>
                  <a:pt x="0" y="23113"/>
                </a:lnTo>
                <a:lnTo>
                  <a:pt x="1244621" y="44360"/>
                </a:lnTo>
                <a:lnTo>
                  <a:pt x="1244833" y="31659"/>
                </a:lnTo>
                <a:lnTo>
                  <a:pt x="253" y="1041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8988" y="2703576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5" h="76200">
                <a:moveTo>
                  <a:pt x="1245362" y="0"/>
                </a:moveTo>
                <a:lnTo>
                  <a:pt x="1244833" y="31659"/>
                </a:lnTo>
                <a:lnTo>
                  <a:pt x="1257554" y="31876"/>
                </a:lnTo>
                <a:lnTo>
                  <a:pt x="1257300" y="44576"/>
                </a:lnTo>
                <a:lnTo>
                  <a:pt x="1244617" y="44576"/>
                </a:lnTo>
                <a:lnTo>
                  <a:pt x="1244092" y="76073"/>
                </a:lnTo>
                <a:lnTo>
                  <a:pt x="1310026" y="44576"/>
                </a:lnTo>
                <a:lnTo>
                  <a:pt x="1257300" y="44576"/>
                </a:lnTo>
                <a:lnTo>
                  <a:pt x="1244621" y="44360"/>
                </a:lnTo>
                <a:lnTo>
                  <a:pt x="1310479" y="44360"/>
                </a:lnTo>
                <a:lnTo>
                  <a:pt x="1320927" y="39370"/>
                </a:lnTo>
                <a:lnTo>
                  <a:pt x="1245362" y="0"/>
                </a:lnTo>
                <a:close/>
              </a:path>
              <a:path w="1321435" h="76200">
                <a:moveTo>
                  <a:pt x="1244833" y="31659"/>
                </a:moveTo>
                <a:lnTo>
                  <a:pt x="1244621" y="44360"/>
                </a:lnTo>
                <a:lnTo>
                  <a:pt x="1257300" y="44576"/>
                </a:lnTo>
                <a:lnTo>
                  <a:pt x="1257554" y="31876"/>
                </a:lnTo>
                <a:lnTo>
                  <a:pt x="1244833" y="31659"/>
                </a:lnTo>
                <a:close/>
              </a:path>
              <a:path w="1321435" h="76200">
                <a:moveTo>
                  <a:pt x="254" y="10413"/>
                </a:moveTo>
                <a:lnTo>
                  <a:pt x="0" y="23113"/>
                </a:lnTo>
                <a:lnTo>
                  <a:pt x="1244621" y="44360"/>
                </a:lnTo>
                <a:lnTo>
                  <a:pt x="1244833" y="31659"/>
                </a:lnTo>
                <a:lnTo>
                  <a:pt x="254" y="1041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3228" y="2737104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5" h="76200">
                <a:moveTo>
                  <a:pt x="1245362" y="0"/>
                </a:moveTo>
                <a:lnTo>
                  <a:pt x="1244833" y="31659"/>
                </a:lnTo>
                <a:lnTo>
                  <a:pt x="1257554" y="31876"/>
                </a:lnTo>
                <a:lnTo>
                  <a:pt x="1257300" y="44576"/>
                </a:lnTo>
                <a:lnTo>
                  <a:pt x="1244617" y="44576"/>
                </a:lnTo>
                <a:lnTo>
                  <a:pt x="1244092" y="76073"/>
                </a:lnTo>
                <a:lnTo>
                  <a:pt x="1310026" y="44576"/>
                </a:lnTo>
                <a:lnTo>
                  <a:pt x="1257300" y="44576"/>
                </a:lnTo>
                <a:lnTo>
                  <a:pt x="1244621" y="44360"/>
                </a:lnTo>
                <a:lnTo>
                  <a:pt x="1310479" y="44360"/>
                </a:lnTo>
                <a:lnTo>
                  <a:pt x="1320927" y="39370"/>
                </a:lnTo>
                <a:lnTo>
                  <a:pt x="1245362" y="0"/>
                </a:lnTo>
                <a:close/>
              </a:path>
              <a:path w="1321435" h="76200">
                <a:moveTo>
                  <a:pt x="1244833" y="31659"/>
                </a:moveTo>
                <a:lnTo>
                  <a:pt x="1244621" y="44360"/>
                </a:lnTo>
                <a:lnTo>
                  <a:pt x="1257300" y="44576"/>
                </a:lnTo>
                <a:lnTo>
                  <a:pt x="1257554" y="31876"/>
                </a:lnTo>
                <a:lnTo>
                  <a:pt x="1244833" y="31659"/>
                </a:lnTo>
                <a:close/>
              </a:path>
              <a:path w="1321435" h="76200">
                <a:moveTo>
                  <a:pt x="254" y="10413"/>
                </a:moveTo>
                <a:lnTo>
                  <a:pt x="0" y="23113"/>
                </a:lnTo>
                <a:lnTo>
                  <a:pt x="1244621" y="44360"/>
                </a:lnTo>
                <a:lnTo>
                  <a:pt x="1244833" y="31659"/>
                </a:lnTo>
                <a:lnTo>
                  <a:pt x="254" y="1041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06613" y="2703067"/>
            <a:ext cx="982344" cy="76200"/>
          </a:xfrm>
          <a:custGeom>
            <a:avLst/>
            <a:gdLst/>
            <a:ahLst/>
            <a:cxnLst/>
            <a:rect l="l" t="t" r="r" b="b"/>
            <a:pathLst>
              <a:path w="982345" h="76200">
                <a:moveTo>
                  <a:pt x="906906" y="0"/>
                </a:moveTo>
                <a:lnTo>
                  <a:pt x="906219" y="31711"/>
                </a:lnTo>
                <a:lnTo>
                  <a:pt x="918971" y="32004"/>
                </a:lnTo>
                <a:lnTo>
                  <a:pt x="918590" y="44704"/>
                </a:lnTo>
                <a:lnTo>
                  <a:pt x="905938" y="44704"/>
                </a:lnTo>
                <a:lnTo>
                  <a:pt x="905255" y="76200"/>
                </a:lnTo>
                <a:lnTo>
                  <a:pt x="971992" y="44704"/>
                </a:lnTo>
                <a:lnTo>
                  <a:pt x="918590" y="44704"/>
                </a:lnTo>
                <a:lnTo>
                  <a:pt x="905944" y="44413"/>
                </a:lnTo>
                <a:lnTo>
                  <a:pt x="972607" y="44413"/>
                </a:lnTo>
                <a:lnTo>
                  <a:pt x="982217" y="39878"/>
                </a:lnTo>
                <a:lnTo>
                  <a:pt x="906906" y="0"/>
                </a:lnTo>
                <a:close/>
              </a:path>
              <a:path w="982345" h="76200">
                <a:moveTo>
                  <a:pt x="906219" y="31711"/>
                </a:moveTo>
                <a:lnTo>
                  <a:pt x="905944" y="44413"/>
                </a:lnTo>
                <a:lnTo>
                  <a:pt x="918590" y="44704"/>
                </a:lnTo>
                <a:lnTo>
                  <a:pt x="918971" y="32004"/>
                </a:lnTo>
                <a:lnTo>
                  <a:pt x="906219" y="31711"/>
                </a:lnTo>
                <a:close/>
              </a:path>
              <a:path w="982345" h="76200">
                <a:moveTo>
                  <a:pt x="253" y="10922"/>
                </a:moveTo>
                <a:lnTo>
                  <a:pt x="0" y="23622"/>
                </a:lnTo>
                <a:lnTo>
                  <a:pt x="905944" y="44413"/>
                </a:lnTo>
                <a:lnTo>
                  <a:pt x="906219" y="31711"/>
                </a:lnTo>
                <a:lnTo>
                  <a:pt x="253" y="1092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4857" y="26924"/>
            <a:ext cx="101942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Examples of Essential Oils for</a:t>
            </a:r>
            <a:r>
              <a:rPr spc="-335" dirty="0"/>
              <a:t> </a:t>
            </a:r>
            <a:r>
              <a:rPr dirty="0"/>
              <a:t>Aromatherapy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005281"/>
            <a:ext cx="11838305" cy="49263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Lavender Oil --- It is used to treat </a:t>
            </a:r>
            <a:r>
              <a:rPr sz="2800" dirty="0">
                <a:latin typeface="Times New Roman"/>
                <a:cs typeface="Times New Roman"/>
              </a:rPr>
              <a:t>burns </a:t>
            </a:r>
            <a:r>
              <a:rPr sz="2800" spc="-5" dirty="0">
                <a:latin typeface="Times New Roman"/>
                <a:cs typeface="Times New Roman"/>
              </a:rPr>
              <a:t>and it has a sedative </a:t>
            </a:r>
            <a:r>
              <a:rPr sz="2800" spc="-15" dirty="0">
                <a:latin typeface="Times New Roman"/>
                <a:cs typeface="Times New Roman"/>
              </a:rPr>
              <a:t>effect </a:t>
            </a:r>
            <a:r>
              <a:rPr sz="2800" dirty="0">
                <a:latin typeface="Times New Roman"/>
                <a:cs typeface="Times New Roman"/>
              </a:rPr>
              <a:t>thus </a:t>
            </a:r>
            <a:r>
              <a:rPr sz="2800" spc="-5" dirty="0">
                <a:latin typeface="Times New Roman"/>
                <a:cs typeface="Times New Roman"/>
              </a:rPr>
              <a:t>also used 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5" dirty="0">
                <a:latin typeface="Times New Roman"/>
                <a:cs typeface="Times New Roman"/>
              </a:rPr>
              <a:t> relaxation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Cedar </a:t>
            </a:r>
            <a:r>
              <a:rPr sz="2800" spc="-60" dirty="0">
                <a:latin typeface="Times New Roman"/>
                <a:cs typeface="Times New Roman"/>
              </a:rPr>
              <a:t>Wood </a:t>
            </a:r>
            <a:r>
              <a:rPr sz="2800" spc="-5" dirty="0">
                <a:latin typeface="Times New Roman"/>
                <a:cs typeface="Times New Roman"/>
              </a:rPr>
              <a:t>Oil --- It is used as antiseptic and anti-bacterial to prevent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infection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Aphrodisiac Oil --- It is used to induce romantic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feelings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Chamomile </a:t>
            </a:r>
            <a:r>
              <a:rPr sz="2800" spc="-5" dirty="0">
                <a:latin typeface="Times New Roman"/>
                <a:cs typeface="Times New Roman"/>
              </a:rPr>
              <a:t>Oil --- It is used as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anti-inflammatory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Lemon </a:t>
            </a:r>
            <a:r>
              <a:rPr sz="2800" spc="-5" dirty="0">
                <a:latin typeface="Times New Roman"/>
                <a:cs typeface="Times New Roman"/>
              </a:rPr>
              <a:t>Oil --- It is used as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anti-depressant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11379200" y="6248400"/>
            <a:ext cx="812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48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3756" y="0"/>
            <a:ext cx="101936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Examples of Essential Oils for</a:t>
            </a:r>
            <a:r>
              <a:rPr spc="-345" dirty="0"/>
              <a:t> </a:t>
            </a:r>
            <a:r>
              <a:rPr dirty="0"/>
              <a:t>Aromatherapy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096136"/>
            <a:ext cx="11214735" cy="454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Eucalyptus Oil --- It is used to relieve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pain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Spearmint Oil --- It is used to relieve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headache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Times New Roman"/>
                <a:cs typeface="Times New Roman"/>
              </a:rPr>
              <a:t>Wintergreen </a:t>
            </a:r>
            <a:r>
              <a:rPr sz="2800" spc="-5" dirty="0">
                <a:latin typeface="Times New Roman"/>
                <a:cs typeface="Times New Roman"/>
              </a:rPr>
              <a:t>Oil --- It is used to relieve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backache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Peppermint Oil --- It is used to treat stomach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upset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Rosemary Oil --- It is </a:t>
            </a:r>
            <a:r>
              <a:rPr sz="2800" dirty="0">
                <a:latin typeface="Times New Roman"/>
                <a:cs typeface="Times New Roman"/>
              </a:rPr>
              <a:t>used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boost </a:t>
            </a:r>
            <a:r>
              <a:rPr sz="2800" spc="-5" dirty="0">
                <a:latin typeface="Times New Roman"/>
                <a:cs typeface="Times New Roman"/>
              </a:rPr>
              <a:t>mental activity and stimulate hair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growth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86809" y="0"/>
            <a:ext cx="37064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Safety</a:t>
            </a:r>
            <a:r>
              <a:rPr spc="-80" dirty="0"/>
              <a:t> </a:t>
            </a:r>
            <a:r>
              <a:rPr dirty="0"/>
              <a:t>Concerns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866647"/>
            <a:ext cx="11941810" cy="56121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824230" indent="-228600">
              <a:lnSpc>
                <a:spcPts val="2590"/>
              </a:lnSpc>
              <a:spcBef>
                <a:spcPts val="425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latin typeface="Times New Roman"/>
                <a:cs typeface="Times New Roman"/>
              </a:rPr>
              <a:t>They </a:t>
            </a:r>
            <a:r>
              <a:rPr sz="2400" dirty="0">
                <a:latin typeface="Times New Roman"/>
                <a:cs typeface="Times New Roman"/>
              </a:rPr>
              <a:t>should never be </a:t>
            </a:r>
            <a:r>
              <a:rPr sz="2400" spc="-5" dirty="0">
                <a:latin typeface="Times New Roman"/>
                <a:cs typeface="Times New Roman"/>
              </a:rPr>
              <a:t>used </a:t>
            </a:r>
            <a:r>
              <a:rPr sz="2400" dirty="0">
                <a:latin typeface="Times New Roman"/>
                <a:cs typeface="Times New Roman"/>
              </a:rPr>
              <a:t>directly because </a:t>
            </a: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oils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irritate sensitive skin or cause  photosensitivity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3700">
              <a:latin typeface="Times New Roman"/>
              <a:cs typeface="Times New Roman"/>
            </a:endParaRPr>
          </a:p>
          <a:p>
            <a:pPr marL="252729" indent="-240665">
              <a:lnSpc>
                <a:spcPct val="100000"/>
              </a:lnSpc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dirty="0">
                <a:latin typeface="Times New Roman"/>
                <a:cs typeface="Times New Roman"/>
              </a:rPr>
              <a:t>They should be blended in adequate proportion with the carrier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oils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4000">
              <a:latin typeface="Times New Roman"/>
              <a:cs typeface="Times New Roman"/>
            </a:endParaRPr>
          </a:p>
          <a:p>
            <a:pPr marL="241300" marR="1332230" indent="-228600">
              <a:lnSpc>
                <a:spcPts val="2590"/>
              </a:lnSpc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dirty="0">
                <a:latin typeface="Times New Roman"/>
                <a:cs typeface="Times New Roman"/>
              </a:rPr>
              <a:t>They should be stored in a cool place in darkened bottles to avoid photo-oxidation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components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3700">
              <a:latin typeface="Times New Roman"/>
              <a:cs typeface="Times New Roman"/>
            </a:endParaRPr>
          </a:p>
          <a:p>
            <a:pPr marL="252729" indent="-240665">
              <a:lnSpc>
                <a:spcPct val="100000"/>
              </a:lnSpc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45" dirty="0">
                <a:latin typeface="Times New Roman"/>
                <a:cs typeface="Times New Roman"/>
              </a:rPr>
              <a:t>Take </a:t>
            </a:r>
            <a:r>
              <a:rPr sz="2400" dirty="0">
                <a:latin typeface="Times New Roman"/>
                <a:cs typeface="Times New Roman"/>
              </a:rPr>
              <a:t>out a patch test before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applying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3700">
              <a:latin typeface="Times New Roman"/>
              <a:cs typeface="Times New Roman"/>
            </a:endParaRPr>
          </a:p>
          <a:p>
            <a:pPr marL="252729" indent="-240665">
              <a:lnSpc>
                <a:spcPct val="100000"/>
              </a:lnSpc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dirty="0">
                <a:latin typeface="Times New Roman"/>
                <a:cs typeface="Times New Roman"/>
              </a:rPr>
              <a:t>Must not be taken orally as they </a:t>
            </a:r>
            <a:r>
              <a:rPr sz="2400" spc="-5" dirty="0">
                <a:latin typeface="Times New Roman"/>
                <a:cs typeface="Times New Roman"/>
              </a:rPr>
              <a:t>irritate mucous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membrane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3700">
              <a:latin typeface="Times New Roman"/>
              <a:cs typeface="Times New Roman"/>
            </a:endParaRPr>
          </a:p>
          <a:p>
            <a:pPr marL="252729" indent="-240665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latin typeface="Times New Roman"/>
                <a:cs typeface="Times New Roman"/>
              </a:rPr>
              <a:t>Due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concentrated </a:t>
            </a:r>
            <a:r>
              <a:rPr sz="2400" dirty="0">
                <a:latin typeface="Times New Roman"/>
                <a:cs typeface="Times New Roman"/>
              </a:rPr>
              <a:t>and potency of pure essential oils, dilution in a carrier oils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recommended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6759" y="0"/>
            <a:ext cx="58013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Practical Safety</a:t>
            </a:r>
            <a:r>
              <a:rPr spc="-90" dirty="0"/>
              <a:t> </a:t>
            </a:r>
            <a:r>
              <a:rPr dirty="0"/>
              <a:t>Concerns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050493"/>
            <a:ext cx="11943715" cy="551112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30225" indent="-228600" algn="just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While taking bath, take </a:t>
            </a:r>
            <a:r>
              <a:rPr sz="2800" dirty="0">
                <a:latin typeface="Times New Roman"/>
                <a:cs typeface="Times New Roman"/>
              </a:rPr>
              <a:t>7-8 drops </a:t>
            </a:r>
            <a:r>
              <a:rPr sz="2800" spc="-5" dirty="0">
                <a:latin typeface="Times New Roman"/>
                <a:cs typeface="Times New Roman"/>
              </a:rPr>
              <a:t>of essential oil in 30ml of carrier oil and add  water and </a:t>
            </a:r>
            <a:r>
              <a:rPr sz="2800" spc="-10" dirty="0">
                <a:latin typeface="Times New Roman"/>
                <a:cs typeface="Times New Roman"/>
              </a:rPr>
              <a:t>mix </a:t>
            </a:r>
            <a:r>
              <a:rPr sz="2800" spc="-5" dirty="0">
                <a:latin typeface="Times New Roman"/>
                <a:cs typeface="Times New Roman"/>
              </a:rPr>
              <a:t>it well </a:t>
            </a:r>
            <a:r>
              <a:rPr sz="2800" dirty="0">
                <a:latin typeface="Times New Roman"/>
                <a:cs typeface="Times New Roman"/>
              </a:rPr>
              <a:t>before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use</a:t>
            </a:r>
            <a:r>
              <a:rPr lang="en-US" sz="2800" spc="-5" dirty="0" smtClean="0">
                <a:latin typeface="Times New Roman"/>
                <a:cs typeface="Times New Roman"/>
              </a:rPr>
              <a:t>.</a:t>
            </a:r>
          </a:p>
          <a:p>
            <a:pPr marL="12700" marR="530225" algn="just">
              <a:lnSpc>
                <a:spcPts val="3030"/>
              </a:lnSpc>
              <a:spcBef>
                <a:spcPts val="475"/>
              </a:spcBef>
              <a:tabLst>
                <a:tab pos="241300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3030"/>
              </a:lnSpc>
              <a:buFont typeface="Arial"/>
              <a:buChar char="•"/>
              <a:tabLst>
                <a:tab pos="241300" algn="l"/>
                <a:tab pos="2489835" algn="l"/>
              </a:tabLst>
            </a:pPr>
            <a:r>
              <a:rPr sz="2800" spc="-5" dirty="0" smtClean="0">
                <a:latin typeface="Times New Roman"/>
                <a:cs typeface="Times New Roman"/>
              </a:rPr>
              <a:t>While </a:t>
            </a:r>
            <a:r>
              <a:rPr sz="2800" spc="-5" dirty="0">
                <a:latin typeface="Times New Roman"/>
                <a:cs typeface="Times New Roman"/>
              </a:rPr>
              <a:t>massage, add </a:t>
            </a:r>
            <a:r>
              <a:rPr sz="2800" dirty="0">
                <a:latin typeface="Times New Roman"/>
                <a:cs typeface="Times New Roman"/>
              </a:rPr>
              <a:t>15-22 drops </a:t>
            </a:r>
            <a:r>
              <a:rPr sz="2800" spc="-5" dirty="0">
                <a:latin typeface="Times New Roman"/>
                <a:cs typeface="Times New Roman"/>
              </a:rPr>
              <a:t>of essential </a:t>
            </a:r>
            <a:r>
              <a:rPr sz="2800" dirty="0">
                <a:latin typeface="Times New Roman"/>
                <a:cs typeface="Times New Roman"/>
              </a:rPr>
              <a:t>oils </a:t>
            </a:r>
            <a:r>
              <a:rPr sz="2800" spc="-5" dirty="0">
                <a:latin typeface="Times New Roman"/>
                <a:cs typeface="Times New Roman"/>
              </a:rPr>
              <a:t>to a 30ml of carrier </a:t>
            </a:r>
            <a:r>
              <a:rPr sz="2800" dirty="0">
                <a:latin typeface="Times New Roman"/>
                <a:cs typeface="Times New Roman"/>
              </a:rPr>
              <a:t>oil for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full  </a:t>
            </a:r>
            <a:r>
              <a:rPr sz="2800" spc="-5" dirty="0">
                <a:latin typeface="Times New Roman"/>
                <a:cs typeface="Times New Roman"/>
              </a:rPr>
              <a:t>body massage.	</a:t>
            </a:r>
            <a:endParaRPr lang="en-US" sz="2800" spc="-5" dirty="0" smtClean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3030"/>
              </a:lnSpc>
              <a:buFont typeface="Arial"/>
              <a:buChar char="•"/>
              <a:tabLst>
                <a:tab pos="241300" algn="l"/>
                <a:tab pos="2489835" algn="l"/>
              </a:tabLst>
            </a:pPr>
            <a:endParaRPr lang="en-US" sz="2800" spc="-5" dirty="0" smtClean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3030"/>
              </a:lnSpc>
              <a:buFont typeface="Arial"/>
              <a:buChar char="•"/>
              <a:tabLst>
                <a:tab pos="241300" algn="l"/>
                <a:tab pos="2489835" algn="l"/>
              </a:tabLst>
            </a:pPr>
            <a:r>
              <a:rPr sz="2800" spc="-5" dirty="0" smtClean="0">
                <a:latin typeface="Times New Roman"/>
                <a:cs typeface="Times New Roman"/>
              </a:rPr>
              <a:t>Always </a:t>
            </a:r>
            <a:r>
              <a:rPr sz="2800" spc="-5" dirty="0">
                <a:latin typeface="Times New Roman"/>
                <a:cs typeface="Times New Roman"/>
              </a:rPr>
              <a:t>massage in an upward motion and toward the heart for the  best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effect</a:t>
            </a:r>
            <a:endParaRPr sz="2800" dirty="0">
              <a:latin typeface="Times New Roman"/>
              <a:cs typeface="Times New Roman"/>
            </a:endParaRPr>
          </a:p>
          <a:p>
            <a:pPr marL="12700" marR="240029" algn="just">
              <a:lnSpc>
                <a:spcPts val="3020"/>
              </a:lnSpc>
              <a:tabLst>
                <a:tab pos="241300" algn="l"/>
                <a:tab pos="3031490" algn="l"/>
              </a:tabLst>
            </a:pPr>
            <a:r>
              <a:rPr lang="en-US" sz="2800" spc="-5" dirty="0" smtClean="0">
                <a:latin typeface="Times New Roman"/>
                <a:cs typeface="Times New Roman"/>
              </a:rPr>
              <a:t>   </a:t>
            </a:r>
            <a:r>
              <a:rPr sz="2800" spc="-5" dirty="0" smtClean="0">
                <a:latin typeface="Times New Roman"/>
                <a:cs typeface="Times New Roman"/>
              </a:rPr>
              <a:t>While </a:t>
            </a:r>
            <a:r>
              <a:rPr sz="2800" spc="-5" dirty="0">
                <a:latin typeface="Times New Roman"/>
                <a:cs typeface="Times New Roman"/>
              </a:rPr>
              <a:t>taking facial steams, add </a:t>
            </a:r>
            <a:r>
              <a:rPr sz="2800" spc="5" dirty="0">
                <a:latin typeface="Times New Roman"/>
                <a:cs typeface="Times New Roman"/>
              </a:rPr>
              <a:t>2-3 </a:t>
            </a:r>
            <a:r>
              <a:rPr sz="2800" dirty="0">
                <a:latin typeface="Times New Roman"/>
                <a:cs typeface="Times New Roman"/>
              </a:rPr>
              <a:t>drops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oil </a:t>
            </a:r>
            <a:r>
              <a:rPr sz="2800" spc="-5" dirty="0">
                <a:latin typeface="Times New Roman"/>
                <a:cs typeface="Times New Roman"/>
              </a:rPr>
              <a:t>into a bowl of </a:t>
            </a:r>
            <a:r>
              <a:rPr sz="2800" dirty="0">
                <a:latin typeface="Times New Roman"/>
                <a:cs typeface="Times New Roman"/>
              </a:rPr>
              <a:t>boiled </a:t>
            </a:r>
            <a:r>
              <a:rPr sz="2800" spc="-35" dirty="0">
                <a:latin typeface="Times New Roman"/>
                <a:cs typeface="Times New Roman"/>
              </a:rPr>
              <a:t>water.  </a:t>
            </a:r>
            <a:endParaRPr lang="en-US" sz="2800" spc="-35" dirty="0" smtClean="0">
              <a:latin typeface="Times New Roman"/>
              <a:cs typeface="Times New Roman"/>
            </a:endParaRPr>
          </a:p>
          <a:p>
            <a:pPr marL="12700" marR="240029" algn="just">
              <a:lnSpc>
                <a:spcPts val="3020"/>
              </a:lnSpc>
              <a:tabLst>
                <a:tab pos="241300" algn="l"/>
                <a:tab pos="3031490" algn="l"/>
              </a:tabLst>
            </a:pPr>
            <a:endParaRPr lang="en-US" sz="2800" spc="-35" dirty="0" smtClean="0">
              <a:latin typeface="Times New Roman"/>
              <a:cs typeface="Times New Roman"/>
            </a:endParaRPr>
          </a:p>
          <a:p>
            <a:pPr marL="241300" marR="240029" indent="-228600" algn="just">
              <a:lnSpc>
                <a:spcPts val="3020"/>
              </a:lnSpc>
              <a:buFont typeface="Arial"/>
              <a:buChar char="•"/>
              <a:tabLst>
                <a:tab pos="241300" algn="l"/>
                <a:tab pos="3031490" algn="l"/>
              </a:tabLst>
            </a:pPr>
            <a:r>
              <a:rPr sz="2800" spc="-5" dirty="0" smtClean="0">
                <a:latin typeface="Times New Roman"/>
                <a:cs typeface="Times New Roman"/>
              </a:rPr>
              <a:t>Drape </a:t>
            </a:r>
            <a:r>
              <a:rPr sz="2800" spc="-5" dirty="0">
                <a:latin typeface="Times New Roman"/>
                <a:cs typeface="Times New Roman"/>
              </a:rPr>
              <a:t>a towel over your head and lean over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bowl to inhale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steam while  keeping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eyes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shut.	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12700" marR="240029" algn="just">
              <a:lnSpc>
                <a:spcPts val="3020"/>
              </a:lnSpc>
              <a:tabLst>
                <a:tab pos="241300" algn="l"/>
                <a:tab pos="3031490" algn="l"/>
              </a:tabLst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241300" marR="240029" indent="-228600" algn="just">
              <a:lnSpc>
                <a:spcPts val="3020"/>
              </a:lnSpc>
              <a:buFont typeface="Arial"/>
              <a:buChar char="•"/>
              <a:tabLst>
                <a:tab pos="241300" algn="l"/>
                <a:tab pos="3031490" algn="l"/>
              </a:tabLst>
            </a:pPr>
            <a:r>
              <a:rPr sz="2800" spc="-5" dirty="0" smtClean="0">
                <a:latin typeface="Times New Roman"/>
                <a:cs typeface="Times New Roman"/>
              </a:rPr>
              <a:t>Breathe </a:t>
            </a:r>
            <a:r>
              <a:rPr sz="2800" dirty="0">
                <a:latin typeface="Times New Roman"/>
                <a:cs typeface="Times New Roman"/>
              </a:rPr>
              <a:t>through </a:t>
            </a:r>
            <a:r>
              <a:rPr sz="2800" spc="-5" dirty="0">
                <a:latin typeface="Times New Roman"/>
                <a:cs typeface="Times New Roman"/>
              </a:rPr>
              <a:t>mouth for throat problems and </a:t>
            </a:r>
            <a:r>
              <a:rPr sz="2800" dirty="0">
                <a:latin typeface="Times New Roman"/>
                <a:cs typeface="Times New Roman"/>
              </a:rPr>
              <a:t>through </a:t>
            </a:r>
            <a:r>
              <a:rPr sz="2800" spc="-5" dirty="0">
                <a:latin typeface="Times New Roman"/>
                <a:cs typeface="Times New Roman"/>
              </a:rPr>
              <a:t>nose  </a:t>
            </a:r>
            <a:r>
              <a:rPr sz="2800" dirty="0">
                <a:latin typeface="Times New Roman"/>
                <a:cs typeface="Times New Roman"/>
              </a:rPr>
              <a:t>for sinus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congestion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1230927" y="6108189"/>
            <a:ext cx="5842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Carrier</a:t>
            </a:r>
            <a:r>
              <a:rPr spc="-100" dirty="0"/>
              <a:t> </a:t>
            </a:r>
            <a:r>
              <a:rPr spc="-5" dirty="0"/>
              <a:t>Oils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804161"/>
            <a:ext cx="7846061" cy="3682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5" dirty="0">
                <a:latin typeface="Courier New"/>
                <a:cs typeface="Courier New"/>
              </a:rPr>
              <a:t>o</a:t>
            </a:r>
            <a:r>
              <a:rPr sz="2800" spc="15" dirty="0">
                <a:latin typeface="Times New Roman"/>
                <a:cs typeface="Times New Roman"/>
              </a:rPr>
              <a:t>These </a:t>
            </a:r>
            <a:r>
              <a:rPr sz="2800" spc="-5" dirty="0">
                <a:latin typeface="Times New Roman"/>
                <a:cs typeface="Times New Roman"/>
              </a:rPr>
              <a:t>are vegetable oils or base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oils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20" dirty="0">
                <a:latin typeface="Courier New"/>
                <a:cs typeface="Courier New"/>
              </a:rPr>
              <a:t>o</a:t>
            </a:r>
            <a:r>
              <a:rPr sz="2800" spc="20" dirty="0">
                <a:latin typeface="Times New Roman"/>
                <a:cs typeface="Times New Roman"/>
              </a:rPr>
              <a:t>Used </a:t>
            </a:r>
            <a:r>
              <a:rPr sz="2800" spc="-5" dirty="0">
                <a:latin typeface="Times New Roman"/>
                <a:cs typeface="Times New Roman"/>
              </a:rPr>
              <a:t>to retain properties of the aroma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oil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20" dirty="0">
                <a:latin typeface="Courier New"/>
                <a:cs typeface="Courier New"/>
              </a:rPr>
              <a:t>o</a:t>
            </a:r>
            <a:r>
              <a:rPr sz="2800" spc="20" dirty="0">
                <a:latin typeface="Times New Roman"/>
                <a:cs typeface="Times New Roman"/>
              </a:rPr>
              <a:t>They </a:t>
            </a:r>
            <a:r>
              <a:rPr sz="2800" spc="-5" dirty="0">
                <a:latin typeface="Times New Roman"/>
                <a:cs typeface="Times New Roman"/>
              </a:rPr>
              <a:t>do </a:t>
            </a:r>
            <a:r>
              <a:rPr sz="2800" dirty="0">
                <a:latin typeface="Times New Roman"/>
                <a:cs typeface="Times New Roman"/>
              </a:rPr>
              <a:t>not </a:t>
            </a:r>
            <a:r>
              <a:rPr sz="2800" spc="-10" dirty="0">
                <a:latin typeface="Times New Roman"/>
                <a:cs typeface="Times New Roman"/>
              </a:rPr>
              <a:t>mask </a:t>
            </a:r>
            <a:r>
              <a:rPr sz="2800" spc="-5" dirty="0">
                <a:latin typeface="Times New Roman"/>
                <a:cs typeface="Times New Roman"/>
              </a:rPr>
              <a:t>its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aroma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soya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 and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wheat germ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1201400" y="6026150"/>
            <a:ext cx="5842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91516"/>
            <a:ext cx="9067799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lang="en-US"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      </a:t>
            </a:r>
            <a:r>
              <a:rPr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lang="en-US"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       </a:t>
            </a:r>
            <a:r>
              <a:rPr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lang="en-US"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      </a:t>
            </a:r>
            <a:r>
              <a:rPr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lang="en-US"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     </a:t>
            </a:r>
            <a:r>
              <a:rPr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lang="en-US"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      </a:t>
            </a:r>
            <a:r>
              <a:rPr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lang="en-US"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      </a:t>
            </a:r>
            <a:r>
              <a:rPr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lang="en-US"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      </a:t>
            </a:r>
            <a:r>
              <a:rPr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lang="en-US"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     </a:t>
            </a:r>
            <a:r>
              <a:rPr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lang="en-US"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      </a:t>
            </a:r>
            <a:r>
              <a:rPr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lang="en-US"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     </a:t>
            </a:r>
            <a:r>
              <a:rPr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lang="en-US"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     </a:t>
            </a:r>
            <a:r>
              <a:rPr sz="8800" b="1" spc="-2055" dirty="0" smtClean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endParaRPr sz="8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229" y="1718586"/>
            <a:ext cx="6765925" cy="4116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7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Introduction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History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6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Modes of</a:t>
            </a:r>
            <a:r>
              <a:rPr sz="2800" spc="-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Application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Clinical</a:t>
            </a:r>
            <a:r>
              <a:rPr sz="2800" spc="-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Aromatherapy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Examples of Essential Oils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2800" spc="-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Aromatherapy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Safety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Concerns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Practical Safety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Concerns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Carrier Oils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yamericannurse.com/wp-content/uploads/2021/08/shutterstock_461827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" y="-3665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4572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78796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5770" y="54686"/>
            <a:ext cx="2792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0886" y="1018997"/>
            <a:ext cx="1327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“Ar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a”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3715" y="1018997"/>
            <a:ext cx="1525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“Therapy”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047" y="1956942"/>
            <a:ext cx="3664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“Fragrant </a:t>
            </a:r>
            <a:r>
              <a:rPr sz="2800" spc="-10" dirty="0">
                <a:latin typeface="Times New Roman"/>
                <a:cs typeface="Times New Roman"/>
              </a:rPr>
              <a:t>smell 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Scent”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0060" y="1956942"/>
            <a:ext cx="178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Times New Roman"/>
                <a:cs typeface="Times New Roman"/>
              </a:rPr>
              <a:t>“Treatment”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3362325"/>
            <a:ext cx="11750675" cy="31362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65"/>
              </a:spcBef>
            </a:pPr>
            <a:r>
              <a:rPr sz="2800" spc="-5" dirty="0">
                <a:latin typeface="Times New Roman"/>
                <a:cs typeface="Times New Roman"/>
              </a:rPr>
              <a:t>“The use of essential oils in holistic healing to improve health and emotional </a:t>
            </a:r>
            <a:r>
              <a:rPr sz="2800" spc="5" dirty="0">
                <a:latin typeface="Times New Roman"/>
                <a:cs typeface="Times New Roman"/>
              </a:rPr>
              <a:t>well-  </a:t>
            </a:r>
            <a:r>
              <a:rPr sz="2800" spc="-5" dirty="0">
                <a:latin typeface="Times New Roman"/>
                <a:cs typeface="Times New Roman"/>
              </a:rPr>
              <a:t>being and in </a:t>
            </a:r>
            <a:r>
              <a:rPr sz="2800" dirty="0">
                <a:latin typeface="Times New Roman"/>
                <a:cs typeface="Times New Roman"/>
              </a:rPr>
              <a:t>restoring </a:t>
            </a:r>
            <a:r>
              <a:rPr sz="2800" spc="-5" dirty="0">
                <a:latin typeface="Times New Roman"/>
                <a:cs typeface="Times New Roman"/>
              </a:rPr>
              <a:t>balance to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body is known as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aromatherapy.”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Used to alter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one’s: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32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Mood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32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dirty="0">
                <a:latin typeface="Times New Roman"/>
                <a:cs typeface="Times New Roman"/>
              </a:rPr>
              <a:t>Cognitive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34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Psychological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well-being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41220" y="1411224"/>
            <a:ext cx="76200" cy="666115"/>
          </a:xfrm>
          <a:custGeom>
            <a:avLst/>
            <a:gdLst/>
            <a:ahLst/>
            <a:cxnLst/>
            <a:rect l="l" t="t" r="r" b="b"/>
            <a:pathLst>
              <a:path w="76200" h="666114">
                <a:moveTo>
                  <a:pt x="31750" y="589788"/>
                </a:moveTo>
                <a:lnTo>
                  <a:pt x="0" y="589788"/>
                </a:lnTo>
                <a:lnTo>
                  <a:pt x="38100" y="665988"/>
                </a:lnTo>
                <a:lnTo>
                  <a:pt x="69850" y="602488"/>
                </a:lnTo>
                <a:lnTo>
                  <a:pt x="31750" y="602488"/>
                </a:lnTo>
                <a:lnTo>
                  <a:pt x="31750" y="589788"/>
                </a:lnTo>
                <a:close/>
              </a:path>
              <a:path w="76200" h="666114">
                <a:moveTo>
                  <a:pt x="44450" y="0"/>
                </a:moveTo>
                <a:lnTo>
                  <a:pt x="31750" y="0"/>
                </a:lnTo>
                <a:lnTo>
                  <a:pt x="31750" y="602488"/>
                </a:lnTo>
                <a:lnTo>
                  <a:pt x="44450" y="602488"/>
                </a:lnTo>
                <a:lnTo>
                  <a:pt x="44450" y="0"/>
                </a:lnTo>
                <a:close/>
              </a:path>
              <a:path w="76200" h="666114">
                <a:moveTo>
                  <a:pt x="76200" y="589788"/>
                </a:moveTo>
                <a:lnTo>
                  <a:pt x="44450" y="589788"/>
                </a:lnTo>
                <a:lnTo>
                  <a:pt x="44450" y="602488"/>
                </a:lnTo>
                <a:lnTo>
                  <a:pt x="69850" y="602488"/>
                </a:lnTo>
                <a:lnTo>
                  <a:pt x="76200" y="5897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6264" y="1411224"/>
            <a:ext cx="76200" cy="666115"/>
          </a:xfrm>
          <a:custGeom>
            <a:avLst/>
            <a:gdLst/>
            <a:ahLst/>
            <a:cxnLst/>
            <a:rect l="l" t="t" r="r" b="b"/>
            <a:pathLst>
              <a:path w="76200" h="666114">
                <a:moveTo>
                  <a:pt x="31750" y="589788"/>
                </a:moveTo>
                <a:lnTo>
                  <a:pt x="0" y="589788"/>
                </a:lnTo>
                <a:lnTo>
                  <a:pt x="38100" y="665988"/>
                </a:lnTo>
                <a:lnTo>
                  <a:pt x="69850" y="602488"/>
                </a:lnTo>
                <a:lnTo>
                  <a:pt x="31750" y="602488"/>
                </a:lnTo>
                <a:lnTo>
                  <a:pt x="31750" y="589788"/>
                </a:lnTo>
                <a:close/>
              </a:path>
              <a:path w="76200" h="666114">
                <a:moveTo>
                  <a:pt x="44450" y="0"/>
                </a:moveTo>
                <a:lnTo>
                  <a:pt x="31750" y="0"/>
                </a:lnTo>
                <a:lnTo>
                  <a:pt x="31750" y="602488"/>
                </a:lnTo>
                <a:lnTo>
                  <a:pt x="44450" y="602488"/>
                </a:lnTo>
                <a:lnTo>
                  <a:pt x="44450" y="0"/>
                </a:lnTo>
                <a:close/>
              </a:path>
              <a:path w="76200" h="666114">
                <a:moveTo>
                  <a:pt x="76200" y="589788"/>
                </a:moveTo>
                <a:lnTo>
                  <a:pt x="44450" y="589788"/>
                </a:lnTo>
                <a:lnTo>
                  <a:pt x="44450" y="602488"/>
                </a:lnTo>
                <a:lnTo>
                  <a:pt x="69850" y="602488"/>
                </a:lnTo>
                <a:lnTo>
                  <a:pt x="76200" y="5897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3321" y="0"/>
            <a:ext cx="17037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History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990727"/>
            <a:ext cx="11665585" cy="577401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323850" indent="-228600">
              <a:lnSpc>
                <a:spcPts val="2590"/>
              </a:lnSpc>
              <a:spcBef>
                <a:spcPts val="425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15" dirty="0">
                <a:latin typeface="Times New Roman"/>
                <a:cs typeface="Times New Roman"/>
              </a:rPr>
              <a:t>Tittle </a:t>
            </a:r>
            <a:r>
              <a:rPr sz="2400" spc="-5" dirty="0">
                <a:latin typeface="Times New Roman"/>
                <a:cs typeface="Times New Roman"/>
              </a:rPr>
              <a:t>aromatherapy was first </a:t>
            </a:r>
            <a:r>
              <a:rPr sz="2400" dirty="0">
                <a:latin typeface="Times New Roman"/>
                <a:cs typeface="Times New Roman"/>
              </a:rPr>
              <a:t>coined by </a:t>
            </a:r>
            <a:r>
              <a:rPr sz="2400" dirty="0">
                <a:solidFill>
                  <a:srgbClr val="00B050"/>
                </a:solidFill>
                <a:latin typeface="Times New Roman"/>
                <a:cs typeface="Times New Roman"/>
              </a:rPr>
              <a:t>French </a:t>
            </a:r>
            <a:r>
              <a:rPr sz="2400" spc="-5" dirty="0">
                <a:solidFill>
                  <a:srgbClr val="00B050"/>
                </a:solidFill>
                <a:latin typeface="Times New Roman"/>
                <a:cs typeface="Times New Roman"/>
              </a:rPr>
              <a:t>Chemist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Rene-Maurice Gattefosse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1928,  </a:t>
            </a: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he </a:t>
            </a:r>
            <a:r>
              <a:rPr sz="2400" spc="-5" dirty="0">
                <a:latin typeface="Times New Roman"/>
                <a:cs typeface="Times New Roman"/>
              </a:rPr>
              <a:t>accidentally </a:t>
            </a:r>
            <a:r>
              <a:rPr sz="2400" dirty="0">
                <a:latin typeface="Times New Roman"/>
                <a:cs typeface="Times New Roman"/>
              </a:rPr>
              <a:t>used lavender oil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his burned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Hand</a:t>
            </a: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26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590"/>
              </a:lnSpc>
              <a:spcBef>
                <a:spcPts val="1614"/>
              </a:spcBef>
              <a:buSzPct val="95833"/>
              <a:buFont typeface="Wingdings"/>
              <a:buChar char=""/>
              <a:tabLst>
                <a:tab pos="285115" algn="l"/>
                <a:tab pos="9032240" algn="l"/>
              </a:tabLst>
            </a:pPr>
            <a:r>
              <a:rPr sz="2400" dirty="0">
                <a:latin typeface="Times New Roman"/>
                <a:cs typeface="Times New Roman"/>
              </a:rPr>
              <a:t>French </a:t>
            </a:r>
            <a:r>
              <a:rPr sz="2400" spc="-5" dirty="0">
                <a:latin typeface="Times New Roman"/>
                <a:cs typeface="Times New Roman"/>
              </a:rPr>
              <a:t>Army </a:t>
            </a:r>
            <a:r>
              <a:rPr sz="2400" spc="-10" dirty="0">
                <a:latin typeface="Times New Roman"/>
                <a:cs typeface="Times New Roman"/>
              </a:rPr>
              <a:t>Surgeon, </a:t>
            </a:r>
            <a:r>
              <a:rPr sz="2400" spc="-5" dirty="0">
                <a:latin typeface="Times New Roman"/>
                <a:cs typeface="Times New Roman"/>
              </a:rPr>
              <a:t>Jean </a:t>
            </a:r>
            <a:r>
              <a:rPr sz="2400" spc="-55" dirty="0">
                <a:latin typeface="Times New Roman"/>
                <a:cs typeface="Times New Roman"/>
              </a:rPr>
              <a:t>Volnet </a:t>
            </a:r>
            <a:r>
              <a:rPr sz="2400" dirty="0">
                <a:latin typeface="Times New Roman"/>
                <a:cs typeface="Times New Roman"/>
              </a:rPr>
              <a:t>pioneered the </a:t>
            </a:r>
            <a:r>
              <a:rPr sz="2400" spc="-5" dirty="0">
                <a:latin typeface="Times New Roman"/>
                <a:cs typeface="Times New Roman"/>
              </a:rPr>
              <a:t>use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aromatherapy.	</a:t>
            </a:r>
            <a:r>
              <a:rPr sz="2400" spc="-5" dirty="0">
                <a:latin typeface="Times New Roman"/>
                <a:cs typeface="Times New Roman"/>
              </a:rPr>
              <a:t>He </a:t>
            </a:r>
            <a:r>
              <a:rPr sz="2400" dirty="0">
                <a:latin typeface="Times New Roman"/>
                <a:cs typeface="Times New Roman"/>
              </a:rPr>
              <a:t>applied it cure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wounds </a:t>
            </a:r>
            <a:r>
              <a:rPr sz="2400" dirty="0">
                <a:latin typeface="Times New Roman"/>
                <a:cs typeface="Times New Roman"/>
              </a:rPr>
              <a:t>of soldiers during </a:t>
            </a:r>
            <a:r>
              <a:rPr sz="2400" spc="-45" dirty="0">
                <a:latin typeface="Times New Roman"/>
                <a:cs typeface="Times New Roman"/>
              </a:rPr>
              <a:t>World </a:t>
            </a:r>
            <a:r>
              <a:rPr sz="2400" spc="-75" dirty="0">
                <a:latin typeface="Times New Roman"/>
                <a:cs typeface="Times New Roman"/>
              </a:rPr>
              <a:t>War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II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3700" dirty="0">
              <a:latin typeface="Times New Roman"/>
              <a:cs typeface="Times New Roman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aroma </a:t>
            </a:r>
            <a:r>
              <a:rPr sz="2400" dirty="0">
                <a:latin typeface="Times New Roman"/>
                <a:cs typeface="Times New Roman"/>
              </a:rPr>
              <a:t>oil </a:t>
            </a:r>
            <a:r>
              <a:rPr sz="2400" spc="-5" dirty="0">
                <a:latin typeface="Times New Roman"/>
                <a:cs typeface="Times New Roman"/>
              </a:rPr>
              <a:t>is known </a:t>
            </a:r>
            <a:r>
              <a:rPr sz="2400" dirty="0">
                <a:latin typeface="Times New Roman"/>
                <a:cs typeface="Times New Roman"/>
              </a:rPr>
              <a:t>to be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old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6000 years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"/>
            </a:pPr>
            <a:endParaRPr sz="37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dirty="0">
                <a:latin typeface="Times New Roman"/>
                <a:cs typeface="Times New Roman"/>
              </a:rPr>
              <a:t>In 4500 </a:t>
            </a:r>
            <a:r>
              <a:rPr sz="2400" spc="-5" dirty="0">
                <a:latin typeface="Times New Roman"/>
                <a:cs typeface="Times New Roman"/>
              </a:rPr>
              <a:t>B.C., Egyptians </a:t>
            </a:r>
            <a:r>
              <a:rPr sz="2400" dirty="0">
                <a:latin typeface="Times New Roman"/>
                <a:cs typeface="Times New Roman"/>
              </a:rPr>
              <a:t>used cedar </a:t>
            </a:r>
            <a:r>
              <a:rPr sz="2400" spc="-5" dirty="0">
                <a:latin typeface="Times New Roman"/>
                <a:cs typeface="Times New Roman"/>
              </a:rPr>
              <a:t>wood </a:t>
            </a:r>
            <a:r>
              <a:rPr sz="2400" dirty="0">
                <a:latin typeface="Times New Roman"/>
                <a:cs typeface="Times New Roman"/>
              </a:rPr>
              <a:t>oil to preserve the dead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bodies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"/>
            </a:pPr>
            <a:endParaRPr sz="3700" dirty="0">
              <a:latin typeface="Times New Roman"/>
              <a:cs typeface="Times New Roman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dirty="0">
                <a:latin typeface="Times New Roman"/>
                <a:cs typeface="Times New Roman"/>
              </a:rPr>
              <a:t>Hippocrates </a:t>
            </a:r>
            <a:r>
              <a:rPr sz="2400" spc="-5" dirty="0">
                <a:latin typeface="Times New Roman"/>
                <a:cs typeface="Times New Roman"/>
              </a:rPr>
              <a:t>recommended </a:t>
            </a:r>
            <a:r>
              <a:rPr sz="2400" dirty="0">
                <a:latin typeface="Times New Roman"/>
                <a:cs typeface="Times New Roman"/>
              </a:rPr>
              <a:t>regular </a:t>
            </a:r>
            <a:r>
              <a:rPr sz="2400" spc="-5" dirty="0">
                <a:latin typeface="Times New Roman"/>
                <a:cs typeface="Times New Roman"/>
              </a:rPr>
              <a:t>aromatherapy </a:t>
            </a:r>
            <a:r>
              <a:rPr sz="2400" dirty="0">
                <a:latin typeface="Times New Roman"/>
                <a:cs typeface="Times New Roman"/>
              </a:rPr>
              <a:t>bath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health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improvement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"/>
            </a:pPr>
            <a:endParaRPr sz="3700" dirty="0">
              <a:latin typeface="Times New Roman"/>
              <a:cs typeface="Times New Roman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latin typeface="Times New Roman"/>
                <a:cs typeface="Times New Roman"/>
              </a:rPr>
              <a:t>Romans </a:t>
            </a:r>
            <a:r>
              <a:rPr sz="2400" dirty="0">
                <a:latin typeface="Times New Roman"/>
                <a:cs typeface="Times New Roman"/>
              </a:rPr>
              <a:t>utilized essential oils for pleasure and to cure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pain</a:t>
            </a:r>
          </a:p>
        </p:txBody>
      </p:sp>
      <p:sp>
        <p:nvSpPr>
          <p:cNvPr id="5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4646" y="26924"/>
            <a:ext cx="49022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Modes of</a:t>
            </a:r>
            <a:r>
              <a:rPr spc="-325" dirty="0"/>
              <a:t> </a:t>
            </a:r>
            <a:r>
              <a:rPr dirty="0"/>
              <a:t>Application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493596"/>
            <a:ext cx="11494135" cy="3138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2210">
              <a:lnSpc>
                <a:spcPct val="100000"/>
              </a:lnSpc>
              <a:spcBef>
                <a:spcPts val="95"/>
              </a:spcBef>
              <a:tabLst>
                <a:tab pos="7202170" algn="l"/>
              </a:tabLst>
            </a:pPr>
            <a:r>
              <a:rPr sz="2800" spc="-5" dirty="0">
                <a:latin typeface="Times New Roman"/>
                <a:cs typeface="Times New Roman"/>
              </a:rPr>
              <a:t>Inhalation	</a:t>
            </a:r>
            <a:r>
              <a:rPr sz="2800" spc="-35" dirty="0">
                <a:latin typeface="Times New Roman"/>
                <a:cs typeface="Times New Roman"/>
              </a:rPr>
              <a:t>Topical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Application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92100" indent="-280035">
              <a:lnSpc>
                <a:spcPct val="100000"/>
              </a:lnSpc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Times New Roman"/>
                <a:cs typeface="Times New Roman"/>
              </a:rPr>
              <a:t>Inhalation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Simplest and </a:t>
            </a:r>
            <a:r>
              <a:rPr sz="2800" spc="-10" dirty="0">
                <a:latin typeface="Times New Roman"/>
                <a:cs typeface="Times New Roman"/>
              </a:rPr>
              <a:t>effective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method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Inhaled </a:t>
            </a:r>
            <a:r>
              <a:rPr sz="2800" dirty="0">
                <a:latin typeface="Times New Roman"/>
                <a:cs typeface="Times New Roman"/>
              </a:rPr>
              <a:t>through lungs via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nose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Beneficial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respiratory problems, sinus congestion, </a:t>
            </a:r>
            <a:r>
              <a:rPr sz="2800" dirty="0">
                <a:latin typeface="Times New Roman"/>
                <a:cs typeface="Times New Roman"/>
              </a:rPr>
              <a:t>flu, </a:t>
            </a:r>
            <a:r>
              <a:rPr sz="2800" spc="-5" dirty="0">
                <a:latin typeface="Times New Roman"/>
                <a:cs typeface="Times New Roman"/>
              </a:rPr>
              <a:t>cough, colds, catarrh  and </a:t>
            </a:r>
            <a:r>
              <a:rPr sz="2800" dirty="0">
                <a:latin typeface="Times New Roman"/>
                <a:cs typeface="Times New Roman"/>
              </a:rPr>
              <a:t>sore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throat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051296"/>
            <a:ext cx="3403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spc="-5" dirty="0">
                <a:latin typeface="Times New Roman"/>
                <a:cs typeface="Times New Roman"/>
              </a:rPr>
              <a:t>be </a:t>
            </a:r>
            <a:r>
              <a:rPr sz="2800" dirty="0">
                <a:latin typeface="Times New Roman"/>
                <a:cs typeface="Times New Roman"/>
              </a:rPr>
              <a:t>done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through: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85844" y="875283"/>
            <a:ext cx="3115945" cy="886460"/>
            <a:chOff x="4085844" y="875283"/>
            <a:chExt cx="3115945" cy="886460"/>
          </a:xfrm>
        </p:grpSpPr>
        <p:sp>
          <p:nvSpPr>
            <p:cNvPr id="7" name="object 7"/>
            <p:cNvSpPr/>
            <p:nvPr/>
          </p:nvSpPr>
          <p:spPr>
            <a:xfrm>
              <a:off x="5646293" y="875410"/>
              <a:ext cx="1555750" cy="886460"/>
            </a:xfrm>
            <a:custGeom>
              <a:avLst/>
              <a:gdLst/>
              <a:ahLst/>
              <a:cxnLst/>
              <a:rect l="l" t="t" r="r" b="b"/>
              <a:pathLst>
                <a:path w="1555750" h="886460">
                  <a:moveTo>
                    <a:pt x="1485954" y="853862"/>
                  </a:moveTo>
                  <a:lnTo>
                    <a:pt x="1470279" y="881506"/>
                  </a:lnTo>
                  <a:lnTo>
                    <a:pt x="1555368" y="885951"/>
                  </a:lnTo>
                  <a:lnTo>
                    <a:pt x="1538058" y="860171"/>
                  </a:lnTo>
                  <a:lnTo>
                    <a:pt x="1497076" y="860171"/>
                  </a:lnTo>
                  <a:lnTo>
                    <a:pt x="1485954" y="853862"/>
                  </a:lnTo>
                  <a:close/>
                </a:path>
                <a:path w="1555750" h="886460">
                  <a:moveTo>
                    <a:pt x="1492209" y="842831"/>
                  </a:moveTo>
                  <a:lnTo>
                    <a:pt x="1485954" y="853862"/>
                  </a:lnTo>
                  <a:lnTo>
                    <a:pt x="1497076" y="860171"/>
                  </a:lnTo>
                  <a:lnTo>
                    <a:pt x="1503299" y="849122"/>
                  </a:lnTo>
                  <a:lnTo>
                    <a:pt x="1492209" y="842831"/>
                  </a:lnTo>
                  <a:close/>
                </a:path>
                <a:path w="1555750" h="886460">
                  <a:moveTo>
                    <a:pt x="1507871" y="815213"/>
                  </a:moveTo>
                  <a:lnTo>
                    <a:pt x="1492209" y="842831"/>
                  </a:lnTo>
                  <a:lnTo>
                    <a:pt x="1503299" y="849122"/>
                  </a:lnTo>
                  <a:lnTo>
                    <a:pt x="1497076" y="860171"/>
                  </a:lnTo>
                  <a:lnTo>
                    <a:pt x="1538058" y="860171"/>
                  </a:lnTo>
                  <a:lnTo>
                    <a:pt x="1507871" y="815213"/>
                  </a:lnTo>
                  <a:close/>
                </a:path>
                <a:path w="1555750" h="886460">
                  <a:moveTo>
                    <a:pt x="6350" y="0"/>
                  </a:moveTo>
                  <a:lnTo>
                    <a:pt x="0" y="10922"/>
                  </a:lnTo>
                  <a:lnTo>
                    <a:pt x="1485954" y="853862"/>
                  </a:lnTo>
                  <a:lnTo>
                    <a:pt x="1492209" y="84283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5844" y="875283"/>
              <a:ext cx="1567180" cy="886460"/>
            </a:xfrm>
            <a:custGeom>
              <a:avLst/>
              <a:gdLst/>
              <a:ahLst/>
              <a:cxnLst/>
              <a:rect l="l" t="t" r="r" b="b"/>
              <a:pathLst>
                <a:path w="1567179" h="886460">
                  <a:moveTo>
                    <a:pt x="47751" y="815593"/>
                  </a:moveTo>
                  <a:lnTo>
                    <a:pt x="0" y="886078"/>
                  </a:lnTo>
                  <a:lnTo>
                    <a:pt x="85089" y="881888"/>
                  </a:lnTo>
                  <a:lnTo>
                    <a:pt x="73073" y="860551"/>
                  </a:lnTo>
                  <a:lnTo>
                    <a:pt x="58419" y="860551"/>
                  </a:lnTo>
                  <a:lnTo>
                    <a:pt x="52196" y="849376"/>
                  </a:lnTo>
                  <a:lnTo>
                    <a:pt x="63267" y="843141"/>
                  </a:lnTo>
                  <a:lnTo>
                    <a:pt x="47751" y="815593"/>
                  </a:lnTo>
                  <a:close/>
                </a:path>
                <a:path w="1567179" h="886460">
                  <a:moveTo>
                    <a:pt x="63267" y="843141"/>
                  </a:moveTo>
                  <a:lnTo>
                    <a:pt x="52196" y="849376"/>
                  </a:lnTo>
                  <a:lnTo>
                    <a:pt x="58419" y="860551"/>
                  </a:lnTo>
                  <a:lnTo>
                    <a:pt x="69544" y="854287"/>
                  </a:lnTo>
                  <a:lnTo>
                    <a:pt x="63267" y="843141"/>
                  </a:lnTo>
                  <a:close/>
                </a:path>
                <a:path w="1567179" h="886460">
                  <a:moveTo>
                    <a:pt x="69544" y="854287"/>
                  </a:moveTo>
                  <a:lnTo>
                    <a:pt x="58419" y="860551"/>
                  </a:lnTo>
                  <a:lnTo>
                    <a:pt x="73073" y="860551"/>
                  </a:lnTo>
                  <a:lnTo>
                    <a:pt x="69544" y="854287"/>
                  </a:lnTo>
                  <a:close/>
                </a:path>
                <a:path w="1567179" h="886460">
                  <a:moveTo>
                    <a:pt x="1560448" y="0"/>
                  </a:moveTo>
                  <a:lnTo>
                    <a:pt x="63267" y="843141"/>
                  </a:lnTo>
                  <a:lnTo>
                    <a:pt x="69544" y="854287"/>
                  </a:lnTo>
                  <a:lnTo>
                    <a:pt x="1566671" y="11175"/>
                  </a:lnTo>
                  <a:lnTo>
                    <a:pt x="1560448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2197" y="249427"/>
            <a:ext cx="29273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Facial</a:t>
            </a:r>
            <a:r>
              <a:rPr spc="-100" dirty="0"/>
              <a:t> </a:t>
            </a:r>
            <a:r>
              <a:rPr dirty="0"/>
              <a:t>Steam</a:t>
            </a:r>
          </a:p>
        </p:txBody>
      </p:sp>
      <p:sp>
        <p:nvSpPr>
          <p:cNvPr id="3" name="object 3"/>
          <p:cNvSpPr/>
          <p:nvPr/>
        </p:nvSpPr>
        <p:spPr>
          <a:xfrm>
            <a:off x="3240023" y="1325878"/>
            <a:ext cx="5532120" cy="5532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8709" y="614248"/>
            <a:ext cx="23564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Atomizers</a:t>
            </a:r>
          </a:p>
        </p:txBody>
      </p:sp>
      <p:sp>
        <p:nvSpPr>
          <p:cNvPr id="3" name="object 3"/>
          <p:cNvSpPr/>
          <p:nvPr/>
        </p:nvSpPr>
        <p:spPr>
          <a:xfrm>
            <a:off x="3125723" y="1690114"/>
            <a:ext cx="5782056" cy="5167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0280" y="614248"/>
            <a:ext cx="6174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Vaporizers </a:t>
            </a:r>
            <a:r>
              <a:rPr dirty="0"/>
              <a:t>(Aroma</a:t>
            </a:r>
            <a:r>
              <a:rPr spc="-15" dirty="0"/>
              <a:t> </a:t>
            </a:r>
            <a:r>
              <a:rPr dirty="0"/>
              <a:t>Burner)</a:t>
            </a:r>
          </a:p>
        </p:txBody>
      </p:sp>
      <p:sp>
        <p:nvSpPr>
          <p:cNvPr id="3" name="object 3"/>
          <p:cNvSpPr/>
          <p:nvPr/>
        </p:nvSpPr>
        <p:spPr>
          <a:xfrm>
            <a:off x="2074164" y="1690115"/>
            <a:ext cx="7449311" cy="5167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1465" y="614248"/>
            <a:ext cx="2449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Nebulizers</a:t>
            </a:r>
          </a:p>
        </p:txBody>
      </p:sp>
      <p:sp>
        <p:nvSpPr>
          <p:cNvPr id="3" name="object 3"/>
          <p:cNvSpPr/>
          <p:nvPr/>
        </p:nvSpPr>
        <p:spPr>
          <a:xfrm>
            <a:off x="3425952" y="1754123"/>
            <a:ext cx="4770120" cy="5103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/>
          <p:nvPr/>
        </p:nvSpPr>
        <p:spPr>
          <a:xfrm>
            <a:off x="10972800" y="6026150"/>
            <a:ext cx="812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550</Words>
  <Application>Microsoft Office PowerPoint</Application>
  <PresentationFormat>Widescreen</PresentationFormat>
  <Paragraphs>134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Arial</vt:lpstr>
      <vt:lpstr>Calibri</vt:lpstr>
      <vt:lpstr>Courier New</vt:lpstr>
      <vt:lpstr>Times New Roman</vt:lpstr>
      <vt:lpstr>Trebuchet MS</vt:lpstr>
      <vt:lpstr>Wingdings</vt:lpstr>
      <vt:lpstr>Office Theme</vt:lpstr>
      <vt:lpstr>PowerPoint Presentation</vt:lpstr>
      <vt:lpstr>A      r       o      m     a      t      h      e     r      a     p     y</vt:lpstr>
      <vt:lpstr>Introduction</vt:lpstr>
      <vt:lpstr>History</vt:lpstr>
      <vt:lpstr>Modes of Application</vt:lpstr>
      <vt:lpstr>Facial Steam</vt:lpstr>
      <vt:lpstr>Atomizers</vt:lpstr>
      <vt:lpstr>Vaporizers (Aroma Burner)</vt:lpstr>
      <vt:lpstr>Nebulizers</vt:lpstr>
      <vt:lpstr>Direct Inhalation</vt:lpstr>
      <vt:lpstr>Modes of Application</vt:lpstr>
      <vt:lpstr>Clinical Aromatherapy</vt:lpstr>
      <vt:lpstr>Clinical Aromatherapy</vt:lpstr>
      <vt:lpstr>Examples of Essential Oils for Aromatherapy</vt:lpstr>
      <vt:lpstr>PowerPoint Presentation</vt:lpstr>
      <vt:lpstr>Examples of Essential Oils for Aromatherapy</vt:lpstr>
      <vt:lpstr>Safety Concerns</vt:lpstr>
      <vt:lpstr>Practical Safety Concerns</vt:lpstr>
      <vt:lpstr>Carrier Oils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omjiporwal78</dc:creator>
  <cp:lastModifiedBy>Lenovo</cp:lastModifiedBy>
  <cp:revision>18</cp:revision>
  <dcterms:created xsi:type="dcterms:W3CDTF">2021-02-11T01:12:25Z</dcterms:created>
  <dcterms:modified xsi:type="dcterms:W3CDTF">2023-02-01T02:38:56Z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2021-02-11T00:00:00Z</vt:filetime>
  </property>
</Properties>
</file>