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3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946FB2-6833-41E0-A9C7-DF5459E53AF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5CA3601-745F-442C-886C-AE2E6B111101}">
      <dgm:prSet/>
      <dgm:spPr/>
      <dgm:t>
        <a:bodyPr/>
        <a:lstStyle/>
        <a:p>
          <a:pPr algn="just"/>
          <a:r>
            <a:rPr lang="en-US" b="1" dirty="0"/>
            <a:t>Sandalwood is slightly more expensive than other woody essential oils, but its scent is highly prized</a:t>
          </a:r>
          <a:r>
            <a:rPr lang="en-US" dirty="0"/>
            <a:t>.</a:t>
          </a:r>
        </a:p>
      </dgm:t>
    </dgm:pt>
    <dgm:pt modelId="{B80C4527-1255-4CFE-9A3A-27049756C583}" type="parTrans" cxnId="{C00D20DE-E9E5-4C82-AF8F-F116DB0962AF}">
      <dgm:prSet/>
      <dgm:spPr/>
      <dgm:t>
        <a:bodyPr/>
        <a:lstStyle/>
        <a:p>
          <a:endParaRPr lang="en-US"/>
        </a:p>
      </dgm:t>
    </dgm:pt>
    <dgm:pt modelId="{EAD1775B-1727-4748-8DB1-D9FA33B9BA08}" type="sibTrans" cxnId="{C00D20DE-E9E5-4C82-AF8F-F116DB0962AF}">
      <dgm:prSet/>
      <dgm:spPr/>
      <dgm:t>
        <a:bodyPr/>
        <a:lstStyle/>
        <a:p>
          <a:endParaRPr lang="en-US"/>
        </a:p>
      </dgm:t>
    </dgm:pt>
    <dgm:pt modelId="{2CEAA356-F1EF-47C3-8EAD-24B612CDC619}">
      <dgm:prSet/>
      <dgm:spPr/>
      <dgm:t>
        <a:bodyPr/>
        <a:lstStyle/>
        <a:p>
          <a:pPr algn="just"/>
          <a:r>
            <a:rPr lang="en-US" b="1" dirty="0"/>
            <a:t>It has a woody, masculine scent found in incense, men’s cologne, and women’s fragrances. </a:t>
          </a:r>
        </a:p>
      </dgm:t>
    </dgm:pt>
    <dgm:pt modelId="{89CDC7D2-3A77-45AE-B104-C9C7B45C998A}" type="parTrans" cxnId="{DB38F4C0-9D32-486A-BC16-011C546396F5}">
      <dgm:prSet/>
      <dgm:spPr/>
      <dgm:t>
        <a:bodyPr/>
        <a:lstStyle/>
        <a:p>
          <a:endParaRPr lang="en-US"/>
        </a:p>
      </dgm:t>
    </dgm:pt>
    <dgm:pt modelId="{2B1F59FA-79FB-4FFF-870A-262FC67CF2C0}" type="sibTrans" cxnId="{DB38F4C0-9D32-486A-BC16-011C546396F5}">
      <dgm:prSet/>
      <dgm:spPr/>
      <dgm:t>
        <a:bodyPr/>
        <a:lstStyle/>
        <a:p>
          <a:endParaRPr lang="en-US"/>
        </a:p>
      </dgm:t>
    </dgm:pt>
    <dgm:pt modelId="{DD15E3D0-1BD1-4B30-A1BB-0AA3C64911AE}">
      <dgm:prSet/>
      <dgm:spPr/>
      <dgm:t>
        <a:bodyPr/>
        <a:lstStyle/>
        <a:p>
          <a:pPr algn="just"/>
          <a:r>
            <a:rPr lang="en-US" b="1" dirty="0"/>
            <a:t>While traditional sandalwood comes from India, recently Australia has surpassed India as the leading provider of sandalwood throughout the world. </a:t>
          </a:r>
          <a:br>
            <a:rPr lang="en-US" dirty="0"/>
          </a:br>
          <a:endParaRPr lang="en-US" dirty="0"/>
        </a:p>
      </dgm:t>
    </dgm:pt>
    <dgm:pt modelId="{74D02E33-42C1-46ED-B3B4-984727D75CB9}" type="parTrans" cxnId="{6512C246-016F-4345-9296-48DAD19DB838}">
      <dgm:prSet/>
      <dgm:spPr/>
      <dgm:t>
        <a:bodyPr/>
        <a:lstStyle/>
        <a:p>
          <a:endParaRPr lang="en-US"/>
        </a:p>
      </dgm:t>
    </dgm:pt>
    <dgm:pt modelId="{19007C9E-3F92-4816-B645-9779C0EE6337}" type="sibTrans" cxnId="{6512C246-016F-4345-9296-48DAD19DB838}">
      <dgm:prSet/>
      <dgm:spPr/>
      <dgm:t>
        <a:bodyPr/>
        <a:lstStyle/>
        <a:p>
          <a:endParaRPr lang="en-US"/>
        </a:p>
      </dgm:t>
    </dgm:pt>
    <dgm:pt modelId="{7A601148-B4D1-4F7E-9F15-18A60616974B}" type="pres">
      <dgm:prSet presAssocID="{B6946FB2-6833-41E0-A9C7-DF5459E53AF3}" presName="linear" presStyleCnt="0">
        <dgm:presLayoutVars>
          <dgm:animLvl val="lvl"/>
          <dgm:resizeHandles val="exact"/>
        </dgm:presLayoutVars>
      </dgm:prSet>
      <dgm:spPr/>
    </dgm:pt>
    <dgm:pt modelId="{6D01D614-FFB1-477D-AEDE-89AEE64B9393}" type="pres">
      <dgm:prSet presAssocID="{15CA3601-745F-442C-886C-AE2E6B11110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0926D60-B2CC-4E47-BF04-CC38BF505FE0}" type="pres">
      <dgm:prSet presAssocID="{EAD1775B-1727-4748-8DB1-D9FA33B9BA08}" presName="spacer" presStyleCnt="0"/>
      <dgm:spPr/>
    </dgm:pt>
    <dgm:pt modelId="{CF2767D4-575A-426B-A070-1C6DCE8C4D8E}" type="pres">
      <dgm:prSet presAssocID="{2CEAA356-F1EF-47C3-8EAD-24B612CDC61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0FD9D5E-CF34-499B-B88C-9063B92281C3}" type="pres">
      <dgm:prSet presAssocID="{2B1F59FA-79FB-4FFF-870A-262FC67CF2C0}" presName="spacer" presStyleCnt="0"/>
      <dgm:spPr/>
    </dgm:pt>
    <dgm:pt modelId="{930E0AF7-5647-4472-9778-F455C38765DE}" type="pres">
      <dgm:prSet presAssocID="{DD15E3D0-1BD1-4B30-A1BB-0AA3C64911A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D1E522F-F82D-42C8-AD34-FB6C99418CE0}" type="presOf" srcId="{DD15E3D0-1BD1-4B30-A1BB-0AA3C64911AE}" destId="{930E0AF7-5647-4472-9778-F455C38765DE}" srcOrd="0" destOrd="0" presId="urn:microsoft.com/office/officeart/2005/8/layout/vList2"/>
    <dgm:cxn modelId="{F66FEE5D-34DF-4FFA-A4FB-A972CA2F4611}" type="presOf" srcId="{15CA3601-745F-442C-886C-AE2E6B111101}" destId="{6D01D614-FFB1-477D-AEDE-89AEE64B9393}" srcOrd="0" destOrd="0" presId="urn:microsoft.com/office/officeart/2005/8/layout/vList2"/>
    <dgm:cxn modelId="{6512C246-016F-4345-9296-48DAD19DB838}" srcId="{B6946FB2-6833-41E0-A9C7-DF5459E53AF3}" destId="{DD15E3D0-1BD1-4B30-A1BB-0AA3C64911AE}" srcOrd="2" destOrd="0" parTransId="{74D02E33-42C1-46ED-B3B4-984727D75CB9}" sibTransId="{19007C9E-3F92-4816-B645-9779C0EE6337}"/>
    <dgm:cxn modelId="{2424A6B6-EAF5-4634-AD07-7114C72ED9D2}" type="presOf" srcId="{B6946FB2-6833-41E0-A9C7-DF5459E53AF3}" destId="{7A601148-B4D1-4F7E-9F15-18A60616974B}" srcOrd="0" destOrd="0" presId="urn:microsoft.com/office/officeart/2005/8/layout/vList2"/>
    <dgm:cxn modelId="{21E29CBF-D6A0-4A67-924A-440EEC68CF0A}" type="presOf" srcId="{2CEAA356-F1EF-47C3-8EAD-24B612CDC619}" destId="{CF2767D4-575A-426B-A070-1C6DCE8C4D8E}" srcOrd="0" destOrd="0" presId="urn:microsoft.com/office/officeart/2005/8/layout/vList2"/>
    <dgm:cxn modelId="{DB38F4C0-9D32-486A-BC16-011C546396F5}" srcId="{B6946FB2-6833-41E0-A9C7-DF5459E53AF3}" destId="{2CEAA356-F1EF-47C3-8EAD-24B612CDC619}" srcOrd="1" destOrd="0" parTransId="{89CDC7D2-3A77-45AE-B104-C9C7B45C998A}" sibTransId="{2B1F59FA-79FB-4FFF-870A-262FC67CF2C0}"/>
    <dgm:cxn modelId="{C00D20DE-E9E5-4C82-AF8F-F116DB0962AF}" srcId="{B6946FB2-6833-41E0-A9C7-DF5459E53AF3}" destId="{15CA3601-745F-442C-886C-AE2E6B111101}" srcOrd="0" destOrd="0" parTransId="{B80C4527-1255-4CFE-9A3A-27049756C583}" sibTransId="{EAD1775B-1727-4748-8DB1-D9FA33B9BA08}"/>
    <dgm:cxn modelId="{FCE62CE8-C660-491F-86D1-C34FD624947D}" type="presParOf" srcId="{7A601148-B4D1-4F7E-9F15-18A60616974B}" destId="{6D01D614-FFB1-477D-AEDE-89AEE64B9393}" srcOrd="0" destOrd="0" presId="urn:microsoft.com/office/officeart/2005/8/layout/vList2"/>
    <dgm:cxn modelId="{3858576C-934B-4F6E-A356-7A4DBA790496}" type="presParOf" srcId="{7A601148-B4D1-4F7E-9F15-18A60616974B}" destId="{60926D60-B2CC-4E47-BF04-CC38BF505FE0}" srcOrd="1" destOrd="0" presId="urn:microsoft.com/office/officeart/2005/8/layout/vList2"/>
    <dgm:cxn modelId="{5E376FAC-4196-4E7A-B9F2-45C583DE700C}" type="presParOf" srcId="{7A601148-B4D1-4F7E-9F15-18A60616974B}" destId="{CF2767D4-575A-426B-A070-1C6DCE8C4D8E}" srcOrd="2" destOrd="0" presId="urn:microsoft.com/office/officeart/2005/8/layout/vList2"/>
    <dgm:cxn modelId="{6FC31D08-C175-40EE-9A03-D13A4699A459}" type="presParOf" srcId="{7A601148-B4D1-4F7E-9F15-18A60616974B}" destId="{70FD9D5E-CF34-499B-B88C-9063B92281C3}" srcOrd="3" destOrd="0" presId="urn:microsoft.com/office/officeart/2005/8/layout/vList2"/>
    <dgm:cxn modelId="{2D54422C-7FD2-4E78-B55C-8C0BBF2C93BE}" type="presParOf" srcId="{7A601148-B4D1-4F7E-9F15-18A60616974B}" destId="{930E0AF7-5647-4472-9778-F455C38765D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1D614-FFB1-477D-AEDE-89AEE64B9393}">
      <dsp:nvSpPr>
        <dsp:cNvPr id="0" name=""/>
        <dsp:cNvSpPr/>
      </dsp:nvSpPr>
      <dsp:spPr>
        <a:xfrm>
          <a:off x="0" y="142312"/>
          <a:ext cx="7315200" cy="17714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Sandalwood is slightly more expensive than other woody essential oils, but its scent is highly prized</a:t>
          </a:r>
          <a:r>
            <a:rPr lang="en-US" sz="2500" kern="1200" dirty="0"/>
            <a:t>.</a:t>
          </a:r>
        </a:p>
      </dsp:txBody>
      <dsp:txXfrm>
        <a:off x="86475" y="228787"/>
        <a:ext cx="7142250" cy="1598503"/>
      </dsp:txXfrm>
    </dsp:sp>
    <dsp:sp modelId="{CF2767D4-575A-426B-A070-1C6DCE8C4D8E}">
      <dsp:nvSpPr>
        <dsp:cNvPr id="0" name=""/>
        <dsp:cNvSpPr/>
      </dsp:nvSpPr>
      <dsp:spPr>
        <a:xfrm>
          <a:off x="0" y="1985765"/>
          <a:ext cx="7315200" cy="1771453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It has a woody, masculine scent found in incense, men’s cologne, and women’s fragrances. </a:t>
          </a:r>
        </a:p>
      </dsp:txBody>
      <dsp:txXfrm>
        <a:off x="86475" y="2072240"/>
        <a:ext cx="7142250" cy="1598503"/>
      </dsp:txXfrm>
    </dsp:sp>
    <dsp:sp modelId="{930E0AF7-5647-4472-9778-F455C38765DE}">
      <dsp:nvSpPr>
        <dsp:cNvPr id="0" name=""/>
        <dsp:cNvSpPr/>
      </dsp:nvSpPr>
      <dsp:spPr>
        <a:xfrm>
          <a:off x="0" y="3829219"/>
          <a:ext cx="7315200" cy="1771453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While traditional sandalwood comes from India, recently Australia has surpassed India as the leading provider of sandalwood throughout the world. </a:t>
          </a:r>
          <a:br>
            <a:rPr lang="en-US" sz="2500" kern="1200" dirty="0"/>
          </a:br>
          <a:endParaRPr lang="en-US" sz="2500" kern="1200" dirty="0"/>
        </a:p>
      </dsp:txBody>
      <dsp:txXfrm>
        <a:off x="86475" y="3915694"/>
        <a:ext cx="7142250" cy="1598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BBC7D-D34F-4953-A9E8-8325F684622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B0A31-CE76-43D5-933C-5ABB3BA48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80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5551F5F-D960-4A2A-A528-4AAC2DDD340C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941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307B-1F55-4F35-A8C6-086E4A320CD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E6EA-A3E2-4285-BEC2-65397A38A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8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307B-1F55-4F35-A8C6-086E4A320CD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E6EA-A3E2-4285-BEC2-65397A38A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4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307B-1F55-4F35-A8C6-086E4A320CD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E6EA-A3E2-4285-BEC2-65397A38A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1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307B-1F55-4F35-A8C6-086E4A320CD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E6EA-A3E2-4285-BEC2-65397A38A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0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307B-1F55-4F35-A8C6-086E4A320CD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E6EA-A3E2-4285-BEC2-65397A38A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9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307B-1F55-4F35-A8C6-086E4A320CD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E6EA-A3E2-4285-BEC2-65397A38A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7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307B-1F55-4F35-A8C6-086E4A320CD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E6EA-A3E2-4285-BEC2-65397A38A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9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307B-1F55-4F35-A8C6-086E4A320CD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E6EA-A3E2-4285-BEC2-65397A38A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0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307B-1F55-4F35-A8C6-086E4A320CD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E6EA-A3E2-4285-BEC2-65397A38A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5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307B-1F55-4F35-A8C6-086E4A320CD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E6EA-A3E2-4285-BEC2-65397A38A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46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307B-1F55-4F35-A8C6-086E4A320CD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E6EA-A3E2-4285-BEC2-65397A38A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9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307B-1F55-4F35-A8C6-086E4A320CD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3E6EA-A3E2-4285-BEC2-65397A38A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4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ject 2"/>
          <p:cNvSpPr>
            <a:spLocks/>
          </p:cNvSpPr>
          <p:nvPr/>
        </p:nvSpPr>
        <p:spPr bwMode="auto">
          <a:xfrm>
            <a:off x="1524000" y="4159699"/>
            <a:ext cx="9144000" cy="1209225"/>
          </a:xfrm>
          <a:custGeom>
            <a:avLst/>
            <a:gdLst>
              <a:gd name="T0" fmla="*/ 9144000 w 9144000"/>
              <a:gd name="T1" fmla="*/ 0 h 792479"/>
              <a:gd name="T2" fmla="*/ 0 w 9144000"/>
              <a:gd name="T3" fmla="*/ 0 h 792479"/>
              <a:gd name="T4" fmla="*/ 0 w 9144000"/>
              <a:gd name="T5" fmla="*/ 791454 h 792479"/>
              <a:gd name="T6" fmla="*/ 9144000 w 9144000"/>
              <a:gd name="T7" fmla="*/ 791454 h 792479"/>
              <a:gd name="T8" fmla="*/ 9144000 w 9144000"/>
              <a:gd name="T9" fmla="*/ 0 h 792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792479">
                <a:moveTo>
                  <a:pt x="9144000" y="0"/>
                </a:moveTo>
                <a:lnTo>
                  <a:pt x="0" y="0"/>
                </a:lnTo>
                <a:lnTo>
                  <a:pt x="0" y="792086"/>
                </a:lnTo>
                <a:lnTo>
                  <a:pt x="9144000" y="792086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1846118" y="4159698"/>
            <a:ext cx="8458200" cy="113428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algn="ctr">
              <a:spcBef>
                <a:spcPts val="100"/>
              </a:spcBef>
              <a:defRPr/>
            </a:pPr>
            <a:r>
              <a:rPr lang="en-US" sz="3600" b="1" spc="-114" dirty="0">
                <a:latin typeface="Algerian" panose="04020705040A02060702" pitchFamily="82" charset="0"/>
                <a:cs typeface="Trebuchet MS"/>
              </a:rPr>
              <a:t>A R O M A t h e r a p y</a:t>
            </a:r>
          </a:p>
          <a:p>
            <a:pPr algn="ctr">
              <a:spcBef>
                <a:spcPts val="100"/>
              </a:spcBef>
              <a:defRPr/>
            </a:pPr>
            <a:r>
              <a:rPr lang="en-US" sz="3600" b="1" spc="-114" dirty="0">
                <a:latin typeface="Algerian" panose="04020705040A02060702" pitchFamily="82" charset="0"/>
                <a:cs typeface="Times New Roman"/>
              </a:rPr>
              <a:t>Oil to know and use them-3</a:t>
            </a:r>
            <a:endParaRPr lang="en-US" sz="3600" b="1" dirty="0">
              <a:latin typeface="Algerian" panose="04020705040A02060702" pitchFamily="82" charset="0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95625" y="5368925"/>
            <a:ext cx="5595938" cy="8445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ctr">
              <a:spcBef>
                <a:spcPts val="100"/>
              </a:spcBef>
              <a:defRPr/>
            </a:pPr>
            <a:r>
              <a:rPr b="1" spc="210" dirty="0">
                <a:latin typeface="Algerian" panose="04020705040A02060702" pitchFamily="82" charset="0"/>
                <a:cs typeface="Times New Roman"/>
              </a:rPr>
              <a:t>Grade</a:t>
            </a:r>
            <a:r>
              <a:rPr b="1" spc="-60" dirty="0">
                <a:latin typeface="Algerian" panose="04020705040A02060702" pitchFamily="82" charset="0"/>
                <a:cs typeface="Times New Roman"/>
              </a:rPr>
              <a:t> </a:t>
            </a:r>
            <a:r>
              <a:rPr lang="en-US" b="1" spc="-60" dirty="0">
                <a:latin typeface="Algerian" panose="04020705040A02060702" pitchFamily="82" charset="0"/>
                <a:cs typeface="Times New Roman"/>
              </a:rPr>
              <a:t>4</a:t>
            </a:r>
            <a:r>
              <a:rPr b="1" spc="130" dirty="0">
                <a:latin typeface="Algerian" panose="04020705040A02060702" pitchFamily="82" charset="0"/>
                <a:cs typeface="Times New Roman"/>
              </a:rPr>
              <a:t>-</a:t>
            </a:r>
            <a:r>
              <a:rPr lang="en-US" b="1" spc="130" dirty="0">
                <a:latin typeface="Algerian" panose="04020705040A02060702" pitchFamily="82" charset="0"/>
                <a:cs typeface="Times New Roman"/>
              </a:rPr>
              <a:t> Spring</a:t>
            </a:r>
            <a:r>
              <a:rPr lang="en-US" b="1" spc="-55" dirty="0">
                <a:latin typeface="Algerian" panose="04020705040A02060702" pitchFamily="82" charset="0"/>
                <a:cs typeface="Times New Roman"/>
              </a:rPr>
              <a:t> </a:t>
            </a:r>
            <a:r>
              <a:rPr b="1" spc="270">
                <a:latin typeface="Algerian" panose="04020705040A02060702" pitchFamily="82" charset="0"/>
                <a:cs typeface="Times New Roman"/>
              </a:rPr>
              <a:t>semester</a:t>
            </a:r>
            <a:r>
              <a:rPr b="1" spc="-55">
                <a:latin typeface="Algerian" panose="04020705040A02060702" pitchFamily="82" charset="0"/>
                <a:cs typeface="Times New Roman"/>
              </a:rPr>
              <a:t> </a:t>
            </a:r>
            <a:endParaRPr lang="en-US" b="1" spc="150">
              <a:latin typeface="Algerian" panose="04020705040A02060702" pitchFamily="82" charset="0"/>
              <a:cs typeface="Times New Roman"/>
            </a:endParaRPr>
          </a:p>
          <a:p>
            <a:pPr algn="ctr">
              <a:defRPr/>
            </a:pPr>
            <a:r>
              <a:rPr lang="en-US" b="1" spc="55">
                <a:solidFill>
                  <a:srgbClr val="FF0000"/>
                </a:solidFill>
                <a:latin typeface="Algerian" panose="04020705040A02060702" pitchFamily="82" charset="0"/>
                <a:cs typeface="Times New Roman"/>
              </a:rPr>
              <a:t>Prof</a:t>
            </a:r>
            <a:r>
              <a:rPr lang="en-US" b="1" spc="55" dirty="0">
                <a:solidFill>
                  <a:srgbClr val="FF0000"/>
                </a:solidFill>
                <a:latin typeface="Algerian" panose="04020705040A02060702" pitchFamily="82" charset="0"/>
                <a:cs typeface="Times New Roman"/>
              </a:rPr>
              <a:t>. </a:t>
            </a:r>
            <a:r>
              <a:rPr b="1" spc="55" dirty="0">
                <a:solidFill>
                  <a:srgbClr val="FF0000"/>
                </a:solidFill>
                <a:latin typeface="Algerian" panose="04020705040A02060702" pitchFamily="82" charset="0"/>
                <a:cs typeface="Times New Roman"/>
              </a:rPr>
              <a:t>Dr.</a:t>
            </a:r>
            <a:r>
              <a:rPr lang="en-US" b="1" spc="55" dirty="0">
                <a:solidFill>
                  <a:srgbClr val="FF0000"/>
                </a:solidFill>
                <a:latin typeface="Algerian" panose="04020705040A02060702" pitchFamily="82" charset="0"/>
                <a:cs typeface="Times New Roman"/>
              </a:rPr>
              <a:t> </a:t>
            </a:r>
            <a:r>
              <a:rPr b="1" spc="55" dirty="0">
                <a:solidFill>
                  <a:srgbClr val="FF0000"/>
                </a:solidFill>
                <a:latin typeface="Algerian" panose="04020705040A02060702" pitchFamily="82" charset="0"/>
                <a:cs typeface="Times New Roman"/>
              </a:rPr>
              <a:t> </a:t>
            </a:r>
            <a:r>
              <a:rPr b="1" spc="-15" dirty="0" err="1">
                <a:solidFill>
                  <a:srgbClr val="FF0000"/>
                </a:solidFill>
                <a:latin typeface="Algerian" panose="04020705040A02060702" pitchFamily="82" charset="0"/>
                <a:cs typeface="Times New Roman"/>
              </a:rPr>
              <a:t>Omji</a:t>
            </a:r>
            <a:r>
              <a:rPr b="1" spc="-140" dirty="0">
                <a:solidFill>
                  <a:srgbClr val="FF0000"/>
                </a:solidFill>
                <a:latin typeface="Algerian" panose="04020705040A02060702" pitchFamily="82" charset="0"/>
                <a:cs typeface="Times New Roman"/>
              </a:rPr>
              <a:t> </a:t>
            </a:r>
            <a:r>
              <a:rPr lang="en-US" b="1" spc="-140" dirty="0">
                <a:solidFill>
                  <a:srgbClr val="FF0000"/>
                </a:solidFill>
                <a:latin typeface="Algerian" panose="04020705040A02060702" pitchFamily="82" charset="0"/>
                <a:cs typeface="Times New Roman"/>
              </a:rPr>
              <a:t>  </a:t>
            </a:r>
            <a:r>
              <a:rPr b="1" spc="270" dirty="0" err="1">
                <a:solidFill>
                  <a:srgbClr val="FF0000"/>
                </a:solidFill>
                <a:latin typeface="Algerian" panose="04020705040A02060702" pitchFamily="82" charset="0"/>
                <a:cs typeface="Times New Roman"/>
              </a:rPr>
              <a:t>Porwal</a:t>
            </a:r>
            <a:endParaRPr lang="en-US" b="1" spc="270" dirty="0">
              <a:solidFill>
                <a:srgbClr val="FF0000"/>
              </a:solidFill>
              <a:latin typeface="Algerian" panose="04020705040A02060702" pitchFamily="82" charset="0"/>
              <a:cs typeface="Times New Roman"/>
            </a:endParaRPr>
          </a:p>
          <a:p>
            <a:pPr algn="ctr">
              <a:defRPr/>
            </a:pPr>
            <a:endParaRPr dirty="0">
              <a:latin typeface="Algerian" panose="04020705040A02060702" pitchFamily="82" charset="0"/>
              <a:cs typeface="Times New Roman"/>
            </a:endParaRPr>
          </a:p>
        </p:txBody>
      </p:sp>
      <p:sp>
        <p:nvSpPr>
          <p:cNvPr id="2053" name="object 7"/>
          <p:cNvSpPr txBox="1">
            <a:spLocks noChangeArrowheads="1"/>
          </p:cNvSpPr>
          <p:nvPr/>
        </p:nvSpPr>
        <p:spPr bwMode="auto">
          <a:xfrm>
            <a:off x="2182091" y="617708"/>
            <a:ext cx="8094518" cy="401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12700" eaLnBrk="0" hangingPunct="0">
              <a:spcBef>
                <a:spcPct val="20000"/>
              </a:spcBef>
              <a:tabLst>
                <a:tab pos="1165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tabLst>
                <a:tab pos="1165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tabLst>
                <a:tab pos="1165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tabLst>
                <a:tab pos="1165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tabLst>
                <a:tab pos="1165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165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165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165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165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00"/>
              </a:spcBef>
            </a:pPr>
            <a:r>
              <a:rPr lang="en-US" altLang="en-US" sz="3600" b="1" dirty="0">
                <a:latin typeface="Algerian" pitchFamily="82" charset="0"/>
                <a:cs typeface="Times New Roman" pitchFamily="18" charset="0"/>
              </a:rPr>
              <a:t>Tishk  International  University</a:t>
            </a:r>
          </a:p>
          <a:p>
            <a:pPr algn="ctr" eaLnBrk="1" hangingPunct="1">
              <a:spcBef>
                <a:spcPts val="100"/>
              </a:spcBef>
            </a:pPr>
            <a:endParaRPr lang="en-US" altLang="en-US" sz="4400" b="1" dirty="0">
              <a:latin typeface="Algerian" pitchFamily="82" charset="0"/>
              <a:cs typeface="Times New Roman" pitchFamily="18" charset="0"/>
            </a:endParaRPr>
          </a:p>
          <a:p>
            <a:pPr algn="ctr" eaLnBrk="1" hangingPunct="1">
              <a:spcBef>
                <a:spcPts val="100"/>
              </a:spcBef>
            </a:pPr>
            <a:r>
              <a:rPr lang="en-US" altLang="en-US" sz="4400" b="1" dirty="0">
                <a:latin typeface="Algerian" pitchFamily="82" charset="0"/>
                <a:cs typeface="Times New Roman" pitchFamily="18" charset="0"/>
              </a:rPr>
              <a:t>  </a:t>
            </a:r>
          </a:p>
          <a:p>
            <a:pPr algn="ctr" eaLnBrk="1" hangingPunct="1">
              <a:spcBef>
                <a:spcPts val="100"/>
              </a:spcBef>
            </a:pPr>
            <a:endParaRPr lang="en-US" altLang="en-US" sz="4400" dirty="0">
              <a:latin typeface="Algerian" pitchFamily="82" charset="0"/>
              <a:cs typeface="Times New Roman" pitchFamily="18" charset="0"/>
            </a:endParaRPr>
          </a:p>
          <a:p>
            <a:pPr algn="ctr" eaLnBrk="1" hangingPunct="1">
              <a:spcBef>
                <a:spcPts val="100"/>
              </a:spcBef>
            </a:pPr>
            <a:r>
              <a:rPr lang="en-US" altLang="en-US" sz="4400" dirty="0">
                <a:latin typeface="Algerian" pitchFamily="82" charset="0"/>
                <a:cs typeface="Times New Roman" pitchFamily="18" charset="0"/>
              </a:rPr>
              <a:t>FACULTY OF PHARMACY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 sz="2000" b="1" dirty="0">
                <a:solidFill>
                  <a:srgbClr val="00AF50"/>
                </a:solidFill>
                <a:latin typeface="Algerian" pitchFamily="82" charset="0"/>
                <a:cs typeface="Times New Roman" pitchFamily="18" charset="0"/>
              </a:rPr>
              <a:t>Department of Pharmacognosy</a:t>
            </a:r>
            <a:endParaRPr lang="en-US" altLang="en-US" sz="2000" dirty="0">
              <a:latin typeface="Algerian" pitchFamily="82" charset="0"/>
              <a:cs typeface="Times New Roman" pitchFamily="18" charset="0"/>
            </a:endParaRPr>
          </a:p>
          <a:p>
            <a:pPr eaLnBrk="1" hangingPunct="1">
              <a:spcBef>
                <a:spcPts val="50"/>
              </a:spcBef>
            </a:pPr>
            <a:endParaRPr lang="en-US" altLang="en-US" sz="2400" dirty="0">
              <a:latin typeface="Algerian" pitchFamily="82" charset="0"/>
              <a:cs typeface="Times New Roman" pitchFamily="18" charset="0"/>
            </a:endParaRPr>
          </a:p>
        </p:txBody>
      </p:sp>
      <p:pic>
        <p:nvPicPr>
          <p:cNvPr id="20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492" y="1513446"/>
            <a:ext cx="1637507" cy="161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bject 2"/>
          <p:cNvSpPr/>
          <p:nvPr/>
        </p:nvSpPr>
        <p:spPr>
          <a:xfrm>
            <a:off x="10933043" y="6039402"/>
            <a:ext cx="60960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579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48"/>
    </mc:Choice>
    <mc:Fallback xmlns="">
      <p:transition spd="slow" advTm="161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786" y="208368"/>
            <a:ext cx="11458894" cy="6335486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PROPERTIES</a:t>
            </a:r>
            <a:br>
              <a:rPr lang="en-US" b="1" dirty="0"/>
            </a:br>
            <a:r>
              <a:rPr lang="en-US" dirty="0"/>
              <a:t>Antibacterial, Anti-inflammatory, Antiseptic, Antiviral, </a:t>
            </a:r>
            <a:r>
              <a:rPr lang="en-US" b="1" dirty="0"/>
              <a:t>Appetite stimulant</a:t>
            </a:r>
            <a:r>
              <a:rPr lang="en-US" dirty="0"/>
              <a:t>, Febrifuge, Insect repellant, </a:t>
            </a:r>
            <a:r>
              <a:rPr lang="en-US" b="1" dirty="0"/>
              <a:t>Stimulates cell growth</a:t>
            </a:r>
          </a:p>
          <a:p>
            <a:br>
              <a:rPr lang="en-US" dirty="0"/>
            </a:br>
            <a:r>
              <a:rPr lang="en-US" b="1" dirty="0"/>
              <a:t>POTENTIAL USES</a:t>
            </a:r>
            <a:br>
              <a:rPr lang="en-US" b="1" dirty="0"/>
            </a:br>
            <a:r>
              <a:rPr lang="en-US" dirty="0"/>
              <a:t>Abrasions, Aches and pains, Acne, Aging skin, Bacterial infection, </a:t>
            </a:r>
            <a:r>
              <a:rPr lang="en-US" b="1" dirty="0"/>
              <a:t>Dermatitis, Eczema</a:t>
            </a:r>
            <a:r>
              <a:rPr lang="en-US" dirty="0"/>
              <a:t>, Gastroenteritis, </a:t>
            </a:r>
            <a:r>
              <a:rPr lang="en-US" b="1" dirty="0"/>
              <a:t>Psoriasis, Rosacea, Scarring, Skin irritation</a:t>
            </a:r>
          </a:p>
          <a:p>
            <a:br>
              <a:rPr lang="en-US" dirty="0"/>
            </a:br>
            <a:r>
              <a:rPr lang="en-US" b="1" dirty="0"/>
              <a:t>BLENDS WELL WITH</a:t>
            </a:r>
            <a:br>
              <a:rPr lang="en-US" b="1" dirty="0"/>
            </a:br>
            <a:r>
              <a:rPr lang="en-US" b="1" dirty="0"/>
              <a:t>Citrus: orange, bergamot</a:t>
            </a:r>
            <a:br>
              <a:rPr lang="en-US" b="1" dirty="0"/>
            </a:br>
            <a:r>
              <a:rPr lang="en-US" b="1" dirty="0"/>
              <a:t>Oriental: patchouli</a:t>
            </a:r>
            <a:br>
              <a:rPr lang="en-US" b="1" dirty="0"/>
            </a:br>
            <a:r>
              <a:rPr lang="en-US" b="1" dirty="0"/>
              <a:t>Floral: </a:t>
            </a:r>
            <a:r>
              <a:rPr lang="en-US" b="1" dirty="0" err="1"/>
              <a:t>ylang</a:t>
            </a:r>
            <a:r>
              <a:rPr lang="en-US" b="1" dirty="0"/>
              <a:t> </a:t>
            </a:r>
            <a:r>
              <a:rPr lang="en-US" b="1" dirty="0" err="1"/>
              <a:t>ylang</a:t>
            </a:r>
            <a:br>
              <a:rPr lang="en-US" b="1" dirty="0"/>
            </a:br>
            <a:r>
              <a:rPr lang="en-US" b="1" dirty="0"/>
              <a:t>Herbal: rosemary</a:t>
            </a:r>
            <a:br>
              <a:rPr lang="en-US" b="1" dirty="0"/>
            </a:br>
            <a:r>
              <a:rPr lang="en-US" b="1" dirty="0"/>
              <a:t>Woody: </a:t>
            </a:r>
            <a:r>
              <a:rPr lang="en-US" b="1" dirty="0" err="1"/>
              <a:t>amyris</a:t>
            </a:r>
            <a:r>
              <a:rPr lang="en-US" b="1" dirty="0"/>
              <a:t>, </a:t>
            </a:r>
            <a:r>
              <a:rPr lang="en-US" b="1" dirty="0" err="1"/>
              <a:t>cedarwood</a:t>
            </a:r>
            <a:r>
              <a:rPr lang="en-US" b="1" dirty="0"/>
              <a:t>, sandalwood</a:t>
            </a:r>
          </a:p>
          <a:p>
            <a:br>
              <a:rPr lang="en-US" dirty="0"/>
            </a:br>
            <a:r>
              <a:rPr lang="en-US" b="1" dirty="0"/>
              <a:t>CAN BE SUBSTITUTED WITH</a:t>
            </a:r>
            <a:br>
              <a:rPr lang="en-US" b="1" dirty="0"/>
            </a:br>
            <a:r>
              <a:rPr lang="en-US" b="1" dirty="0"/>
              <a:t>Geranium</a:t>
            </a:r>
            <a:br>
              <a:rPr lang="en-US" b="1" dirty="0"/>
            </a:br>
            <a:r>
              <a:rPr lang="en-US" b="1" dirty="0"/>
              <a:t>Rose</a:t>
            </a:r>
          </a:p>
          <a:p>
            <a:br>
              <a:rPr lang="en-US" b="1" dirty="0"/>
            </a:br>
            <a:r>
              <a:rPr lang="en-US" b="1" dirty="0"/>
              <a:t>PRECAUTIONS</a:t>
            </a:r>
            <a:br>
              <a:rPr lang="en-US" b="1" dirty="0"/>
            </a:br>
            <a:r>
              <a:rPr lang="en-US" b="1" dirty="0"/>
              <a:t>May interact with certain medications. Talk to your doctor or pharmacist about potential interactions.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9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>
                <a:latin typeface="Algerian" panose="04020705040A02060702" pitchFamily="82" charset="0"/>
              </a:rPr>
              <a:t>PEPPERMINT</a:t>
            </a:r>
            <a:r>
              <a:rPr lang="en-US" sz="5400">
                <a:latin typeface="Algerian" panose="04020705040A02060702" pitchFamily="82" charset="0"/>
              </a:rPr>
              <a:t> </a:t>
            </a:r>
            <a:br>
              <a:rPr lang="en-US" sz="5400"/>
            </a:br>
            <a:endParaRPr lang="en-US" sz="5400"/>
          </a:p>
        </p:txBody>
      </p:sp>
      <p:sp>
        <p:nvSpPr>
          <p:cNvPr id="7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" r="1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577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515" y="55290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lgerian" panose="04020705040A02060702" pitchFamily="82" charset="0"/>
              </a:rPr>
              <a:t>PEPPERMINT</a:t>
            </a:r>
            <a:br>
              <a:rPr lang="en-US" b="1" dirty="0">
                <a:latin typeface="Algerian" panose="04020705040A02060702" pitchFamily="82" charset="0"/>
              </a:rPr>
            </a:br>
            <a:r>
              <a:rPr lang="en-US" i="1" dirty="0" err="1">
                <a:latin typeface="Algerian" panose="04020705040A02060702" pitchFamily="82" charset="0"/>
              </a:rPr>
              <a:t>Mentha</a:t>
            </a:r>
            <a:r>
              <a:rPr lang="en-US" i="1" dirty="0">
                <a:latin typeface="Algerian" panose="04020705040A02060702" pitchFamily="82" charset="0"/>
              </a:rPr>
              <a:t> </a:t>
            </a:r>
            <a:r>
              <a:rPr lang="en-US" i="1" dirty="0" err="1">
                <a:latin typeface="Algerian" panose="04020705040A02060702" pitchFamily="82" charset="0"/>
              </a:rPr>
              <a:t>piperita</a:t>
            </a:r>
            <a:br>
              <a:rPr lang="en-US" i="1" dirty="0">
                <a:latin typeface="Algerian" panose="04020705040A02060702" pitchFamily="82" charset="0"/>
              </a:rPr>
            </a:br>
            <a:r>
              <a:rPr lang="en-US" b="1" dirty="0">
                <a:latin typeface="Algerian" panose="04020705040A02060702" pitchFamily="82" charset="0"/>
              </a:rPr>
              <a:t>SCENT: </a:t>
            </a:r>
            <a:r>
              <a:rPr lang="en-US" dirty="0">
                <a:latin typeface="Algerian" panose="04020705040A02060702" pitchFamily="82" charset="0"/>
              </a:rPr>
              <a:t>MINTY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65" y="2323647"/>
            <a:ext cx="11977006" cy="4351338"/>
          </a:xfrm>
        </p:spPr>
        <p:txBody>
          <a:bodyPr/>
          <a:lstStyle/>
          <a:p>
            <a:r>
              <a:rPr lang="en-US" dirty="0"/>
              <a:t>The plant we know as peppermint is a natural hybrid, a cross between spearmint and water mint, a plant that grows in damp places across Europe, Asia, and northwest Africa. </a:t>
            </a:r>
          </a:p>
          <a:p>
            <a:r>
              <a:rPr lang="en-US" dirty="0"/>
              <a:t>The ancient Romans planted peppermint between the stepping stones leading to their houses so that guests would be welcomed by the scent as they approached.</a:t>
            </a:r>
          </a:p>
          <a:p>
            <a:r>
              <a:rPr lang="en-US" dirty="0"/>
              <a:t> Peppermint is used to flavor both food and medicine and as a fragrance in cosmetics. </a:t>
            </a:r>
          </a:p>
          <a:p>
            <a:r>
              <a:rPr lang="en-US" dirty="0"/>
              <a:t>Drunk as a tea, it aids digestion.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25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79" y="695313"/>
            <a:ext cx="11928021" cy="6335486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PROPERTIES</a:t>
            </a:r>
            <a:br>
              <a:rPr lang="en-US" b="1" dirty="0"/>
            </a:br>
            <a:r>
              <a:rPr lang="en-US" dirty="0"/>
              <a:t>Analgesic, Antibacterial, Antiseptic, Decongestant, Febrifuge, Insecticide, Sedative, </a:t>
            </a:r>
            <a:r>
              <a:rPr lang="en-US" dirty="0" err="1"/>
              <a:t>Vermifuge</a:t>
            </a:r>
            <a:endParaRPr lang="en-US" dirty="0"/>
          </a:p>
          <a:p>
            <a:br>
              <a:rPr lang="en-US" dirty="0"/>
            </a:br>
            <a:r>
              <a:rPr lang="en-US" b="1" dirty="0"/>
              <a:t>POTENTIAL USES</a:t>
            </a:r>
            <a:br>
              <a:rPr lang="en-US" b="1" dirty="0"/>
            </a:br>
            <a:r>
              <a:rPr lang="en-US" dirty="0"/>
              <a:t>Acne, Anxiety, Colds/flu, Congestion, Dermatitis, Digestive upset, Fever, Gas, Indigestion, Insect repellant, Itching, Motion sickness, Muscle aches, Nausea, Pest repellant, Ringworm, Vomiting, Scabies</a:t>
            </a:r>
          </a:p>
          <a:p>
            <a:br>
              <a:rPr lang="en-US" dirty="0"/>
            </a:br>
            <a:r>
              <a:rPr lang="en-US" b="1" dirty="0"/>
              <a:t>BLENDS WELL WITH</a:t>
            </a:r>
            <a:br>
              <a:rPr lang="en-US" b="1" dirty="0"/>
            </a:br>
            <a:r>
              <a:rPr lang="en-US" b="1" dirty="0"/>
              <a:t>Citrus: orange, lemon, grape </a:t>
            </a:r>
            <a:r>
              <a:rPr lang="en-US" b="1" dirty="0" err="1"/>
              <a:t>fruilt</a:t>
            </a:r>
            <a:br>
              <a:rPr lang="en-US" b="1" dirty="0"/>
            </a:br>
            <a:r>
              <a:rPr lang="en-US" b="1" dirty="0"/>
              <a:t>Floral: geranium</a:t>
            </a:r>
            <a:br>
              <a:rPr lang="en-US" b="1" dirty="0"/>
            </a:br>
            <a:r>
              <a:rPr lang="en-US" b="1" dirty="0"/>
              <a:t>Medicinal: eucalyptus, tea tree, </a:t>
            </a:r>
            <a:r>
              <a:rPr lang="en-US" b="1" dirty="0" err="1"/>
              <a:t>niaouli</a:t>
            </a:r>
            <a:br>
              <a:rPr lang="en-US" b="1" dirty="0"/>
            </a:br>
            <a:r>
              <a:rPr lang="en-US" b="1" dirty="0"/>
              <a:t>Spicy: black pepper</a:t>
            </a:r>
            <a:br>
              <a:rPr lang="en-US" b="1" dirty="0"/>
            </a:br>
            <a:r>
              <a:rPr lang="en-US" b="1" dirty="0"/>
              <a:t>Woody: benzoin</a:t>
            </a:r>
          </a:p>
          <a:p>
            <a:br>
              <a:rPr lang="en-US" dirty="0"/>
            </a:br>
            <a:r>
              <a:rPr lang="en-US" b="1" dirty="0"/>
              <a:t>CAN BE SUBSTITUTED WITH</a:t>
            </a:r>
            <a:br>
              <a:rPr lang="en-US" b="1" dirty="0"/>
            </a:br>
            <a:r>
              <a:rPr lang="en-US" b="1" dirty="0"/>
              <a:t>Spearmint</a:t>
            </a:r>
          </a:p>
          <a:p>
            <a:br>
              <a:rPr lang="en-US" b="1" dirty="0"/>
            </a:br>
            <a:r>
              <a:rPr lang="en-US" b="1" dirty="0"/>
              <a:t>PRECAUTIONS</a:t>
            </a:r>
            <a:br>
              <a:rPr lang="en-US" b="1" dirty="0"/>
            </a:br>
            <a:r>
              <a:rPr lang="en-US" b="1" dirty="0"/>
              <a:t>Avoid use while breastfeeding, as it can reduce the milk supply in some women.</a:t>
            </a:r>
            <a:br>
              <a:rPr lang="en-US" b="1" dirty="0"/>
            </a:br>
            <a:r>
              <a:rPr lang="en-US" b="1" dirty="0"/>
              <a:t>Do not use with children under 6 years old.</a:t>
            </a:r>
            <a:br>
              <a:rPr lang="en-US" b="1" dirty="0"/>
            </a:br>
            <a:r>
              <a:rPr lang="en-US" b="1" dirty="0"/>
              <a:t>Avoid use near mucous membranes.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856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0" y="665653"/>
            <a:ext cx="5205662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/>
              <a:t>PINE</a:t>
            </a:r>
            <a:br>
              <a:rPr lang="en-US" sz="5400" b="1" dirty="0"/>
            </a:br>
            <a:r>
              <a:rPr lang="en-US" sz="5400" i="1" dirty="0" err="1"/>
              <a:t>Pinnus</a:t>
            </a:r>
            <a:r>
              <a:rPr lang="en-US" sz="5400" i="1" dirty="0"/>
              <a:t> sylvestris</a:t>
            </a:r>
            <a:r>
              <a:rPr lang="en-US" sz="5400" dirty="0"/>
              <a:t> 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13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" r="939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938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516" y="604300"/>
            <a:ext cx="11293503" cy="5849106"/>
          </a:xfrm>
        </p:spPr>
        <p:txBody>
          <a:bodyPr/>
          <a:lstStyle/>
          <a:p>
            <a:pPr algn="just"/>
            <a:r>
              <a:rPr lang="en-US" dirty="0"/>
              <a:t>Pine is an evergreen tree that can grow up to 115 feet high.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scent of pine oil is ubiquitous in cleaning products to the point that it is virtually synonymous with “clean.” 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According to Bryan Millerand Dr. Light Miller, authors of the authoritative </a:t>
            </a:r>
            <a:r>
              <a:rPr lang="en-US" i="1" dirty="0"/>
              <a:t>Ayurveda &amp; Aromatherapy</a:t>
            </a:r>
            <a:r>
              <a:rPr lang="en-US" dirty="0"/>
              <a:t>, “the world’s largest production of any essential oil is pine.”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 It is also used in perfumery in fragrances as diverse as </a:t>
            </a:r>
            <a:r>
              <a:rPr lang="en-US" dirty="0" err="1"/>
              <a:t>Fille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Aiguilles by Serge </a:t>
            </a:r>
            <a:r>
              <a:rPr lang="en-US" dirty="0" err="1"/>
              <a:t>Lutens</a:t>
            </a:r>
            <a:r>
              <a:rPr lang="en-US" dirty="0"/>
              <a:t> and Black Forest by Black Phoenix Alchemy Lab.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93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22" y="548640"/>
            <a:ext cx="11797393" cy="573289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PROPERTIES</a:t>
            </a:r>
            <a:br>
              <a:rPr lang="en-US" b="1" dirty="0"/>
            </a:br>
            <a:r>
              <a:rPr lang="en-US" dirty="0"/>
              <a:t>Analgesic, Antibacterial, Antidepressant, Antiseptic, </a:t>
            </a:r>
            <a:r>
              <a:rPr lang="en-US" b="1" dirty="0"/>
              <a:t>Decongestant</a:t>
            </a:r>
          </a:p>
          <a:p>
            <a:br>
              <a:rPr lang="en-US" dirty="0"/>
            </a:br>
            <a:r>
              <a:rPr lang="en-US" b="1" dirty="0"/>
              <a:t>POTENTIAL USES</a:t>
            </a:r>
            <a:br>
              <a:rPr lang="en-US" b="1" dirty="0"/>
            </a:br>
            <a:r>
              <a:rPr lang="en-US" dirty="0"/>
              <a:t>Arthritis, Bronchitis, Cleaning products, Colds/flu, Congestion, Cough, Depression</a:t>
            </a:r>
            <a:r>
              <a:rPr lang="en-US" b="1" dirty="0"/>
              <a:t>, Fatigue, Gout</a:t>
            </a:r>
            <a:r>
              <a:rPr lang="en-US" dirty="0"/>
              <a:t>, Muscle aches, </a:t>
            </a:r>
            <a:r>
              <a:rPr lang="en-US" b="1" dirty="0"/>
              <a:t>Scabies</a:t>
            </a:r>
            <a:r>
              <a:rPr lang="en-US" dirty="0"/>
              <a:t>, Urinary tract infection</a:t>
            </a:r>
          </a:p>
          <a:p>
            <a:br>
              <a:rPr lang="en-US" dirty="0"/>
            </a:br>
            <a:r>
              <a:rPr lang="en-US" b="1" dirty="0"/>
              <a:t>BLENDS WELL WITH</a:t>
            </a:r>
            <a:br>
              <a:rPr lang="en-US" b="1" dirty="0"/>
            </a:br>
            <a:r>
              <a:rPr lang="en-US" b="1" dirty="0"/>
              <a:t>Citrus: bergamot, grapefruit, lemon, orange</a:t>
            </a:r>
            <a:br>
              <a:rPr lang="en-US" b="1" dirty="0"/>
            </a:br>
            <a:r>
              <a:rPr lang="en-US" b="1" dirty="0"/>
              <a:t>Floral: lavender</a:t>
            </a:r>
            <a:br>
              <a:rPr lang="en-US" b="1" dirty="0"/>
            </a:br>
            <a:r>
              <a:rPr lang="en-US" b="1" dirty="0"/>
              <a:t>Minty: peppermint</a:t>
            </a:r>
            <a:br>
              <a:rPr lang="en-US" b="1" dirty="0"/>
            </a:br>
            <a:r>
              <a:rPr lang="en-US" b="1" dirty="0"/>
              <a:t>Medicinal: eucalyptus, tea tree</a:t>
            </a:r>
            <a:br>
              <a:rPr lang="en-US" b="1" dirty="0"/>
            </a:br>
            <a:r>
              <a:rPr lang="en-US" b="1" dirty="0"/>
              <a:t>Oriental: frankincense</a:t>
            </a:r>
            <a:br>
              <a:rPr lang="en-US" dirty="0"/>
            </a:br>
            <a:r>
              <a:rPr lang="en-US" b="1" dirty="0"/>
              <a:t>Woody: </a:t>
            </a:r>
            <a:r>
              <a:rPr lang="en-US" b="1" dirty="0" err="1"/>
              <a:t>cedarwood</a:t>
            </a:r>
            <a:endParaRPr lang="en-US" b="1" dirty="0"/>
          </a:p>
          <a:p>
            <a:br>
              <a:rPr lang="en-US" b="1" dirty="0"/>
            </a:br>
            <a:r>
              <a:rPr lang="en-US" b="1" dirty="0"/>
              <a:t>CAN BE SUBSTITUTED WITH</a:t>
            </a:r>
            <a:br>
              <a:rPr lang="en-US" b="1" dirty="0"/>
            </a:br>
            <a:r>
              <a:rPr lang="en-US" b="1" dirty="0"/>
              <a:t>Cypress</a:t>
            </a:r>
            <a:br>
              <a:rPr lang="en-US" b="1" dirty="0"/>
            </a:br>
            <a:r>
              <a:rPr lang="en-US" b="1" dirty="0"/>
              <a:t>Juniper</a:t>
            </a:r>
          </a:p>
          <a:p>
            <a:br>
              <a:rPr lang="en-US" b="1" dirty="0"/>
            </a:br>
            <a:r>
              <a:rPr lang="en-US" b="1" dirty="0"/>
              <a:t>PRECAUTIONS</a:t>
            </a:r>
            <a:br>
              <a:rPr lang="en-US" b="1" dirty="0"/>
            </a:br>
            <a:r>
              <a:rPr lang="en-US" b="1" dirty="0"/>
              <a:t>None specific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926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9" b="18680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58" y="2614840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lgerian" panose="04020705040A02060702" pitchFamily="82" charset="0"/>
              </a:rPr>
              <a:t>SANDALWOOD</a:t>
            </a:r>
            <a:r>
              <a:rPr lang="en-US" sz="4000" dirty="0">
                <a:latin typeface="Algerian" panose="04020705040A02060702" pitchFamily="82" charset="0"/>
              </a:rPr>
              <a:t> </a:t>
            </a:r>
            <a:br>
              <a:rPr lang="en-US" sz="4000" dirty="0">
                <a:latin typeface="Algerian" panose="04020705040A02060702" pitchFamily="82" charset="0"/>
              </a:rPr>
            </a:br>
            <a:endParaRPr lang="en-US" sz="4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611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3856E9-4239-4EE7-A372-FDCF4882F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C9CDCF-90F8-42B0-BD0A-794C52688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30095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7D05FE-3FB8-4314-A050-9AB40814D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11219"/>
            <a:ext cx="5646974" cy="6483075"/>
            <a:chOff x="-19221" y="0"/>
            <a:chExt cx="5646974" cy="648307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DDC6C42-DDD5-4105-85F2-9C052563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FB95E12-4EF0-42F7-BCF9-AD31B4C8E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38F8B2-67A9-4086-9341-7705CAB6F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653AAAF-CCEF-494B-9366-16BB3815A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4B356D9-49C3-412F-8E03-AC9AE8371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3100" b="1">
                <a:solidFill>
                  <a:schemeClr val="tx2"/>
                </a:solidFill>
                <a:latin typeface="Algerian" panose="04020705040A02060702" pitchFamily="82" charset="0"/>
              </a:rPr>
              <a:t>SANDALWOOD</a:t>
            </a:r>
            <a:br>
              <a:rPr lang="en-US" sz="3100" b="1">
                <a:solidFill>
                  <a:schemeClr val="tx2"/>
                </a:solidFill>
                <a:latin typeface="Algerian" panose="04020705040A02060702" pitchFamily="82" charset="0"/>
              </a:rPr>
            </a:br>
            <a:r>
              <a:rPr lang="en-US" sz="3100" i="1">
                <a:solidFill>
                  <a:schemeClr val="tx2"/>
                </a:solidFill>
                <a:latin typeface="Algerian" panose="04020705040A02060702" pitchFamily="82" charset="0"/>
              </a:rPr>
              <a:t>Santalum album</a:t>
            </a:r>
            <a:br>
              <a:rPr lang="en-US" sz="3100" i="1">
                <a:solidFill>
                  <a:schemeClr val="tx2"/>
                </a:solidFill>
                <a:latin typeface="Algerian" panose="04020705040A02060702" pitchFamily="82" charset="0"/>
              </a:rPr>
            </a:br>
            <a:r>
              <a:rPr lang="en-US" sz="3100" b="1">
                <a:solidFill>
                  <a:schemeClr val="tx2"/>
                </a:solidFill>
                <a:latin typeface="Algerian" panose="04020705040A02060702" pitchFamily="82" charset="0"/>
              </a:rPr>
              <a:t>SCENT: </a:t>
            </a:r>
            <a:r>
              <a:rPr lang="en-US" sz="3100">
                <a:solidFill>
                  <a:schemeClr val="tx2"/>
                </a:solidFill>
                <a:latin typeface="Algerian" panose="04020705040A02060702" pitchFamily="82" charset="0"/>
              </a:rPr>
              <a:t>WOODY </a:t>
            </a:r>
            <a:r>
              <a:rPr lang="en-US" sz="3100" b="1">
                <a:solidFill>
                  <a:schemeClr val="tx2"/>
                </a:solidFill>
                <a:latin typeface="Algerian" panose="04020705040A02060702" pitchFamily="82" charset="0"/>
              </a:rPr>
              <a:t>NOTE</a:t>
            </a:r>
            <a:r>
              <a:rPr lang="en-US" sz="3100">
                <a:solidFill>
                  <a:schemeClr val="tx2"/>
                </a:solidFill>
                <a:latin typeface="Algerian" panose="04020705040A02060702" pitchFamily="82" charset="0"/>
              </a:rPr>
              <a:t> </a:t>
            </a:r>
            <a:br>
              <a:rPr lang="en-US" sz="3100">
                <a:solidFill>
                  <a:schemeClr val="tx2"/>
                </a:solidFill>
                <a:latin typeface="Algerian" panose="04020705040A02060702" pitchFamily="82" charset="0"/>
              </a:rPr>
            </a:br>
            <a:endParaRPr lang="en-US" sz="3100">
              <a:solidFill>
                <a:schemeClr val="tx2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40CE2F-EF8E-4DDE-9071-77D80096F9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390054"/>
              </p:ext>
            </p:extLst>
          </p:nvPr>
        </p:nvGraphicFramePr>
        <p:xfrm>
          <a:off x="4717774" y="728870"/>
          <a:ext cx="7315200" cy="5742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2502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96" y="177200"/>
            <a:ext cx="11764736" cy="632732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PROPERTIES</a:t>
            </a:r>
            <a:br>
              <a:rPr lang="en-US" b="1" dirty="0"/>
            </a:br>
            <a:r>
              <a:rPr lang="en-US" dirty="0"/>
              <a:t>Anti-inflammatory, Antiseptic, Decongestant, Expectorant, Tonic</a:t>
            </a:r>
          </a:p>
          <a:p>
            <a:br>
              <a:rPr lang="en-US" dirty="0"/>
            </a:br>
            <a:r>
              <a:rPr lang="en-US" b="1" dirty="0"/>
              <a:t>POTENTIAL USES</a:t>
            </a:r>
            <a:br>
              <a:rPr lang="en-US" b="1" dirty="0"/>
            </a:br>
            <a:r>
              <a:rPr lang="en-US" dirty="0"/>
              <a:t>Acne, Dry skin, Colds/flu, Cough, Sinusitis, Urinary tract infection</a:t>
            </a:r>
          </a:p>
          <a:p>
            <a:br>
              <a:rPr lang="en-US" dirty="0"/>
            </a:br>
            <a:r>
              <a:rPr lang="en-US" b="1" dirty="0"/>
              <a:t>BLENDS WELL WITH</a:t>
            </a:r>
            <a:br>
              <a:rPr lang="en-US" b="1" dirty="0"/>
            </a:br>
            <a:r>
              <a:rPr lang="en-US" b="1" dirty="0"/>
              <a:t>Floral: </a:t>
            </a:r>
            <a:r>
              <a:rPr lang="en-US" b="1" dirty="0" err="1"/>
              <a:t>petitgrain</a:t>
            </a:r>
            <a:r>
              <a:rPr lang="en-US" b="1" dirty="0"/>
              <a:t>, rose, jasmine, </a:t>
            </a:r>
            <a:r>
              <a:rPr lang="en-US" b="1" dirty="0" err="1"/>
              <a:t>ylang</a:t>
            </a:r>
            <a:r>
              <a:rPr lang="en-US" b="1" dirty="0"/>
              <a:t> </a:t>
            </a:r>
            <a:r>
              <a:rPr lang="en-US" b="1" dirty="0" err="1"/>
              <a:t>ylang</a:t>
            </a:r>
            <a:br>
              <a:rPr lang="en-US" b="1" dirty="0"/>
            </a:br>
            <a:r>
              <a:rPr lang="en-US" b="1" dirty="0"/>
              <a:t>Woody: pine, benzoin</a:t>
            </a:r>
          </a:p>
          <a:p>
            <a:br>
              <a:rPr lang="en-US" b="1" dirty="0"/>
            </a:br>
            <a:r>
              <a:rPr lang="en-US" b="1" dirty="0"/>
              <a:t>CAN BE SUBSTITUTED WITH</a:t>
            </a:r>
            <a:br>
              <a:rPr lang="en-US" b="1" dirty="0"/>
            </a:br>
            <a:r>
              <a:rPr lang="en-US" b="1" dirty="0" err="1"/>
              <a:t>Cedarwood</a:t>
            </a:r>
            <a:br>
              <a:rPr lang="en-US" b="1" dirty="0"/>
            </a:br>
            <a:r>
              <a:rPr lang="en-US" b="1" dirty="0"/>
              <a:t>Vetiver</a:t>
            </a:r>
          </a:p>
          <a:p>
            <a:br>
              <a:rPr lang="en-US" dirty="0"/>
            </a:br>
            <a:r>
              <a:rPr lang="en-US" b="1" dirty="0"/>
              <a:t>PRECAUTIONS</a:t>
            </a:r>
            <a:br>
              <a:rPr lang="en-US" b="1" dirty="0"/>
            </a:br>
            <a:r>
              <a:rPr lang="en-US" b="1" dirty="0"/>
              <a:t>None specific.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0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LEMON</a:t>
            </a:r>
            <a:r>
              <a:rPr lang="en-US" sz="5400"/>
              <a:t> </a:t>
            </a:r>
            <a:br>
              <a:rPr lang="en-US" sz="5400"/>
            </a:br>
            <a:endParaRPr lang="en-US" sz="540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" b="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551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A7A73DF8-2ED4-4ADD-9164-4FE7D961F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2696792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       </a:t>
            </a:r>
          </a:p>
          <a:p>
            <a:pPr marL="0" indent="0">
              <a:buNone/>
            </a:pPr>
            <a:r>
              <a:rPr lang="en-US" sz="2000" dirty="0"/>
              <a:t>        </a:t>
            </a:r>
            <a:r>
              <a:rPr lang="en-US" sz="6600" dirty="0">
                <a:latin typeface="Algerian" panose="04020705040A02060702" pitchFamily="82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841903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208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>
                <a:latin typeface="Algerian" panose="04020705040A02060702" pitchFamily="82" charset="0"/>
              </a:rPr>
              <a:t>Citrus </a:t>
            </a:r>
            <a:r>
              <a:rPr lang="en-US" i="1" dirty="0" err="1">
                <a:latin typeface="Algerian" panose="04020705040A02060702" pitchFamily="82" charset="0"/>
              </a:rPr>
              <a:t>limonum</a:t>
            </a:r>
            <a:br>
              <a:rPr lang="en-US" i="1" dirty="0">
                <a:latin typeface="Algerian" panose="04020705040A02060702" pitchFamily="82" charset="0"/>
              </a:rPr>
            </a:br>
            <a:r>
              <a:rPr lang="en-US" b="1" dirty="0">
                <a:latin typeface="Algerian" panose="04020705040A02060702" pitchFamily="82" charset="0"/>
              </a:rPr>
              <a:t>SCENT: </a:t>
            </a:r>
            <a:r>
              <a:rPr lang="en-US" dirty="0">
                <a:latin typeface="Algerian" panose="04020705040A02060702" pitchFamily="82" charset="0"/>
              </a:rPr>
              <a:t>CITRUS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093" y="1825625"/>
            <a:ext cx="11781063" cy="4351338"/>
          </a:xfrm>
        </p:spPr>
        <p:txBody>
          <a:bodyPr/>
          <a:lstStyle/>
          <a:p>
            <a:pPr algn="just"/>
            <a:r>
              <a:rPr lang="en-US" dirty="0"/>
              <a:t>In India, lemons are called “golden apples.” </a:t>
            </a:r>
          </a:p>
          <a:p>
            <a:pPr algn="just"/>
            <a:r>
              <a:rPr lang="en-US" dirty="0"/>
              <a:t>Lemon essential oil is one of the most useful botanicals available to the </a:t>
            </a:r>
            <a:r>
              <a:rPr lang="en-US" dirty="0" err="1"/>
              <a:t>aromatherapist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It is used for flavoring everything from pickles (popular in Asia) to candy to soda and prized for its versatility as an ingredient in cosmetics, </a:t>
            </a:r>
            <a:r>
              <a:rPr lang="en-US" dirty="0" err="1"/>
              <a:t>medicinals</a:t>
            </a:r>
            <a:r>
              <a:rPr lang="en-US" dirty="0"/>
              <a:t>, and non-toxic cleaning products. </a:t>
            </a:r>
          </a:p>
          <a:p>
            <a:pPr algn="just"/>
            <a:r>
              <a:rPr lang="en-US" dirty="0"/>
              <a:t>The fruit has an exotic heritage—born in India, given an Arabic name, and brought to Europe by the Crusaders.</a:t>
            </a:r>
          </a:p>
        </p:txBody>
      </p:sp>
    </p:spTree>
    <p:extLst>
      <p:ext uri="{BB962C8B-B14F-4D97-AF65-F5344CB8AC3E}">
        <p14:creationId xmlns:p14="http://schemas.microsoft.com/office/powerpoint/2010/main" val="1901005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298" y="489858"/>
            <a:ext cx="11378151" cy="636814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PROPERTIES</a:t>
            </a:r>
            <a:br>
              <a:rPr lang="en-US" b="1" dirty="0"/>
            </a:br>
            <a:r>
              <a:rPr lang="en-US" dirty="0"/>
              <a:t>Antibacterial, Antiseptic, Astringent, </a:t>
            </a:r>
            <a:r>
              <a:rPr lang="en-US" b="1" dirty="0"/>
              <a:t>Detoxification, Febrifuge</a:t>
            </a:r>
            <a:r>
              <a:rPr lang="en-US" dirty="0"/>
              <a:t>, Styptic, Tonic</a:t>
            </a:r>
          </a:p>
          <a:p>
            <a:br>
              <a:rPr lang="en-US" dirty="0"/>
            </a:br>
            <a:r>
              <a:rPr lang="en-US" b="1" dirty="0"/>
              <a:t>POTENTIAL USES</a:t>
            </a:r>
            <a:br>
              <a:rPr lang="en-US" b="1" dirty="0"/>
            </a:br>
            <a:r>
              <a:rPr lang="en-US" dirty="0"/>
              <a:t>Bacterial infection, Bee stings, </a:t>
            </a:r>
            <a:r>
              <a:rPr lang="en-US" b="1" dirty="0"/>
              <a:t>Bleeding, Bronchitis, Digestive upset</a:t>
            </a:r>
            <a:r>
              <a:rPr lang="en-US" dirty="0"/>
              <a:t>, Fever, Headaches, Insect bites, </a:t>
            </a:r>
            <a:r>
              <a:rPr lang="en-US" b="1" dirty="0"/>
              <a:t>Mouth ulcers, Muscle aches</a:t>
            </a:r>
            <a:r>
              <a:rPr lang="en-US" dirty="0"/>
              <a:t>, </a:t>
            </a:r>
            <a:r>
              <a:rPr lang="en-US" dirty="0" err="1"/>
              <a:t>Oily,skin</a:t>
            </a:r>
            <a:r>
              <a:rPr lang="en-US" dirty="0"/>
              <a:t>, Skin discoloration, Sore throat, Stain removal, Warts</a:t>
            </a:r>
          </a:p>
          <a:p>
            <a:br>
              <a:rPr lang="en-US" dirty="0"/>
            </a:br>
            <a:r>
              <a:rPr lang="en-US" b="1" dirty="0"/>
              <a:t>BLENDS WITH</a:t>
            </a:r>
            <a:br>
              <a:rPr lang="en-US" b="1" dirty="0"/>
            </a:br>
            <a:r>
              <a:rPr lang="en-US" b="1" dirty="0"/>
              <a:t>Citrus: orange, mandarin, grapefruit</a:t>
            </a:r>
            <a:br>
              <a:rPr lang="en-US" b="1" dirty="0"/>
            </a:br>
            <a:r>
              <a:rPr lang="en-US" b="1" dirty="0"/>
              <a:t>Earthy: </a:t>
            </a:r>
            <a:r>
              <a:rPr lang="en-US" b="1" dirty="0" err="1"/>
              <a:t>oakmoss</a:t>
            </a:r>
            <a:br>
              <a:rPr lang="en-US" b="1" dirty="0"/>
            </a:br>
            <a:r>
              <a:rPr lang="en-US" b="1" dirty="0"/>
              <a:t>Floral: chamomile</a:t>
            </a:r>
            <a:br>
              <a:rPr lang="en-US" b="1" dirty="0"/>
            </a:br>
            <a:r>
              <a:rPr lang="en-US" b="1" dirty="0"/>
              <a:t>Herbal: fennel</a:t>
            </a:r>
            <a:br>
              <a:rPr lang="en-US" b="1" dirty="0"/>
            </a:br>
            <a:r>
              <a:rPr lang="en-US" b="1" dirty="0"/>
              <a:t>Medicinal: eucalyptus, tea tree</a:t>
            </a:r>
            <a:br>
              <a:rPr lang="en-US" b="1" dirty="0"/>
            </a:br>
            <a:r>
              <a:rPr lang="en-US" b="1" dirty="0"/>
              <a:t>Oriental: frankincense</a:t>
            </a:r>
            <a:br>
              <a:rPr lang="en-US" dirty="0"/>
            </a:br>
            <a:r>
              <a:rPr lang="en-US" b="1" dirty="0"/>
              <a:t>Woody: benzoin, juniper, sandalwood</a:t>
            </a:r>
          </a:p>
          <a:p>
            <a:br>
              <a:rPr lang="en-US" b="1" dirty="0"/>
            </a:br>
            <a:r>
              <a:rPr lang="en-US" b="1" dirty="0"/>
              <a:t>CAN BE SUBSTITUTED WITH</a:t>
            </a:r>
            <a:br>
              <a:rPr lang="en-US" b="1" dirty="0"/>
            </a:br>
            <a:r>
              <a:rPr lang="en-US" b="1" dirty="0"/>
              <a:t>Grapefruit</a:t>
            </a:r>
            <a:br>
              <a:rPr lang="en-US" b="1" dirty="0"/>
            </a:br>
            <a:r>
              <a:rPr lang="en-US" b="1" dirty="0"/>
              <a:t>Lime</a:t>
            </a:r>
          </a:p>
          <a:p>
            <a:br>
              <a:rPr lang="en-US" b="1" dirty="0"/>
            </a:br>
            <a:r>
              <a:rPr lang="en-US" b="1" dirty="0"/>
              <a:t>PRECAUTIONS</a:t>
            </a:r>
            <a:br>
              <a:rPr lang="en-US" b="1" dirty="0"/>
            </a:br>
            <a:r>
              <a:rPr lang="en-US" b="1" dirty="0"/>
              <a:t>Phototoxic if used at more than a 2 percent dilution (2 drops per teaspoon of carrier oil).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63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NUTMEG</a:t>
            </a:r>
            <a:r>
              <a:rPr lang="en-US" sz="5400"/>
              <a:t> </a:t>
            </a:r>
            <a:br>
              <a:rPr lang="en-US" sz="5400"/>
            </a:br>
            <a:endParaRPr lang="en-US" sz="540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" r="-2" b="-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33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786" y="816711"/>
            <a:ext cx="11449499" cy="6115049"/>
          </a:xfrm>
        </p:spPr>
        <p:txBody>
          <a:bodyPr>
            <a:normAutofit/>
          </a:bodyPr>
          <a:lstStyle/>
          <a:p>
            <a:r>
              <a:rPr lang="en-US" dirty="0"/>
              <a:t>Long used as a spice and flavoring, nutmeg is used in perfumery to fix citrus scents. </a:t>
            </a:r>
          </a:p>
          <a:p>
            <a:endParaRPr lang="en-US" dirty="0"/>
          </a:p>
          <a:p>
            <a:r>
              <a:rPr lang="en-US" dirty="0"/>
              <a:t>It was originally used by Arab physicians (who introduced it to the Venetians), to treat digestive disorders, kidney ailments, and bad breath.</a:t>
            </a:r>
          </a:p>
          <a:p>
            <a:endParaRPr lang="en-US" dirty="0"/>
          </a:p>
          <a:p>
            <a:r>
              <a:rPr lang="en-US" dirty="0"/>
              <a:t> Both Indians and Arabs used the spice as an aphrodisiac.</a:t>
            </a:r>
          </a:p>
          <a:p>
            <a:endParaRPr lang="en-US" dirty="0"/>
          </a:p>
          <a:p>
            <a:r>
              <a:rPr lang="en-US" dirty="0"/>
              <a:t> Elizabethans used it to ward off the plague. </a:t>
            </a:r>
          </a:p>
          <a:p>
            <a:endParaRPr lang="en-US" dirty="0"/>
          </a:p>
          <a:p>
            <a:r>
              <a:rPr lang="en-US" dirty="0"/>
              <a:t>Nutmeg is frequently used for unisex and masculine scents like </a:t>
            </a:r>
            <a:r>
              <a:rPr lang="en-US" dirty="0" err="1"/>
              <a:t>Guerlain’s</a:t>
            </a:r>
            <a:r>
              <a:rPr lang="en-US" dirty="0"/>
              <a:t> Vetiver Sport and Dior’s Fahrenheit.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07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176" y="424542"/>
            <a:ext cx="11483174" cy="613954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PROPERTIES</a:t>
            </a:r>
            <a:br>
              <a:rPr lang="en-US" b="1" dirty="0"/>
            </a:br>
            <a:r>
              <a:rPr lang="en-US" dirty="0"/>
              <a:t>Analgesic, Anti-inflammatory, Antiseptic, </a:t>
            </a:r>
            <a:r>
              <a:rPr lang="en-US" b="1" dirty="0"/>
              <a:t>Aphrodisiac</a:t>
            </a:r>
            <a:r>
              <a:rPr lang="en-US" dirty="0"/>
              <a:t>, Digestive tonic, Relaxant, Sedative, Stimulant</a:t>
            </a:r>
          </a:p>
          <a:p>
            <a:br>
              <a:rPr lang="en-US" dirty="0"/>
            </a:br>
            <a:r>
              <a:rPr lang="en-US" b="1" dirty="0"/>
              <a:t>POTENTIAL USES</a:t>
            </a:r>
            <a:br>
              <a:rPr lang="en-US" b="1" dirty="0"/>
            </a:br>
            <a:r>
              <a:rPr lang="en-US" dirty="0"/>
              <a:t>Arthritis, Diarrhea, Digestive issues, Gas, Nausea, Pain, Shampoo, </a:t>
            </a:r>
            <a:r>
              <a:rPr lang="en-US" b="1" dirty="0"/>
              <a:t>Sexual problems</a:t>
            </a:r>
            <a:r>
              <a:rPr lang="en-US" dirty="0"/>
              <a:t>, Vomiting</a:t>
            </a:r>
          </a:p>
          <a:p>
            <a:br>
              <a:rPr lang="en-US" dirty="0"/>
            </a:br>
            <a:r>
              <a:rPr lang="en-US" b="1" dirty="0"/>
              <a:t>BLENDS WELL WITH</a:t>
            </a:r>
            <a:br>
              <a:rPr lang="en-US" b="1" dirty="0"/>
            </a:br>
            <a:r>
              <a:rPr lang="en-US" b="1" dirty="0"/>
              <a:t>Citrus: orange, grapefruit, bergamot</a:t>
            </a:r>
            <a:br>
              <a:rPr lang="en-US" b="1" dirty="0"/>
            </a:br>
            <a:r>
              <a:rPr lang="en-US" b="1" dirty="0"/>
              <a:t>Earthy: </a:t>
            </a:r>
            <a:r>
              <a:rPr lang="en-US" b="1" dirty="0" err="1"/>
              <a:t>oakmoss</a:t>
            </a:r>
            <a:br>
              <a:rPr lang="en-US" b="1" dirty="0"/>
            </a:br>
            <a:r>
              <a:rPr lang="en-US" b="1" dirty="0"/>
              <a:t>Floral: geranium, lavender</a:t>
            </a:r>
            <a:br>
              <a:rPr lang="en-US" b="1" dirty="0"/>
            </a:br>
            <a:r>
              <a:rPr lang="en-US" b="1" dirty="0"/>
              <a:t>Spicy: coriander</a:t>
            </a:r>
          </a:p>
          <a:p>
            <a:br>
              <a:rPr lang="en-US" dirty="0"/>
            </a:br>
            <a:r>
              <a:rPr lang="en-US" b="1" dirty="0"/>
              <a:t>CAN BE SUBSTITUTED WITH</a:t>
            </a:r>
            <a:br>
              <a:rPr lang="en-US" b="1" dirty="0"/>
            </a:br>
            <a:r>
              <a:rPr lang="en-US" b="1" dirty="0"/>
              <a:t>Cinnamon</a:t>
            </a:r>
            <a:br>
              <a:rPr lang="en-US" b="1" dirty="0"/>
            </a:br>
            <a:r>
              <a:rPr lang="en-US" b="1" dirty="0"/>
              <a:t>Cloves</a:t>
            </a:r>
          </a:p>
          <a:p>
            <a:br>
              <a:rPr lang="en-US" b="1" dirty="0"/>
            </a:br>
            <a:r>
              <a:rPr lang="en-US" b="1" dirty="0"/>
              <a:t>PRECAUTIONS</a:t>
            </a:r>
            <a:br>
              <a:rPr lang="en-US" b="1" dirty="0"/>
            </a:br>
            <a:r>
              <a:rPr lang="en-US" b="1" dirty="0"/>
              <a:t>Avoid use while pregnant.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53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kern="1200">
                <a:latin typeface="+mj-lt"/>
                <a:ea typeface="+mj-ea"/>
                <a:cs typeface="+mj-cs"/>
              </a:rPr>
              <a:t>PALMAROSA</a:t>
            </a:r>
            <a:r>
              <a:rPr lang="en-US" kern="1200">
                <a:latin typeface="+mj-lt"/>
                <a:ea typeface="+mj-ea"/>
                <a:cs typeface="+mj-cs"/>
              </a:rPr>
              <a:t> </a:t>
            </a:r>
            <a:br>
              <a:rPr lang="en-US" kern="1200">
                <a:latin typeface="+mj-lt"/>
                <a:ea typeface="+mj-ea"/>
                <a:cs typeface="+mj-cs"/>
              </a:rPr>
            </a:br>
            <a:endParaRPr lang="en-US" kern="1200"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r="4336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011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588" y="634038"/>
            <a:ext cx="11831541" cy="5540149"/>
          </a:xfrm>
        </p:spPr>
        <p:txBody>
          <a:bodyPr>
            <a:normAutofit/>
          </a:bodyPr>
          <a:lstStyle/>
          <a:p>
            <a:r>
              <a:rPr lang="en-US" dirty="0" err="1"/>
              <a:t>Palmarosa</a:t>
            </a:r>
            <a:r>
              <a:rPr lang="en-US" dirty="0"/>
              <a:t> essential oil is extracted from a flowering grass harvested before it flowers.</a:t>
            </a:r>
          </a:p>
          <a:p>
            <a:r>
              <a:rPr lang="en-US" dirty="0"/>
              <a:t> It was used by ancient Indian doctors to treat nerve pain, rheumatism, and infectious diseases.</a:t>
            </a:r>
          </a:p>
          <a:p>
            <a:r>
              <a:rPr lang="en-US" dirty="0"/>
              <a:t> It is valued as a perfume ingredient because of the “rosy note” in its aroma. </a:t>
            </a:r>
          </a:p>
          <a:p>
            <a:r>
              <a:rPr lang="en-US" dirty="0"/>
              <a:t>Alternate names for </a:t>
            </a:r>
            <a:r>
              <a:rPr lang="en-US" dirty="0" err="1"/>
              <a:t>palmarosa</a:t>
            </a:r>
            <a:r>
              <a:rPr lang="en-US" dirty="0"/>
              <a:t> include Turkish rose, Indian rose, and rose geranium. </a:t>
            </a:r>
          </a:p>
          <a:p>
            <a:r>
              <a:rPr lang="en-US" dirty="0"/>
              <a:t>Perfumes with </a:t>
            </a:r>
            <a:r>
              <a:rPr lang="en-US" dirty="0" err="1"/>
              <a:t>palmarosa</a:t>
            </a:r>
            <a:r>
              <a:rPr lang="en-US" dirty="0"/>
              <a:t> notes include Ciara by Revlon and Jasmin 17 by Le </a:t>
            </a:r>
            <a:r>
              <a:rPr lang="en-US" dirty="0" err="1"/>
              <a:t>Labo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35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1213</Words>
  <Application>Microsoft Office PowerPoint</Application>
  <PresentationFormat>Widescreen</PresentationFormat>
  <Paragraphs>84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Algerian</vt:lpstr>
      <vt:lpstr>Arial</vt:lpstr>
      <vt:lpstr>Calibri</vt:lpstr>
      <vt:lpstr>Calibri Light</vt:lpstr>
      <vt:lpstr>Office Theme</vt:lpstr>
      <vt:lpstr>PowerPoint Presentation</vt:lpstr>
      <vt:lpstr>LEMON  </vt:lpstr>
      <vt:lpstr>Citrus limonum SCENT: CITRUS  </vt:lpstr>
      <vt:lpstr>PowerPoint Presentation</vt:lpstr>
      <vt:lpstr>NUTMEG  </vt:lpstr>
      <vt:lpstr>PowerPoint Presentation</vt:lpstr>
      <vt:lpstr>PowerPoint Presentation</vt:lpstr>
      <vt:lpstr>PALMAROSA  </vt:lpstr>
      <vt:lpstr>PowerPoint Presentation</vt:lpstr>
      <vt:lpstr>PowerPoint Presentation</vt:lpstr>
      <vt:lpstr>PEPPERMINT  </vt:lpstr>
      <vt:lpstr>PEPPERMINT Mentha piperita SCENT: MINTY</vt:lpstr>
      <vt:lpstr>PowerPoint Presentation</vt:lpstr>
      <vt:lpstr>PINE Pinnus sylvestris  </vt:lpstr>
      <vt:lpstr>PowerPoint Presentation</vt:lpstr>
      <vt:lpstr>PowerPoint Presentation</vt:lpstr>
      <vt:lpstr>SANDALWOOD  </vt:lpstr>
      <vt:lpstr>SANDALWOOD Santalum album SCENT: WOODY NOTE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Omji Porwal</cp:lastModifiedBy>
  <cp:revision>70</cp:revision>
  <dcterms:created xsi:type="dcterms:W3CDTF">2021-04-07T02:42:47Z</dcterms:created>
  <dcterms:modified xsi:type="dcterms:W3CDTF">2023-05-17T05:57:43Z</dcterms:modified>
</cp:coreProperties>
</file>