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73" r:id="rId2"/>
    <p:sldId id="290" r:id="rId3"/>
    <p:sldId id="289" r:id="rId4"/>
    <p:sldId id="291" r:id="rId5"/>
    <p:sldId id="292" r:id="rId6"/>
    <p:sldId id="293" r:id="rId7"/>
    <p:sldId id="294" r:id="rId8"/>
    <p:sldId id="296" r:id="rId9"/>
    <p:sldId id="297" r:id="rId10"/>
    <p:sldId id="298" r:id="rId11"/>
    <p:sldId id="299" r:id="rId12"/>
    <p:sldId id="315" r:id="rId13"/>
    <p:sldId id="300" r:id="rId14"/>
    <p:sldId id="301" r:id="rId15"/>
    <p:sldId id="302" r:id="rId16"/>
    <p:sldId id="303" r:id="rId17"/>
    <p:sldId id="304" r:id="rId18"/>
    <p:sldId id="305" r:id="rId19"/>
    <p:sldId id="306" r:id="rId20"/>
    <p:sldId id="307" r:id="rId21"/>
    <p:sldId id="308" r:id="rId22"/>
    <p:sldId id="274"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85" d="100"/>
          <a:sy n="85" d="100"/>
        </p:scale>
        <p:origin x="120"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3BBC7D-D34F-4953-A9E8-8325F684622E}" type="datetimeFigureOut">
              <a:rPr lang="en-US" smtClean="0"/>
              <a:t>5/17/2023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AB0A31-CE76-43D5-933C-5ABB3BA4863C}" type="slidenum">
              <a:rPr lang="en-US" smtClean="0"/>
              <a:t>‹#›</a:t>
            </a:fld>
            <a:endParaRPr lang="en-US"/>
          </a:p>
        </p:txBody>
      </p:sp>
    </p:spTree>
    <p:extLst>
      <p:ext uri="{BB962C8B-B14F-4D97-AF65-F5344CB8AC3E}">
        <p14:creationId xmlns:p14="http://schemas.microsoft.com/office/powerpoint/2010/main" val="2317880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xfrm>
            <a:off x="3810000" y="514350"/>
            <a:ext cx="4572000" cy="25717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5551F5F-D960-4A2A-A528-4AAC2DDD340C}" type="slidenum">
              <a:rPr lang="en-US" altLang="en-US"/>
              <a:pPr eaLnBrk="1" hangingPunct="1"/>
              <a:t>1</a:t>
            </a:fld>
            <a:endParaRPr lang="en-US" altLang="en-US"/>
          </a:p>
        </p:txBody>
      </p:sp>
    </p:spTree>
    <p:extLst>
      <p:ext uri="{BB962C8B-B14F-4D97-AF65-F5344CB8AC3E}">
        <p14:creationId xmlns:p14="http://schemas.microsoft.com/office/powerpoint/2010/main" val="2642941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1E1307B-1F55-4F35-A8C6-086E4A320CDB}"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43E6EA-A3E2-4285-BEC2-65397A38ACC8}" type="slidenum">
              <a:rPr lang="en-US" smtClean="0"/>
              <a:t>‹#›</a:t>
            </a:fld>
            <a:endParaRPr lang="en-US"/>
          </a:p>
        </p:txBody>
      </p:sp>
    </p:spTree>
    <p:extLst>
      <p:ext uri="{BB962C8B-B14F-4D97-AF65-F5344CB8AC3E}">
        <p14:creationId xmlns:p14="http://schemas.microsoft.com/office/powerpoint/2010/main" val="664083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E1307B-1F55-4F35-A8C6-086E4A320CDB}"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43E6EA-A3E2-4285-BEC2-65397A38ACC8}" type="slidenum">
              <a:rPr lang="en-US" smtClean="0"/>
              <a:t>‹#›</a:t>
            </a:fld>
            <a:endParaRPr lang="en-US"/>
          </a:p>
        </p:txBody>
      </p:sp>
    </p:spTree>
    <p:extLst>
      <p:ext uri="{BB962C8B-B14F-4D97-AF65-F5344CB8AC3E}">
        <p14:creationId xmlns:p14="http://schemas.microsoft.com/office/powerpoint/2010/main" val="1936241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E1307B-1F55-4F35-A8C6-086E4A320CDB}"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43E6EA-A3E2-4285-BEC2-65397A38ACC8}" type="slidenum">
              <a:rPr lang="en-US" smtClean="0"/>
              <a:t>‹#›</a:t>
            </a:fld>
            <a:endParaRPr lang="en-US"/>
          </a:p>
        </p:txBody>
      </p:sp>
    </p:spTree>
    <p:extLst>
      <p:ext uri="{BB962C8B-B14F-4D97-AF65-F5344CB8AC3E}">
        <p14:creationId xmlns:p14="http://schemas.microsoft.com/office/powerpoint/2010/main" val="2151117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E1307B-1F55-4F35-A8C6-086E4A320CDB}"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43E6EA-A3E2-4285-BEC2-65397A38ACC8}" type="slidenum">
              <a:rPr lang="en-US" smtClean="0"/>
              <a:t>‹#›</a:t>
            </a:fld>
            <a:endParaRPr lang="en-US"/>
          </a:p>
        </p:txBody>
      </p:sp>
    </p:spTree>
    <p:extLst>
      <p:ext uri="{BB962C8B-B14F-4D97-AF65-F5344CB8AC3E}">
        <p14:creationId xmlns:p14="http://schemas.microsoft.com/office/powerpoint/2010/main" val="915008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E1307B-1F55-4F35-A8C6-086E4A320CDB}"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43E6EA-A3E2-4285-BEC2-65397A38ACC8}" type="slidenum">
              <a:rPr lang="en-US" smtClean="0"/>
              <a:t>‹#›</a:t>
            </a:fld>
            <a:endParaRPr lang="en-US"/>
          </a:p>
        </p:txBody>
      </p:sp>
    </p:spTree>
    <p:extLst>
      <p:ext uri="{BB962C8B-B14F-4D97-AF65-F5344CB8AC3E}">
        <p14:creationId xmlns:p14="http://schemas.microsoft.com/office/powerpoint/2010/main" val="3082193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1E1307B-1F55-4F35-A8C6-086E4A320CDB}" type="datetimeFigureOut">
              <a:rPr lang="en-US" smtClean="0"/>
              <a:t>5/17/2023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43E6EA-A3E2-4285-BEC2-65397A38ACC8}" type="slidenum">
              <a:rPr lang="en-US" smtClean="0"/>
              <a:t>‹#›</a:t>
            </a:fld>
            <a:endParaRPr lang="en-US"/>
          </a:p>
        </p:txBody>
      </p:sp>
    </p:spTree>
    <p:extLst>
      <p:ext uri="{BB962C8B-B14F-4D97-AF65-F5344CB8AC3E}">
        <p14:creationId xmlns:p14="http://schemas.microsoft.com/office/powerpoint/2010/main" val="3496175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1E1307B-1F55-4F35-A8C6-086E4A320CDB}" type="datetimeFigureOut">
              <a:rPr lang="en-US" smtClean="0"/>
              <a:t>5/17/2023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43E6EA-A3E2-4285-BEC2-65397A38ACC8}" type="slidenum">
              <a:rPr lang="en-US" smtClean="0"/>
              <a:t>‹#›</a:t>
            </a:fld>
            <a:endParaRPr lang="en-US"/>
          </a:p>
        </p:txBody>
      </p:sp>
    </p:spTree>
    <p:extLst>
      <p:ext uri="{BB962C8B-B14F-4D97-AF65-F5344CB8AC3E}">
        <p14:creationId xmlns:p14="http://schemas.microsoft.com/office/powerpoint/2010/main" val="4117091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1E1307B-1F55-4F35-A8C6-086E4A320CDB}" type="datetimeFigureOut">
              <a:rPr lang="en-US" smtClean="0"/>
              <a:t>5/17/2023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43E6EA-A3E2-4285-BEC2-65397A38ACC8}" type="slidenum">
              <a:rPr lang="en-US" smtClean="0"/>
              <a:t>‹#›</a:t>
            </a:fld>
            <a:endParaRPr lang="en-US"/>
          </a:p>
        </p:txBody>
      </p:sp>
    </p:spTree>
    <p:extLst>
      <p:ext uri="{BB962C8B-B14F-4D97-AF65-F5344CB8AC3E}">
        <p14:creationId xmlns:p14="http://schemas.microsoft.com/office/powerpoint/2010/main" val="3597902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E1307B-1F55-4F35-A8C6-086E4A320CDB}" type="datetimeFigureOut">
              <a:rPr lang="en-US" smtClean="0"/>
              <a:t>5/17/2023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43E6EA-A3E2-4285-BEC2-65397A38ACC8}" type="slidenum">
              <a:rPr lang="en-US" smtClean="0"/>
              <a:t>‹#›</a:t>
            </a:fld>
            <a:endParaRPr lang="en-US"/>
          </a:p>
        </p:txBody>
      </p:sp>
    </p:spTree>
    <p:extLst>
      <p:ext uri="{BB962C8B-B14F-4D97-AF65-F5344CB8AC3E}">
        <p14:creationId xmlns:p14="http://schemas.microsoft.com/office/powerpoint/2010/main" val="2514458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E1307B-1F55-4F35-A8C6-086E4A320CDB}" type="datetimeFigureOut">
              <a:rPr lang="en-US" smtClean="0"/>
              <a:t>5/17/2023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43E6EA-A3E2-4285-BEC2-65397A38ACC8}" type="slidenum">
              <a:rPr lang="en-US" smtClean="0"/>
              <a:t>‹#›</a:t>
            </a:fld>
            <a:endParaRPr lang="en-US"/>
          </a:p>
        </p:txBody>
      </p:sp>
    </p:spTree>
    <p:extLst>
      <p:ext uri="{BB962C8B-B14F-4D97-AF65-F5344CB8AC3E}">
        <p14:creationId xmlns:p14="http://schemas.microsoft.com/office/powerpoint/2010/main" val="2325246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E1307B-1F55-4F35-A8C6-086E4A320CDB}" type="datetimeFigureOut">
              <a:rPr lang="en-US" smtClean="0"/>
              <a:t>5/17/2023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43E6EA-A3E2-4285-BEC2-65397A38ACC8}" type="slidenum">
              <a:rPr lang="en-US" smtClean="0"/>
              <a:t>‹#›</a:t>
            </a:fld>
            <a:endParaRPr lang="en-US"/>
          </a:p>
        </p:txBody>
      </p:sp>
    </p:spTree>
    <p:extLst>
      <p:ext uri="{BB962C8B-B14F-4D97-AF65-F5344CB8AC3E}">
        <p14:creationId xmlns:p14="http://schemas.microsoft.com/office/powerpoint/2010/main" val="984393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E1307B-1F55-4F35-A8C6-086E4A320CDB}" type="datetimeFigureOut">
              <a:rPr lang="en-US" smtClean="0"/>
              <a:t>5/17/2023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43E6EA-A3E2-4285-BEC2-65397A38ACC8}" type="slidenum">
              <a:rPr lang="en-US" smtClean="0"/>
              <a:t>‹#›</a:t>
            </a:fld>
            <a:endParaRPr lang="en-US"/>
          </a:p>
        </p:txBody>
      </p:sp>
    </p:spTree>
    <p:extLst>
      <p:ext uri="{BB962C8B-B14F-4D97-AF65-F5344CB8AC3E}">
        <p14:creationId xmlns:p14="http://schemas.microsoft.com/office/powerpoint/2010/main" val="3535248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object 2"/>
          <p:cNvSpPr>
            <a:spLocks/>
          </p:cNvSpPr>
          <p:nvPr/>
        </p:nvSpPr>
        <p:spPr bwMode="auto">
          <a:xfrm>
            <a:off x="1372428" y="4144512"/>
            <a:ext cx="9713843" cy="1834755"/>
          </a:xfrm>
          <a:custGeom>
            <a:avLst/>
            <a:gdLst>
              <a:gd name="T0" fmla="*/ 9144000 w 9144000"/>
              <a:gd name="T1" fmla="*/ 0 h 792479"/>
              <a:gd name="T2" fmla="*/ 0 w 9144000"/>
              <a:gd name="T3" fmla="*/ 0 h 792479"/>
              <a:gd name="T4" fmla="*/ 0 w 9144000"/>
              <a:gd name="T5" fmla="*/ 791454 h 792479"/>
              <a:gd name="T6" fmla="*/ 9144000 w 9144000"/>
              <a:gd name="T7" fmla="*/ 791454 h 792479"/>
              <a:gd name="T8" fmla="*/ 9144000 w 9144000"/>
              <a:gd name="T9" fmla="*/ 0 h 79247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144000" h="792479">
                <a:moveTo>
                  <a:pt x="9144000" y="0"/>
                </a:moveTo>
                <a:lnTo>
                  <a:pt x="0" y="0"/>
                </a:lnTo>
                <a:lnTo>
                  <a:pt x="0" y="792086"/>
                </a:lnTo>
                <a:lnTo>
                  <a:pt x="9144000" y="792086"/>
                </a:lnTo>
                <a:lnTo>
                  <a:pt x="9144000"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p>
        </p:txBody>
      </p:sp>
      <p:sp>
        <p:nvSpPr>
          <p:cNvPr id="3" name="object 3"/>
          <p:cNvSpPr txBox="1"/>
          <p:nvPr/>
        </p:nvSpPr>
        <p:spPr>
          <a:xfrm>
            <a:off x="1846117" y="4159698"/>
            <a:ext cx="8701013" cy="1978106"/>
          </a:xfrm>
          <a:prstGeom prst="rect">
            <a:avLst/>
          </a:prstGeom>
        </p:spPr>
        <p:txBody>
          <a:bodyPr wrap="square" lIns="0" tIns="13335" rIns="0" bIns="0">
            <a:spAutoFit/>
          </a:bodyPr>
          <a:lstStyle/>
          <a:p>
            <a:pPr algn="ctr">
              <a:spcBef>
                <a:spcPts val="100"/>
              </a:spcBef>
              <a:defRPr/>
            </a:pPr>
            <a:r>
              <a:rPr lang="en-US" sz="3600" b="1" spc="-114" dirty="0">
                <a:latin typeface="Algerian" panose="04020705040A02060702" pitchFamily="82" charset="0"/>
                <a:cs typeface="Trebuchet MS"/>
              </a:rPr>
              <a:t>A R O M A t h e r a p y</a:t>
            </a:r>
          </a:p>
          <a:p>
            <a:pPr algn="ctr">
              <a:spcBef>
                <a:spcPts val="100"/>
              </a:spcBef>
              <a:defRPr/>
            </a:pPr>
            <a:r>
              <a:rPr lang="en-US" sz="3600" b="1" spc="-114" dirty="0">
                <a:latin typeface="Algerian" panose="04020705040A02060702" pitchFamily="82" charset="0"/>
                <a:cs typeface="Times New Roman"/>
              </a:rPr>
              <a:t>Remedies for health healings  Anxiety, cold cough, congestion</a:t>
            </a:r>
          </a:p>
          <a:p>
            <a:pPr algn="ctr">
              <a:spcBef>
                <a:spcPts val="100"/>
              </a:spcBef>
              <a:defRPr/>
            </a:pPr>
            <a:endParaRPr lang="en-US" dirty="0"/>
          </a:p>
        </p:txBody>
      </p:sp>
      <p:sp>
        <p:nvSpPr>
          <p:cNvPr id="6" name="object 6"/>
          <p:cNvSpPr txBox="1"/>
          <p:nvPr/>
        </p:nvSpPr>
        <p:spPr>
          <a:xfrm>
            <a:off x="3095625" y="5994454"/>
            <a:ext cx="5595938" cy="856645"/>
          </a:xfrm>
          <a:prstGeom prst="rect">
            <a:avLst/>
          </a:prstGeom>
        </p:spPr>
        <p:txBody>
          <a:bodyPr lIns="0" tIns="12700" rIns="0" bIns="0">
            <a:spAutoFit/>
          </a:bodyPr>
          <a:lstStyle/>
          <a:p>
            <a:pPr algn="ctr">
              <a:spcBef>
                <a:spcPts val="100"/>
              </a:spcBef>
              <a:defRPr/>
            </a:pPr>
            <a:r>
              <a:rPr b="1" spc="210" dirty="0">
                <a:latin typeface="Algerian" panose="04020705040A02060702" pitchFamily="82" charset="0"/>
                <a:cs typeface="Times New Roman"/>
              </a:rPr>
              <a:t>Grade</a:t>
            </a:r>
            <a:r>
              <a:rPr b="1" spc="-60" dirty="0">
                <a:latin typeface="Algerian" panose="04020705040A02060702" pitchFamily="82" charset="0"/>
                <a:cs typeface="Times New Roman"/>
              </a:rPr>
              <a:t> </a:t>
            </a:r>
            <a:r>
              <a:rPr lang="en-US" b="1" spc="-60" dirty="0">
                <a:latin typeface="Algerian" panose="04020705040A02060702" pitchFamily="82" charset="0"/>
                <a:cs typeface="Times New Roman"/>
              </a:rPr>
              <a:t>4</a:t>
            </a:r>
            <a:r>
              <a:rPr b="1" spc="130" dirty="0">
                <a:latin typeface="Algerian" panose="04020705040A02060702" pitchFamily="82" charset="0"/>
                <a:cs typeface="Times New Roman"/>
              </a:rPr>
              <a:t>-</a:t>
            </a:r>
            <a:r>
              <a:rPr lang="en-US" b="1" spc="130" dirty="0">
                <a:latin typeface="Algerian" panose="04020705040A02060702" pitchFamily="82" charset="0"/>
                <a:cs typeface="Times New Roman"/>
              </a:rPr>
              <a:t> Spring</a:t>
            </a:r>
            <a:r>
              <a:rPr lang="en-US" b="1" spc="-55" dirty="0">
                <a:latin typeface="Algerian" panose="04020705040A02060702" pitchFamily="82" charset="0"/>
                <a:cs typeface="Times New Roman"/>
              </a:rPr>
              <a:t> </a:t>
            </a:r>
            <a:r>
              <a:rPr b="1" spc="270" dirty="0">
                <a:latin typeface="Algerian" panose="04020705040A02060702" pitchFamily="82" charset="0"/>
                <a:cs typeface="Times New Roman"/>
              </a:rPr>
              <a:t>semester</a:t>
            </a:r>
            <a:r>
              <a:rPr b="1" spc="-55" dirty="0">
                <a:latin typeface="Algerian" panose="04020705040A02060702" pitchFamily="82" charset="0"/>
                <a:cs typeface="Times New Roman"/>
              </a:rPr>
              <a:t> </a:t>
            </a:r>
            <a:endParaRPr lang="en-US" b="1" spc="-55" dirty="0">
              <a:latin typeface="Algerian" panose="04020705040A02060702" pitchFamily="82" charset="0"/>
              <a:cs typeface="Times New Roman"/>
            </a:endParaRPr>
          </a:p>
          <a:p>
            <a:pPr algn="ctr">
              <a:spcBef>
                <a:spcPts val="100"/>
              </a:spcBef>
              <a:defRPr/>
            </a:pPr>
            <a:r>
              <a:rPr lang="en-US" b="1" spc="55" dirty="0">
                <a:solidFill>
                  <a:srgbClr val="FF0000"/>
                </a:solidFill>
                <a:latin typeface="Algerian" panose="04020705040A02060702" pitchFamily="82" charset="0"/>
                <a:cs typeface="Times New Roman"/>
              </a:rPr>
              <a:t>Prof. </a:t>
            </a:r>
            <a:r>
              <a:rPr b="1" spc="55" dirty="0">
                <a:solidFill>
                  <a:srgbClr val="FF0000"/>
                </a:solidFill>
                <a:latin typeface="Algerian" panose="04020705040A02060702" pitchFamily="82" charset="0"/>
                <a:cs typeface="Times New Roman"/>
              </a:rPr>
              <a:t>Dr.</a:t>
            </a:r>
            <a:r>
              <a:rPr lang="en-US" b="1" spc="55" dirty="0">
                <a:solidFill>
                  <a:srgbClr val="FF0000"/>
                </a:solidFill>
                <a:latin typeface="Algerian" panose="04020705040A02060702" pitchFamily="82" charset="0"/>
                <a:cs typeface="Times New Roman"/>
              </a:rPr>
              <a:t> </a:t>
            </a:r>
            <a:r>
              <a:rPr b="1" spc="55" dirty="0">
                <a:solidFill>
                  <a:srgbClr val="FF0000"/>
                </a:solidFill>
                <a:latin typeface="Algerian" panose="04020705040A02060702" pitchFamily="82" charset="0"/>
                <a:cs typeface="Times New Roman"/>
              </a:rPr>
              <a:t> </a:t>
            </a:r>
            <a:r>
              <a:rPr b="1" spc="-15" dirty="0" err="1">
                <a:solidFill>
                  <a:srgbClr val="FF0000"/>
                </a:solidFill>
                <a:latin typeface="Algerian" panose="04020705040A02060702" pitchFamily="82" charset="0"/>
                <a:cs typeface="Times New Roman"/>
              </a:rPr>
              <a:t>Omji</a:t>
            </a:r>
            <a:r>
              <a:rPr b="1" spc="-140" dirty="0">
                <a:solidFill>
                  <a:srgbClr val="FF0000"/>
                </a:solidFill>
                <a:latin typeface="Algerian" panose="04020705040A02060702" pitchFamily="82" charset="0"/>
                <a:cs typeface="Times New Roman"/>
              </a:rPr>
              <a:t> </a:t>
            </a:r>
            <a:r>
              <a:rPr lang="en-US" b="1" spc="-140" dirty="0">
                <a:solidFill>
                  <a:srgbClr val="FF0000"/>
                </a:solidFill>
                <a:latin typeface="Algerian" panose="04020705040A02060702" pitchFamily="82" charset="0"/>
                <a:cs typeface="Times New Roman"/>
              </a:rPr>
              <a:t>  </a:t>
            </a:r>
            <a:r>
              <a:rPr b="1" spc="270" dirty="0" err="1">
                <a:solidFill>
                  <a:srgbClr val="FF0000"/>
                </a:solidFill>
                <a:latin typeface="Algerian" panose="04020705040A02060702" pitchFamily="82" charset="0"/>
                <a:cs typeface="Times New Roman"/>
              </a:rPr>
              <a:t>Porwal</a:t>
            </a:r>
            <a:endParaRPr lang="en-US" b="1" spc="270" dirty="0">
              <a:solidFill>
                <a:srgbClr val="FF0000"/>
              </a:solidFill>
              <a:latin typeface="Algerian" panose="04020705040A02060702" pitchFamily="82" charset="0"/>
              <a:cs typeface="Times New Roman"/>
            </a:endParaRPr>
          </a:p>
          <a:p>
            <a:pPr algn="ctr">
              <a:defRPr/>
            </a:pPr>
            <a:endParaRPr dirty="0">
              <a:latin typeface="Algerian" panose="04020705040A02060702" pitchFamily="82" charset="0"/>
              <a:cs typeface="Times New Roman"/>
            </a:endParaRPr>
          </a:p>
        </p:txBody>
      </p:sp>
      <p:sp>
        <p:nvSpPr>
          <p:cNvPr id="2053" name="object 7"/>
          <p:cNvSpPr txBox="1">
            <a:spLocks noChangeArrowheads="1"/>
          </p:cNvSpPr>
          <p:nvPr/>
        </p:nvSpPr>
        <p:spPr bwMode="auto">
          <a:xfrm>
            <a:off x="2182091" y="617708"/>
            <a:ext cx="8094518" cy="4015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12065" rIns="0" bIns="0">
            <a:spAutoFit/>
          </a:bodyPr>
          <a:lstStyle>
            <a:lvl1pPr marL="12700" eaLnBrk="0" hangingPunct="0">
              <a:spcBef>
                <a:spcPct val="20000"/>
              </a:spcBef>
              <a:tabLst>
                <a:tab pos="1165225" algn="l"/>
              </a:tabLst>
              <a:defRPr>
                <a:solidFill>
                  <a:schemeClr val="tx1"/>
                </a:solidFill>
                <a:latin typeface="Calibri" pitchFamily="34" charset="0"/>
              </a:defRPr>
            </a:lvl1pPr>
            <a:lvl2pPr marL="742950" indent="-285750" eaLnBrk="0" hangingPunct="0">
              <a:spcBef>
                <a:spcPct val="20000"/>
              </a:spcBef>
              <a:tabLst>
                <a:tab pos="1165225" algn="l"/>
              </a:tabLst>
              <a:defRPr>
                <a:solidFill>
                  <a:schemeClr val="tx1"/>
                </a:solidFill>
                <a:latin typeface="Calibri" pitchFamily="34" charset="0"/>
              </a:defRPr>
            </a:lvl2pPr>
            <a:lvl3pPr marL="1143000" indent="-228600" eaLnBrk="0" hangingPunct="0">
              <a:spcBef>
                <a:spcPct val="20000"/>
              </a:spcBef>
              <a:tabLst>
                <a:tab pos="1165225" algn="l"/>
              </a:tabLst>
              <a:defRPr>
                <a:solidFill>
                  <a:schemeClr val="tx1"/>
                </a:solidFill>
                <a:latin typeface="Calibri" pitchFamily="34" charset="0"/>
              </a:defRPr>
            </a:lvl3pPr>
            <a:lvl4pPr marL="1600200" indent="-228600" eaLnBrk="0" hangingPunct="0">
              <a:spcBef>
                <a:spcPct val="20000"/>
              </a:spcBef>
              <a:tabLst>
                <a:tab pos="1165225" algn="l"/>
              </a:tabLst>
              <a:defRPr>
                <a:solidFill>
                  <a:schemeClr val="tx1"/>
                </a:solidFill>
                <a:latin typeface="Calibri" pitchFamily="34" charset="0"/>
              </a:defRPr>
            </a:lvl4pPr>
            <a:lvl5pPr marL="2057400" indent="-228600" eaLnBrk="0" hangingPunct="0">
              <a:spcBef>
                <a:spcPct val="20000"/>
              </a:spcBef>
              <a:tabLst>
                <a:tab pos="1165225" algn="l"/>
              </a:tabLst>
              <a:defRPr>
                <a:solidFill>
                  <a:schemeClr val="tx1"/>
                </a:solidFill>
                <a:latin typeface="Calibri" pitchFamily="34" charset="0"/>
              </a:defRPr>
            </a:lvl5pPr>
            <a:lvl6pPr marL="2514600" indent="-228600" eaLnBrk="0" fontAlgn="base" hangingPunct="0">
              <a:spcBef>
                <a:spcPct val="20000"/>
              </a:spcBef>
              <a:spcAft>
                <a:spcPct val="0"/>
              </a:spcAft>
              <a:tabLst>
                <a:tab pos="1165225" algn="l"/>
              </a:tabLst>
              <a:defRPr>
                <a:solidFill>
                  <a:schemeClr val="tx1"/>
                </a:solidFill>
                <a:latin typeface="Calibri" pitchFamily="34" charset="0"/>
              </a:defRPr>
            </a:lvl6pPr>
            <a:lvl7pPr marL="2971800" indent="-228600" eaLnBrk="0" fontAlgn="base" hangingPunct="0">
              <a:spcBef>
                <a:spcPct val="20000"/>
              </a:spcBef>
              <a:spcAft>
                <a:spcPct val="0"/>
              </a:spcAft>
              <a:tabLst>
                <a:tab pos="1165225" algn="l"/>
              </a:tabLst>
              <a:defRPr>
                <a:solidFill>
                  <a:schemeClr val="tx1"/>
                </a:solidFill>
                <a:latin typeface="Calibri" pitchFamily="34" charset="0"/>
              </a:defRPr>
            </a:lvl7pPr>
            <a:lvl8pPr marL="3429000" indent="-228600" eaLnBrk="0" fontAlgn="base" hangingPunct="0">
              <a:spcBef>
                <a:spcPct val="20000"/>
              </a:spcBef>
              <a:spcAft>
                <a:spcPct val="0"/>
              </a:spcAft>
              <a:tabLst>
                <a:tab pos="1165225" algn="l"/>
              </a:tabLst>
              <a:defRPr>
                <a:solidFill>
                  <a:schemeClr val="tx1"/>
                </a:solidFill>
                <a:latin typeface="Calibri" pitchFamily="34" charset="0"/>
              </a:defRPr>
            </a:lvl8pPr>
            <a:lvl9pPr marL="3886200" indent="-228600" eaLnBrk="0" fontAlgn="base" hangingPunct="0">
              <a:spcBef>
                <a:spcPct val="20000"/>
              </a:spcBef>
              <a:spcAft>
                <a:spcPct val="0"/>
              </a:spcAft>
              <a:tabLst>
                <a:tab pos="1165225" algn="l"/>
              </a:tabLst>
              <a:defRPr>
                <a:solidFill>
                  <a:schemeClr val="tx1"/>
                </a:solidFill>
                <a:latin typeface="Calibri" pitchFamily="34" charset="0"/>
              </a:defRPr>
            </a:lvl9pPr>
          </a:lstStyle>
          <a:p>
            <a:pPr algn="ctr" eaLnBrk="1" hangingPunct="1">
              <a:spcBef>
                <a:spcPts val="100"/>
              </a:spcBef>
            </a:pPr>
            <a:r>
              <a:rPr lang="en-US" altLang="en-US" sz="3600" b="1" dirty="0">
                <a:latin typeface="Algerian" pitchFamily="82" charset="0"/>
                <a:cs typeface="Times New Roman" pitchFamily="18" charset="0"/>
              </a:rPr>
              <a:t>Tishk  International  University</a:t>
            </a:r>
          </a:p>
          <a:p>
            <a:pPr algn="ctr" eaLnBrk="1" hangingPunct="1">
              <a:spcBef>
                <a:spcPts val="100"/>
              </a:spcBef>
            </a:pPr>
            <a:endParaRPr lang="en-US" altLang="en-US" sz="4400" b="1" dirty="0">
              <a:latin typeface="Algerian" pitchFamily="82" charset="0"/>
              <a:cs typeface="Times New Roman" pitchFamily="18" charset="0"/>
            </a:endParaRPr>
          </a:p>
          <a:p>
            <a:pPr algn="ctr" eaLnBrk="1" hangingPunct="1">
              <a:spcBef>
                <a:spcPts val="100"/>
              </a:spcBef>
            </a:pPr>
            <a:r>
              <a:rPr lang="en-US" altLang="en-US" sz="4400" b="1" dirty="0">
                <a:latin typeface="Algerian" pitchFamily="82" charset="0"/>
                <a:cs typeface="Times New Roman" pitchFamily="18" charset="0"/>
              </a:rPr>
              <a:t>  </a:t>
            </a:r>
          </a:p>
          <a:p>
            <a:pPr algn="ctr" eaLnBrk="1" hangingPunct="1">
              <a:spcBef>
                <a:spcPts val="100"/>
              </a:spcBef>
            </a:pPr>
            <a:endParaRPr lang="en-US" altLang="en-US" sz="4400" dirty="0">
              <a:latin typeface="Algerian" pitchFamily="82" charset="0"/>
              <a:cs typeface="Times New Roman" pitchFamily="18" charset="0"/>
            </a:endParaRPr>
          </a:p>
          <a:p>
            <a:pPr algn="ctr" eaLnBrk="1" hangingPunct="1">
              <a:spcBef>
                <a:spcPts val="100"/>
              </a:spcBef>
            </a:pPr>
            <a:r>
              <a:rPr lang="en-US" altLang="en-US" sz="4400" dirty="0">
                <a:latin typeface="Algerian" pitchFamily="82" charset="0"/>
                <a:cs typeface="Times New Roman" pitchFamily="18" charset="0"/>
              </a:rPr>
              <a:t>FACULTY OF PHARMACY</a:t>
            </a:r>
          </a:p>
          <a:p>
            <a:pPr algn="ctr" eaLnBrk="1" hangingPunct="1">
              <a:spcBef>
                <a:spcPct val="0"/>
              </a:spcBef>
            </a:pPr>
            <a:r>
              <a:rPr lang="en-US" altLang="en-US" sz="2000" b="1" dirty="0">
                <a:solidFill>
                  <a:srgbClr val="00AF50"/>
                </a:solidFill>
                <a:latin typeface="Algerian" pitchFamily="82" charset="0"/>
                <a:cs typeface="Times New Roman" pitchFamily="18" charset="0"/>
              </a:rPr>
              <a:t>Department of Pharmacognosy</a:t>
            </a:r>
            <a:endParaRPr lang="en-US" altLang="en-US" sz="2000" dirty="0">
              <a:latin typeface="Algerian" pitchFamily="82" charset="0"/>
              <a:cs typeface="Times New Roman" pitchFamily="18" charset="0"/>
            </a:endParaRPr>
          </a:p>
          <a:p>
            <a:pPr eaLnBrk="1" hangingPunct="1">
              <a:spcBef>
                <a:spcPts val="50"/>
              </a:spcBef>
            </a:pPr>
            <a:endParaRPr lang="en-US" altLang="en-US" sz="2400" dirty="0">
              <a:latin typeface="Algerian" pitchFamily="82" charset="0"/>
              <a:cs typeface="Times New Roman" pitchFamily="18" charset="0"/>
            </a:endParaRPr>
          </a:p>
        </p:txBody>
      </p:sp>
      <p:pic>
        <p:nvPicPr>
          <p:cNvPr id="205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1492" y="1513446"/>
            <a:ext cx="1637507" cy="1610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object 2"/>
          <p:cNvSpPr/>
          <p:nvPr/>
        </p:nvSpPr>
        <p:spPr>
          <a:xfrm>
            <a:off x="10933043" y="6039402"/>
            <a:ext cx="609600" cy="609600"/>
          </a:xfrm>
          <a:prstGeom prst="rect">
            <a:avLst/>
          </a:prstGeom>
          <a:blipFill>
            <a:blip r:embed="rId4"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235792219"/>
      </p:ext>
    </p:extLst>
  </p:cSld>
  <p:clrMapOvr>
    <a:masterClrMapping/>
  </p:clrMapOvr>
  <mc:AlternateContent xmlns:mc="http://schemas.openxmlformats.org/markup-compatibility/2006" xmlns:p14="http://schemas.microsoft.com/office/powerpoint/2010/main">
    <mc:Choice Requires="p14">
      <p:transition spd="slow" p14:dur="2000" advTm="16148"/>
    </mc:Choice>
    <mc:Fallback xmlns="">
      <p:transition spd="slow" advTm="16148"/>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28D146-A3D9-44DF-9797-7D1F304A300B}"/>
              </a:ext>
            </a:extLst>
          </p:cNvPr>
          <p:cNvSpPr>
            <a:spLocks noGrp="1"/>
          </p:cNvSpPr>
          <p:nvPr>
            <p:ph idx="1"/>
          </p:nvPr>
        </p:nvSpPr>
        <p:spPr>
          <a:xfrm>
            <a:off x="230587" y="477078"/>
            <a:ext cx="11672515" cy="5699885"/>
          </a:xfrm>
        </p:spPr>
        <p:txBody>
          <a:bodyPr>
            <a:normAutofit lnSpcReduction="10000"/>
          </a:bodyPr>
          <a:lstStyle/>
          <a:p>
            <a:pPr marL="0" indent="0">
              <a:buNone/>
            </a:pPr>
            <a:r>
              <a:rPr lang="en-US" b="1" dirty="0"/>
              <a:t>WARNING</a:t>
            </a:r>
          </a:p>
          <a:p>
            <a:pPr marL="0" indent="0">
              <a:buNone/>
            </a:pPr>
            <a:endParaRPr lang="en-US" b="1" dirty="0"/>
          </a:p>
          <a:p>
            <a:pPr marL="0" indent="0" algn="just">
              <a:buNone/>
            </a:pPr>
            <a:r>
              <a:rPr lang="en-US" dirty="0"/>
              <a:t>Do not use eucalyptus essential oil with children under 10 years old. </a:t>
            </a:r>
          </a:p>
          <a:p>
            <a:pPr marL="0" indent="0" algn="just">
              <a:buNone/>
            </a:pPr>
            <a:r>
              <a:rPr lang="en-US" dirty="0"/>
              <a:t>You can replace it with cypress, fir, pine, spruce, or juniper essential oils.</a:t>
            </a:r>
          </a:p>
          <a:p>
            <a:pPr marL="0" indent="0" algn="just">
              <a:buNone/>
            </a:pPr>
            <a:r>
              <a:rPr lang="en-US" dirty="0"/>
              <a:t>In general, peppermint essential oil should not be used with children 6 years old or younger.</a:t>
            </a:r>
          </a:p>
          <a:p>
            <a:pPr marL="0" indent="0">
              <a:buNone/>
            </a:pPr>
            <a:br>
              <a:rPr lang="en-US" b="1" dirty="0"/>
            </a:br>
            <a:r>
              <a:rPr lang="en-US" b="1" dirty="0"/>
              <a:t>APPLICATION: Rub 1 teaspoon of the salve on the chest twice a day to relieve congestion.</a:t>
            </a:r>
          </a:p>
          <a:p>
            <a:pPr marL="0" indent="0">
              <a:buNone/>
            </a:pPr>
            <a:br>
              <a:rPr lang="en-US" b="1" dirty="0"/>
            </a:br>
            <a:r>
              <a:rPr lang="en-US" b="1" dirty="0"/>
              <a:t>STORAGE: Store the tightly sealed container in a cool, dry place for up to 12 months.</a:t>
            </a:r>
            <a:r>
              <a:rPr lang="en-US" dirty="0"/>
              <a:t> </a:t>
            </a:r>
            <a:br>
              <a:rPr lang="en-US" dirty="0"/>
            </a:br>
            <a:endParaRPr lang="en-US" dirty="0"/>
          </a:p>
        </p:txBody>
      </p:sp>
      <p:sp>
        <p:nvSpPr>
          <p:cNvPr id="4" name="object 2"/>
          <p:cNvSpPr/>
          <p:nvPr/>
        </p:nvSpPr>
        <p:spPr>
          <a:xfrm>
            <a:off x="10933043" y="6039402"/>
            <a:ext cx="609600" cy="60960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429580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532" y="921716"/>
            <a:ext cx="10515600" cy="1325563"/>
          </a:xfrm>
        </p:spPr>
        <p:txBody>
          <a:bodyPr>
            <a:normAutofit fontScale="90000"/>
          </a:bodyPr>
          <a:lstStyle/>
          <a:p>
            <a:pPr algn="ctr"/>
            <a:r>
              <a:rPr lang="en-US" b="1" dirty="0">
                <a:latin typeface="Algerian" panose="04020705040A02060702" pitchFamily="82" charset="0"/>
              </a:rPr>
              <a:t>ROSEMARY–LEMON–EUCALYPTUS RUB</a:t>
            </a:r>
            <a:br>
              <a:rPr lang="en-US" b="1" dirty="0">
                <a:latin typeface="Algerian" panose="04020705040A02060702" pitchFamily="82" charset="0"/>
              </a:rPr>
            </a:br>
            <a:br>
              <a:rPr lang="en-US" b="1" dirty="0">
                <a:latin typeface="Algerian" panose="04020705040A02060702" pitchFamily="82" charset="0"/>
              </a:rPr>
            </a:br>
            <a:r>
              <a:rPr lang="en-US" b="1" dirty="0">
                <a:latin typeface="Algerian" panose="04020705040A02060702" pitchFamily="82" charset="0"/>
              </a:rPr>
              <a:t>SCENT: </a:t>
            </a:r>
            <a:r>
              <a:rPr lang="en-US" dirty="0">
                <a:latin typeface="Algerian" panose="04020705040A02060702" pitchFamily="82" charset="0"/>
              </a:rPr>
              <a:t>MEDICINAL/CITRUS </a:t>
            </a:r>
            <a:br>
              <a:rPr lang="en-US" dirty="0">
                <a:latin typeface="Algerian" panose="04020705040A02060702" pitchFamily="82" charset="0"/>
              </a:rPr>
            </a:br>
            <a:endParaRPr lang="en-US" dirty="0">
              <a:latin typeface="Algerian" panose="04020705040A02060702" pitchFamily="82" charset="0"/>
            </a:endParaRPr>
          </a:p>
        </p:txBody>
      </p:sp>
      <p:sp>
        <p:nvSpPr>
          <p:cNvPr id="3" name="Content Placeholder 2"/>
          <p:cNvSpPr>
            <a:spLocks noGrp="1"/>
          </p:cNvSpPr>
          <p:nvPr>
            <p:ph idx="1"/>
          </p:nvPr>
        </p:nvSpPr>
        <p:spPr>
          <a:xfrm>
            <a:off x="103367" y="2660512"/>
            <a:ext cx="11767931" cy="4351338"/>
          </a:xfrm>
        </p:spPr>
        <p:txBody>
          <a:bodyPr>
            <a:normAutofit/>
          </a:bodyPr>
          <a:lstStyle/>
          <a:p>
            <a:pPr algn="just"/>
            <a:r>
              <a:rPr lang="en-US" b="1" dirty="0"/>
              <a:t>MAKES: APPROXIMATELY ¾ CUP</a:t>
            </a:r>
          </a:p>
          <a:p>
            <a:pPr marL="0" indent="0" algn="just">
              <a:buNone/>
            </a:pPr>
            <a:br>
              <a:rPr lang="en-US" b="1" dirty="0"/>
            </a:br>
            <a:r>
              <a:rPr lang="en-US" dirty="0"/>
              <a:t>This combination of scents is one of the go-to combos for an essential oil treatment of colds.</a:t>
            </a:r>
          </a:p>
          <a:p>
            <a:pPr marL="0" indent="0" algn="just">
              <a:buNone/>
            </a:pPr>
            <a:r>
              <a:rPr lang="en-US" dirty="0"/>
              <a:t>Both eucalyptus and rosemary essential oils have decongestant properties, while lemon oil strengthens immunity and helps fight infection. </a:t>
            </a:r>
          </a:p>
          <a:p>
            <a:pPr marL="0" indent="0" algn="just">
              <a:buNone/>
            </a:pPr>
            <a:r>
              <a:rPr lang="en-US" dirty="0"/>
              <a:t>All the ingredients fight bacteria and contain anti depressive</a:t>
            </a:r>
            <a:br>
              <a:rPr lang="en-US" dirty="0"/>
            </a:br>
            <a:r>
              <a:rPr lang="en-US" dirty="0"/>
              <a:t>properties to help boost your mood.</a:t>
            </a:r>
          </a:p>
        </p:txBody>
      </p:sp>
      <p:sp>
        <p:nvSpPr>
          <p:cNvPr id="4" name="object 2"/>
          <p:cNvSpPr/>
          <p:nvPr/>
        </p:nvSpPr>
        <p:spPr>
          <a:xfrm>
            <a:off x="10933043" y="6039402"/>
            <a:ext cx="609600" cy="60960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623184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445273"/>
            <a:ext cx="11958762" cy="6178164"/>
          </a:xfrm>
        </p:spPr>
        <p:txBody>
          <a:bodyPr>
            <a:normAutofit fontScale="70000" lnSpcReduction="20000"/>
          </a:bodyPr>
          <a:lstStyle/>
          <a:p>
            <a:r>
              <a:rPr lang="en-US" b="1" dirty="0"/>
              <a:t>1 tablespoon grated beeswax</a:t>
            </a:r>
            <a:br>
              <a:rPr lang="en-US" b="1" dirty="0"/>
            </a:br>
            <a:r>
              <a:rPr lang="en-US" b="1" dirty="0"/>
              <a:t>3 tablespoons cocoa butter</a:t>
            </a:r>
            <a:br>
              <a:rPr lang="en-US" b="1" dirty="0"/>
            </a:br>
            <a:r>
              <a:rPr lang="en-US" b="1" dirty="0"/>
              <a:t>7 tablespoons extra-virgin coconut oil</a:t>
            </a:r>
            <a:br>
              <a:rPr lang="en-US" b="1" dirty="0"/>
            </a:br>
            <a:r>
              <a:rPr lang="en-US" b="1" dirty="0"/>
              <a:t>20 drops rosemary essential oil</a:t>
            </a:r>
            <a:br>
              <a:rPr lang="en-US" b="1" dirty="0"/>
            </a:br>
            <a:r>
              <a:rPr lang="en-US" b="1" dirty="0"/>
              <a:t>20 drops eucalyptus essential oil</a:t>
            </a:r>
            <a:br>
              <a:rPr lang="en-US" b="1" dirty="0"/>
            </a:br>
            <a:r>
              <a:rPr lang="en-US" b="1" dirty="0"/>
              <a:t>20 drops lemon essential oil</a:t>
            </a:r>
          </a:p>
          <a:p>
            <a:pPr marL="0" indent="0" algn="just">
              <a:buNone/>
            </a:pPr>
            <a:endParaRPr lang="en-US" b="1" dirty="0"/>
          </a:p>
          <a:p>
            <a:pPr marL="0" indent="0" algn="just">
              <a:buNone/>
            </a:pPr>
            <a:r>
              <a:rPr lang="en-US" dirty="0"/>
              <a:t>1. Fill a small saucepan with a few inches of water and set it on the stove over low heat. Place a metal or glass bowl over the pan so that it fits well.</a:t>
            </a:r>
          </a:p>
          <a:p>
            <a:pPr marL="0" indent="0" algn="just">
              <a:buNone/>
            </a:pPr>
            <a:r>
              <a:rPr lang="en-US" b="1" dirty="0"/>
              <a:t>2. </a:t>
            </a:r>
            <a:r>
              <a:rPr lang="en-US" dirty="0"/>
              <a:t>Add the beeswax to the bowl and wait until it melts. </a:t>
            </a:r>
          </a:p>
          <a:p>
            <a:pPr marL="0" indent="0" algn="just">
              <a:buNone/>
            </a:pPr>
            <a:r>
              <a:rPr lang="en-US" dirty="0"/>
              <a:t>Then stir in the coconut oil until it is melted.</a:t>
            </a:r>
          </a:p>
          <a:p>
            <a:pPr marL="0" indent="0" algn="just">
              <a:buNone/>
            </a:pPr>
            <a:br>
              <a:rPr lang="en-US" dirty="0"/>
            </a:br>
            <a:r>
              <a:rPr lang="en-US" b="1" dirty="0"/>
              <a:t>3.</a:t>
            </a:r>
            <a:r>
              <a:rPr lang="en-US" dirty="0"/>
              <a:t>Remove the bowl from the heat and add the essential oils, mixing well.</a:t>
            </a:r>
          </a:p>
          <a:p>
            <a:pPr marL="0" indent="0" algn="just">
              <a:buNone/>
            </a:pPr>
            <a:br>
              <a:rPr lang="en-US" dirty="0"/>
            </a:br>
            <a:r>
              <a:rPr lang="en-US" b="1" dirty="0"/>
              <a:t>4. </a:t>
            </a:r>
            <a:r>
              <a:rPr lang="en-US" dirty="0"/>
              <a:t>Transfer the mixture to a 6-ounce glass jar, and allow it to cool before putting on the lid.</a:t>
            </a:r>
          </a:p>
          <a:p>
            <a:pPr marL="0" indent="0" algn="just">
              <a:buNone/>
            </a:pPr>
            <a:br>
              <a:rPr lang="en-US" dirty="0"/>
            </a:br>
            <a:r>
              <a:rPr lang="en-US" b="1" dirty="0"/>
              <a:t>DID YOU </a:t>
            </a:r>
            <a:r>
              <a:rPr lang="en-US" b="1" dirty="0" err="1"/>
              <a:t>KNOW?The</a:t>
            </a:r>
            <a:r>
              <a:rPr lang="en-US" b="1" dirty="0"/>
              <a:t> Smith Brothers were the original creators of cough drops, and they made them with menthol, which cooled the cough  and eased congestion.</a:t>
            </a:r>
          </a:p>
          <a:p>
            <a:pPr marL="0" indent="0" algn="just">
              <a:buNone/>
            </a:pPr>
            <a:br>
              <a:rPr lang="en-US" b="1" dirty="0"/>
            </a:br>
            <a:r>
              <a:rPr lang="en-US" b="1" dirty="0"/>
              <a:t>APPLICATION: Rub about 1 teaspoon of this salve on the chest to relieve congestion once or twice a day.</a:t>
            </a:r>
          </a:p>
          <a:p>
            <a:pPr marL="0" indent="0" algn="just">
              <a:buNone/>
            </a:pPr>
            <a:br>
              <a:rPr lang="en-US" b="1" dirty="0"/>
            </a:br>
            <a:r>
              <a:rPr lang="en-US" b="1" dirty="0"/>
              <a:t>STORAGE: Store the tightly sealed container in a cool, dry location for up to 12 months.</a:t>
            </a:r>
            <a:br>
              <a:rPr lang="en-US" dirty="0"/>
            </a:br>
            <a:r>
              <a:rPr lang="en-US" b="1" dirty="0"/>
              <a:t>CONSTIPATION</a:t>
            </a:r>
            <a:r>
              <a:rPr lang="en-US" dirty="0"/>
              <a:t> </a:t>
            </a:r>
          </a:p>
        </p:txBody>
      </p:sp>
    </p:spTree>
    <p:extLst>
      <p:ext uri="{BB962C8B-B14F-4D97-AF65-F5344CB8AC3E}">
        <p14:creationId xmlns:p14="http://schemas.microsoft.com/office/powerpoint/2010/main" val="14951351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lgerian" panose="04020705040A02060702" pitchFamily="82" charset="0"/>
              </a:rPr>
              <a:t>DEPRESSION (MILD) </a:t>
            </a:r>
          </a:p>
        </p:txBody>
      </p:sp>
      <p:sp>
        <p:nvSpPr>
          <p:cNvPr id="3" name="Content Placeholder 2"/>
          <p:cNvSpPr>
            <a:spLocks noGrp="1"/>
          </p:cNvSpPr>
          <p:nvPr>
            <p:ph idx="1"/>
          </p:nvPr>
        </p:nvSpPr>
        <p:spPr>
          <a:xfrm>
            <a:off x="222637" y="1531427"/>
            <a:ext cx="11852744" cy="4351338"/>
          </a:xfrm>
        </p:spPr>
        <p:txBody>
          <a:bodyPr>
            <a:normAutofit fontScale="92500" lnSpcReduction="10000"/>
          </a:bodyPr>
          <a:lstStyle/>
          <a:p>
            <a:pPr algn="just"/>
            <a:r>
              <a:rPr lang="en-US" dirty="0"/>
              <a:t>HAPPINESS IS A WARM BATH </a:t>
            </a:r>
          </a:p>
          <a:p>
            <a:pPr algn="just"/>
            <a:r>
              <a:rPr lang="en-US" dirty="0"/>
              <a:t>SCENT: CITRUS/HERBAL</a:t>
            </a:r>
          </a:p>
          <a:p>
            <a:pPr algn="just"/>
            <a:r>
              <a:rPr lang="en-US" dirty="0"/>
              <a:t>MAKES: 1 CUP </a:t>
            </a:r>
          </a:p>
          <a:p>
            <a:pPr algn="just"/>
            <a:r>
              <a:rPr lang="en-US" dirty="0"/>
              <a:t>There are no quick fixes when it comes to depression, which makes it difficult to do or find pleasure in much of anything.</a:t>
            </a:r>
          </a:p>
          <a:p>
            <a:pPr algn="just"/>
            <a:r>
              <a:rPr lang="en-US" dirty="0"/>
              <a:t> But a warm bath can bring a much-needed moment of relaxation and release from the prison that even mild depression can feel like. </a:t>
            </a:r>
          </a:p>
          <a:p>
            <a:pPr algn="just"/>
            <a:r>
              <a:rPr lang="en-US" dirty="0"/>
              <a:t>This is a soothing soak that’s infused with a blend of essential oils designed to quiet anxiety and lift mood. </a:t>
            </a:r>
          </a:p>
          <a:p>
            <a:pPr algn="just"/>
            <a:r>
              <a:rPr lang="en-US" dirty="0"/>
              <a:t>This combination of grapefruit and juniper is a favorite spa blend for detoxification and relaxation</a:t>
            </a:r>
          </a:p>
        </p:txBody>
      </p:sp>
      <p:sp>
        <p:nvSpPr>
          <p:cNvPr id="4" name="object 2"/>
          <p:cNvSpPr/>
          <p:nvPr/>
        </p:nvSpPr>
        <p:spPr>
          <a:xfrm>
            <a:off x="10933043" y="6039402"/>
            <a:ext cx="609600" cy="60960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6367124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4198" y="238540"/>
            <a:ext cx="11897802" cy="6543924"/>
          </a:xfrm>
        </p:spPr>
        <p:txBody>
          <a:bodyPr>
            <a:normAutofit fontScale="85000" lnSpcReduction="20000"/>
          </a:bodyPr>
          <a:lstStyle/>
          <a:p>
            <a:r>
              <a:rPr lang="en-US" dirty="0"/>
              <a:t>½ cup sea salt</a:t>
            </a:r>
          </a:p>
          <a:p>
            <a:r>
              <a:rPr lang="en-US" dirty="0"/>
              <a:t> ½ cup baking soda </a:t>
            </a:r>
          </a:p>
          <a:p>
            <a:r>
              <a:rPr lang="en-US" dirty="0"/>
              <a:t>3 drops grapefruit essential oil </a:t>
            </a:r>
          </a:p>
          <a:p>
            <a:r>
              <a:rPr lang="en-US" dirty="0"/>
              <a:t>3 drops juniper essential oil </a:t>
            </a:r>
          </a:p>
          <a:p>
            <a:r>
              <a:rPr lang="en-US" dirty="0"/>
              <a:t>1. In a metal or glass bowl, combine the salt and the baking soda. </a:t>
            </a:r>
          </a:p>
          <a:p>
            <a:r>
              <a:rPr lang="en-US" dirty="0"/>
              <a:t>2. Add the grapefruit and juniper essential oils and mix until there aren’t any clumps in the salt.</a:t>
            </a:r>
          </a:p>
          <a:p>
            <a:r>
              <a:rPr lang="en-US" dirty="0"/>
              <a:t> 3. Store in a small mason jar or other airtight container. </a:t>
            </a:r>
          </a:p>
          <a:p>
            <a:r>
              <a:rPr lang="en-US" dirty="0">
                <a:solidFill>
                  <a:srgbClr val="FF0000"/>
                </a:solidFill>
              </a:rPr>
              <a:t>TIP </a:t>
            </a:r>
          </a:p>
          <a:p>
            <a:r>
              <a:rPr lang="en-US" dirty="0"/>
              <a:t>Sometimes depression can be brought on by an intensely stressful situation. </a:t>
            </a:r>
          </a:p>
          <a:p>
            <a:r>
              <a:rPr lang="en-US" dirty="0"/>
              <a:t>But if you’re also experiencing feelings of helplessness or hopelessness, and a general apathy, it might be time to seek out a health care professional. </a:t>
            </a:r>
          </a:p>
          <a:p>
            <a:r>
              <a:rPr lang="en-US" dirty="0"/>
              <a:t>For more information consult Help Guide, a clearinghouse of resources on mental health: </a:t>
            </a:r>
            <a:r>
              <a:rPr lang="en-US" dirty="0">
                <a:solidFill>
                  <a:srgbClr val="002060"/>
                </a:solidFill>
              </a:rPr>
              <a:t>www.helpguide.org. </a:t>
            </a:r>
          </a:p>
          <a:p>
            <a:r>
              <a:rPr lang="en-US" b="1" dirty="0"/>
              <a:t>APPLICATION: </a:t>
            </a:r>
            <a:r>
              <a:rPr lang="en-US" dirty="0"/>
              <a:t>Add a ¼ cup of bath salts to running bathwater. Soak for 15 minutes once a day. </a:t>
            </a:r>
          </a:p>
          <a:p>
            <a:r>
              <a:rPr lang="en-US" b="1" dirty="0"/>
              <a:t>STORAGE: </a:t>
            </a:r>
            <a:r>
              <a:rPr lang="en-US" dirty="0"/>
              <a:t>Store, tightly sealed, in a small container in a cool, dry location for up to 12 months</a:t>
            </a:r>
          </a:p>
        </p:txBody>
      </p:sp>
    </p:spTree>
    <p:extLst>
      <p:ext uri="{BB962C8B-B14F-4D97-AF65-F5344CB8AC3E}">
        <p14:creationId xmlns:p14="http://schemas.microsoft.com/office/powerpoint/2010/main" val="14951351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2784" y="667275"/>
            <a:ext cx="10515600" cy="1325563"/>
          </a:xfrm>
        </p:spPr>
        <p:txBody>
          <a:bodyPr>
            <a:normAutofit/>
          </a:bodyPr>
          <a:lstStyle/>
          <a:p>
            <a:pPr algn="ctr"/>
            <a:r>
              <a:rPr lang="en-US" dirty="0">
                <a:latin typeface="Algerian" panose="04020705040A02060702" pitchFamily="82" charset="0"/>
              </a:rPr>
              <a:t>FIVE FLOWER BALM </a:t>
            </a:r>
            <a:br>
              <a:rPr lang="en-US" dirty="0">
                <a:latin typeface="Algerian" panose="04020705040A02060702" pitchFamily="82" charset="0"/>
              </a:rPr>
            </a:br>
            <a:r>
              <a:rPr lang="en-US" sz="2000" dirty="0">
                <a:latin typeface="Algerian" panose="04020705040A02060702" pitchFamily="82" charset="0"/>
              </a:rPr>
              <a:t>SCENT: FLORAL </a:t>
            </a:r>
            <a:br>
              <a:rPr lang="en-US" sz="2000" dirty="0">
                <a:latin typeface="Algerian" panose="04020705040A02060702" pitchFamily="82" charset="0"/>
              </a:rPr>
            </a:br>
            <a:r>
              <a:rPr lang="en-US" sz="2000" dirty="0">
                <a:latin typeface="Algerian" panose="04020705040A02060702" pitchFamily="82" charset="0"/>
              </a:rPr>
              <a:t>MAKES: 2 OUNCES</a:t>
            </a:r>
          </a:p>
        </p:txBody>
      </p:sp>
      <p:sp>
        <p:nvSpPr>
          <p:cNvPr id="3" name="Content Placeholder 2"/>
          <p:cNvSpPr>
            <a:spLocks noGrp="1"/>
          </p:cNvSpPr>
          <p:nvPr>
            <p:ph idx="1"/>
          </p:nvPr>
        </p:nvSpPr>
        <p:spPr>
          <a:xfrm>
            <a:off x="168302" y="2859295"/>
            <a:ext cx="11855395" cy="4351338"/>
          </a:xfrm>
        </p:spPr>
        <p:txBody>
          <a:bodyPr/>
          <a:lstStyle/>
          <a:p>
            <a:pPr algn="just"/>
            <a:r>
              <a:rPr lang="en-US" dirty="0"/>
              <a:t>Technically, this is a blend of three flowers, a wood, and a fruit, which sounds like the title of an indie movie.</a:t>
            </a:r>
          </a:p>
          <a:p>
            <a:pPr algn="just"/>
            <a:r>
              <a:rPr lang="en-US" dirty="0"/>
              <a:t> The balm is luxurious and nourishing, and the addition of a few drops of evening primrose oil gives it a little extra boost in lifting mood, particularly when combined with warm sandalwood essential oil and feel-good geranium essential oil.</a:t>
            </a:r>
          </a:p>
        </p:txBody>
      </p:sp>
      <p:sp>
        <p:nvSpPr>
          <p:cNvPr id="4" name="object 2"/>
          <p:cNvSpPr/>
          <p:nvPr/>
        </p:nvSpPr>
        <p:spPr>
          <a:xfrm>
            <a:off x="10933043" y="6039402"/>
            <a:ext cx="609600" cy="60960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4951351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lgerian" panose="04020705040A02060702" pitchFamily="82" charset="0"/>
              </a:rPr>
              <a:t>Blend</a:t>
            </a:r>
          </a:p>
        </p:txBody>
      </p:sp>
      <p:sp>
        <p:nvSpPr>
          <p:cNvPr id="3" name="Content Placeholder 2"/>
          <p:cNvSpPr>
            <a:spLocks noGrp="1"/>
          </p:cNvSpPr>
          <p:nvPr>
            <p:ph idx="1"/>
          </p:nvPr>
        </p:nvSpPr>
        <p:spPr/>
        <p:txBody>
          <a:bodyPr/>
          <a:lstStyle/>
          <a:p>
            <a:r>
              <a:rPr lang="en-US" dirty="0"/>
              <a:t>1 tablespoon beeswax </a:t>
            </a:r>
          </a:p>
          <a:p>
            <a:r>
              <a:rPr lang="en-US" dirty="0"/>
              <a:t>¼ cup almond oil </a:t>
            </a:r>
          </a:p>
          <a:p>
            <a:r>
              <a:rPr lang="en-US" dirty="0"/>
              <a:t>5 drops evening primrose oil </a:t>
            </a:r>
          </a:p>
          <a:p>
            <a:r>
              <a:rPr lang="en-US" dirty="0"/>
              <a:t>5 drops </a:t>
            </a:r>
            <a:r>
              <a:rPr lang="en-US" dirty="0" err="1"/>
              <a:t>palmarosa</a:t>
            </a:r>
            <a:r>
              <a:rPr lang="en-US" dirty="0"/>
              <a:t> essential oil </a:t>
            </a:r>
          </a:p>
          <a:p>
            <a:r>
              <a:rPr lang="en-US" dirty="0"/>
              <a:t>5 drops geranium essential oil </a:t>
            </a:r>
          </a:p>
          <a:p>
            <a:r>
              <a:rPr lang="en-US" dirty="0"/>
              <a:t>5 drops lemon essential oil </a:t>
            </a:r>
          </a:p>
          <a:p>
            <a:r>
              <a:rPr lang="en-US" dirty="0"/>
              <a:t>5 drops sandalwood essential oil</a:t>
            </a:r>
          </a:p>
        </p:txBody>
      </p:sp>
      <p:sp>
        <p:nvSpPr>
          <p:cNvPr id="4" name="object 2"/>
          <p:cNvSpPr/>
          <p:nvPr/>
        </p:nvSpPr>
        <p:spPr>
          <a:xfrm>
            <a:off x="10933043" y="6039402"/>
            <a:ext cx="609600" cy="60960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4951351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360" y="905814"/>
            <a:ext cx="11978640" cy="5811838"/>
          </a:xfrm>
        </p:spPr>
        <p:txBody>
          <a:bodyPr>
            <a:normAutofit/>
          </a:bodyPr>
          <a:lstStyle/>
          <a:p>
            <a:pPr algn="just"/>
            <a:r>
              <a:rPr lang="en-US" dirty="0"/>
              <a:t>1. Fill a small saucepan with a few inches of water and set it on the stove over low heat. </a:t>
            </a:r>
          </a:p>
          <a:p>
            <a:pPr algn="just"/>
            <a:r>
              <a:rPr lang="en-US" dirty="0"/>
              <a:t>Place a metal or glass bowl over the pan so that it fits well. </a:t>
            </a:r>
          </a:p>
          <a:p>
            <a:pPr algn="just"/>
            <a:r>
              <a:rPr lang="en-US" dirty="0"/>
              <a:t>2. Add the beeswax to the bowl and wait until it melts. </a:t>
            </a:r>
          </a:p>
          <a:p>
            <a:pPr algn="just"/>
            <a:r>
              <a:rPr lang="en-US" dirty="0"/>
              <a:t>Then pour in the almond oil and add the drops of evening primrose oil. </a:t>
            </a:r>
          </a:p>
          <a:p>
            <a:pPr algn="just"/>
            <a:r>
              <a:rPr lang="en-US" dirty="0"/>
              <a:t>3. Remove the bowl from the heat and add the rest of the essential oils.</a:t>
            </a:r>
          </a:p>
          <a:p>
            <a:pPr algn="just"/>
            <a:r>
              <a:rPr lang="en-US" dirty="0"/>
              <a:t> 4. Transfer the mixture to a 5-ounce glass or ceramic bottle with a pump top and allow it to cool completely before putting on the top.</a:t>
            </a:r>
          </a:p>
          <a:p>
            <a:pPr algn="just"/>
            <a:r>
              <a:rPr lang="en-US" dirty="0"/>
              <a:t>APPLICATION: Apply a few tablespoons of the lotion once or twice a day as needed. </a:t>
            </a:r>
          </a:p>
          <a:p>
            <a:pPr algn="just"/>
            <a:r>
              <a:rPr lang="en-US" dirty="0"/>
              <a:t>STORAGE: Store the bottle in a cool, dry location for up to 12 months</a:t>
            </a:r>
          </a:p>
        </p:txBody>
      </p:sp>
    </p:spTree>
    <p:extLst>
      <p:ext uri="{BB962C8B-B14F-4D97-AF65-F5344CB8AC3E}">
        <p14:creationId xmlns:p14="http://schemas.microsoft.com/office/powerpoint/2010/main" val="14951351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8687" y="659323"/>
            <a:ext cx="10515600" cy="1325563"/>
          </a:xfrm>
        </p:spPr>
        <p:txBody>
          <a:bodyPr>
            <a:normAutofit fontScale="90000"/>
          </a:bodyPr>
          <a:lstStyle/>
          <a:p>
            <a:pPr algn="ctr"/>
            <a:r>
              <a:rPr lang="en-US" dirty="0">
                <a:latin typeface="Algerian" panose="04020705040A02060702" pitchFamily="82" charset="0"/>
              </a:rPr>
              <a:t>HEADACHE</a:t>
            </a:r>
            <a:br>
              <a:rPr lang="en-US" dirty="0">
                <a:latin typeface="Algerian" panose="04020705040A02060702" pitchFamily="82" charset="0"/>
              </a:rPr>
            </a:br>
            <a:r>
              <a:rPr lang="en-US" dirty="0">
                <a:latin typeface="Algerian" panose="04020705040A02060702" pitchFamily="82" charset="0"/>
              </a:rPr>
              <a:t>LAVENDER–EUCALYPTUS DIFFUSER BLEND </a:t>
            </a:r>
          </a:p>
        </p:txBody>
      </p:sp>
      <p:sp>
        <p:nvSpPr>
          <p:cNvPr id="3" name="Content Placeholder 2"/>
          <p:cNvSpPr>
            <a:spLocks noGrp="1"/>
          </p:cNvSpPr>
          <p:nvPr>
            <p:ph idx="1"/>
          </p:nvPr>
        </p:nvSpPr>
        <p:spPr>
          <a:xfrm>
            <a:off x="349857" y="2506662"/>
            <a:ext cx="11688418" cy="4351338"/>
          </a:xfrm>
        </p:spPr>
        <p:txBody>
          <a:bodyPr/>
          <a:lstStyle/>
          <a:p>
            <a:pPr algn="just"/>
            <a:r>
              <a:rPr lang="en-US" dirty="0"/>
              <a:t>SCENT: FLORAL/MEDICINAL </a:t>
            </a:r>
          </a:p>
          <a:p>
            <a:pPr algn="just"/>
            <a:r>
              <a:rPr lang="en-US" dirty="0"/>
              <a:t>MAKES: 1 APPLICATION</a:t>
            </a:r>
          </a:p>
          <a:p>
            <a:pPr algn="just"/>
            <a:r>
              <a:rPr lang="en-US" dirty="0"/>
              <a:t>This is an unusual combination of aromas, but it somehow works. </a:t>
            </a:r>
          </a:p>
          <a:p>
            <a:pPr algn="just"/>
            <a:r>
              <a:rPr lang="en-US" dirty="0"/>
              <a:t>The stress-relieving properties of lavender work synergistically with the mentholated scent of the eucalyptus to melt-away tension. </a:t>
            </a:r>
          </a:p>
          <a:p>
            <a:pPr algn="just"/>
            <a:endParaRPr lang="en-US" dirty="0"/>
          </a:p>
          <a:p>
            <a:pPr algn="just"/>
            <a:r>
              <a:rPr lang="en-US" dirty="0"/>
              <a:t>When diluted with two tablespoons of a carrier oil, this combination also works as a topical treatment when rubbed onto the temples.</a:t>
            </a:r>
          </a:p>
        </p:txBody>
      </p:sp>
      <p:sp>
        <p:nvSpPr>
          <p:cNvPr id="4" name="object 2"/>
          <p:cNvSpPr/>
          <p:nvPr/>
        </p:nvSpPr>
        <p:spPr>
          <a:xfrm>
            <a:off x="10933043" y="6039402"/>
            <a:ext cx="609600" cy="60960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4951351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270" y="472440"/>
            <a:ext cx="11966050" cy="6278880"/>
          </a:xfrm>
        </p:spPr>
        <p:txBody>
          <a:bodyPr>
            <a:normAutofit lnSpcReduction="10000"/>
          </a:bodyPr>
          <a:lstStyle/>
          <a:p>
            <a:pPr algn="just"/>
            <a:r>
              <a:rPr lang="en-US" dirty="0"/>
              <a:t>4 drops lavender essential oil </a:t>
            </a:r>
          </a:p>
          <a:p>
            <a:pPr algn="just"/>
            <a:r>
              <a:rPr lang="en-US" dirty="0"/>
              <a:t>3 drops eucalyptus essential oil </a:t>
            </a:r>
          </a:p>
          <a:p>
            <a:pPr algn="just"/>
            <a:r>
              <a:rPr lang="en-US" dirty="0"/>
              <a:t>Follow the directions for use of essential oils that come with your diffuser.</a:t>
            </a:r>
          </a:p>
          <a:p>
            <a:pPr algn="just"/>
            <a:r>
              <a:rPr lang="en-US" dirty="0"/>
              <a:t> A CLOSER LOOK You may be able to stave off a full-blown migraine if you soak your hands and/or feet in a basin of hot water at the first sign that a headache’s coming. </a:t>
            </a:r>
          </a:p>
          <a:p>
            <a:pPr algn="just"/>
            <a:r>
              <a:rPr lang="en-US" dirty="0"/>
              <a:t>Add a few drops of lavender or peppermint essential oil to the water for additional relief.</a:t>
            </a:r>
          </a:p>
          <a:p>
            <a:pPr algn="just"/>
            <a:r>
              <a:rPr lang="en-US" dirty="0"/>
              <a:t> Other essential oils useful for treating headaches are ginger, lemongrass, patchouli, and clove. </a:t>
            </a:r>
          </a:p>
          <a:p>
            <a:pPr algn="just"/>
            <a:r>
              <a:rPr lang="en-US" dirty="0"/>
              <a:t>APPLICATION: Use as directed in your diffuser, or combine with an ounce of carrier oil and put in a roller bottle for topical use. </a:t>
            </a:r>
          </a:p>
          <a:p>
            <a:pPr algn="just"/>
            <a:r>
              <a:rPr lang="en-US" dirty="0"/>
              <a:t>STORAGE: If using topically, store in the tightly sealed roller bottle in a cool, dark place for up to 12 months.</a:t>
            </a:r>
          </a:p>
        </p:txBody>
      </p:sp>
    </p:spTree>
    <p:extLst>
      <p:ext uri="{BB962C8B-B14F-4D97-AF65-F5344CB8AC3E}">
        <p14:creationId xmlns:p14="http://schemas.microsoft.com/office/powerpoint/2010/main" val="1495135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28D146-A3D9-44DF-9797-7D1F304A300B}"/>
              </a:ext>
            </a:extLst>
          </p:cNvPr>
          <p:cNvSpPr>
            <a:spLocks noGrp="1"/>
          </p:cNvSpPr>
          <p:nvPr>
            <p:ph idx="1"/>
          </p:nvPr>
        </p:nvSpPr>
        <p:spPr>
          <a:xfrm>
            <a:off x="153725" y="532364"/>
            <a:ext cx="11820940" cy="5811838"/>
          </a:xfrm>
        </p:spPr>
        <p:txBody>
          <a:bodyPr>
            <a:normAutofit/>
          </a:bodyPr>
          <a:lstStyle/>
          <a:p>
            <a:pPr algn="just"/>
            <a:r>
              <a:rPr lang="en-US" dirty="0"/>
              <a:t>Aromatherapy has been used for centuries to improve health and fight illness. Today, it serves as a complementary therapy to Western medicine.</a:t>
            </a:r>
          </a:p>
          <a:p>
            <a:pPr algn="just"/>
            <a:r>
              <a:rPr lang="en-US" dirty="0"/>
              <a:t> For minor ailments, many people choose to turn to natural solutions like aromatherapy at home, instead of using over-the-counter pharmaceutical</a:t>
            </a:r>
            <a:br>
              <a:rPr lang="en-US" dirty="0"/>
            </a:br>
            <a:r>
              <a:rPr lang="en-US" dirty="0"/>
              <a:t>products.</a:t>
            </a:r>
          </a:p>
          <a:p>
            <a:pPr algn="just"/>
            <a:r>
              <a:rPr lang="en-US" dirty="0"/>
              <a:t>Aromatherapy remedies may include salves, lotions, massage oils, baths, and a host of other applications. </a:t>
            </a:r>
          </a:p>
          <a:p>
            <a:pPr algn="just"/>
            <a:r>
              <a:rPr lang="en-US" dirty="0"/>
              <a:t>These aromatherapy remedies may help reduce the toxic load placed on your body from over-the-counter medications, and they tend to be less expensive.</a:t>
            </a:r>
          </a:p>
          <a:p>
            <a:pPr algn="just"/>
            <a:r>
              <a:rPr lang="en-US" dirty="0"/>
              <a:t> However, if you are pregnant or breastfeeding or have a serious illness, talk to your primary health care provider about the use of aromatherapy, as it may be contraindicated with certain medications or conditions.</a:t>
            </a:r>
          </a:p>
        </p:txBody>
      </p:sp>
      <p:sp>
        <p:nvSpPr>
          <p:cNvPr id="4" name="object 2"/>
          <p:cNvSpPr/>
          <p:nvPr/>
        </p:nvSpPr>
        <p:spPr>
          <a:xfrm>
            <a:off x="10933043" y="6039402"/>
            <a:ext cx="609600" cy="60960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959864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0249" y="1192061"/>
            <a:ext cx="10515600" cy="1325563"/>
          </a:xfrm>
        </p:spPr>
        <p:txBody>
          <a:bodyPr>
            <a:normAutofit fontScale="90000"/>
          </a:bodyPr>
          <a:lstStyle/>
          <a:p>
            <a:pPr algn="ctr"/>
            <a:r>
              <a:rPr lang="en-US" dirty="0">
                <a:latin typeface="Algerian" panose="04020705040A02060702" pitchFamily="82" charset="0"/>
              </a:rPr>
              <a:t>PEPPERMINT–LEMON HEADACHE OIL </a:t>
            </a:r>
            <a:br>
              <a:rPr lang="en-US" dirty="0">
                <a:latin typeface="Algerian" panose="04020705040A02060702" pitchFamily="82" charset="0"/>
              </a:rPr>
            </a:br>
            <a:r>
              <a:rPr lang="en-US" dirty="0">
                <a:latin typeface="Algerian" panose="04020705040A02060702" pitchFamily="82" charset="0"/>
              </a:rPr>
              <a:t>SCENT: MINT/CITRUS </a:t>
            </a:r>
            <a:br>
              <a:rPr lang="en-US" dirty="0">
                <a:latin typeface="Algerian" panose="04020705040A02060702" pitchFamily="82" charset="0"/>
              </a:rPr>
            </a:br>
            <a:r>
              <a:rPr lang="en-US" dirty="0">
                <a:latin typeface="Algerian" panose="04020705040A02060702" pitchFamily="82" charset="0"/>
              </a:rPr>
              <a:t>MAKES: 1 OUNCE</a:t>
            </a:r>
            <a:br>
              <a:rPr lang="en-US" dirty="0">
                <a:latin typeface="Algerian" panose="04020705040A02060702" pitchFamily="82" charset="0"/>
              </a:rPr>
            </a:br>
            <a:endParaRPr lang="en-US" dirty="0">
              <a:latin typeface="Algerian" panose="04020705040A02060702" pitchFamily="82" charset="0"/>
            </a:endParaRPr>
          </a:p>
        </p:txBody>
      </p:sp>
      <p:sp>
        <p:nvSpPr>
          <p:cNvPr id="3" name="Content Placeholder 2"/>
          <p:cNvSpPr>
            <a:spLocks noGrp="1"/>
          </p:cNvSpPr>
          <p:nvPr>
            <p:ph idx="1"/>
          </p:nvPr>
        </p:nvSpPr>
        <p:spPr>
          <a:xfrm>
            <a:off x="0" y="2954711"/>
            <a:ext cx="11887200" cy="4351338"/>
          </a:xfrm>
        </p:spPr>
        <p:txBody>
          <a:bodyPr/>
          <a:lstStyle/>
          <a:p>
            <a:pPr algn="just"/>
            <a:r>
              <a:rPr lang="en-US" dirty="0"/>
              <a:t>This is a variation of the familiar peppermint/orange pairing that is known to reduce stress. </a:t>
            </a:r>
          </a:p>
          <a:p>
            <a:pPr algn="just"/>
            <a:r>
              <a:rPr lang="en-US" dirty="0"/>
              <a:t>Stress worsens tension headaches, so reducing it goes a long way toward relieving headache pain. </a:t>
            </a:r>
          </a:p>
          <a:p>
            <a:pPr algn="just"/>
            <a:r>
              <a:rPr lang="en-US" dirty="0"/>
              <a:t>Unless your headache has really settled in, it may be gone in as quickly as 30 minutes if you use this blend.</a:t>
            </a:r>
          </a:p>
        </p:txBody>
      </p:sp>
      <p:sp>
        <p:nvSpPr>
          <p:cNvPr id="4" name="object 2"/>
          <p:cNvSpPr/>
          <p:nvPr/>
        </p:nvSpPr>
        <p:spPr>
          <a:xfrm>
            <a:off x="10933043" y="6039402"/>
            <a:ext cx="609600" cy="60960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4951351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5172" y="563245"/>
            <a:ext cx="12056828" cy="6294755"/>
          </a:xfrm>
        </p:spPr>
        <p:txBody>
          <a:bodyPr>
            <a:normAutofit/>
          </a:bodyPr>
          <a:lstStyle/>
          <a:p>
            <a:pPr algn="just"/>
            <a:r>
              <a:rPr lang="en-US" dirty="0"/>
              <a:t>1 ounce carrier oil 6 drops lemon essential oil 5 drops peppermint essential oil In a 1-ounce bottle with a roller top, combine the carrier oil with the essential oils, and shake to blend.</a:t>
            </a:r>
          </a:p>
          <a:p>
            <a:pPr algn="just"/>
            <a:r>
              <a:rPr lang="en-US" dirty="0"/>
              <a:t>DID YOU KNOW? You instinctively rub your temples when you have a headache, which is also where you should rub this oil. </a:t>
            </a:r>
          </a:p>
          <a:p>
            <a:pPr algn="just"/>
            <a:r>
              <a:rPr lang="en-US" dirty="0"/>
              <a:t>But that’s not the only place to put the power of peppermint to work. </a:t>
            </a:r>
          </a:p>
          <a:p>
            <a:pPr algn="just"/>
            <a:r>
              <a:rPr lang="en-US" dirty="0"/>
              <a:t>Rub this blend on your forehead, on the back of the neck at the hairline, behind the ears, on the pulse points of the wrist, and even on the soles of your feet. </a:t>
            </a:r>
          </a:p>
          <a:p>
            <a:pPr algn="just"/>
            <a:endParaRPr lang="en-US" dirty="0"/>
          </a:p>
          <a:p>
            <a:pPr algn="just"/>
            <a:r>
              <a:rPr lang="en-US" dirty="0"/>
              <a:t>APPLICATION: Shake before each use. Roll onto the forehead and the back of the neck as needed. </a:t>
            </a:r>
          </a:p>
          <a:p>
            <a:pPr algn="just"/>
            <a:endParaRPr lang="en-US" dirty="0"/>
          </a:p>
          <a:p>
            <a:pPr algn="just"/>
            <a:r>
              <a:rPr lang="en-US" dirty="0"/>
              <a:t>STORAGE: Store the bottle in a cool, dark location for up to 12 months</a:t>
            </a:r>
          </a:p>
        </p:txBody>
      </p:sp>
      <p:sp>
        <p:nvSpPr>
          <p:cNvPr id="4" name="object 2"/>
          <p:cNvSpPr/>
          <p:nvPr/>
        </p:nvSpPr>
        <p:spPr>
          <a:xfrm>
            <a:off x="10933043" y="6039402"/>
            <a:ext cx="609600" cy="60960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4951351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9600" dirty="0"/>
              <a:t>       </a:t>
            </a:r>
          </a:p>
          <a:p>
            <a:pPr marL="0" indent="0">
              <a:buNone/>
            </a:pPr>
            <a:r>
              <a:rPr lang="en-US" sz="9600" dirty="0"/>
              <a:t>        </a:t>
            </a:r>
            <a:r>
              <a:rPr lang="en-US" sz="9600" dirty="0">
                <a:latin typeface="Algerian" panose="04020705040A02060702" pitchFamily="82" charset="0"/>
              </a:rPr>
              <a:t>Thanks</a:t>
            </a:r>
          </a:p>
        </p:txBody>
      </p:sp>
    </p:spTree>
    <p:extLst>
      <p:ext uri="{BB962C8B-B14F-4D97-AF65-F5344CB8AC3E}">
        <p14:creationId xmlns:p14="http://schemas.microsoft.com/office/powerpoint/2010/main" val="2841903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50504" y="111317"/>
            <a:ext cx="9398441" cy="66472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57295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AD070-DF05-46D7-B1CE-9C0A9DA0A650}"/>
              </a:ext>
            </a:extLst>
          </p:cNvPr>
          <p:cNvSpPr>
            <a:spLocks noGrp="1"/>
          </p:cNvSpPr>
          <p:nvPr>
            <p:ph type="title"/>
          </p:nvPr>
        </p:nvSpPr>
        <p:spPr>
          <a:xfrm>
            <a:off x="838199" y="365125"/>
            <a:ext cx="11200075" cy="1325563"/>
          </a:xfrm>
        </p:spPr>
        <p:txBody>
          <a:bodyPr>
            <a:normAutofit fontScale="90000"/>
          </a:bodyPr>
          <a:lstStyle/>
          <a:p>
            <a:pPr algn="ctr"/>
            <a:br>
              <a:rPr lang="en-US" dirty="0"/>
            </a:br>
            <a:r>
              <a:rPr lang="en-US" b="1" dirty="0">
                <a:latin typeface="Algerian" panose="04020705040A02060702" pitchFamily="82" charset="0"/>
              </a:rPr>
              <a:t>ANXIETY</a:t>
            </a:r>
            <a:r>
              <a:rPr lang="en-US" dirty="0">
                <a:latin typeface="Algerian" panose="04020705040A02060702" pitchFamily="82" charset="0"/>
              </a:rPr>
              <a:t> </a:t>
            </a:r>
            <a:br>
              <a:rPr lang="en-US" dirty="0">
                <a:latin typeface="Algerian" panose="04020705040A02060702" pitchFamily="82" charset="0"/>
              </a:rPr>
            </a:br>
            <a:r>
              <a:rPr lang="en-US" b="1" dirty="0">
                <a:latin typeface="Algerian" panose="04020705040A02060702" pitchFamily="82" charset="0"/>
              </a:rPr>
              <a:t>DEEP BREATH CALMING DIFFUSION OIL</a:t>
            </a:r>
            <a:r>
              <a:rPr lang="en-US" dirty="0">
                <a:latin typeface="Algerian" panose="04020705040A02060702" pitchFamily="82" charset="0"/>
              </a:rPr>
              <a:t> </a:t>
            </a:r>
            <a:br>
              <a:rPr lang="en-US" dirty="0"/>
            </a:br>
            <a:endParaRPr lang="en-US" dirty="0"/>
          </a:p>
        </p:txBody>
      </p:sp>
      <p:sp>
        <p:nvSpPr>
          <p:cNvPr id="3" name="Content Placeholder 2">
            <a:extLst>
              <a:ext uri="{FF2B5EF4-FFF2-40B4-BE49-F238E27FC236}">
                <a16:creationId xmlns:a16="http://schemas.microsoft.com/office/drawing/2014/main" id="{D228D146-A3D9-44DF-9797-7D1F304A300B}"/>
              </a:ext>
            </a:extLst>
          </p:cNvPr>
          <p:cNvSpPr>
            <a:spLocks noGrp="1"/>
          </p:cNvSpPr>
          <p:nvPr>
            <p:ph idx="1"/>
          </p:nvPr>
        </p:nvSpPr>
        <p:spPr/>
        <p:txBody>
          <a:bodyPr>
            <a:normAutofit fontScale="62500" lnSpcReduction="20000"/>
          </a:bodyPr>
          <a:lstStyle/>
          <a:p>
            <a:pPr marL="0" indent="0">
              <a:buNone/>
            </a:pPr>
            <a:r>
              <a:rPr lang="en-US" b="1" dirty="0"/>
              <a:t>SCENT: </a:t>
            </a:r>
            <a:r>
              <a:rPr lang="en-US" dirty="0"/>
              <a:t>MINT/CITRUS </a:t>
            </a:r>
          </a:p>
          <a:p>
            <a:pPr marL="0" indent="0">
              <a:buNone/>
            </a:pPr>
            <a:br>
              <a:rPr lang="en-US" dirty="0"/>
            </a:br>
            <a:r>
              <a:rPr lang="en-US" b="1" dirty="0"/>
              <a:t>MAKES: 1  APPLICATION</a:t>
            </a:r>
          </a:p>
          <a:p>
            <a:pPr marL="0" indent="0">
              <a:buNone/>
            </a:pPr>
            <a:br>
              <a:rPr lang="en-US" b="1" dirty="0"/>
            </a:br>
            <a:r>
              <a:rPr lang="en-US" dirty="0"/>
              <a:t>This recipe is the peanut butter and jelly sandwich of aromatherapy.</a:t>
            </a:r>
          </a:p>
          <a:p>
            <a:pPr marL="0" indent="0">
              <a:buNone/>
            </a:pPr>
            <a:r>
              <a:rPr lang="en-US" dirty="0"/>
              <a:t>You can change it up by using lemon instead of orange, but the classic recipe is so calming that there’s really no need to reinvent the wheel. </a:t>
            </a:r>
          </a:p>
          <a:p>
            <a:pPr marL="0" indent="0">
              <a:buNone/>
            </a:pPr>
            <a:r>
              <a:rPr lang="en-US" dirty="0"/>
              <a:t>The scent of orange brings about feelings of happiness, relaxation, and calm, while the scent of peppermint is believed to be calming and soothing. </a:t>
            </a:r>
          </a:p>
          <a:p>
            <a:endParaRPr lang="en-US" dirty="0"/>
          </a:p>
          <a:p>
            <a:pPr marL="0" indent="0">
              <a:buNone/>
            </a:pPr>
            <a:r>
              <a:rPr lang="en-US" b="1" dirty="0"/>
              <a:t>2 drops peppermint essential oil</a:t>
            </a:r>
            <a:br>
              <a:rPr lang="en-US" b="1" dirty="0"/>
            </a:br>
            <a:r>
              <a:rPr lang="en-US" b="1" dirty="0"/>
              <a:t>2 drops orange essential oil</a:t>
            </a:r>
          </a:p>
          <a:p>
            <a:pPr marL="0" indent="0">
              <a:buNone/>
            </a:pPr>
            <a:br>
              <a:rPr lang="en-US" b="1" dirty="0"/>
            </a:br>
            <a:r>
              <a:rPr lang="en-US" dirty="0"/>
              <a:t>Follow the directions for use of essential oils that come with your diffuser.</a:t>
            </a:r>
            <a:br>
              <a:rPr lang="en-US" dirty="0"/>
            </a:br>
            <a:br>
              <a:rPr lang="en-US" dirty="0"/>
            </a:br>
            <a:endParaRPr lang="en-US" dirty="0"/>
          </a:p>
        </p:txBody>
      </p:sp>
      <p:sp>
        <p:nvSpPr>
          <p:cNvPr id="4" name="object 2"/>
          <p:cNvSpPr/>
          <p:nvPr/>
        </p:nvSpPr>
        <p:spPr>
          <a:xfrm>
            <a:off x="10933043" y="6039402"/>
            <a:ext cx="609600" cy="60960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627310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28D146-A3D9-44DF-9797-7D1F304A300B}"/>
              </a:ext>
            </a:extLst>
          </p:cNvPr>
          <p:cNvSpPr>
            <a:spLocks noGrp="1"/>
          </p:cNvSpPr>
          <p:nvPr>
            <p:ph idx="1"/>
          </p:nvPr>
        </p:nvSpPr>
        <p:spPr>
          <a:xfrm>
            <a:off x="0" y="1110407"/>
            <a:ext cx="11975989" cy="5747593"/>
          </a:xfrm>
        </p:spPr>
        <p:txBody>
          <a:bodyPr/>
          <a:lstStyle/>
          <a:p>
            <a:pPr algn="just"/>
            <a:r>
              <a:rPr lang="en-US" b="1" dirty="0"/>
              <a:t>DID YOU KNOW? The ancients believed that orange oil was beneficial as a medicine for the spirit and the body because it was infused with</a:t>
            </a:r>
            <a:br>
              <a:rPr lang="en-US" b="1" dirty="0"/>
            </a:br>
            <a:r>
              <a:rPr lang="en-US" b="1" dirty="0"/>
              <a:t>solar energy.</a:t>
            </a:r>
          </a:p>
          <a:p>
            <a:pPr algn="just"/>
            <a:endParaRPr lang="en-US" b="1" dirty="0"/>
          </a:p>
          <a:p>
            <a:pPr algn="just"/>
            <a:r>
              <a:rPr lang="en-US" b="1" dirty="0"/>
              <a:t>APPLICATION: While a diffuser or oil burner are your best choices, you can also use add the essential oils to a hot bath, or in a bowl of steaming hot water to use them as a steam inhalant.</a:t>
            </a:r>
          </a:p>
          <a:p>
            <a:pPr marL="0" indent="0" algn="just">
              <a:buNone/>
            </a:pPr>
            <a:endParaRPr lang="en-US" b="1" dirty="0"/>
          </a:p>
          <a:p>
            <a:pPr algn="just"/>
            <a:r>
              <a:rPr lang="en-US" b="1" dirty="0"/>
              <a:t>STORAGE: Use this diffusion blend immediately. You can also make up a larger batch and store it in a dark-colored glass bottle away from heat and light.</a:t>
            </a:r>
            <a:endParaRPr lang="en-US" dirty="0"/>
          </a:p>
        </p:txBody>
      </p:sp>
      <p:sp>
        <p:nvSpPr>
          <p:cNvPr id="4" name="object 2"/>
          <p:cNvSpPr/>
          <p:nvPr/>
        </p:nvSpPr>
        <p:spPr>
          <a:xfrm>
            <a:off x="10933043" y="6039402"/>
            <a:ext cx="609600" cy="60960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658922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AD070-DF05-46D7-B1CE-9C0A9DA0A650}"/>
              </a:ext>
            </a:extLst>
          </p:cNvPr>
          <p:cNvSpPr>
            <a:spLocks noGrp="1"/>
          </p:cNvSpPr>
          <p:nvPr>
            <p:ph type="title"/>
          </p:nvPr>
        </p:nvSpPr>
        <p:spPr/>
        <p:txBody>
          <a:bodyPr/>
          <a:lstStyle/>
          <a:p>
            <a:pPr algn="ctr"/>
            <a:r>
              <a:rPr lang="en-US" b="1" dirty="0">
                <a:latin typeface="Algerian" panose="04020705040A02060702" pitchFamily="82" charset="0"/>
              </a:rPr>
              <a:t>MASSAGE LOTION FOR BABIES</a:t>
            </a:r>
            <a:r>
              <a:rPr lang="en-US" dirty="0">
                <a:latin typeface="Algerian" panose="04020705040A02060702" pitchFamily="82" charset="0"/>
              </a:rPr>
              <a:t> </a:t>
            </a:r>
            <a:br>
              <a:rPr lang="en-US" dirty="0"/>
            </a:br>
            <a:endParaRPr lang="en-US" dirty="0"/>
          </a:p>
        </p:txBody>
      </p:sp>
      <p:sp>
        <p:nvSpPr>
          <p:cNvPr id="3" name="Content Placeholder 2">
            <a:extLst>
              <a:ext uri="{FF2B5EF4-FFF2-40B4-BE49-F238E27FC236}">
                <a16:creationId xmlns:a16="http://schemas.microsoft.com/office/drawing/2014/main" id="{D228D146-A3D9-44DF-9797-7D1F304A300B}"/>
              </a:ext>
            </a:extLst>
          </p:cNvPr>
          <p:cNvSpPr>
            <a:spLocks noGrp="1"/>
          </p:cNvSpPr>
          <p:nvPr>
            <p:ph idx="1"/>
          </p:nvPr>
        </p:nvSpPr>
        <p:spPr>
          <a:xfrm>
            <a:off x="135172" y="1590261"/>
            <a:ext cx="12056828" cy="5088834"/>
          </a:xfrm>
        </p:spPr>
        <p:txBody>
          <a:bodyPr>
            <a:normAutofit/>
          </a:bodyPr>
          <a:lstStyle/>
          <a:p>
            <a:pPr algn="just"/>
            <a:r>
              <a:rPr lang="en-US" b="1" dirty="0"/>
              <a:t>SCENT: </a:t>
            </a:r>
            <a:r>
              <a:rPr lang="en-US" dirty="0"/>
              <a:t>FLORAL</a:t>
            </a:r>
          </a:p>
          <a:p>
            <a:pPr algn="just"/>
            <a:endParaRPr lang="en-US" b="1" dirty="0"/>
          </a:p>
          <a:p>
            <a:pPr algn="just"/>
            <a:r>
              <a:rPr lang="en-US" b="1" dirty="0"/>
              <a:t>MAKES: ½ CUP </a:t>
            </a:r>
            <a:r>
              <a:rPr lang="en-US" dirty="0"/>
              <a:t>A parent’s touch can be all it takes to soothe a fretful baby, and giving your infant a gentle massage can also be soothing for you.</a:t>
            </a:r>
          </a:p>
          <a:p>
            <a:pPr algn="just"/>
            <a:r>
              <a:rPr lang="en-US" dirty="0"/>
              <a:t> The physical contact helps to develop the bond between a baby and parent, while massage can promote deep relaxation. </a:t>
            </a:r>
          </a:p>
          <a:p>
            <a:pPr algn="just"/>
            <a:r>
              <a:rPr lang="en-US" dirty="0"/>
              <a:t>Lavender (but only </a:t>
            </a:r>
            <a:r>
              <a:rPr lang="en-US" i="1" dirty="0" err="1"/>
              <a:t>Lavandula</a:t>
            </a:r>
            <a:r>
              <a:rPr lang="en-US" i="1" dirty="0"/>
              <a:t> </a:t>
            </a:r>
            <a:r>
              <a:rPr lang="en-US" i="1" dirty="0" err="1"/>
              <a:t>angustifolia</a:t>
            </a:r>
            <a:r>
              <a:rPr lang="en-US" dirty="0"/>
              <a:t>) is gentle enough to use with babies 3 months and older, while bergamot is safe for babies 6 months and older. </a:t>
            </a:r>
          </a:p>
          <a:p>
            <a:pPr algn="just"/>
            <a:r>
              <a:rPr lang="en-US" dirty="0"/>
              <a:t>For babies younger than 3 months, use just the apricot kernel oil, which is excellent for sensitive skin.</a:t>
            </a:r>
          </a:p>
        </p:txBody>
      </p:sp>
      <p:sp>
        <p:nvSpPr>
          <p:cNvPr id="4" name="object 2"/>
          <p:cNvSpPr/>
          <p:nvPr/>
        </p:nvSpPr>
        <p:spPr>
          <a:xfrm>
            <a:off x="10933043" y="6039402"/>
            <a:ext cx="609600" cy="60960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5182263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AD070-DF05-46D7-B1CE-9C0A9DA0A650}"/>
              </a:ext>
            </a:extLst>
          </p:cNvPr>
          <p:cNvSpPr>
            <a:spLocks noGrp="1"/>
          </p:cNvSpPr>
          <p:nvPr>
            <p:ph type="title"/>
          </p:nvPr>
        </p:nvSpPr>
        <p:spPr/>
        <p:txBody>
          <a:bodyPr/>
          <a:lstStyle/>
          <a:p>
            <a:pPr algn="ctr"/>
            <a:r>
              <a:rPr lang="en-US" b="1" dirty="0">
                <a:latin typeface="Algerian" panose="04020705040A02060702" pitchFamily="82" charset="0"/>
              </a:rPr>
              <a:t>FOR BABIES 3 MONTHS AND OLD</a:t>
            </a:r>
            <a:br>
              <a:rPr lang="en-US" b="1" dirty="0">
                <a:latin typeface="Algerian" panose="04020705040A02060702" pitchFamily="82" charset="0"/>
              </a:rPr>
            </a:br>
            <a:endParaRPr lang="en-US" dirty="0">
              <a:latin typeface="Algerian" panose="04020705040A02060702" pitchFamily="82" charset="0"/>
            </a:endParaRPr>
          </a:p>
        </p:txBody>
      </p:sp>
      <p:sp>
        <p:nvSpPr>
          <p:cNvPr id="3" name="Content Placeholder 2">
            <a:extLst>
              <a:ext uri="{FF2B5EF4-FFF2-40B4-BE49-F238E27FC236}">
                <a16:creationId xmlns:a16="http://schemas.microsoft.com/office/drawing/2014/main" id="{D228D146-A3D9-44DF-9797-7D1F304A300B}"/>
              </a:ext>
            </a:extLst>
          </p:cNvPr>
          <p:cNvSpPr>
            <a:spLocks noGrp="1"/>
          </p:cNvSpPr>
          <p:nvPr>
            <p:ph idx="1"/>
          </p:nvPr>
        </p:nvSpPr>
        <p:spPr>
          <a:xfrm>
            <a:off x="143123" y="1825625"/>
            <a:ext cx="11847443" cy="4351338"/>
          </a:xfrm>
        </p:spPr>
        <p:txBody>
          <a:bodyPr>
            <a:normAutofit/>
          </a:bodyPr>
          <a:lstStyle/>
          <a:p>
            <a:r>
              <a:rPr lang="en-US" b="1" dirty="0"/>
              <a:t>½ cup apricot kernel oil</a:t>
            </a:r>
            <a:br>
              <a:rPr lang="en-US" b="1" dirty="0"/>
            </a:br>
            <a:r>
              <a:rPr lang="en-US" b="1" dirty="0"/>
              <a:t>2 drops lavender essential oil</a:t>
            </a:r>
            <a:r>
              <a:rPr lang="en-US" dirty="0"/>
              <a:t> </a:t>
            </a:r>
            <a:br>
              <a:rPr lang="en-US" dirty="0"/>
            </a:br>
            <a:endParaRPr lang="en-US" dirty="0"/>
          </a:p>
          <a:p>
            <a:r>
              <a:rPr lang="en-US" b="1" dirty="0"/>
              <a:t>FOR BABIES 6 MONTHS AND OLDER</a:t>
            </a:r>
            <a:br>
              <a:rPr lang="en-US" b="1" dirty="0"/>
            </a:br>
            <a:r>
              <a:rPr lang="en-US" b="1" dirty="0"/>
              <a:t>½ cup apricot kernel oil</a:t>
            </a:r>
            <a:br>
              <a:rPr lang="en-US" b="1" dirty="0"/>
            </a:br>
            <a:r>
              <a:rPr lang="en-US" b="1" dirty="0"/>
              <a:t>2 drops lavender essential oil</a:t>
            </a:r>
            <a:br>
              <a:rPr lang="en-US" b="1" dirty="0"/>
            </a:br>
            <a:r>
              <a:rPr lang="en-US" b="1" dirty="0"/>
              <a:t>1 drop bergamot essential oil</a:t>
            </a:r>
            <a:br>
              <a:rPr lang="en-US" b="1" dirty="0"/>
            </a:br>
            <a:r>
              <a:rPr lang="en-US" dirty="0"/>
              <a:t>In a 4-ounce bottle, combine the oil with the essential oil, and shake to blend. </a:t>
            </a:r>
            <a:br>
              <a:rPr lang="en-US" dirty="0"/>
            </a:br>
            <a:endParaRPr lang="en-US" dirty="0"/>
          </a:p>
        </p:txBody>
      </p:sp>
      <p:sp>
        <p:nvSpPr>
          <p:cNvPr id="4" name="object 2"/>
          <p:cNvSpPr/>
          <p:nvPr/>
        </p:nvSpPr>
        <p:spPr>
          <a:xfrm>
            <a:off x="10933043" y="6039402"/>
            <a:ext cx="609600" cy="60960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2995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AD070-DF05-46D7-B1CE-9C0A9DA0A650}"/>
              </a:ext>
            </a:extLst>
          </p:cNvPr>
          <p:cNvSpPr>
            <a:spLocks noGrp="1"/>
          </p:cNvSpPr>
          <p:nvPr>
            <p:ph type="title"/>
          </p:nvPr>
        </p:nvSpPr>
        <p:spPr/>
        <p:txBody>
          <a:bodyPr/>
          <a:lstStyle/>
          <a:p>
            <a:pPr algn="ctr"/>
            <a:r>
              <a:rPr lang="en-US" b="1" dirty="0">
                <a:latin typeface="Algerian" panose="04020705040A02060702" pitchFamily="82" charset="0"/>
              </a:rPr>
              <a:t>COLDS, COUGHS, AND CONGESTION</a:t>
            </a:r>
            <a:r>
              <a:rPr lang="en-US" dirty="0">
                <a:latin typeface="Algerian" panose="04020705040A02060702" pitchFamily="82" charset="0"/>
              </a:rPr>
              <a:t> </a:t>
            </a:r>
            <a:br>
              <a:rPr lang="en-US" dirty="0"/>
            </a:br>
            <a:endParaRPr lang="en-US" dirty="0"/>
          </a:p>
        </p:txBody>
      </p:sp>
      <p:sp>
        <p:nvSpPr>
          <p:cNvPr id="3" name="Content Placeholder 2">
            <a:extLst>
              <a:ext uri="{FF2B5EF4-FFF2-40B4-BE49-F238E27FC236}">
                <a16:creationId xmlns:a16="http://schemas.microsoft.com/office/drawing/2014/main" id="{D228D146-A3D9-44DF-9797-7D1F304A300B}"/>
              </a:ext>
            </a:extLst>
          </p:cNvPr>
          <p:cNvSpPr>
            <a:spLocks noGrp="1"/>
          </p:cNvSpPr>
          <p:nvPr>
            <p:ph idx="1"/>
          </p:nvPr>
        </p:nvSpPr>
        <p:spPr>
          <a:xfrm>
            <a:off x="166977" y="1176792"/>
            <a:ext cx="11942859" cy="5518205"/>
          </a:xfrm>
        </p:spPr>
        <p:txBody>
          <a:bodyPr>
            <a:normAutofit lnSpcReduction="10000"/>
          </a:bodyPr>
          <a:lstStyle/>
          <a:p>
            <a:pPr marL="0" indent="0" algn="ctr">
              <a:buNone/>
            </a:pPr>
            <a:r>
              <a:rPr lang="en-US" sz="3200" b="1" dirty="0">
                <a:latin typeface="Algerian" panose="04020705040A02060702" pitchFamily="82" charset="0"/>
              </a:rPr>
              <a:t>EUCALYPTUS–MINT RUB</a:t>
            </a:r>
            <a:br>
              <a:rPr lang="en-US" b="1" dirty="0"/>
            </a:br>
            <a:r>
              <a:rPr lang="en-US" b="1" dirty="0"/>
              <a:t>SCENT: </a:t>
            </a:r>
            <a:r>
              <a:rPr lang="en-US" dirty="0"/>
              <a:t>MEDICINAL/MINT </a:t>
            </a:r>
            <a:br>
              <a:rPr lang="en-US" dirty="0"/>
            </a:br>
            <a:r>
              <a:rPr lang="en-US" b="1" dirty="0"/>
              <a:t>MAKES: 1 OUNCE</a:t>
            </a:r>
          </a:p>
          <a:p>
            <a:pPr marL="0" indent="0" algn="just">
              <a:buNone/>
            </a:pPr>
            <a:br>
              <a:rPr lang="en-US" b="1" dirty="0"/>
            </a:br>
            <a:r>
              <a:rPr lang="en-US" dirty="0"/>
              <a:t>Scent is well known for its effectiveness at relieving congestion, which is the principle behind the Vicks </a:t>
            </a:r>
            <a:r>
              <a:rPr lang="en-US" dirty="0" err="1"/>
              <a:t>VapoRub</a:t>
            </a:r>
            <a:r>
              <a:rPr lang="en-US" dirty="0"/>
              <a:t> your mom used to rub on your chest when you had a cold.</a:t>
            </a:r>
          </a:p>
          <a:p>
            <a:pPr marL="0" indent="0" algn="just">
              <a:buNone/>
            </a:pPr>
            <a:r>
              <a:rPr lang="en-US" dirty="0"/>
              <a:t>This affordable and natural home remedy contains only natural coconut oil and essential oils. </a:t>
            </a:r>
          </a:p>
          <a:p>
            <a:pPr marL="0" indent="0" algn="just">
              <a:buNone/>
            </a:pPr>
            <a:r>
              <a:rPr lang="en-US" dirty="0"/>
              <a:t>Almost any of the minty, </a:t>
            </a:r>
            <a:r>
              <a:rPr lang="en-US" dirty="0" err="1"/>
              <a:t>medicinal,camphor</a:t>
            </a:r>
            <a:r>
              <a:rPr lang="en-US" dirty="0"/>
              <a:t>-like scents can be used in this decongestant rub in place of the eucalyptus or peppermint.</a:t>
            </a:r>
          </a:p>
          <a:p>
            <a:pPr marL="0" indent="0" algn="just">
              <a:buNone/>
            </a:pPr>
            <a:r>
              <a:rPr lang="en-US" dirty="0"/>
              <a:t>For a similarly effective hot bath, put 3 drops each of eucalyptus and peppermint essential oil into the bath and soak for 15 minutes, breathing deeply.</a:t>
            </a:r>
          </a:p>
        </p:txBody>
      </p:sp>
    </p:spTree>
    <p:extLst>
      <p:ext uri="{BB962C8B-B14F-4D97-AF65-F5344CB8AC3E}">
        <p14:creationId xmlns:p14="http://schemas.microsoft.com/office/powerpoint/2010/main" val="75360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28D146-A3D9-44DF-9797-7D1F304A300B}"/>
              </a:ext>
            </a:extLst>
          </p:cNvPr>
          <p:cNvSpPr>
            <a:spLocks noGrp="1"/>
          </p:cNvSpPr>
          <p:nvPr>
            <p:ph idx="1"/>
          </p:nvPr>
        </p:nvSpPr>
        <p:spPr>
          <a:xfrm>
            <a:off x="373712" y="378639"/>
            <a:ext cx="11441926" cy="5811838"/>
          </a:xfrm>
        </p:spPr>
        <p:txBody>
          <a:bodyPr>
            <a:normAutofit/>
          </a:bodyPr>
          <a:lstStyle/>
          <a:p>
            <a:r>
              <a:rPr lang="en-US" b="1" dirty="0"/>
              <a:t>1 ounce extra-virgin coconut oil</a:t>
            </a:r>
            <a:br>
              <a:rPr lang="en-US" b="1" dirty="0"/>
            </a:br>
            <a:r>
              <a:rPr lang="en-US" b="1" dirty="0"/>
              <a:t>6 drops eucalyptus essential oil</a:t>
            </a:r>
            <a:br>
              <a:rPr lang="en-US" b="1" dirty="0"/>
            </a:br>
            <a:r>
              <a:rPr lang="en-US" b="1" dirty="0"/>
              <a:t>6 drops peppermint essential oil</a:t>
            </a:r>
          </a:p>
          <a:p>
            <a:pPr algn="just"/>
            <a:endParaRPr lang="en-US" b="1" dirty="0"/>
          </a:p>
          <a:p>
            <a:pPr marL="0" indent="0" algn="just">
              <a:buNone/>
            </a:pPr>
            <a:r>
              <a:rPr lang="en-US" b="1" dirty="0"/>
              <a:t>1. </a:t>
            </a:r>
            <a:r>
              <a:rPr lang="en-US" dirty="0"/>
              <a:t>Fill a bowl halfway full with hot water and set a 1-ounce jar with the lid removed in the bowl so the water goes about halfway up the</a:t>
            </a:r>
            <a:br>
              <a:rPr lang="en-US" dirty="0"/>
            </a:br>
            <a:r>
              <a:rPr lang="en-US" dirty="0"/>
              <a:t>side of the jar.</a:t>
            </a:r>
          </a:p>
          <a:p>
            <a:pPr marL="0" indent="0" algn="just">
              <a:buNone/>
            </a:pPr>
            <a:r>
              <a:rPr lang="en-US" b="1" dirty="0"/>
              <a:t>2. </a:t>
            </a:r>
            <a:r>
              <a:rPr lang="en-US" dirty="0"/>
              <a:t>Add the coconut oil to the jar and allow it to melt.</a:t>
            </a:r>
          </a:p>
          <a:p>
            <a:pPr marL="0" indent="0" algn="just">
              <a:buNone/>
            </a:pPr>
            <a:br>
              <a:rPr lang="en-US" dirty="0"/>
            </a:br>
            <a:r>
              <a:rPr lang="en-US" b="1" dirty="0"/>
              <a:t>3. </a:t>
            </a:r>
            <a:r>
              <a:rPr lang="en-US" dirty="0"/>
              <a:t>Stir in the essential oils.</a:t>
            </a:r>
          </a:p>
          <a:p>
            <a:pPr marL="0" indent="0" algn="just">
              <a:buNone/>
            </a:pPr>
            <a:br>
              <a:rPr lang="en-US" dirty="0"/>
            </a:br>
            <a:r>
              <a:rPr lang="en-US" b="1" dirty="0"/>
              <a:t>4. </a:t>
            </a:r>
            <a:r>
              <a:rPr lang="en-US" dirty="0"/>
              <a:t>Remove the jar from the water bath and dry the sides. Screw the lid on the jar.</a:t>
            </a:r>
          </a:p>
        </p:txBody>
      </p:sp>
      <p:sp>
        <p:nvSpPr>
          <p:cNvPr id="4" name="object 2"/>
          <p:cNvSpPr/>
          <p:nvPr/>
        </p:nvSpPr>
        <p:spPr>
          <a:xfrm>
            <a:off x="10933043" y="6039402"/>
            <a:ext cx="609600" cy="60960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1943881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642</TotalTime>
  <Words>2163</Words>
  <Application>Microsoft Office PowerPoint</Application>
  <PresentationFormat>Widescreen</PresentationFormat>
  <Paragraphs>143</Paragraphs>
  <Slides>22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Algerian</vt:lpstr>
      <vt:lpstr>Arial</vt:lpstr>
      <vt:lpstr>Calibri</vt:lpstr>
      <vt:lpstr>Calibri Light</vt:lpstr>
      <vt:lpstr>Office Theme</vt:lpstr>
      <vt:lpstr>PowerPoint Presentation</vt:lpstr>
      <vt:lpstr>PowerPoint Presentation</vt:lpstr>
      <vt:lpstr>PowerPoint Presentation</vt:lpstr>
      <vt:lpstr> ANXIETY  DEEP BREATH CALMING DIFFUSION OIL  </vt:lpstr>
      <vt:lpstr>PowerPoint Presentation</vt:lpstr>
      <vt:lpstr>MASSAGE LOTION FOR BABIES  </vt:lpstr>
      <vt:lpstr>FOR BABIES 3 MONTHS AND OLD </vt:lpstr>
      <vt:lpstr>COLDS, COUGHS, AND CONGESTION  </vt:lpstr>
      <vt:lpstr>PowerPoint Presentation</vt:lpstr>
      <vt:lpstr>PowerPoint Presentation</vt:lpstr>
      <vt:lpstr>ROSEMARY–LEMON–EUCALYPTUS RUB  SCENT: MEDICINAL/CITRUS  </vt:lpstr>
      <vt:lpstr>PowerPoint Presentation</vt:lpstr>
      <vt:lpstr>DEPRESSION (MILD) </vt:lpstr>
      <vt:lpstr>PowerPoint Presentation</vt:lpstr>
      <vt:lpstr>FIVE FLOWER BALM  SCENT: FLORAL  MAKES: 2 OUNCES</vt:lpstr>
      <vt:lpstr>Blend</vt:lpstr>
      <vt:lpstr>PowerPoint Presentation</vt:lpstr>
      <vt:lpstr>HEADACHE LAVENDER–EUCALYPTUS DIFFUSER BLEND </vt:lpstr>
      <vt:lpstr>PowerPoint Presentation</vt:lpstr>
      <vt:lpstr>PEPPERMINT–LEMON HEADACHE OIL  SCENT: MINT/CITRUS  MAKES: 1 OUNCE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dc:creator>
  <cp:lastModifiedBy>Omji Porwal</cp:lastModifiedBy>
  <cp:revision>111</cp:revision>
  <dcterms:created xsi:type="dcterms:W3CDTF">2021-04-07T02:42:47Z</dcterms:created>
  <dcterms:modified xsi:type="dcterms:W3CDTF">2023-05-17T05:51:27Z</dcterms:modified>
</cp:coreProperties>
</file>