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303" r:id="rId3"/>
    <p:sldId id="282" r:id="rId4"/>
    <p:sldId id="301" r:id="rId5"/>
    <p:sldId id="275" r:id="rId6"/>
    <p:sldId id="276" r:id="rId7"/>
    <p:sldId id="277" r:id="rId8"/>
    <p:sldId id="278" r:id="rId9"/>
    <p:sldId id="298" r:id="rId10"/>
    <p:sldId id="299" r:id="rId11"/>
    <p:sldId id="300" r:id="rId12"/>
    <p:sldId id="302" r:id="rId13"/>
    <p:sldId id="279" r:id="rId14"/>
    <p:sldId id="280" r:id="rId15"/>
    <p:sldId id="281" r:id="rId16"/>
    <p:sldId id="283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BBC7D-D34F-4953-A9E8-8325F684622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B0A31-CE76-43D5-933C-5ABB3BA48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8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551F5F-D960-4A2A-A528-4AAC2DDD340C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94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8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4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1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0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9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7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9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0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5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4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9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4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/>
          </p:cNvSpPr>
          <p:nvPr/>
        </p:nvSpPr>
        <p:spPr bwMode="auto">
          <a:xfrm>
            <a:off x="1372428" y="4204647"/>
            <a:ext cx="9713843" cy="1834755"/>
          </a:xfrm>
          <a:custGeom>
            <a:avLst/>
            <a:gdLst>
              <a:gd name="T0" fmla="*/ 9144000 w 9144000"/>
              <a:gd name="T1" fmla="*/ 0 h 792479"/>
              <a:gd name="T2" fmla="*/ 0 w 9144000"/>
              <a:gd name="T3" fmla="*/ 0 h 792479"/>
              <a:gd name="T4" fmla="*/ 0 w 9144000"/>
              <a:gd name="T5" fmla="*/ 791454 h 792479"/>
              <a:gd name="T6" fmla="*/ 9144000 w 9144000"/>
              <a:gd name="T7" fmla="*/ 791454 h 792479"/>
              <a:gd name="T8" fmla="*/ 9144000 w 9144000"/>
              <a:gd name="T9" fmla="*/ 0 h 792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792479">
                <a:moveTo>
                  <a:pt x="9144000" y="0"/>
                </a:moveTo>
                <a:lnTo>
                  <a:pt x="0" y="0"/>
                </a:lnTo>
                <a:lnTo>
                  <a:pt x="0" y="792086"/>
                </a:lnTo>
                <a:lnTo>
                  <a:pt x="9144000" y="792086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155590" y="4349835"/>
            <a:ext cx="10082253" cy="1134285"/>
          </a:xfrm>
          <a:prstGeom prst="rect">
            <a:avLst/>
          </a:prstGeom>
        </p:spPr>
        <p:txBody>
          <a:bodyPr wrap="square" lIns="0" tIns="13335" rIns="0" bIns="0">
            <a:spAutoFit/>
          </a:bodyPr>
          <a:lstStyle/>
          <a:p>
            <a:pPr algn="ctr">
              <a:spcBef>
                <a:spcPts val="100"/>
              </a:spcBef>
              <a:defRPr/>
            </a:pPr>
            <a:r>
              <a:rPr lang="en-US" sz="3600" b="1" spc="-114" dirty="0" smtClean="0">
                <a:latin typeface="Algerian" panose="04020705040A02060702" pitchFamily="82" charset="0"/>
                <a:cs typeface="Trebuchet MS"/>
              </a:rPr>
              <a:t>Cosmetic A </a:t>
            </a:r>
            <a:r>
              <a:rPr lang="en-US" sz="3600" b="1" spc="-114" dirty="0">
                <a:latin typeface="Algerian" panose="04020705040A02060702" pitchFamily="82" charset="0"/>
                <a:cs typeface="Trebuchet MS"/>
              </a:rPr>
              <a:t>R O M A t h e r a p y</a:t>
            </a:r>
          </a:p>
          <a:p>
            <a:pPr algn="ctr">
              <a:spcBef>
                <a:spcPts val="100"/>
              </a:spcBef>
              <a:defRPr/>
            </a:pPr>
            <a:r>
              <a:rPr lang="en-US" sz="3600" b="1" dirty="0">
                <a:latin typeface="Algerian" panose="04020705040A02060702" pitchFamily="82" charset="0"/>
              </a:rPr>
              <a:t>Acne, Dry Skin </a:t>
            </a:r>
            <a:endParaRPr lang="en-US" b="1" dirty="0"/>
          </a:p>
        </p:txBody>
      </p:sp>
      <p:sp>
        <p:nvSpPr>
          <p:cNvPr id="6" name="object 6"/>
          <p:cNvSpPr txBox="1"/>
          <p:nvPr/>
        </p:nvSpPr>
        <p:spPr>
          <a:xfrm>
            <a:off x="3095625" y="5994454"/>
            <a:ext cx="5595938" cy="85664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  <a:defRPr/>
            </a:pPr>
            <a:r>
              <a:rPr b="1" spc="210" dirty="0">
                <a:latin typeface="Algerian" panose="04020705040A02060702" pitchFamily="82" charset="0"/>
                <a:cs typeface="Times New Roman"/>
              </a:rPr>
              <a:t>Grade</a:t>
            </a:r>
            <a:r>
              <a:rPr b="1" spc="-60" dirty="0">
                <a:latin typeface="Algerian" panose="04020705040A02060702" pitchFamily="82" charset="0"/>
                <a:cs typeface="Times New Roman"/>
              </a:rPr>
              <a:t> </a:t>
            </a:r>
            <a:r>
              <a:rPr lang="en-US" b="1" spc="-60" dirty="0">
                <a:latin typeface="Algerian" panose="04020705040A02060702" pitchFamily="82" charset="0"/>
                <a:cs typeface="Times New Roman"/>
              </a:rPr>
              <a:t>4</a:t>
            </a:r>
            <a:r>
              <a:rPr b="1" spc="130" dirty="0">
                <a:latin typeface="Algerian" panose="04020705040A02060702" pitchFamily="82" charset="0"/>
                <a:cs typeface="Times New Roman"/>
              </a:rPr>
              <a:t>-</a:t>
            </a:r>
            <a:r>
              <a:rPr lang="en-US" b="1" spc="130" dirty="0">
                <a:latin typeface="Algerian" panose="04020705040A02060702" pitchFamily="82" charset="0"/>
                <a:cs typeface="Times New Roman"/>
              </a:rPr>
              <a:t> Spring</a:t>
            </a:r>
            <a:r>
              <a:rPr lang="en-US" b="1" spc="-55" dirty="0">
                <a:latin typeface="Algerian" panose="04020705040A02060702" pitchFamily="82" charset="0"/>
                <a:cs typeface="Times New Roman"/>
              </a:rPr>
              <a:t> </a:t>
            </a:r>
            <a:r>
              <a:rPr b="1" spc="270">
                <a:latin typeface="Algerian" panose="04020705040A02060702" pitchFamily="82" charset="0"/>
                <a:cs typeface="Times New Roman"/>
              </a:rPr>
              <a:t>semester</a:t>
            </a:r>
            <a:r>
              <a:rPr b="1" spc="-55">
                <a:latin typeface="Algerian" panose="04020705040A02060702" pitchFamily="82" charset="0"/>
                <a:cs typeface="Times New Roman"/>
              </a:rPr>
              <a:t> </a:t>
            </a:r>
            <a:endParaRPr lang="en-US" b="1" spc="-55" smtClean="0">
              <a:latin typeface="Algerian" panose="04020705040A02060702" pitchFamily="82" charset="0"/>
              <a:cs typeface="Times New Roman"/>
            </a:endParaRPr>
          </a:p>
          <a:p>
            <a:pPr algn="ctr">
              <a:spcBef>
                <a:spcPts val="100"/>
              </a:spcBef>
              <a:defRPr/>
            </a:pPr>
            <a:r>
              <a:rPr lang="en-US" b="1" spc="55" smtClean="0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Prof</a:t>
            </a:r>
            <a:r>
              <a:rPr lang="en-US" b="1" spc="55" dirty="0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. </a:t>
            </a:r>
            <a:r>
              <a:rPr b="1" spc="55" dirty="0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Dr.</a:t>
            </a:r>
            <a:r>
              <a:rPr lang="en-US" b="1" spc="55" dirty="0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 </a:t>
            </a:r>
            <a:r>
              <a:rPr b="1" spc="55" dirty="0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 </a:t>
            </a:r>
            <a:r>
              <a:rPr b="1" spc="-15" dirty="0" err="1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Omji</a:t>
            </a:r>
            <a:r>
              <a:rPr b="1" spc="-140" dirty="0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 </a:t>
            </a:r>
            <a:r>
              <a:rPr lang="en-US" b="1" spc="-140" dirty="0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  </a:t>
            </a:r>
            <a:r>
              <a:rPr b="1" spc="270" dirty="0" err="1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Porwal</a:t>
            </a:r>
            <a:endParaRPr lang="en-US" b="1" spc="270" dirty="0">
              <a:solidFill>
                <a:srgbClr val="FF0000"/>
              </a:solidFill>
              <a:latin typeface="Algerian" panose="04020705040A02060702" pitchFamily="82" charset="0"/>
              <a:cs typeface="Times New Roman"/>
            </a:endParaRPr>
          </a:p>
          <a:p>
            <a:pPr algn="ctr">
              <a:defRPr/>
            </a:pPr>
            <a:endParaRPr dirty="0">
              <a:latin typeface="Algerian" panose="04020705040A02060702" pitchFamily="82" charset="0"/>
              <a:cs typeface="Times New Roman"/>
            </a:endParaRPr>
          </a:p>
        </p:txBody>
      </p:sp>
      <p:sp>
        <p:nvSpPr>
          <p:cNvPr id="2053" name="object 7"/>
          <p:cNvSpPr txBox="1">
            <a:spLocks noChangeArrowheads="1"/>
          </p:cNvSpPr>
          <p:nvPr/>
        </p:nvSpPr>
        <p:spPr bwMode="auto">
          <a:xfrm>
            <a:off x="2182091" y="617708"/>
            <a:ext cx="8094518" cy="401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12700" eaLnBrk="0" hangingPunct="0">
              <a:spcBef>
                <a:spcPct val="20000"/>
              </a:spcBef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en-US" altLang="en-US" sz="3600" b="1" dirty="0">
                <a:latin typeface="Algerian" pitchFamily="82" charset="0"/>
                <a:cs typeface="Times New Roman" pitchFamily="18" charset="0"/>
              </a:rPr>
              <a:t>Tishk  International  University</a:t>
            </a:r>
          </a:p>
          <a:p>
            <a:pPr algn="ctr" eaLnBrk="1" hangingPunct="1">
              <a:spcBef>
                <a:spcPts val="100"/>
              </a:spcBef>
            </a:pPr>
            <a:endParaRPr lang="en-US" altLang="en-US" sz="4400" b="1" dirty="0">
              <a:latin typeface="Algerian" pitchFamily="82" charset="0"/>
              <a:cs typeface="Times New Roman" pitchFamily="18" charset="0"/>
            </a:endParaRPr>
          </a:p>
          <a:p>
            <a:pPr algn="ctr" eaLnBrk="1" hangingPunct="1">
              <a:spcBef>
                <a:spcPts val="100"/>
              </a:spcBef>
            </a:pPr>
            <a:r>
              <a:rPr lang="en-US" altLang="en-US" sz="4400" b="1" dirty="0">
                <a:latin typeface="Algerian" pitchFamily="82" charset="0"/>
                <a:cs typeface="Times New Roman" pitchFamily="18" charset="0"/>
              </a:rPr>
              <a:t>  </a:t>
            </a:r>
          </a:p>
          <a:p>
            <a:pPr algn="ctr" eaLnBrk="1" hangingPunct="1">
              <a:spcBef>
                <a:spcPts val="100"/>
              </a:spcBef>
            </a:pPr>
            <a:endParaRPr lang="en-US" altLang="en-US" sz="4400" dirty="0">
              <a:latin typeface="Algerian" pitchFamily="82" charset="0"/>
              <a:cs typeface="Times New Roman" pitchFamily="18" charset="0"/>
            </a:endParaRPr>
          </a:p>
          <a:p>
            <a:pPr algn="ctr" eaLnBrk="1" hangingPunct="1">
              <a:spcBef>
                <a:spcPts val="100"/>
              </a:spcBef>
            </a:pPr>
            <a:r>
              <a:rPr lang="en-US" altLang="en-US" sz="4400" dirty="0">
                <a:latin typeface="Algerian" pitchFamily="82" charset="0"/>
                <a:cs typeface="Times New Roman" pitchFamily="18" charset="0"/>
              </a:rPr>
              <a:t>FACULTY OF PHARMACY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2000" b="1" dirty="0">
                <a:solidFill>
                  <a:srgbClr val="00AF50"/>
                </a:solidFill>
                <a:latin typeface="Algerian" pitchFamily="82" charset="0"/>
                <a:cs typeface="Times New Roman" pitchFamily="18" charset="0"/>
              </a:rPr>
              <a:t>Department of Pharmacognosy</a:t>
            </a:r>
            <a:endParaRPr lang="en-US" altLang="en-US" sz="2000" dirty="0">
              <a:latin typeface="Algerian" pitchFamily="82" charset="0"/>
              <a:cs typeface="Times New Roman" pitchFamily="18" charset="0"/>
            </a:endParaRPr>
          </a:p>
          <a:p>
            <a:pPr eaLnBrk="1" hangingPunct="1">
              <a:spcBef>
                <a:spcPts val="50"/>
              </a:spcBef>
            </a:pPr>
            <a:endParaRPr lang="en-US" altLang="en-US" sz="2400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92" y="1513446"/>
            <a:ext cx="1637507" cy="161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ject 2"/>
          <p:cNvSpPr/>
          <p:nvPr/>
        </p:nvSpPr>
        <p:spPr>
          <a:xfrm>
            <a:off x="10933043" y="6039402"/>
            <a:ext cx="6096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79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48"/>
    </mc:Choice>
    <mc:Fallback xmlns="">
      <p:transition spd="slow" advTm="1614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8355"/>
            <a:ext cx="10515600" cy="4928608"/>
          </a:xfrm>
        </p:spPr>
        <p:txBody>
          <a:bodyPr/>
          <a:lstStyle/>
          <a:p>
            <a:pPr algn="just"/>
            <a:r>
              <a:rPr lang="en-US" dirty="0"/>
              <a:t>2 ounces hazelnut oil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4 </a:t>
            </a:r>
            <a:r>
              <a:rPr lang="en-US" dirty="0"/>
              <a:t>drops borage seed oil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2 </a:t>
            </a:r>
            <a:r>
              <a:rPr lang="en-US" dirty="0"/>
              <a:t>drops carrot seed oil (optional)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4 </a:t>
            </a:r>
            <a:r>
              <a:rPr lang="en-US" dirty="0"/>
              <a:t>drops fennel essential oil 2 drops bergamot essential oil In a 2-ounce bottle, combine all the ingredients, and shake </a:t>
            </a:r>
            <a:r>
              <a:rPr lang="en-US" dirty="0" smtClean="0"/>
              <a:t>well.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10933043" y="6039402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26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3440"/>
            <a:ext cx="11734800" cy="5552123"/>
          </a:xfrm>
        </p:spPr>
        <p:txBody>
          <a:bodyPr/>
          <a:lstStyle/>
          <a:p>
            <a:pPr algn="just"/>
            <a:r>
              <a:rPr lang="en-US" dirty="0"/>
              <a:t>SIMPLE SWAP Sweet almond oil is another light and </a:t>
            </a:r>
            <a:r>
              <a:rPr lang="en-US" dirty="0" err="1"/>
              <a:t>noncomedogenic</a:t>
            </a:r>
            <a:r>
              <a:rPr lang="en-US" dirty="0"/>
              <a:t> (doesn’t clog pores) carrier oil that makes an excellent substitution here.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To </a:t>
            </a:r>
            <a:r>
              <a:rPr lang="en-US" dirty="0"/>
              <a:t>make this a wrinkle-fighting oil, try using rosehip oil in place of the borage oil.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APPLICATION</a:t>
            </a:r>
            <a:r>
              <a:rPr lang="en-US" dirty="0"/>
              <a:t>: Using your fingertips, gently pat the oil into your face at bedtime.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STORAGE</a:t>
            </a:r>
            <a:r>
              <a:rPr lang="en-US" dirty="0"/>
              <a:t>: Store the tightly sealed bottle in the refrigerator for up to 6 months</a:t>
            </a:r>
          </a:p>
        </p:txBody>
      </p:sp>
      <p:sp>
        <p:nvSpPr>
          <p:cNvPr id="4" name="object 2"/>
          <p:cNvSpPr/>
          <p:nvPr/>
        </p:nvSpPr>
        <p:spPr>
          <a:xfrm>
            <a:off x="10933043" y="6039402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20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948" y="461176"/>
            <a:ext cx="9780103" cy="607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Dry skin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28" y="1507573"/>
            <a:ext cx="1160095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lgerian" panose="04020705040A02060702" pitchFamily="82" charset="0"/>
              </a:rPr>
              <a:t>SANDALWOOD </a:t>
            </a:r>
            <a:r>
              <a:rPr lang="en-US" dirty="0" smtClean="0">
                <a:latin typeface="Algerian" panose="04020705040A02060702" pitchFamily="82" charset="0"/>
              </a:rPr>
              <a:t>SERUM</a:t>
            </a:r>
          </a:p>
          <a:p>
            <a:pPr marL="0" indent="0" algn="ctr">
              <a:buNone/>
            </a:pPr>
            <a:endParaRPr lang="en-US" dirty="0" smtClean="0">
              <a:latin typeface="Algerian" panose="04020705040A02060702" pitchFamily="82" charset="0"/>
            </a:endParaRPr>
          </a:p>
          <a:p>
            <a:r>
              <a:rPr lang="en-US" dirty="0"/>
              <a:t>SCENT: WOODY/CITRUS </a:t>
            </a:r>
            <a:r>
              <a:rPr lang="en-US" dirty="0" smtClean="0"/>
              <a:t>        MAKES</a:t>
            </a:r>
            <a:r>
              <a:rPr lang="en-US" dirty="0"/>
              <a:t>: 1 </a:t>
            </a:r>
            <a:r>
              <a:rPr lang="en-US" dirty="0" smtClean="0"/>
              <a:t>OUNCE</a:t>
            </a:r>
          </a:p>
          <a:p>
            <a:pPr algn="just"/>
            <a:r>
              <a:rPr lang="en-US" dirty="0"/>
              <a:t>Next to exfoliation, the other secret to treating dry skin is keeping it hydrated and moisturized.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exotic scent of this luxurious wrinkle cream will connect you to an ageless past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Use this serum in addition to your regular moisturizers to boost the effectiveness of both in areas that need a little extra </a:t>
            </a:r>
            <a:r>
              <a:rPr lang="en-US" dirty="0" smtClean="0"/>
              <a:t>help.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tablespoon rosehip oil </a:t>
            </a:r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/>
              <a:t>tablespoon sweet almond oil </a:t>
            </a:r>
            <a:endParaRPr lang="en-US" dirty="0" smtClean="0"/>
          </a:p>
          <a:p>
            <a:r>
              <a:rPr lang="en-US" dirty="0" smtClean="0"/>
              <a:t>10 </a:t>
            </a:r>
            <a:r>
              <a:rPr lang="en-US" dirty="0"/>
              <a:t>drops sandalwood essential oil 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/>
              <a:t>drops lemon essential oil In a 1-ounce bottle, </a:t>
            </a:r>
            <a:endParaRPr lang="en-US" dirty="0" smtClean="0"/>
          </a:p>
          <a:p>
            <a:r>
              <a:rPr lang="en-US" dirty="0" smtClean="0"/>
              <a:t>combine </a:t>
            </a:r>
            <a:r>
              <a:rPr lang="en-US" dirty="0"/>
              <a:t>the oils with the essential oils and shake to blend. </a:t>
            </a:r>
          </a:p>
        </p:txBody>
      </p:sp>
      <p:sp>
        <p:nvSpPr>
          <p:cNvPr id="4" name="object 2"/>
          <p:cNvSpPr/>
          <p:nvPr/>
        </p:nvSpPr>
        <p:spPr>
          <a:xfrm>
            <a:off x="10933043" y="6039402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0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15" y="1825625"/>
            <a:ext cx="11465780" cy="4351338"/>
          </a:xfrm>
        </p:spPr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SWAP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Either bergamot or the less expensive orange essential oil work for this mix as sandalwood blends well with a number of citrus oils. </a:t>
            </a:r>
            <a:endParaRPr lang="en-US" dirty="0" smtClean="0"/>
          </a:p>
          <a:p>
            <a:pPr algn="just"/>
            <a:r>
              <a:rPr lang="en-US" dirty="0" smtClean="0"/>
              <a:t>Note </a:t>
            </a:r>
            <a:r>
              <a:rPr lang="en-US" dirty="0"/>
              <a:t>that the citrus oils are phototoxic, so stay out of the sun after applying this serum. </a:t>
            </a:r>
          </a:p>
        </p:txBody>
      </p:sp>
    </p:spTree>
    <p:extLst>
      <p:ext uri="{BB962C8B-B14F-4D97-AF65-F5344CB8AC3E}">
        <p14:creationId xmlns:p14="http://schemas.microsoft.com/office/powerpoint/2010/main" val="20300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49" y="93761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APPLICATION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5" y="2263182"/>
            <a:ext cx="11346510" cy="4351338"/>
          </a:xfrm>
        </p:spPr>
        <p:txBody>
          <a:bodyPr/>
          <a:lstStyle/>
          <a:p>
            <a:pPr algn="just"/>
            <a:r>
              <a:rPr lang="en-US" dirty="0" smtClean="0"/>
              <a:t>Shake </a:t>
            </a:r>
            <a:r>
              <a:rPr lang="en-US" dirty="0"/>
              <a:t>before using. </a:t>
            </a:r>
            <a:endParaRPr lang="en-US" dirty="0" smtClean="0"/>
          </a:p>
          <a:p>
            <a:pPr algn="just"/>
            <a:r>
              <a:rPr lang="en-US" dirty="0" smtClean="0"/>
              <a:t>Smooth </a:t>
            </a:r>
            <a:r>
              <a:rPr lang="en-US" dirty="0"/>
              <a:t>1 to 2 drops on your face at bedtime before moisturizing. </a:t>
            </a:r>
            <a:endParaRPr lang="en-US" dirty="0" smtClean="0"/>
          </a:p>
          <a:p>
            <a:pPr algn="just"/>
            <a:r>
              <a:rPr lang="en-US" dirty="0" smtClean="0"/>
              <a:t>Allow </a:t>
            </a:r>
            <a:r>
              <a:rPr lang="en-US" dirty="0"/>
              <a:t>the serum to settle into the skin for a minute or so before applying moisturizer. </a:t>
            </a:r>
            <a:endParaRPr lang="en-US" dirty="0" smtClean="0"/>
          </a:p>
          <a:p>
            <a:pPr algn="just"/>
            <a:r>
              <a:rPr lang="en-US" dirty="0" smtClean="0"/>
              <a:t>STORAGE</a:t>
            </a:r>
            <a:r>
              <a:rPr lang="en-US" dirty="0"/>
              <a:t>: Rosehip oil spoils quickly, so make very small batches of this serum and keep it tightly sealed in the refrigerator for 3 to 6 months. </a:t>
            </a:r>
            <a:endParaRPr lang="en-US" dirty="0" smtClean="0"/>
          </a:p>
          <a:p>
            <a:pPr algn="just"/>
            <a:r>
              <a:rPr lang="en-US" dirty="0" smtClean="0"/>
              <a:t>If </a:t>
            </a:r>
            <a:r>
              <a:rPr lang="en-US" dirty="0"/>
              <a:t>it develops an off smell, discard </a:t>
            </a:r>
            <a:r>
              <a:rPr lang="en-US" dirty="0" smtClean="0"/>
              <a:t>it.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10933043" y="6039402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27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       </a:t>
            </a:r>
          </a:p>
          <a:p>
            <a:pPr marL="0" indent="0">
              <a:buNone/>
            </a:pPr>
            <a:r>
              <a:rPr lang="en-US" sz="9600" dirty="0"/>
              <a:t>        </a:t>
            </a:r>
            <a:r>
              <a:rPr lang="en-US" sz="9600" dirty="0">
                <a:latin typeface="Algerian" panose="04020705040A02060702" pitchFamily="82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41093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080" y="485030"/>
            <a:ext cx="6575728" cy="605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62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710" y="818984"/>
            <a:ext cx="10515600" cy="4992219"/>
          </a:xfrm>
        </p:spPr>
        <p:txBody>
          <a:bodyPr/>
          <a:lstStyle/>
          <a:p>
            <a:pPr algn="just"/>
            <a:r>
              <a:rPr lang="en-US" dirty="0" smtClean="0"/>
              <a:t>Beauty may </a:t>
            </a:r>
            <a:r>
              <a:rPr lang="en-US" dirty="0"/>
              <a:t>only be skin deep, but when your cosmetics are enriched with essential oils, the benefits penetrate the skin, bringing you benefits at a deeper level. </a:t>
            </a:r>
            <a:endParaRPr lang="en-US" dirty="0" smtClean="0"/>
          </a:p>
          <a:p>
            <a:pPr algn="just"/>
            <a:r>
              <a:rPr lang="en-US" dirty="0" smtClean="0"/>
              <a:t>Making </a:t>
            </a:r>
            <a:r>
              <a:rPr lang="en-US" dirty="0"/>
              <a:t>your own beauty products is not only fun—like playing with the best chemistry set ever—but allows you to detox your beauty routine and save money. </a:t>
            </a:r>
            <a:endParaRPr lang="en-US" dirty="0" smtClean="0"/>
          </a:p>
          <a:p>
            <a:pPr algn="just"/>
            <a:r>
              <a:rPr lang="en-US" dirty="0" smtClean="0"/>
              <a:t>You </a:t>
            </a:r>
            <a:r>
              <a:rPr lang="en-US" dirty="0"/>
              <a:t>can also make thoughtful, personalized gifts. </a:t>
            </a:r>
            <a:endParaRPr lang="en-US" dirty="0" smtClean="0"/>
          </a:p>
          <a:p>
            <a:pPr algn="just"/>
            <a:r>
              <a:rPr lang="en-US" dirty="0" smtClean="0"/>
              <a:t>(</a:t>
            </a:r>
            <a:r>
              <a:rPr lang="en-US" dirty="0">
                <a:solidFill>
                  <a:srgbClr val="FF0000"/>
                </a:solidFill>
              </a:rPr>
              <a:t>DIY aromatherapy cosmetic crafting can even make you money if you have an entrepreneurial spirit</a:t>
            </a:r>
            <a:r>
              <a:rPr lang="en-US" dirty="0"/>
              <a:t>.) </a:t>
            </a:r>
            <a:endParaRPr lang="en-US" dirty="0" smtClean="0"/>
          </a:p>
          <a:p>
            <a:pPr algn="just"/>
            <a:r>
              <a:rPr lang="en-US" dirty="0" smtClean="0"/>
              <a:t>Build </a:t>
            </a:r>
            <a:r>
              <a:rPr lang="en-US" dirty="0"/>
              <a:t>on the basics and make these recipes your own.</a:t>
            </a:r>
          </a:p>
        </p:txBody>
      </p:sp>
      <p:sp>
        <p:nvSpPr>
          <p:cNvPr id="4" name="object 2"/>
          <p:cNvSpPr/>
          <p:nvPr/>
        </p:nvSpPr>
        <p:spPr>
          <a:xfrm>
            <a:off x="10933043" y="6039402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5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8" y="269710"/>
            <a:ext cx="1176793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acne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31" y="1550504"/>
            <a:ext cx="11433974" cy="4626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lgerian" panose="04020705040A02060702" pitchFamily="82" charset="0"/>
              </a:rPr>
              <a:t>ANTI-ACNE “SPOT NOT” </a:t>
            </a:r>
            <a:r>
              <a:rPr lang="en-US" dirty="0" smtClean="0">
                <a:latin typeface="Algerian" panose="04020705040A02060702" pitchFamily="82" charset="0"/>
              </a:rPr>
              <a:t>MASK</a:t>
            </a:r>
          </a:p>
          <a:p>
            <a:pPr algn="just"/>
            <a:r>
              <a:rPr lang="en-US" dirty="0"/>
              <a:t>Acne breakouts can be annoying at best and disfiguring at worst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Commercial acne treatments are harsh and drying to the skin, and for people with sensitive skin they may be especially problematic. </a:t>
            </a:r>
            <a:endParaRPr lang="en-US" dirty="0" smtClean="0"/>
          </a:p>
          <a:p>
            <a:pPr algn="just"/>
            <a:r>
              <a:rPr lang="en-US" dirty="0" smtClean="0"/>
              <a:t>This </a:t>
            </a:r>
            <a:r>
              <a:rPr lang="en-US" dirty="0"/>
              <a:t>simple facial treatment contains rosemary essential oil, which stimulates and regenerates cell growth, and thyme essential oil, which fights bacteria and infection that contributes to acne breakouts.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lactic acid in the yogurt serves as a mini peel, peeling away dead skin that may contribute to blocked pores.</a:t>
            </a:r>
          </a:p>
        </p:txBody>
      </p:sp>
      <p:sp>
        <p:nvSpPr>
          <p:cNvPr id="4" name="object 2"/>
          <p:cNvSpPr/>
          <p:nvPr/>
        </p:nvSpPr>
        <p:spPr>
          <a:xfrm>
            <a:off x="10933043" y="6039402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12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6742"/>
            <a:ext cx="10515600" cy="4351338"/>
          </a:xfrm>
        </p:spPr>
        <p:txBody>
          <a:bodyPr/>
          <a:lstStyle/>
          <a:p>
            <a:r>
              <a:rPr lang="en-US" dirty="0"/>
              <a:t>3 tablespoons (1½ ounces) </a:t>
            </a:r>
            <a:endParaRPr lang="en-US" dirty="0" smtClean="0"/>
          </a:p>
          <a:p>
            <a:r>
              <a:rPr lang="en-US" dirty="0" smtClean="0"/>
              <a:t>full-fat </a:t>
            </a:r>
            <a:r>
              <a:rPr lang="en-US" dirty="0"/>
              <a:t>unflavored yogurt 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/>
              <a:t>tablespoons organic, </a:t>
            </a:r>
            <a:endParaRPr lang="en-US" dirty="0" smtClean="0"/>
          </a:p>
          <a:p>
            <a:r>
              <a:rPr lang="en-US" dirty="0" smtClean="0"/>
              <a:t>raw </a:t>
            </a:r>
            <a:r>
              <a:rPr lang="en-US" dirty="0"/>
              <a:t>liquid </a:t>
            </a:r>
            <a:endParaRPr lang="en-US" dirty="0" smtClean="0"/>
          </a:p>
          <a:p>
            <a:r>
              <a:rPr lang="en-US" dirty="0" smtClean="0"/>
              <a:t>honey </a:t>
            </a:r>
            <a:r>
              <a:rPr lang="en-US" dirty="0"/>
              <a:t>2 drops </a:t>
            </a:r>
            <a:endParaRPr lang="en-US" dirty="0" smtClean="0"/>
          </a:p>
          <a:p>
            <a:r>
              <a:rPr lang="en-US" dirty="0" smtClean="0"/>
              <a:t>rosemary </a:t>
            </a:r>
            <a:r>
              <a:rPr lang="en-US" dirty="0"/>
              <a:t>essential oil 2 drops </a:t>
            </a:r>
            <a:endParaRPr lang="en-US" dirty="0" smtClean="0"/>
          </a:p>
          <a:p>
            <a:r>
              <a:rPr lang="en-US" dirty="0" smtClean="0"/>
              <a:t>thyme </a:t>
            </a:r>
            <a:r>
              <a:rPr lang="en-US" dirty="0"/>
              <a:t>essential oil In a small bowl, </a:t>
            </a:r>
            <a:endParaRPr lang="en-US" dirty="0" smtClean="0"/>
          </a:p>
          <a:p>
            <a:r>
              <a:rPr lang="en-US" dirty="0" smtClean="0"/>
              <a:t>mix </a:t>
            </a:r>
            <a:r>
              <a:rPr lang="en-US" dirty="0"/>
              <a:t>together all the ingredients.</a:t>
            </a:r>
          </a:p>
        </p:txBody>
      </p:sp>
      <p:sp>
        <p:nvSpPr>
          <p:cNvPr id="4" name="object 2"/>
          <p:cNvSpPr/>
          <p:nvPr/>
        </p:nvSpPr>
        <p:spPr>
          <a:xfrm>
            <a:off x="10933043" y="6039402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62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SWAP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You can use other antibacterial oils in place of the rosemary and thyme, such as tea tree or lavender oils.</a:t>
            </a:r>
          </a:p>
        </p:txBody>
      </p:sp>
      <p:sp>
        <p:nvSpPr>
          <p:cNvPr id="4" name="object 2"/>
          <p:cNvSpPr/>
          <p:nvPr/>
        </p:nvSpPr>
        <p:spPr>
          <a:xfrm>
            <a:off x="10933043" y="6039402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16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APPLICATION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595037"/>
            <a:ext cx="11656611" cy="435133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Using </a:t>
            </a:r>
            <a:r>
              <a:rPr lang="en-US" dirty="0"/>
              <a:t>a fan brush, apply the mixture in a thin layer to the face and allow it to dry. </a:t>
            </a:r>
            <a:endParaRPr lang="en-US" dirty="0" smtClean="0"/>
          </a:p>
          <a:p>
            <a:pPr algn="just"/>
            <a:r>
              <a:rPr lang="en-US" dirty="0" smtClean="0"/>
              <a:t>Add </a:t>
            </a:r>
            <a:r>
              <a:rPr lang="en-US" dirty="0"/>
              <a:t>a second layer to the first and allow it to dry. </a:t>
            </a:r>
            <a:endParaRPr lang="en-US" dirty="0" smtClean="0"/>
          </a:p>
          <a:p>
            <a:pPr algn="just"/>
            <a:r>
              <a:rPr lang="en-US" dirty="0" smtClean="0"/>
              <a:t>Continue </a:t>
            </a:r>
            <a:r>
              <a:rPr lang="en-US" dirty="0"/>
              <a:t>applying layers and allowing them to dry until you have used all the honey-yogurt mixture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Leave the mask on for 15 minutes. </a:t>
            </a:r>
            <a:endParaRPr lang="en-US" dirty="0" smtClean="0"/>
          </a:p>
          <a:p>
            <a:pPr algn="just"/>
            <a:r>
              <a:rPr lang="en-US" dirty="0" smtClean="0"/>
              <a:t>Then </a:t>
            </a:r>
            <a:r>
              <a:rPr lang="en-US" dirty="0"/>
              <a:t>rinse it away with warm water and remove any stubborn spots with a </a:t>
            </a:r>
            <a:r>
              <a:rPr lang="en-US" dirty="0" smtClean="0"/>
              <a:t>wash cloth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Pat(</a:t>
            </a:r>
            <a:r>
              <a:rPr lang="en-US" dirty="0"/>
              <a:t>to touch someone or something lightly and repeatedly with an open hand</a:t>
            </a:r>
            <a:r>
              <a:rPr lang="en-US" dirty="0" smtClean="0"/>
              <a:t>) </a:t>
            </a:r>
            <a:r>
              <a:rPr lang="en-US" dirty="0"/>
              <a:t>your face dry with a clean towel.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>
                <a:latin typeface="Algerian" panose="04020705040A02060702" pitchFamily="82" charset="0"/>
              </a:rPr>
              <a:t>STORAGE</a:t>
            </a:r>
            <a:r>
              <a:rPr lang="en-US" dirty="0">
                <a:latin typeface="Algerian" panose="04020705040A02060702" pitchFamily="82" charset="0"/>
              </a:rPr>
              <a:t>: </a:t>
            </a:r>
            <a:endParaRPr lang="en-US" dirty="0" smtClean="0">
              <a:latin typeface="Algerian" panose="04020705040A02060702" pitchFamily="82" charset="0"/>
            </a:endParaRPr>
          </a:p>
          <a:p>
            <a:pPr algn="just"/>
            <a:r>
              <a:rPr lang="en-US" dirty="0" smtClean="0"/>
              <a:t>This </a:t>
            </a:r>
            <a:r>
              <a:rPr lang="en-US" dirty="0"/>
              <a:t>is a single-use treatment and should not be stored</a:t>
            </a:r>
          </a:p>
        </p:txBody>
      </p:sp>
      <p:sp>
        <p:nvSpPr>
          <p:cNvPr id="4" name="object 2"/>
          <p:cNvSpPr/>
          <p:nvPr/>
        </p:nvSpPr>
        <p:spPr>
          <a:xfrm>
            <a:off x="10933043" y="6039402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00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NOURISHING NIGHTTIME </a:t>
            </a:r>
            <a:r>
              <a:rPr lang="en-US" dirty="0" smtClean="0">
                <a:latin typeface="Algerian" panose="04020705040A02060702" pitchFamily="82" charset="0"/>
              </a:rPr>
              <a:t>LOTION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517" y="1825625"/>
            <a:ext cx="1152939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SCENT: EARTHY/CITRUS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MAKES</a:t>
            </a:r>
            <a:r>
              <a:rPr lang="en-US" dirty="0"/>
              <a:t>: 2 OUNCES </a:t>
            </a:r>
            <a:endParaRPr lang="en-US" dirty="0" smtClean="0"/>
          </a:p>
          <a:p>
            <a:pPr algn="just"/>
            <a:r>
              <a:rPr lang="en-US" dirty="0"/>
              <a:t>It is a common </a:t>
            </a:r>
            <a:r>
              <a:rPr lang="en-US" b="1" dirty="0">
                <a:solidFill>
                  <a:srgbClr val="FF0000"/>
                </a:solidFill>
              </a:rPr>
              <a:t>misconception</a:t>
            </a:r>
            <a:r>
              <a:rPr lang="en-US" dirty="0"/>
              <a:t> that acne-prone skin doesn’t need any more lubrication. </a:t>
            </a:r>
            <a:endParaRPr lang="en-US" dirty="0" smtClean="0"/>
          </a:p>
          <a:p>
            <a:pPr algn="just"/>
            <a:r>
              <a:rPr lang="en-US" dirty="0" smtClean="0"/>
              <a:t>Moisturizing </a:t>
            </a:r>
            <a:r>
              <a:rPr lang="en-US" dirty="0"/>
              <a:t>can help open pores, which helps prevent blemishes from forming in the first place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Avoid using alcohol-based moisturizers as they can cause inflammation.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combination of essential oils in this lotion has a clean, unisex scent, and the hazelnut oil absorbs into the skin without leaving behind excess oil.</a:t>
            </a:r>
          </a:p>
        </p:txBody>
      </p:sp>
    </p:spTree>
    <p:extLst>
      <p:ext uri="{BB962C8B-B14F-4D97-AF65-F5344CB8AC3E}">
        <p14:creationId xmlns:p14="http://schemas.microsoft.com/office/powerpoint/2010/main" val="13073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830</Words>
  <Application>Microsoft Office PowerPoint</Application>
  <PresentationFormat>Widescreen</PresentationFormat>
  <Paragraphs>86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acne</vt:lpstr>
      <vt:lpstr>PowerPoint Presentation</vt:lpstr>
      <vt:lpstr>PowerPoint Presentation</vt:lpstr>
      <vt:lpstr>APPLICATION</vt:lpstr>
      <vt:lpstr>NOURISHING NIGHTTIME LOTION</vt:lpstr>
      <vt:lpstr>PowerPoint Presentation</vt:lpstr>
      <vt:lpstr>PowerPoint Presentation</vt:lpstr>
      <vt:lpstr>PowerPoint Presentation</vt:lpstr>
      <vt:lpstr>Dry skin</vt:lpstr>
      <vt:lpstr>PowerPoint Presentation</vt:lpstr>
      <vt:lpstr>PowerPoint Presentation</vt:lpstr>
      <vt:lpstr>APPLICATION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173</cp:revision>
  <dcterms:created xsi:type="dcterms:W3CDTF">2021-04-07T02:42:47Z</dcterms:created>
  <dcterms:modified xsi:type="dcterms:W3CDTF">2023-05-17T01:55:48Z</dcterms:modified>
</cp:coreProperties>
</file>