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5" r:id="rId2"/>
    <p:sldId id="291" r:id="rId3"/>
    <p:sldId id="276" r:id="rId4"/>
    <p:sldId id="277" r:id="rId5"/>
    <p:sldId id="278" r:id="rId6"/>
    <p:sldId id="292" r:id="rId7"/>
    <p:sldId id="280" r:id="rId8"/>
    <p:sldId id="281" r:id="rId9"/>
    <p:sldId id="282" r:id="rId10"/>
    <p:sldId id="293" r:id="rId11"/>
    <p:sldId id="283" r:id="rId12"/>
    <p:sldId id="284" r:id="rId13"/>
    <p:sldId id="285" r:id="rId14"/>
    <p:sldId id="294" r:id="rId15"/>
    <p:sldId id="286" r:id="rId16"/>
    <p:sldId id="287" r:id="rId17"/>
    <p:sldId id="288" r:id="rId18"/>
    <p:sldId id="2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3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BBC7D-D34F-4953-A9E8-8325F684622E}"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AB0A31-CE76-43D5-933C-5ABB3BA4863C}" type="slidenum">
              <a:rPr lang="en-US" smtClean="0"/>
              <a:t>‹#›</a:t>
            </a:fld>
            <a:endParaRPr lang="en-US"/>
          </a:p>
        </p:txBody>
      </p:sp>
    </p:spTree>
    <p:extLst>
      <p:ext uri="{BB962C8B-B14F-4D97-AF65-F5344CB8AC3E}">
        <p14:creationId xmlns:p14="http://schemas.microsoft.com/office/powerpoint/2010/main" val="2317880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551F5F-D960-4A2A-A528-4AAC2DDD340C}" type="slidenum">
              <a:rPr lang="en-US" altLang="en-US"/>
              <a:pPr eaLnBrk="1" hangingPunct="1"/>
              <a:t>1</a:t>
            </a:fld>
            <a:endParaRPr lang="en-US" altLang="en-US"/>
          </a:p>
        </p:txBody>
      </p:sp>
    </p:spTree>
    <p:extLst>
      <p:ext uri="{BB962C8B-B14F-4D97-AF65-F5344CB8AC3E}">
        <p14:creationId xmlns:p14="http://schemas.microsoft.com/office/powerpoint/2010/main" val="334560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E1307B-1F55-4F35-A8C6-086E4A320CDB}"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664083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1307B-1F55-4F35-A8C6-086E4A320CDB}"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193624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1307B-1F55-4F35-A8C6-086E4A320CDB}"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215111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1307B-1F55-4F35-A8C6-086E4A320CDB}"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91500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307B-1F55-4F35-A8C6-086E4A320CDB}"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308219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1307B-1F55-4F35-A8C6-086E4A320CDB}"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349617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1307B-1F55-4F35-A8C6-086E4A320CDB}"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411709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1307B-1F55-4F35-A8C6-086E4A320CDB}"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359790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307B-1F55-4F35-A8C6-086E4A320CDB}"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251445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1307B-1F55-4F35-A8C6-086E4A320CDB}"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232524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1307B-1F55-4F35-A8C6-086E4A320CDB}"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3E6EA-A3E2-4285-BEC2-65397A38ACC8}" type="slidenum">
              <a:rPr lang="en-US" smtClean="0"/>
              <a:t>‹#›</a:t>
            </a:fld>
            <a:endParaRPr lang="en-US"/>
          </a:p>
        </p:txBody>
      </p:sp>
    </p:spTree>
    <p:extLst>
      <p:ext uri="{BB962C8B-B14F-4D97-AF65-F5344CB8AC3E}">
        <p14:creationId xmlns:p14="http://schemas.microsoft.com/office/powerpoint/2010/main" val="98439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1307B-1F55-4F35-A8C6-086E4A320CDB}" type="datetimeFigureOut">
              <a:rPr lang="en-US" smtClean="0"/>
              <a:t>5/17/2023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3E6EA-A3E2-4285-BEC2-65397A38ACC8}" type="slidenum">
              <a:rPr lang="en-US" smtClean="0"/>
              <a:t>‹#›</a:t>
            </a:fld>
            <a:endParaRPr lang="en-US"/>
          </a:p>
        </p:txBody>
      </p:sp>
    </p:spTree>
    <p:extLst>
      <p:ext uri="{BB962C8B-B14F-4D97-AF65-F5344CB8AC3E}">
        <p14:creationId xmlns:p14="http://schemas.microsoft.com/office/powerpoint/2010/main" val="3535248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bject 2"/>
          <p:cNvSpPr>
            <a:spLocks/>
          </p:cNvSpPr>
          <p:nvPr/>
        </p:nvSpPr>
        <p:spPr bwMode="auto">
          <a:xfrm>
            <a:off x="1372428" y="4204647"/>
            <a:ext cx="9713843" cy="1834755"/>
          </a:xfrm>
          <a:custGeom>
            <a:avLst/>
            <a:gdLst>
              <a:gd name="T0" fmla="*/ 9144000 w 9144000"/>
              <a:gd name="T1" fmla="*/ 0 h 792479"/>
              <a:gd name="T2" fmla="*/ 0 w 9144000"/>
              <a:gd name="T3" fmla="*/ 0 h 792479"/>
              <a:gd name="T4" fmla="*/ 0 w 9144000"/>
              <a:gd name="T5" fmla="*/ 791454 h 792479"/>
              <a:gd name="T6" fmla="*/ 9144000 w 9144000"/>
              <a:gd name="T7" fmla="*/ 791454 h 792479"/>
              <a:gd name="T8" fmla="*/ 9144000 w 9144000"/>
              <a:gd name="T9" fmla="*/ 0 h 792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792479">
                <a:moveTo>
                  <a:pt x="9144000" y="0"/>
                </a:moveTo>
                <a:lnTo>
                  <a:pt x="0" y="0"/>
                </a:lnTo>
                <a:lnTo>
                  <a:pt x="0" y="792086"/>
                </a:lnTo>
                <a:lnTo>
                  <a:pt x="9144000" y="792086"/>
                </a:lnTo>
                <a:lnTo>
                  <a:pt x="9144000"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dirty="0"/>
          </a:p>
        </p:txBody>
      </p:sp>
      <p:sp>
        <p:nvSpPr>
          <p:cNvPr id="3" name="object 3"/>
          <p:cNvSpPr txBox="1"/>
          <p:nvPr/>
        </p:nvSpPr>
        <p:spPr>
          <a:xfrm>
            <a:off x="1155590" y="4349835"/>
            <a:ext cx="10082253" cy="1424108"/>
          </a:xfrm>
          <a:prstGeom prst="rect">
            <a:avLst/>
          </a:prstGeom>
        </p:spPr>
        <p:txBody>
          <a:bodyPr wrap="square" lIns="0" tIns="13335" rIns="0" bIns="0">
            <a:spAutoFit/>
          </a:bodyPr>
          <a:lstStyle/>
          <a:p>
            <a:pPr algn="ctr">
              <a:spcBef>
                <a:spcPts val="100"/>
              </a:spcBef>
              <a:defRPr/>
            </a:pPr>
            <a:r>
              <a:rPr lang="en-US" sz="3600" b="1" spc="-114" dirty="0" smtClean="0">
                <a:latin typeface="Algerian" panose="04020705040A02060702" pitchFamily="82" charset="0"/>
                <a:cs typeface="Trebuchet MS"/>
              </a:rPr>
              <a:t>Cosmetic A </a:t>
            </a:r>
            <a:r>
              <a:rPr lang="en-US" sz="3600" b="1" spc="-114" dirty="0">
                <a:latin typeface="Algerian" panose="04020705040A02060702" pitchFamily="82" charset="0"/>
                <a:cs typeface="Trebuchet MS"/>
              </a:rPr>
              <a:t>R O M A t h e r a p y</a:t>
            </a:r>
          </a:p>
          <a:p>
            <a:pPr algn="ctr">
              <a:spcBef>
                <a:spcPts val="100"/>
              </a:spcBef>
              <a:defRPr/>
            </a:pPr>
            <a:r>
              <a:rPr lang="en-US" sz="3600" b="1" dirty="0">
                <a:latin typeface="Algerian" panose="04020705040A02060702" pitchFamily="82" charset="0"/>
              </a:rPr>
              <a:t>face </a:t>
            </a:r>
            <a:r>
              <a:rPr lang="en-US" sz="3600" b="1" dirty="0" smtClean="0">
                <a:latin typeface="Algerian" panose="04020705040A02060702" pitchFamily="82" charset="0"/>
              </a:rPr>
              <a:t>care and </a:t>
            </a:r>
            <a:r>
              <a:rPr lang="en-US" sz="3600" b="1" dirty="0">
                <a:latin typeface="Algerian" panose="04020705040A02060702" pitchFamily="82" charset="0"/>
              </a:rPr>
              <a:t>hair care</a:t>
            </a:r>
            <a:endParaRPr lang="en-US" sz="3600" b="1" spc="-114" dirty="0">
              <a:latin typeface="Algerian" panose="04020705040A02060702" pitchFamily="82" charset="0"/>
              <a:cs typeface="Times New Roman"/>
            </a:endParaRPr>
          </a:p>
          <a:p>
            <a:pPr algn="ctr">
              <a:spcBef>
                <a:spcPts val="100"/>
              </a:spcBef>
              <a:defRPr/>
            </a:pPr>
            <a:endParaRPr lang="en-US" b="1" dirty="0"/>
          </a:p>
        </p:txBody>
      </p:sp>
      <p:sp>
        <p:nvSpPr>
          <p:cNvPr id="6" name="object 6"/>
          <p:cNvSpPr txBox="1"/>
          <p:nvPr/>
        </p:nvSpPr>
        <p:spPr>
          <a:xfrm>
            <a:off x="3095625" y="5994454"/>
            <a:ext cx="5595938" cy="856645"/>
          </a:xfrm>
          <a:prstGeom prst="rect">
            <a:avLst/>
          </a:prstGeom>
        </p:spPr>
        <p:txBody>
          <a:bodyPr lIns="0" tIns="12700" rIns="0" bIns="0">
            <a:spAutoFit/>
          </a:bodyPr>
          <a:lstStyle/>
          <a:p>
            <a:pPr algn="ctr">
              <a:spcBef>
                <a:spcPts val="100"/>
              </a:spcBef>
              <a:defRPr/>
            </a:pPr>
            <a:r>
              <a:rPr b="1" spc="210" dirty="0">
                <a:latin typeface="Algerian" panose="04020705040A02060702" pitchFamily="82" charset="0"/>
                <a:cs typeface="Times New Roman"/>
              </a:rPr>
              <a:t>Grade</a:t>
            </a:r>
            <a:r>
              <a:rPr b="1" spc="-60" dirty="0">
                <a:latin typeface="Algerian" panose="04020705040A02060702" pitchFamily="82" charset="0"/>
                <a:cs typeface="Times New Roman"/>
              </a:rPr>
              <a:t> </a:t>
            </a:r>
            <a:r>
              <a:rPr lang="en-US" b="1" spc="-60" dirty="0">
                <a:latin typeface="Algerian" panose="04020705040A02060702" pitchFamily="82" charset="0"/>
                <a:cs typeface="Times New Roman"/>
              </a:rPr>
              <a:t>4</a:t>
            </a:r>
            <a:r>
              <a:rPr b="1" spc="130" dirty="0">
                <a:latin typeface="Algerian" panose="04020705040A02060702" pitchFamily="82" charset="0"/>
                <a:cs typeface="Times New Roman"/>
              </a:rPr>
              <a:t>-</a:t>
            </a:r>
            <a:r>
              <a:rPr lang="en-US" b="1" spc="130" dirty="0">
                <a:latin typeface="Algerian" panose="04020705040A02060702" pitchFamily="82" charset="0"/>
                <a:cs typeface="Times New Roman"/>
              </a:rPr>
              <a:t> Spring</a:t>
            </a:r>
            <a:r>
              <a:rPr lang="en-US" b="1" spc="-55" dirty="0">
                <a:latin typeface="Algerian" panose="04020705040A02060702" pitchFamily="82" charset="0"/>
                <a:cs typeface="Times New Roman"/>
              </a:rPr>
              <a:t> </a:t>
            </a:r>
            <a:r>
              <a:rPr b="1" spc="270" dirty="0">
                <a:latin typeface="Algerian" panose="04020705040A02060702" pitchFamily="82" charset="0"/>
                <a:cs typeface="Times New Roman"/>
              </a:rPr>
              <a:t>semester</a:t>
            </a:r>
            <a:r>
              <a:rPr b="1" spc="-55" dirty="0">
                <a:latin typeface="Algerian" panose="04020705040A02060702" pitchFamily="82" charset="0"/>
                <a:cs typeface="Times New Roman"/>
              </a:rPr>
              <a:t> </a:t>
            </a:r>
            <a:endParaRPr lang="en-US" b="1" spc="-55" dirty="0" smtClean="0">
              <a:latin typeface="Algerian" panose="04020705040A02060702" pitchFamily="82" charset="0"/>
              <a:cs typeface="Times New Roman"/>
            </a:endParaRPr>
          </a:p>
          <a:p>
            <a:pPr algn="ctr">
              <a:spcBef>
                <a:spcPts val="100"/>
              </a:spcBef>
              <a:defRPr/>
            </a:pPr>
            <a:r>
              <a:rPr lang="en-US" b="1" spc="55" dirty="0" smtClean="0">
                <a:solidFill>
                  <a:srgbClr val="FF0000"/>
                </a:solidFill>
                <a:latin typeface="Algerian" panose="04020705040A02060702" pitchFamily="82" charset="0"/>
                <a:cs typeface="Times New Roman"/>
              </a:rPr>
              <a:t>Prof</a:t>
            </a:r>
            <a:r>
              <a:rPr lang="en-US" b="1" spc="55" dirty="0">
                <a:solidFill>
                  <a:srgbClr val="FF0000"/>
                </a:solidFill>
                <a:latin typeface="Algerian" panose="04020705040A02060702" pitchFamily="82" charset="0"/>
                <a:cs typeface="Times New Roman"/>
              </a:rPr>
              <a:t>. </a:t>
            </a:r>
            <a:r>
              <a:rPr b="1" spc="55" dirty="0">
                <a:solidFill>
                  <a:srgbClr val="FF0000"/>
                </a:solidFill>
                <a:latin typeface="Algerian" panose="04020705040A02060702" pitchFamily="82" charset="0"/>
                <a:cs typeface="Times New Roman"/>
              </a:rPr>
              <a:t>Dr.</a:t>
            </a:r>
            <a:r>
              <a:rPr lang="en-US" b="1" spc="55" dirty="0">
                <a:solidFill>
                  <a:srgbClr val="FF0000"/>
                </a:solidFill>
                <a:latin typeface="Algerian" panose="04020705040A02060702" pitchFamily="82" charset="0"/>
                <a:cs typeface="Times New Roman"/>
              </a:rPr>
              <a:t> </a:t>
            </a:r>
            <a:r>
              <a:rPr b="1" spc="55" dirty="0">
                <a:solidFill>
                  <a:srgbClr val="FF0000"/>
                </a:solidFill>
                <a:latin typeface="Algerian" panose="04020705040A02060702" pitchFamily="82" charset="0"/>
                <a:cs typeface="Times New Roman"/>
              </a:rPr>
              <a:t> </a:t>
            </a:r>
            <a:r>
              <a:rPr b="1" spc="-15" dirty="0" err="1">
                <a:solidFill>
                  <a:srgbClr val="FF0000"/>
                </a:solidFill>
                <a:latin typeface="Algerian" panose="04020705040A02060702" pitchFamily="82" charset="0"/>
                <a:cs typeface="Times New Roman"/>
              </a:rPr>
              <a:t>Omji</a:t>
            </a:r>
            <a:r>
              <a:rPr b="1" spc="-140" dirty="0">
                <a:solidFill>
                  <a:srgbClr val="FF0000"/>
                </a:solidFill>
                <a:latin typeface="Algerian" panose="04020705040A02060702" pitchFamily="82" charset="0"/>
                <a:cs typeface="Times New Roman"/>
              </a:rPr>
              <a:t> </a:t>
            </a:r>
            <a:r>
              <a:rPr lang="en-US" b="1" spc="-140" dirty="0">
                <a:solidFill>
                  <a:srgbClr val="FF0000"/>
                </a:solidFill>
                <a:latin typeface="Algerian" panose="04020705040A02060702" pitchFamily="82" charset="0"/>
                <a:cs typeface="Times New Roman"/>
              </a:rPr>
              <a:t>  </a:t>
            </a:r>
            <a:r>
              <a:rPr b="1" spc="270" dirty="0" err="1">
                <a:solidFill>
                  <a:srgbClr val="FF0000"/>
                </a:solidFill>
                <a:latin typeface="Algerian" panose="04020705040A02060702" pitchFamily="82" charset="0"/>
                <a:cs typeface="Times New Roman"/>
              </a:rPr>
              <a:t>Porwal</a:t>
            </a:r>
            <a:endParaRPr lang="en-US" b="1" spc="270" dirty="0">
              <a:solidFill>
                <a:srgbClr val="FF0000"/>
              </a:solidFill>
              <a:latin typeface="Algerian" panose="04020705040A02060702" pitchFamily="82" charset="0"/>
              <a:cs typeface="Times New Roman"/>
            </a:endParaRPr>
          </a:p>
          <a:p>
            <a:pPr algn="ctr">
              <a:defRPr/>
            </a:pPr>
            <a:endParaRPr dirty="0">
              <a:latin typeface="Algerian" panose="04020705040A02060702" pitchFamily="82" charset="0"/>
              <a:cs typeface="Times New Roman"/>
            </a:endParaRPr>
          </a:p>
        </p:txBody>
      </p:sp>
      <p:sp>
        <p:nvSpPr>
          <p:cNvPr id="2053" name="object 7"/>
          <p:cNvSpPr txBox="1">
            <a:spLocks noChangeArrowheads="1"/>
          </p:cNvSpPr>
          <p:nvPr/>
        </p:nvSpPr>
        <p:spPr bwMode="auto">
          <a:xfrm>
            <a:off x="2182091" y="617708"/>
            <a:ext cx="8094518" cy="401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065" rIns="0" bIns="0">
            <a:spAutoFit/>
          </a:bodyPr>
          <a:lstStyle>
            <a:lvl1pPr marL="12700" eaLnBrk="0" hangingPunct="0">
              <a:spcBef>
                <a:spcPct val="20000"/>
              </a:spcBef>
              <a:tabLst>
                <a:tab pos="1165225" algn="l"/>
              </a:tabLst>
              <a:defRPr>
                <a:solidFill>
                  <a:schemeClr val="tx1"/>
                </a:solidFill>
                <a:latin typeface="Calibri" pitchFamily="34" charset="0"/>
              </a:defRPr>
            </a:lvl1pPr>
            <a:lvl2pPr marL="742950" indent="-285750" eaLnBrk="0" hangingPunct="0">
              <a:spcBef>
                <a:spcPct val="20000"/>
              </a:spcBef>
              <a:tabLst>
                <a:tab pos="1165225" algn="l"/>
              </a:tabLst>
              <a:defRPr>
                <a:solidFill>
                  <a:schemeClr val="tx1"/>
                </a:solidFill>
                <a:latin typeface="Calibri" pitchFamily="34" charset="0"/>
              </a:defRPr>
            </a:lvl2pPr>
            <a:lvl3pPr marL="1143000" indent="-228600" eaLnBrk="0" hangingPunct="0">
              <a:spcBef>
                <a:spcPct val="20000"/>
              </a:spcBef>
              <a:tabLst>
                <a:tab pos="1165225" algn="l"/>
              </a:tabLst>
              <a:defRPr>
                <a:solidFill>
                  <a:schemeClr val="tx1"/>
                </a:solidFill>
                <a:latin typeface="Calibri" pitchFamily="34" charset="0"/>
              </a:defRPr>
            </a:lvl3pPr>
            <a:lvl4pPr marL="1600200" indent="-228600" eaLnBrk="0" hangingPunct="0">
              <a:spcBef>
                <a:spcPct val="20000"/>
              </a:spcBef>
              <a:tabLst>
                <a:tab pos="1165225" algn="l"/>
              </a:tabLst>
              <a:defRPr>
                <a:solidFill>
                  <a:schemeClr val="tx1"/>
                </a:solidFill>
                <a:latin typeface="Calibri" pitchFamily="34" charset="0"/>
              </a:defRPr>
            </a:lvl4pPr>
            <a:lvl5pPr marL="2057400" indent="-228600" eaLnBrk="0" hangingPunct="0">
              <a:spcBef>
                <a:spcPct val="20000"/>
              </a:spcBef>
              <a:tabLst>
                <a:tab pos="1165225" algn="l"/>
              </a:tabLst>
              <a:defRPr>
                <a:solidFill>
                  <a:schemeClr val="tx1"/>
                </a:solidFill>
                <a:latin typeface="Calibri" pitchFamily="34" charset="0"/>
              </a:defRPr>
            </a:lvl5pPr>
            <a:lvl6pPr marL="2514600" indent="-228600" eaLnBrk="0" fontAlgn="base" hangingPunct="0">
              <a:spcBef>
                <a:spcPct val="20000"/>
              </a:spcBef>
              <a:spcAft>
                <a:spcPct val="0"/>
              </a:spcAft>
              <a:tabLst>
                <a:tab pos="1165225" algn="l"/>
              </a:tabLst>
              <a:defRPr>
                <a:solidFill>
                  <a:schemeClr val="tx1"/>
                </a:solidFill>
                <a:latin typeface="Calibri" pitchFamily="34" charset="0"/>
              </a:defRPr>
            </a:lvl6pPr>
            <a:lvl7pPr marL="2971800" indent="-228600" eaLnBrk="0" fontAlgn="base" hangingPunct="0">
              <a:spcBef>
                <a:spcPct val="20000"/>
              </a:spcBef>
              <a:spcAft>
                <a:spcPct val="0"/>
              </a:spcAft>
              <a:tabLst>
                <a:tab pos="1165225" algn="l"/>
              </a:tabLst>
              <a:defRPr>
                <a:solidFill>
                  <a:schemeClr val="tx1"/>
                </a:solidFill>
                <a:latin typeface="Calibri" pitchFamily="34" charset="0"/>
              </a:defRPr>
            </a:lvl7pPr>
            <a:lvl8pPr marL="3429000" indent="-228600" eaLnBrk="0" fontAlgn="base" hangingPunct="0">
              <a:spcBef>
                <a:spcPct val="20000"/>
              </a:spcBef>
              <a:spcAft>
                <a:spcPct val="0"/>
              </a:spcAft>
              <a:tabLst>
                <a:tab pos="1165225" algn="l"/>
              </a:tabLst>
              <a:defRPr>
                <a:solidFill>
                  <a:schemeClr val="tx1"/>
                </a:solidFill>
                <a:latin typeface="Calibri" pitchFamily="34" charset="0"/>
              </a:defRPr>
            </a:lvl8pPr>
            <a:lvl9pPr marL="3886200" indent="-228600" eaLnBrk="0" fontAlgn="base" hangingPunct="0">
              <a:spcBef>
                <a:spcPct val="20000"/>
              </a:spcBef>
              <a:spcAft>
                <a:spcPct val="0"/>
              </a:spcAft>
              <a:tabLst>
                <a:tab pos="1165225" algn="l"/>
              </a:tabLst>
              <a:defRPr>
                <a:solidFill>
                  <a:schemeClr val="tx1"/>
                </a:solidFill>
                <a:latin typeface="Calibri" pitchFamily="34" charset="0"/>
              </a:defRPr>
            </a:lvl9pPr>
          </a:lstStyle>
          <a:p>
            <a:pPr algn="ctr" eaLnBrk="1" hangingPunct="1">
              <a:spcBef>
                <a:spcPts val="100"/>
              </a:spcBef>
            </a:pPr>
            <a:r>
              <a:rPr lang="en-US" altLang="en-US" sz="3600" b="1" dirty="0">
                <a:latin typeface="Algerian" pitchFamily="82" charset="0"/>
                <a:cs typeface="Times New Roman" pitchFamily="18" charset="0"/>
              </a:rPr>
              <a:t>Tishk  International  University</a:t>
            </a:r>
          </a:p>
          <a:p>
            <a:pPr algn="ctr" eaLnBrk="1" hangingPunct="1">
              <a:spcBef>
                <a:spcPts val="100"/>
              </a:spcBef>
            </a:pPr>
            <a:endParaRPr lang="en-US" altLang="en-US" sz="4400" b="1" dirty="0">
              <a:latin typeface="Algerian" pitchFamily="82" charset="0"/>
              <a:cs typeface="Times New Roman" pitchFamily="18" charset="0"/>
            </a:endParaRPr>
          </a:p>
          <a:p>
            <a:pPr algn="ctr" eaLnBrk="1" hangingPunct="1">
              <a:spcBef>
                <a:spcPts val="100"/>
              </a:spcBef>
            </a:pPr>
            <a:r>
              <a:rPr lang="en-US" altLang="en-US" sz="4400" b="1" dirty="0">
                <a:latin typeface="Algerian" pitchFamily="82" charset="0"/>
                <a:cs typeface="Times New Roman" pitchFamily="18" charset="0"/>
              </a:rPr>
              <a:t>  </a:t>
            </a:r>
          </a:p>
          <a:p>
            <a:pPr algn="ctr" eaLnBrk="1" hangingPunct="1">
              <a:spcBef>
                <a:spcPts val="100"/>
              </a:spcBef>
            </a:pPr>
            <a:endParaRPr lang="en-US" altLang="en-US" sz="4400" dirty="0">
              <a:latin typeface="Algerian" pitchFamily="82" charset="0"/>
              <a:cs typeface="Times New Roman" pitchFamily="18" charset="0"/>
            </a:endParaRPr>
          </a:p>
          <a:p>
            <a:pPr algn="ctr" eaLnBrk="1" hangingPunct="1">
              <a:spcBef>
                <a:spcPts val="100"/>
              </a:spcBef>
            </a:pPr>
            <a:r>
              <a:rPr lang="en-US" altLang="en-US" sz="4400" dirty="0">
                <a:latin typeface="Algerian" pitchFamily="82" charset="0"/>
                <a:cs typeface="Times New Roman" pitchFamily="18" charset="0"/>
              </a:rPr>
              <a:t>FACULTY OF PHARMACY</a:t>
            </a:r>
          </a:p>
          <a:p>
            <a:pPr algn="ctr" eaLnBrk="1" hangingPunct="1">
              <a:spcBef>
                <a:spcPct val="0"/>
              </a:spcBef>
            </a:pPr>
            <a:r>
              <a:rPr lang="en-US" altLang="en-US" sz="2000" b="1" dirty="0">
                <a:solidFill>
                  <a:srgbClr val="00AF50"/>
                </a:solidFill>
                <a:latin typeface="Algerian" pitchFamily="82" charset="0"/>
                <a:cs typeface="Times New Roman" pitchFamily="18" charset="0"/>
              </a:rPr>
              <a:t>Department of Pharmacognosy</a:t>
            </a:r>
            <a:endParaRPr lang="en-US" altLang="en-US" sz="2000" dirty="0">
              <a:latin typeface="Algerian" pitchFamily="82" charset="0"/>
              <a:cs typeface="Times New Roman" pitchFamily="18" charset="0"/>
            </a:endParaRPr>
          </a:p>
          <a:p>
            <a:pPr eaLnBrk="1" hangingPunct="1">
              <a:spcBef>
                <a:spcPts val="50"/>
              </a:spcBef>
            </a:pPr>
            <a:endParaRPr lang="en-US" altLang="en-US" sz="2400" dirty="0">
              <a:latin typeface="Algerian" pitchFamily="82" charset="0"/>
              <a:cs typeface="Times New Roman" pitchFamily="18" charset="0"/>
            </a:endParaRPr>
          </a:p>
        </p:txBody>
      </p:sp>
      <p:pic>
        <p:nvPicPr>
          <p:cNvPr id="20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492" y="1513446"/>
            <a:ext cx="1637507" cy="161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bject 2"/>
          <p:cNvSpPr/>
          <p:nvPr/>
        </p:nvSpPr>
        <p:spPr>
          <a:xfrm>
            <a:off x="10933043" y="6039402"/>
            <a:ext cx="609600" cy="6096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84903279"/>
      </p:ext>
    </p:extLst>
  </p:cSld>
  <p:clrMapOvr>
    <a:masterClrMapping/>
  </p:clrMapOvr>
  <mc:AlternateContent xmlns:mc="http://schemas.openxmlformats.org/markup-compatibility/2006" xmlns:p14="http://schemas.microsoft.com/office/powerpoint/2010/main">
    <mc:Choice Requires="p14">
      <p:transition spd="slow" p14:dur="2000" advTm="16148"/>
    </mc:Choice>
    <mc:Fallback xmlns="">
      <p:transition spd="slow" advTm="1614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956" y="134538"/>
            <a:ext cx="10515600" cy="763960"/>
          </a:xfrm>
        </p:spPr>
        <p:txBody>
          <a:bodyPr/>
          <a:lstStyle/>
          <a:p>
            <a:pPr algn="ctr"/>
            <a:r>
              <a:rPr lang="en-US" dirty="0">
                <a:latin typeface="Algerian" panose="04020705040A02060702" pitchFamily="82" charset="0"/>
              </a:rPr>
              <a:t>HAIR CARE: DANDRUFF</a:t>
            </a:r>
            <a:endParaRPr lang="en-US" dirty="0"/>
          </a:p>
        </p:txBody>
      </p:sp>
      <p:pic>
        <p:nvPicPr>
          <p:cNvPr id="4" name="Content Placeholder 3"/>
          <p:cNvPicPr>
            <a:picLocks noGrp="1" noChangeAspect="1"/>
          </p:cNvPicPr>
          <p:nvPr>
            <p:ph idx="1"/>
          </p:nvPr>
        </p:nvPicPr>
        <p:blipFill>
          <a:blip r:embed="rId2"/>
          <a:stretch>
            <a:fillRect/>
          </a:stretch>
        </p:blipFill>
        <p:spPr>
          <a:xfrm>
            <a:off x="2128299" y="1005841"/>
            <a:ext cx="8014914" cy="5852159"/>
          </a:xfrm>
          <a:prstGeom prst="rect">
            <a:avLst/>
          </a:prstGeom>
        </p:spPr>
      </p:pic>
      <p:sp>
        <p:nvSpPr>
          <p:cNvPr id="5" name="object 2"/>
          <p:cNvSpPr/>
          <p:nvPr/>
        </p:nvSpPr>
        <p:spPr>
          <a:xfrm>
            <a:off x="10933043" y="6039402"/>
            <a:ext cx="6096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447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lgerian" panose="04020705040A02060702" pitchFamily="82" charset="0"/>
              </a:rPr>
              <a:t>HAIR CARE: DANDRUFF</a:t>
            </a:r>
          </a:p>
        </p:txBody>
      </p:sp>
      <p:sp>
        <p:nvSpPr>
          <p:cNvPr id="3" name="Content Placeholder 2"/>
          <p:cNvSpPr>
            <a:spLocks noGrp="1"/>
          </p:cNvSpPr>
          <p:nvPr>
            <p:ph idx="1"/>
          </p:nvPr>
        </p:nvSpPr>
        <p:spPr>
          <a:xfrm>
            <a:off x="838200" y="1825625"/>
            <a:ext cx="11168270" cy="4351338"/>
          </a:xfrm>
        </p:spPr>
        <p:txBody>
          <a:bodyPr/>
          <a:lstStyle/>
          <a:p>
            <a:pPr marL="0" indent="0" algn="ctr">
              <a:buNone/>
            </a:pPr>
            <a:r>
              <a:rPr lang="en-US" dirty="0" smtClean="0">
                <a:latin typeface="Algerian" panose="04020705040A02060702" pitchFamily="82" charset="0"/>
              </a:rPr>
              <a:t>    ROSEMARY </a:t>
            </a:r>
            <a:r>
              <a:rPr lang="en-US" dirty="0">
                <a:latin typeface="Algerian" panose="04020705040A02060702" pitchFamily="82" charset="0"/>
              </a:rPr>
              <a:t>AND CEDARWOOD DANDRUFF SHAMPOO </a:t>
            </a:r>
            <a:endParaRPr lang="en-US" dirty="0" smtClean="0">
              <a:latin typeface="Algerian" panose="04020705040A02060702" pitchFamily="82" charset="0"/>
            </a:endParaRPr>
          </a:p>
          <a:p>
            <a:pPr marL="0" indent="0" algn="ctr">
              <a:buNone/>
            </a:pPr>
            <a:endParaRPr lang="en-US" dirty="0" smtClean="0">
              <a:latin typeface="Algerian" panose="04020705040A02060702" pitchFamily="82" charset="0"/>
            </a:endParaRPr>
          </a:p>
          <a:p>
            <a:r>
              <a:rPr lang="en-US" dirty="0" smtClean="0"/>
              <a:t>SCENT</a:t>
            </a:r>
            <a:r>
              <a:rPr lang="en-US" dirty="0"/>
              <a:t>: WOODY/HERBAL </a:t>
            </a:r>
            <a:r>
              <a:rPr lang="en-US" dirty="0" smtClean="0"/>
              <a:t>                MAKES</a:t>
            </a:r>
            <a:r>
              <a:rPr lang="en-US" dirty="0"/>
              <a:t>: 1 </a:t>
            </a:r>
            <a:r>
              <a:rPr lang="en-US" dirty="0" smtClean="0"/>
              <a:t>CUP</a:t>
            </a:r>
          </a:p>
          <a:p>
            <a:endParaRPr lang="en-US" dirty="0" smtClean="0"/>
          </a:p>
          <a:p>
            <a:pPr algn="just"/>
            <a:r>
              <a:rPr lang="en-US" dirty="0"/>
              <a:t>Rosemary and </a:t>
            </a:r>
            <a:r>
              <a:rPr lang="en-US" dirty="0" err="1"/>
              <a:t>cedarwood</a:t>
            </a:r>
            <a:r>
              <a:rPr lang="en-US" dirty="0"/>
              <a:t> essential oils blend well together scent-wise, and they both have astringent and exfoliating properties that fight dandruff</a:t>
            </a:r>
            <a:r>
              <a:rPr lang="en-US" dirty="0" smtClean="0"/>
              <a:t>.</a:t>
            </a:r>
          </a:p>
          <a:p>
            <a:pPr algn="just"/>
            <a:r>
              <a:rPr lang="en-US" dirty="0" smtClean="0"/>
              <a:t> </a:t>
            </a:r>
            <a:r>
              <a:rPr lang="en-US" dirty="0"/>
              <a:t>Because liquid castile soap can be drying by itself, the addition of coconut oil helps to moisturize, leaving your hair shiny and manageable.</a:t>
            </a:r>
          </a:p>
        </p:txBody>
      </p:sp>
      <p:sp>
        <p:nvSpPr>
          <p:cNvPr id="4" name="object 2"/>
          <p:cNvSpPr/>
          <p:nvPr/>
        </p:nvSpPr>
        <p:spPr>
          <a:xfrm>
            <a:off x="10933043" y="6039402"/>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05236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t>½ cup unscented liquid castile </a:t>
            </a:r>
            <a:endParaRPr lang="en-US" dirty="0" smtClean="0"/>
          </a:p>
          <a:p>
            <a:pPr algn="just"/>
            <a:r>
              <a:rPr lang="en-US" dirty="0" smtClean="0"/>
              <a:t>soap </a:t>
            </a:r>
            <a:r>
              <a:rPr lang="en-US" dirty="0"/>
              <a:t>¼ cup vegetable glycerin </a:t>
            </a:r>
            <a:endParaRPr lang="en-US" dirty="0" smtClean="0"/>
          </a:p>
          <a:p>
            <a:pPr algn="just"/>
            <a:r>
              <a:rPr lang="en-US" dirty="0" smtClean="0"/>
              <a:t>¼ </a:t>
            </a:r>
            <a:r>
              <a:rPr lang="en-US" dirty="0"/>
              <a:t>cup fractionated coconut oil </a:t>
            </a:r>
            <a:endParaRPr lang="en-US" dirty="0" smtClean="0"/>
          </a:p>
          <a:p>
            <a:pPr algn="just"/>
            <a:r>
              <a:rPr lang="en-US" dirty="0" smtClean="0"/>
              <a:t>12 </a:t>
            </a:r>
            <a:r>
              <a:rPr lang="en-US" dirty="0"/>
              <a:t>drops rosemary essential oil </a:t>
            </a:r>
            <a:endParaRPr lang="en-US" dirty="0" smtClean="0"/>
          </a:p>
          <a:p>
            <a:pPr algn="just"/>
            <a:r>
              <a:rPr lang="en-US" dirty="0" smtClean="0"/>
              <a:t>12 </a:t>
            </a:r>
            <a:r>
              <a:rPr lang="en-US" dirty="0"/>
              <a:t>drops </a:t>
            </a:r>
            <a:r>
              <a:rPr lang="en-US" dirty="0" err="1"/>
              <a:t>cedarwood</a:t>
            </a:r>
            <a:r>
              <a:rPr lang="en-US" dirty="0"/>
              <a:t> essential oil In an 8-ounce bottle, </a:t>
            </a:r>
            <a:endParaRPr lang="en-US" dirty="0" smtClean="0"/>
          </a:p>
          <a:p>
            <a:pPr algn="just"/>
            <a:r>
              <a:rPr lang="en-US" dirty="0" smtClean="0"/>
              <a:t>combine </a:t>
            </a:r>
            <a:r>
              <a:rPr lang="en-US" dirty="0"/>
              <a:t>all the ingredients and shake well to mix. </a:t>
            </a:r>
          </a:p>
        </p:txBody>
      </p:sp>
      <p:sp>
        <p:nvSpPr>
          <p:cNvPr id="4" name="object 2"/>
          <p:cNvSpPr/>
          <p:nvPr/>
        </p:nvSpPr>
        <p:spPr>
          <a:xfrm>
            <a:off x="10933043" y="6039402"/>
            <a:ext cx="609600" cy="609600"/>
          </a:xfrm>
          <a:prstGeom prst="rect">
            <a:avLst/>
          </a:prstGeom>
          <a:blipFill>
            <a:blip r:embed="rId2" cstate="print"/>
            <a:stretch>
              <a:fillRect/>
            </a:stretch>
          </a:blipFill>
        </p:spPr>
        <p:txBody>
          <a:bodyPr wrap="square" lIns="0" tIns="0" rIns="0" bIns="0" rtlCol="0"/>
          <a:lstStyle/>
          <a:p>
            <a:endParaRPr/>
          </a:p>
        </p:txBody>
      </p:sp>
      <p:sp>
        <p:nvSpPr>
          <p:cNvPr id="5" name="object 2"/>
          <p:cNvSpPr/>
          <p:nvPr/>
        </p:nvSpPr>
        <p:spPr>
          <a:xfrm>
            <a:off x="11085443" y="6191802"/>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43082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6104"/>
            <a:ext cx="10515600" cy="5540859"/>
          </a:xfrm>
        </p:spPr>
        <p:txBody>
          <a:bodyPr/>
          <a:lstStyle/>
          <a:p>
            <a:pPr algn="just"/>
            <a:r>
              <a:rPr lang="en-US" dirty="0">
                <a:latin typeface="Algerian" panose="04020705040A02060702" pitchFamily="82" charset="0"/>
              </a:rPr>
              <a:t>NOTE</a:t>
            </a:r>
            <a:r>
              <a:rPr lang="en-US" dirty="0"/>
              <a:t> Vegetable glycerin is readily available at drug stores like CVS and big-box stores like </a:t>
            </a:r>
            <a:r>
              <a:rPr lang="en-US" dirty="0" err="1"/>
              <a:t>WalMart</a:t>
            </a:r>
            <a:r>
              <a:rPr lang="en-US" dirty="0"/>
              <a:t>. </a:t>
            </a:r>
            <a:endParaRPr lang="en-US" dirty="0" smtClean="0"/>
          </a:p>
          <a:p>
            <a:pPr algn="just"/>
            <a:endParaRPr lang="en-US" dirty="0" smtClean="0"/>
          </a:p>
          <a:p>
            <a:pPr algn="just"/>
            <a:r>
              <a:rPr lang="en-US" dirty="0" smtClean="0"/>
              <a:t>It </a:t>
            </a:r>
            <a:r>
              <a:rPr lang="en-US" dirty="0"/>
              <a:t>costs less than $5 for 8 ounces. </a:t>
            </a:r>
            <a:endParaRPr lang="en-US" dirty="0" smtClean="0"/>
          </a:p>
          <a:p>
            <a:pPr algn="just"/>
            <a:endParaRPr lang="en-US" dirty="0" smtClean="0"/>
          </a:p>
          <a:p>
            <a:pPr algn="just"/>
            <a:r>
              <a:rPr lang="en-US" dirty="0" smtClean="0">
                <a:latin typeface="Algerian" panose="04020705040A02060702" pitchFamily="82" charset="0"/>
              </a:rPr>
              <a:t>APPLICATION</a:t>
            </a:r>
            <a:r>
              <a:rPr lang="en-US" dirty="0"/>
              <a:t>: Shampoo hair with 1 to 2 tablespoons of the soap daily, massaging it into your scalp with your fingertips. </a:t>
            </a:r>
            <a:endParaRPr lang="en-US" dirty="0" smtClean="0"/>
          </a:p>
          <a:p>
            <a:pPr algn="just"/>
            <a:endParaRPr lang="en-US" dirty="0" smtClean="0"/>
          </a:p>
          <a:p>
            <a:pPr algn="just"/>
            <a:r>
              <a:rPr lang="en-US" dirty="0" smtClean="0">
                <a:latin typeface="Algerian" panose="04020705040A02060702" pitchFamily="82" charset="0"/>
                <a:cs typeface="Arial" panose="020B0604020202020204" pitchFamily="34" charset="0"/>
              </a:rPr>
              <a:t>STORAGE</a:t>
            </a:r>
            <a:r>
              <a:rPr lang="en-US" dirty="0"/>
              <a:t>: Store in a tightly sealed bottle in your shower for up to 3 months.</a:t>
            </a:r>
          </a:p>
        </p:txBody>
      </p:sp>
      <p:sp>
        <p:nvSpPr>
          <p:cNvPr id="4" name="object 2"/>
          <p:cNvSpPr/>
          <p:nvPr/>
        </p:nvSpPr>
        <p:spPr>
          <a:xfrm>
            <a:off x="10933043" y="6039402"/>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24481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2975"/>
            <a:ext cx="10515600" cy="708301"/>
          </a:xfrm>
        </p:spPr>
        <p:txBody>
          <a:bodyPr/>
          <a:lstStyle/>
          <a:p>
            <a:pPr algn="ctr"/>
            <a:r>
              <a:rPr lang="en-US" dirty="0">
                <a:latin typeface="Algerian" panose="04020705040A02060702" pitchFamily="82" charset="0"/>
              </a:rPr>
              <a:t>HAIR CARE: HAIR LOSS</a:t>
            </a:r>
            <a:endParaRPr lang="en-US" dirty="0"/>
          </a:p>
        </p:txBody>
      </p:sp>
      <p:pic>
        <p:nvPicPr>
          <p:cNvPr id="3" name="Picture 2"/>
          <p:cNvPicPr>
            <a:picLocks noChangeAspect="1"/>
          </p:cNvPicPr>
          <p:nvPr/>
        </p:nvPicPr>
        <p:blipFill>
          <a:blip r:embed="rId2"/>
          <a:stretch>
            <a:fillRect/>
          </a:stretch>
        </p:blipFill>
        <p:spPr>
          <a:xfrm>
            <a:off x="2185987" y="707666"/>
            <a:ext cx="7943975" cy="6090311"/>
          </a:xfrm>
          <a:prstGeom prst="rect">
            <a:avLst/>
          </a:prstGeom>
        </p:spPr>
      </p:pic>
      <p:sp>
        <p:nvSpPr>
          <p:cNvPr id="4" name="object 2"/>
          <p:cNvSpPr/>
          <p:nvPr/>
        </p:nvSpPr>
        <p:spPr>
          <a:xfrm>
            <a:off x="10933043" y="6039402"/>
            <a:ext cx="6096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25765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lgerian" panose="04020705040A02060702" pitchFamily="82" charset="0"/>
              </a:rPr>
              <a:t>HAIR CARE: HAIR LOSS</a:t>
            </a:r>
          </a:p>
        </p:txBody>
      </p:sp>
      <p:sp>
        <p:nvSpPr>
          <p:cNvPr id="3" name="Content Placeholder 2"/>
          <p:cNvSpPr>
            <a:spLocks noGrp="1"/>
          </p:cNvSpPr>
          <p:nvPr>
            <p:ph idx="1"/>
          </p:nvPr>
        </p:nvSpPr>
        <p:spPr/>
        <p:txBody>
          <a:bodyPr>
            <a:normAutofit lnSpcReduction="10000"/>
          </a:bodyPr>
          <a:lstStyle/>
          <a:p>
            <a:pPr marL="0" indent="0" algn="ctr">
              <a:buNone/>
            </a:pPr>
            <a:r>
              <a:rPr lang="en-US" dirty="0">
                <a:latin typeface="Algerian" panose="04020705040A02060702" pitchFamily="82" charset="0"/>
              </a:rPr>
              <a:t>SCALP-STIMULATING </a:t>
            </a:r>
            <a:r>
              <a:rPr lang="en-US" dirty="0" smtClean="0">
                <a:latin typeface="Algerian" panose="04020705040A02060702" pitchFamily="82" charset="0"/>
              </a:rPr>
              <a:t>CONDITIONER </a:t>
            </a:r>
          </a:p>
          <a:p>
            <a:pPr algn="just"/>
            <a:r>
              <a:rPr lang="en-US" dirty="0" smtClean="0"/>
              <a:t>SCENT</a:t>
            </a:r>
            <a:r>
              <a:rPr lang="en-US" dirty="0"/>
              <a:t>: FLORAL/HERBAL </a:t>
            </a:r>
            <a:endParaRPr lang="en-US" dirty="0" smtClean="0"/>
          </a:p>
          <a:p>
            <a:pPr algn="just"/>
            <a:r>
              <a:rPr lang="en-US" dirty="0" smtClean="0"/>
              <a:t>MAKES</a:t>
            </a:r>
            <a:r>
              <a:rPr lang="en-US" dirty="0"/>
              <a:t>: 1 </a:t>
            </a:r>
            <a:r>
              <a:rPr lang="en-US" dirty="0" smtClean="0"/>
              <a:t>TREATMENT</a:t>
            </a:r>
          </a:p>
          <a:p>
            <a:pPr algn="just"/>
            <a:r>
              <a:rPr lang="en-US" dirty="0"/>
              <a:t>A number of things can cause hair loss. </a:t>
            </a:r>
            <a:endParaRPr lang="en-US" dirty="0" smtClean="0"/>
          </a:p>
          <a:p>
            <a:pPr algn="just"/>
            <a:r>
              <a:rPr lang="en-US" dirty="0" smtClean="0"/>
              <a:t>While </a:t>
            </a:r>
            <a:r>
              <a:rPr lang="en-US" dirty="0"/>
              <a:t>this treatment most likely won’t reverse hair loss and cause new hair to grow once it’s gone, it may be able to stimulate your scalp and keep you from losing more hair. </a:t>
            </a:r>
            <a:endParaRPr lang="en-US" dirty="0" smtClean="0"/>
          </a:p>
          <a:p>
            <a:pPr algn="just"/>
            <a:r>
              <a:rPr lang="en-US" dirty="0" smtClean="0"/>
              <a:t>This </a:t>
            </a:r>
            <a:r>
              <a:rPr lang="en-US" dirty="0"/>
              <a:t>conditioner also has a heady, delicious, and addictive fragrance from the </a:t>
            </a:r>
            <a:r>
              <a:rPr lang="en-US" dirty="0" err="1"/>
              <a:t>ylang</a:t>
            </a:r>
            <a:r>
              <a:rPr lang="en-US" dirty="0"/>
              <a:t> </a:t>
            </a:r>
            <a:r>
              <a:rPr lang="en-US" dirty="0" err="1"/>
              <a:t>ylang</a:t>
            </a:r>
            <a:r>
              <a:rPr lang="en-US" dirty="0"/>
              <a:t> and thyme essential oils, both which may help combat hair loss.</a:t>
            </a:r>
          </a:p>
        </p:txBody>
      </p:sp>
      <p:sp>
        <p:nvSpPr>
          <p:cNvPr id="4" name="object 2"/>
          <p:cNvSpPr/>
          <p:nvPr/>
        </p:nvSpPr>
        <p:spPr>
          <a:xfrm>
            <a:off x="10933043" y="6039402"/>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81671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395" y="1372400"/>
            <a:ext cx="10515600" cy="4351338"/>
          </a:xfrm>
        </p:spPr>
        <p:txBody>
          <a:bodyPr/>
          <a:lstStyle/>
          <a:p>
            <a:r>
              <a:rPr lang="en-US" dirty="0"/>
              <a:t>½ cup extra-virgin coconut oil, </a:t>
            </a:r>
            <a:endParaRPr lang="en-US" dirty="0" smtClean="0"/>
          </a:p>
          <a:p>
            <a:r>
              <a:rPr lang="en-US" dirty="0" smtClean="0"/>
              <a:t>melted </a:t>
            </a:r>
            <a:r>
              <a:rPr lang="en-US" dirty="0"/>
              <a:t>5 drops </a:t>
            </a:r>
            <a:r>
              <a:rPr lang="en-US" dirty="0" err="1"/>
              <a:t>ylang</a:t>
            </a:r>
            <a:r>
              <a:rPr lang="en-US" dirty="0"/>
              <a:t> </a:t>
            </a:r>
            <a:r>
              <a:rPr lang="en-US" dirty="0" err="1"/>
              <a:t>ylang</a:t>
            </a:r>
            <a:r>
              <a:rPr lang="en-US" dirty="0"/>
              <a:t> essential oil </a:t>
            </a:r>
            <a:endParaRPr lang="en-US" dirty="0" smtClean="0"/>
          </a:p>
          <a:p>
            <a:r>
              <a:rPr lang="en-US" dirty="0" smtClean="0"/>
              <a:t>5 </a:t>
            </a:r>
            <a:r>
              <a:rPr lang="en-US" dirty="0"/>
              <a:t>drops thyme essential oil In a small metal or glass bowl, </a:t>
            </a:r>
            <a:endParaRPr lang="en-US" dirty="0" smtClean="0"/>
          </a:p>
          <a:p>
            <a:r>
              <a:rPr lang="en-US" dirty="0" smtClean="0"/>
              <a:t>combine </a:t>
            </a:r>
            <a:r>
              <a:rPr lang="en-US" dirty="0"/>
              <a:t>all the ingredients </a:t>
            </a:r>
            <a:endParaRPr lang="en-US" dirty="0" smtClean="0"/>
          </a:p>
          <a:p>
            <a:pPr marL="0" indent="0">
              <a:buNone/>
            </a:pPr>
            <a:r>
              <a:rPr lang="en-US" dirty="0" smtClean="0"/>
              <a:t>and </a:t>
            </a:r>
          </a:p>
          <a:p>
            <a:r>
              <a:rPr lang="en-US" dirty="0" smtClean="0"/>
              <a:t>mix </a:t>
            </a:r>
            <a:r>
              <a:rPr lang="en-US" dirty="0"/>
              <a:t>with a </a:t>
            </a:r>
            <a:r>
              <a:rPr lang="en-US" dirty="0" smtClean="0"/>
              <a:t>metal spoon </a:t>
            </a:r>
            <a:r>
              <a:rPr lang="en-US" dirty="0"/>
              <a:t>or rod.</a:t>
            </a:r>
          </a:p>
        </p:txBody>
      </p:sp>
      <p:sp>
        <p:nvSpPr>
          <p:cNvPr id="4" name="object 2"/>
          <p:cNvSpPr/>
          <p:nvPr/>
        </p:nvSpPr>
        <p:spPr>
          <a:xfrm>
            <a:off x="10933043" y="6039402"/>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25276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615" y="1825625"/>
            <a:ext cx="11457828" cy="4351338"/>
          </a:xfrm>
        </p:spPr>
        <p:txBody>
          <a:bodyPr/>
          <a:lstStyle/>
          <a:p>
            <a:pPr algn="just"/>
            <a:r>
              <a:rPr lang="en-US" dirty="0">
                <a:latin typeface="Algerian" panose="04020705040A02060702" pitchFamily="82" charset="0"/>
              </a:rPr>
              <a:t>A CLOSER LOOK </a:t>
            </a:r>
            <a:r>
              <a:rPr lang="en-US" dirty="0">
                <a:solidFill>
                  <a:srgbClr val="FF0000"/>
                </a:solidFill>
              </a:rPr>
              <a:t>Poor diet can cause thinning hair</a:t>
            </a:r>
            <a:r>
              <a:rPr lang="en-US" dirty="0"/>
              <a:t>. </a:t>
            </a:r>
            <a:endParaRPr lang="en-US" dirty="0" smtClean="0"/>
          </a:p>
          <a:p>
            <a:pPr algn="just"/>
            <a:r>
              <a:rPr lang="en-US" dirty="0" smtClean="0"/>
              <a:t>Foods </a:t>
            </a:r>
            <a:r>
              <a:rPr lang="en-US" dirty="0"/>
              <a:t>that aid in preventing hair loss include walnuts, spinach, halibut, carrots, bok </a:t>
            </a:r>
            <a:r>
              <a:rPr lang="en-US" dirty="0" smtClean="0"/>
              <a:t>choy  , </a:t>
            </a:r>
            <a:r>
              <a:rPr lang="en-US" dirty="0"/>
              <a:t>eggs, and Greek yogurt. </a:t>
            </a:r>
            <a:endParaRPr lang="en-US" dirty="0" smtClean="0"/>
          </a:p>
          <a:p>
            <a:pPr algn="just"/>
            <a:endParaRPr lang="en-US" dirty="0"/>
          </a:p>
          <a:p>
            <a:pPr algn="just"/>
            <a:r>
              <a:rPr lang="en-US" dirty="0" smtClean="0"/>
              <a:t>APPLICATION</a:t>
            </a:r>
            <a:r>
              <a:rPr lang="en-US" dirty="0"/>
              <a:t>: Use once per week. Massage onto scalp and comb through hair. </a:t>
            </a:r>
            <a:endParaRPr lang="en-US" dirty="0" smtClean="0"/>
          </a:p>
          <a:p>
            <a:pPr algn="just"/>
            <a:r>
              <a:rPr lang="en-US" dirty="0" smtClean="0"/>
              <a:t>Leave </a:t>
            </a:r>
            <a:r>
              <a:rPr lang="en-US" dirty="0"/>
              <a:t>on the scalp for 15 minutes before washing and conditioning as usual. </a:t>
            </a:r>
            <a:endParaRPr lang="en-US" dirty="0" smtClean="0"/>
          </a:p>
          <a:p>
            <a:pPr algn="just"/>
            <a:r>
              <a:rPr lang="en-US" dirty="0" smtClean="0"/>
              <a:t>STORAGE</a:t>
            </a:r>
            <a:r>
              <a:rPr lang="en-US" dirty="0"/>
              <a:t>: This is a single-use treatment and does not require </a:t>
            </a:r>
            <a:r>
              <a:rPr lang="en-US" dirty="0" smtClean="0"/>
              <a:t>storage.</a:t>
            </a:r>
            <a:endParaRPr lang="en-US" dirty="0"/>
          </a:p>
        </p:txBody>
      </p:sp>
      <p:pic>
        <p:nvPicPr>
          <p:cNvPr id="4" name="Picture 3"/>
          <p:cNvPicPr>
            <a:picLocks noChangeAspect="1"/>
          </p:cNvPicPr>
          <p:nvPr/>
        </p:nvPicPr>
        <p:blipFill>
          <a:blip r:embed="rId2"/>
          <a:stretch>
            <a:fillRect/>
          </a:stretch>
        </p:blipFill>
        <p:spPr>
          <a:xfrm>
            <a:off x="7208478" y="2899289"/>
            <a:ext cx="1537957" cy="778434"/>
          </a:xfrm>
          <a:prstGeom prst="rect">
            <a:avLst/>
          </a:prstGeom>
        </p:spPr>
      </p:pic>
      <p:pic>
        <p:nvPicPr>
          <p:cNvPr id="5" name="Picture 4"/>
          <p:cNvPicPr>
            <a:picLocks noChangeAspect="1"/>
          </p:cNvPicPr>
          <p:nvPr/>
        </p:nvPicPr>
        <p:blipFill>
          <a:blip r:embed="rId3"/>
          <a:stretch>
            <a:fillRect/>
          </a:stretch>
        </p:blipFill>
        <p:spPr>
          <a:xfrm>
            <a:off x="9283976" y="2838016"/>
            <a:ext cx="981158" cy="900981"/>
          </a:xfrm>
          <a:prstGeom prst="rect">
            <a:avLst/>
          </a:prstGeom>
        </p:spPr>
      </p:pic>
      <p:sp>
        <p:nvSpPr>
          <p:cNvPr id="6" name="object 2"/>
          <p:cNvSpPr/>
          <p:nvPr/>
        </p:nvSpPr>
        <p:spPr>
          <a:xfrm>
            <a:off x="10933043" y="6039402"/>
            <a:ext cx="609600" cy="6096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95090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346" y="815810"/>
            <a:ext cx="10515600" cy="4351338"/>
          </a:xfrm>
        </p:spPr>
        <p:txBody>
          <a:bodyPr>
            <a:normAutofit/>
          </a:bodyPr>
          <a:lstStyle/>
          <a:p>
            <a:pPr marL="0" indent="0">
              <a:buNone/>
            </a:pPr>
            <a:r>
              <a:rPr lang="en-US" sz="9600" dirty="0"/>
              <a:t>       </a:t>
            </a:r>
          </a:p>
          <a:p>
            <a:pPr marL="0" indent="0">
              <a:buNone/>
            </a:pPr>
            <a:r>
              <a:rPr lang="en-US" sz="9600" dirty="0"/>
              <a:t>        </a:t>
            </a:r>
            <a:r>
              <a:rPr lang="en-US" sz="9600" dirty="0">
                <a:latin typeface="Algerian" panose="04020705040A02060702" pitchFamily="82" charset="0"/>
              </a:rPr>
              <a:t>Thanks</a:t>
            </a:r>
          </a:p>
        </p:txBody>
      </p:sp>
    </p:spTree>
    <p:extLst>
      <p:ext uri="{BB962C8B-B14F-4D97-AF65-F5344CB8AC3E}">
        <p14:creationId xmlns:p14="http://schemas.microsoft.com/office/powerpoint/2010/main" val="958768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a:stretch>
            <a:fillRect/>
          </a:stretch>
        </p:blipFill>
        <p:spPr>
          <a:xfrm>
            <a:off x="842678" y="1825625"/>
            <a:ext cx="5172643" cy="4351338"/>
          </a:xfrm>
          <a:prstGeom prst="rect">
            <a:avLst/>
          </a:prstGeom>
        </p:spPr>
      </p:pic>
      <p:sp>
        <p:nvSpPr>
          <p:cNvPr id="9" name="Content Placeholder 8"/>
          <p:cNvSpPr>
            <a:spLocks noGrp="1"/>
          </p:cNvSpPr>
          <p:nvPr>
            <p:ph sz="half" idx="2"/>
          </p:nvPr>
        </p:nvSpPr>
        <p:spPr/>
        <p:txBody>
          <a:bodyPr/>
          <a:lstStyle/>
          <a:p>
            <a:endParaRPr lang="en-US"/>
          </a:p>
        </p:txBody>
      </p:sp>
      <p:pic>
        <p:nvPicPr>
          <p:cNvPr id="10" name="Picture 9"/>
          <p:cNvPicPr>
            <a:picLocks noChangeAspect="1"/>
          </p:cNvPicPr>
          <p:nvPr/>
        </p:nvPicPr>
        <p:blipFill>
          <a:blip r:embed="rId3"/>
          <a:stretch>
            <a:fillRect/>
          </a:stretch>
        </p:blipFill>
        <p:spPr>
          <a:xfrm>
            <a:off x="6140395" y="1825625"/>
            <a:ext cx="5245210" cy="3869702"/>
          </a:xfrm>
          <a:prstGeom prst="rect">
            <a:avLst/>
          </a:prstGeom>
        </p:spPr>
      </p:pic>
      <p:sp>
        <p:nvSpPr>
          <p:cNvPr id="11" name="object 2"/>
          <p:cNvSpPr/>
          <p:nvPr/>
        </p:nvSpPr>
        <p:spPr>
          <a:xfrm>
            <a:off x="10933043" y="6039402"/>
            <a:ext cx="609600" cy="6096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37321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lgerian" panose="04020705040A02060702" pitchFamily="82" charset="0"/>
              </a:rPr>
              <a:t>FACE CARE: OILY SKIN</a:t>
            </a:r>
          </a:p>
        </p:txBody>
      </p:sp>
      <p:sp>
        <p:nvSpPr>
          <p:cNvPr id="3" name="Content Placeholder 2"/>
          <p:cNvSpPr>
            <a:spLocks noGrp="1"/>
          </p:cNvSpPr>
          <p:nvPr>
            <p:ph idx="1"/>
          </p:nvPr>
        </p:nvSpPr>
        <p:spPr/>
        <p:txBody>
          <a:bodyPr/>
          <a:lstStyle/>
          <a:p>
            <a:r>
              <a:rPr lang="en-US" dirty="0">
                <a:latin typeface="Algerian" panose="04020705040A02060702" pitchFamily="82" charset="0"/>
              </a:rPr>
              <a:t>GREEN TEA TONER </a:t>
            </a:r>
            <a:r>
              <a:rPr lang="en-US" dirty="0" smtClean="0">
                <a:latin typeface="Algerian" panose="04020705040A02060702" pitchFamily="82" charset="0"/>
              </a:rPr>
              <a:t>       </a:t>
            </a:r>
          </a:p>
          <a:p>
            <a:r>
              <a:rPr lang="en-US" dirty="0" smtClean="0">
                <a:latin typeface="Algerian" panose="04020705040A02060702" pitchFamily="82" charset="0"/>
              </a:rPr>
              <a:t>SCENT</a:t>
            </a:r>
            <a:r>
              <a:rPr lang="en-US" dirty="0">
                <a:latin typeface="Algerian" panose="04020705040A02060702" pitchFamily="82" charset="0"/>
              </a:rPr>
              <a:t>: HERBAL </a:t>
            </a:r>
            <a:r>
              <a:rPr lang="en-US" dirty="0" smtClean="0">
                <a:latin typeface="Algerian" panose="04020705040A02060702" pitchFamily="82" charset="0"/>
              </a:rPr>
              <a:t>       </a:t>
            </a:r>
          </a:p>
          <a:p>
            <a:r>
              <a:rPr lang="en-US" dirty="0" smtClean="0">
                <a:latin typeface="Algerian" panose="04020705040A02060702" pitchFamily="82" charset="0"/>
              </a:rPr>
              <a:t>MAKES</a:t>
            </a:r>
            <a:r>
              <a:rPr lang="en-US" dirty="0">
                <a:latin typeface="Algerian" panose="04020705040A02060702" pitchFamily="82" charset="0"/>
              </a:rPr>
              <a:t>: 1 CUP </a:t>
            </a:r>
            <a:endParaRPr lang="en-US" dirty="0" smtClean="0">
              <a:latin typeface="Algerian" panose="04020705040A02060702" pitchFamily="82" charset="0"/>
            </a:endParaRPr>
          </a:p>
          <a:p>
            <a:pPr algn="just"/>
            <a:r>
              <a:rPr lang="en-US" dirty="0"/>
              <a:t>The green tea lends a strong herbal note to this toner. </a:t>
            </a:r>
            <a:r>
              <a:rPr lang="en-US" dirty="0" smtClean="0"/>
              <a:t> </a:t>
            </a:r>
          </a:p>
          <a:p>
            <a:pPr algn="just"/>
            <a:r>
              <a:rPr lang="en-US" dirty="0" smtClean="0"/>
              <a:t>The </a:t>
            </a:r>
            <a:r>
              <a:rPr lang="en-US" dirty="0"/>
              <a:t>tea and vinegar serve as astringents to close pores and fight oil, while the thyme essential oil has disinfectant and antiseptic properties to clean and tone skin, and the disinfectant and antiseptic properties of the thyme complement the scent. </a:t>
            </a:r>
          </a:p>
        </p:txBody>
      </p:sp>
      <p:sp>
        <p:nvSpPr>
          <p:cNvPr id="4" name="object 2"/>
          <p:cNvSpPr/>
          <p:nvPr/>
        </p:nvSpPr>
        <p:spPr>
          <a:xfrm>
            <a:off x="10933043" y="6039402"/>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08742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¾ cup brewed green tea, </a:t>
            </a:r>
            <a:endParaRPr lang="en-US" dirty="0" smtClean="0"/>
          </a:p>
          <a:p>
            <a:r>
              <a:rPr lang="en-US" dirty="0" smtClean="0"/>
              <a:t>cooled </a:t>
            </a:r>
            <a:r>
              <a:rPr lang="en-US" dirty="0"/>
              <a:t>¼ cup apple cider vinegar </a:t>
            </a:r>
            <a:endParaRPr lang="en-US" dirty="0" smtClean="0"/>
          </a:p>
          <a:p>
            <a:r>
              <a:rPr lang="en-US" dirty="0" smtClean="0"/>
              <a:t>15 </a:t>
            </a:r>
            <a:r>
              <a:rPr lang="en-US" dirty="0"/>
              <a:t>drops thyme essential oil </a:t>
            </a:r>
            <a:endParaRPr lang="en-US" dirty="0" smtClean="0"/>
          </a:p>
          <a:p>
            <a:r>
              <a:rPr lang="en-US" dirty="0" smtClean="0"/>
              <a:t>1</a:t>
            </a:r>
            <a:r>
              <a:rPr lang="en-US" dirty="0"/>
              <a:t>. </a:t>
            </a:r>
            <a:r>
              <a:rPr lang="en-US" dirty="0" smtClean="0"/>
              <a:t>In </a:t>
            </a:r>
            <a:r>
              <a:rPr lang="en-US" dirty="0"/>
              <a:t>a medium bowl, combine the tea and vinegar</a:t>
            </a:r>
            <a:r>
              <a:rPr lang="en-US" dirty="0" smtClean="0"/>
              <a:t>.</a:t>
            </a:r>
          </a:p>
          <a:p>
            <a:r>
              <a:rPr lang="en-US" dirty="0" smtClean="0"/>
              <a:t> </a:t>
            </a:r>
            <a:r>
              <a:rPr lang="en-US" dirty="0"/>
              <a:t>2. Add the essential oil and stir to mix well. </a:t>
            </a:r>
            <a:endParaRPr lang="en-US" dirty="0" smtClean="0"/>
          </a:p>
          <a:p>
            <a:r>
              <a:rPr lang="en-US" dirty="0" smtClean="0"/>
              <a:t>3</a:t>
            </a:r>
            <a:r>
              <a:rPr lang="en-US" dirty="0"/>
              <a:t>. Transfer the mixture to an 8-ounce spray bottle.</a:t>
            </a:r>
          </a:p>
        </p:txBody>
      </p:sp>
      <p:sp>
        <p:nvSpPr>
          <p:cNvPr id="4" name="object 2"/>
          <p:cNvSpPr/>
          <p:nvPr/>
        </p:nvSpPr>
        <p:spPr>
          <a:xfrm>
            <a:off x="10933043" y="6039402"/>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37384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SIMPLE </a:t>
            </a:r>
            <a:r>
              <a:rPr lang="en-US" dirty="0" smtClean="0"/>
              <a:t>SWAP</a:t>
            </a:r>
          </a:p>
          <a:p>
            <a:endParaRPr lang="en-US" dirty="0"/>
          </a:p>
          <a:p>
            <a:r>
              <a:rPr lang="en-US" dirty="0" smtClean="0"/>
              <a:t> </a:t>
            </a:r>
            <a:r>
              <a:rPr lang="en-US" dirty="0"/>
              <a:t>You can replace the thyme oil with rosemary oil for the same effects but a different scent.</a:t>
            </a:r>
          </a:p>
        </p:txBody>
      </p:sp>
      <p:sp>
        <p:nvSpPr>
          <p:cNvPr id="4" name="object 2"/>
          <p:cNvSpPr/>
          <p:nvPr/>
        </p:nvSpPr>
        <p:spPr>
          <a:xfrm>
            <a:off x="10933043" y="6039402"/>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65982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490"/>
            <a:ext cx="10515600" cy="604934"/>
          </a:xfrm>
        </p:spPr>
        <p:txBody>
          <a:bodyPr>
            <a:normAutofit fontScale="90000"/>
          </a:bodyPr>
          <a:lstStyle/>
          <a:p>
            <a:pPr algn="ctr"/>
            <a:r>
              <a:rPr lang="en-US" dirty="0">
                <a:latin typeface="Algerian" panose="04020705040A02060702" pitchFamily="82" charset="0"/>
              </a:rPr>
              <a:t>HAIR CARE: BRITTLE HAIR</a:t>
            </a:r>
            <a:endParaRPr lang="en-US" dirty="0"/>
          </a:p>
        </p:txBody>
      </p:sp>
      <p:pic>
        <p:nvPicPr>
          <p:cNvPr id="4" name="Content Placeholder 3"/>
          <p:cNvPicPr>
            <a:picLocks noGrp="1" noChangeAspect="1"/>
          </p:cNvPicPr>
          <p:nvPr>
            <p:ph idx="1"/>
          </p:nvPr>
        </p:nvPicPr>
        <p:blipFill>
          <a:blip r:embed="rId2"/>
          <a:stretch>
            <a:fillRect/>
          </a:stretch>
        </p:blipFill>
        <p:spPr>
          <a:xfrm>
            <a:off x="2870421" y="747424"/>
            <a:ext cx="6212281" cy="6110576"/>
          </a:xfrm>
          <a:prstGeom prst="rect">
            <a:avLst/>
          </a:prstGeom>
        </p:spPr>
      </p:pic>
      <p:sp>
        <p:nvSpPr>
          <p:cNvPr id="5" name="object 2"/>
          <p:cNvSpPr/>
          <p:nvPr/>
        </p:nvSpPr>
        <p:spPr>
          <a:xfrm>
            <a:off x="10933043" y="6039402"/>
            <a:ext cx="609600" cy="609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88829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lgerian" panose="04020705040A02060702" pitchFamily="82" charset="0"/>
              </a:rPr>
              <a:t>HAIR CARE: BRITTLE HAIR</a:t>
            </a:r>
          </a:p>
        </p:txBody>
      </p:sp>
      <p:sp>
        <p:nvSpPr>
          <p:cNvPr id="3" name="Content Placeholder 2"/>
          <p:cNvSpPr>
            <a:spLocks noGrp="1"/>
          </p:cNvSpPr>
          <p:nvPr>
            <p:ph idx="1"/>
          </p:nvPr>
        </p:nvSpPr>
        <p:spPr/>
        <p:txBody>
          <a:bodyPr>
            <a:normAutofit lnSpcReduction="10000"/>
          </a:bodyPr>
          <a:lstStyle/>
          <a:p>
            <a:pPr marL="0" indent="0" algn="ctr">
              <a:buNone/>
            </a:pPr>
            <a:r>
              <a:rPr lang="en-US" dirty="0">
                <a:latin typeface="Algerian" panose="04020705040A02060702" pitchFamily="82" charset="0"/>
              </a:rPr>
              <a:t>HOT OIL TREATMENT FOR BRITTLE HAIR </a:t>
            </a:r>
            <a:endParaRPr lang="en-US" dirty="0" smtClean="0">
              <a:latin typeface="Algerian" panose="04020705040A02060702" pitchFamily="82" charset="0"/>
            </a:endParaRPr>
          </a:p>
          <a:p>
            <a:pPr marL="0" indent="0" algn="ctr">
              <a:buNone/>
            </a:pPr>
            <a:r>
              <a:rPr lang="en-US" dirty="0" smtClean="0">
                <a:latin typeface="Algerian" panose="04020705040A02060702" pitchFamily="82" charset="0"/>
              </a:rPr>
              <a:t>SCENT</a:t>
            </a:r>
            <a:r>
              <a:rPr lang="en-US" dirty="0">
                <a:latin typeface="Algerian" panose="04020705040A02060702" pitchFamily="82" charset="0"/>
              </a:rPr>
              <a:t>: HERBAL </a:t>
            </a:r>
            <a:endParaRPr lang="en-US" dirty="0" smtClean="0">
              <a:latin typeface="Algerian" panose="04020705040A02060702" pitchFamily="82" charset="0"/>
            </a:endParaRPr>
          </a:p>
          <a:p>
            <a:pPr marL="0" indent="0" algn="ctr">
              <a:buNone/>
            </a:pPr>
            <a:r>
              <a:rPr lang="en-US" dirty="0" smtClean="0">
                <a:latin typeface="Algerian" panose="04020705040A02060702" pitchFamily="82" charset="0"/>
              </a:rPr>
              <a:t>MAKES</a:t>
            </a:r>
            <a:r>
              <a:rPr lang="en-US" dirty="0">
                <a:latin typeface="Algerian" panose="04020705040A02060702" pitchFamily="82" charset="0"/>
              </a:rPr>
              <a:t>: 1 </a:t>
            </a:r>
            <a:r>
              <a:rPr lang="en-US" dirty="0" smtClean="0">
                <a:latin typeface="Algerian" panose="04020705040A02060702" pitchFamily="82" charset="0"/>
              </a:rPr>
              <a:t>TREATMENT</a:t>
            </a:r>
          </a:p>
          <a:p>
            <a:pPr algn="just"/>
            <a:r>
              <a:rPr lang="en-US" dirty="0"/>
              <a:t>Simply put, hot oil treatments restore moisture to hair. </a:t>
            </a:r>
            <a:endParaRPr lang="en-US" dirty="0" smtClean="0"/>
          </a:p>
          <a:p>
            <a:pPr algn="just"/>
            <a:r>
              <a:rPr lang="en-US" dirty="0" smtClean="0"/>
              <a:t>There </a:t>
            </a:r>
            <a:r>
              <a:rPr lang="en-US" dirty="0"/>
              <a:t>are many factors that contribute to brittle or dry hair, from environmental toxins to hair coloring. </a:t>
            </a:r>
            <a:endParaRPr lang="en-US" dirty="0" smtClean="0"/>
          </a:p>
          <a:p>
            <a:pPr algn="just"/>
            <a:r>
              <a:rPr lang="en-US" dirty="0" smtClean="0"/>
              <a:t>Here </a:t>
            </a:r>
            <a:r>
              <a:rPr lang="en-US" dirty="0"/>
              <a:t>the essential oil blends with coconut oil, which both moisturizes and prevents the loss of protein to strengthen hair. </a:t>
            </a:r>
            <a:endParaRPr lang="en-US" dirty="0" smtClean="0"/>
          </a:p>
          <a:p>
            <a:pPr algn="just"/>
            <a:r>
              <a:rPr lang="en-US" dirty="0" smtClean="0"/>
              <a:t>The </a:t>
            </a:r>
            <a:r>
              <a:rPr lang="en-US" dirty="0"/>
              <a:t>rosemary essential oil complements the coconut oil by stimulating the growth the of new hair. </a:t>
            </a:r>
          </a:p>
        </p:txBody>
      </p:sp>
      <p:sp>
        <p:nvSpPr>
          <p:cNvPr id="4" name="object 2"/>
          <p:cNvSpPr/>
          <p:nvPr/>
        </p:nvSpPr>
        <p:spPr>
          <a:xfrm>
            <a:off x="10933043" y="6039402"/>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18994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83527"/>
            <a:ext cx="10515600" cy="4793436"/>
          </a:xfrm>
        </p:spPr>
        <p:txBody>
          <a:bodyPr>
            <a:normAutofit/>
          </a:bodyPr>
          <a:lstStyle/>
          <a:p>
            <a:r>
              <a:rPr lang="en-US" dirty="0"/>
              <a:t>4 tablespoons extra-virgin coconut oil 1 drop rosemary essential oil </a:t>
            </a:r>
            <a:endParaRPr lang="en-US" dirty="0" smtClean="0"/>
          </a:p>
          <a:p>
            <a:endParaRPr lang="en-US" dirty="0" smtClean="0"/>
          </a:p>
          <a:p>
            <a:r>
              <a:rPr lang="en-US" dirty="0" smtClean="0"/>
              <a:t>1</a:t>
            </a:r>
            <a:r>
              <a:rPr lang="en-US" dirty="0"/>
              <a:t>. Microwave the oil in a small glass bowl until it is warm. </a:t>
            </a:r>
            <a:endParaRPr lang="en-US" dirty="0" smtClean="0"/>
          </a:p>
          <a:p>
            <a:endParaRPr lang="en-US" dirty="0" smtClean="0"/>
          </a:p>
          <a:p>
            <a:r>
              <a:rPr lang="en-US" dirty="0" smtClean="0"/>
              <a:t>Time </a:t>
            </a:r>
            <a:r>
              <a:rPr lang="en-US" dirty="0"/>
              <a:t>will vary depending on microwave strength. </a:t>
            </a:r>
            <a:endParaRPr lang="en-US" dirty="0" smtClean="0"/>
          </a:p>
          <a:p>
            <a:endParaRPr lang="en-US" dirty="0" smtClean="0"/>
          </a:p>
          <a:p>
            <a:r>
              <a:rPr lang="en-US" dirty="0" smtClean="0"/>
              <a:t>Start </a:t>
            </a:r>
            <a:r>
              <a:rPr lang="en-US" dirty="0"/>
              <a:t>with 10 seconds and work up. </a:t>
            </a:r>
            <a:endParaRPr lang="en-US" dirty="0" smtClean="0"/>
          </a:p>
          <a:p>
            <a:endParaRPr lang="en-US" dirty="0" smtClean="0"/>
          </a:p>
          <a:p>
            <a:r>
              <a:rPr lang="en-US" dirty="0" smtClean="0"/>
              <a:t>2</a:t>
            </a:r>
            <a:r>
              <a:rPr lang="en-US" dirty="0"/>
              <a:t>. Stir in the essential </a:t>
            </a:r>
            <a:r>
              <a:rPr lang="en-US" dirty="0" smtClean="0"/>
              <a:t>oil.</a:t>
            </a:r>
          </a:p>
        </p:txBody>
      </p:sp>
      <p:sp>
        <p:nvSpPr>
          <p:cNvPr id="4" name="object 2"/>
          <p:cNvSpPr/>
          <p:nvPr/>
        </p:nvSpPr>
        <p:spPr>
          <a:xfrm>
            <a:off x="10933043" y="6039402"/>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72265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515" y="1332645"/>
            <a:ext cx="10515600" cy="4351338"/>
          </a:xfrm>
        </p:spPr>
        <p:txBody>
          <a:bodyPr/>
          <a:lstStyle/>
          <a:p>
            <a:pPr algn="just"/>
            <a:r>
              <a:rPr lang="en-US" dirty="0" smtClean="0">
                <a:latin typeface="Algerian" panose="04020705040A02060702" pitchFamily="82" charset="0"/>
              </a:rPr>
              <a:t>APPLICATION</a:t>
            </a:r>
            <a:endParaRPr lang="en-US" dirty="0" smtClean="0"/>
          </a:p>
          <a:p>
            <a:pPr algn="just"/>
            <a:r>
              <a:rPr lang="en-US" dirty="0" smtClean="0"/>
              <a:t>Massage </a:t>
            </a:r>
            <a:r>
              <a:rPr lang="en-US" dirty="0"/>
              <a:t>the oil through the hair and down to the scalp. </a:t>
            </a:r>
            <a:endParaRPr lang="en-US" dirty="0" smtClean="0"/>
          </a:p>
          <a:p>
            <a:pPr algn="just"/>
            <a:r>
              <a:rPr lang="en-US" dirty="0" smtClean="0"/>
              <a:t>Cover </a:t>
            </a:r>
            <a:r>
              <a:rPr lang="en-US" dirty="0"/>
              <a:t>the head with a shower cap (you can buy disposable ones at a beauty supply store) or a towel. </a:t>
            </a:r>
            <a:endParaRPr lang="en-US" dirty="0" smtClean="0"/>
          </a:p>
          <a:p>
            <a:pPr algn="just"/>
            <a:r>
              <a:rPr lang="en-US" dirty="0" smtClean="0"/>
              <a:t>Leave </a:t>
            </a:r>
            <a:r>
              <a:rPr lang="en-US" dirty="0"/>
              <a:t>on for at least half an hour, but preferably overnight</a:t>
            </a:r>
            <a:r>
              <a:rPr lang="en-US" dirty="0" smtClean="0"/>
              <a:t>.</a:t>
            </a:r>
          </a:p>
          <a:p>
            <a:pPr algn="just"/>
            <a:r>
              <a:rPr lang="en-US" dirty="0" smtClean="0"/>
              <a:t> </a:t>
            </a:r>
            <a:r>
              <a:rPr lang="en-US" dirty="0"/>
              <a:t>(Cover your pillow with a towel so you don’t ruin the pillowcase.) Rinse out with warm water and then shampoo as usual. </a:t>
            </a:r>
            <a:endParaRPr lang="en-US" dirty="0" smtClean="0"/>
          </a:p>
          <a:p>
            <a:pPr algn="just"/>
            <a:r>
              <a:rPr lang="en-US" dirty="0" smtClean="0">
                <a:latin typeface="Algerian" panose="04020705040A02060702" pitchFamily="82" charset="0"/>
              </a:rPr>
              <a:t>STORAGE</a:t>
            </a:r>
          </a:p>
          <a:p>
            <a:pPr algn="just"/>
            <a:r>
              <a:rPr lang="en-US" dirty="0" smtClean="0"/>
              <a:t>This </a:t>
            </a:r>
            <a:r>
              <a:rPr lang="en-US" dirty="0"/>
              <a:t>is a single-use treatment, and no storage is required</a:t>
            </a:r>
          </a:p>
          <a:p>
            <a:endParaRPr lang="en-US" dirty="0"/>
          </a:p>
        </p:txBody>
      </p:sp>
      <p:sp>
        <p:nvSpPr>
          <p:cNvPr id="4" name="object 2"/>
          <p:cNvSpPr/>
          <p:nvPr/>
        </p:nvSpPr>
        <p:spPr>
          <a:xfrm>
            <a:off x="10933043" y="6039402"/>
            <a:ext cx="609600" cy="609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62832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801</Words>
  <Application>Microsoft Office PowerPoint</Application>
  <PresentationFormat>Widescreen</PresentationFormat>
  <Paragraphs>94</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Algerian</vt:lpstr>
      <vt:lpstr>Arial</vt:lpstr>
      <vt:lpstr>Calibri</vt:lpstr>
      <vt:lpstr>Calibri Light</vt:lpstr>
      <vt:lpstr>Times New Roman</vt:lpstr>
      <vt:lpstr>Trebuchet MS</vt:lpstr>
      <vt:lpstr>Office Theme</vt:lpstr>
      <vt:lpstr>PowerPoint Presentation</vt:lpstr>
      <vt:lpstr>PowerPoint Presentation</vt:lpstr>
      <vt:lpstr>FACE CARE: OILY SKIN</vt:lpstr>
      <vt:lpstr>PowerPoint Presentation</vt:lpstr>
      <vt:lpstr>PowerPoint Presentation</vt:lpstr>
      <vt:lpstr>HAIR CARE: BRITTLE HAIR</vt:lpstr>
      <vt:lpstr>HAIR CARE: BRITTLE HAIR</vt:lpstr>
      <vt:lpstr>PowerPoint Presentation</vt:lpstr>
      <vt:lpstr>PowerPoint Presentation</vt:lpstr>
      <vt:lpstr>HAIR CARE: DANDRUFF</vt:lpstr>
      <vt:lpstr>HAIR CARE: DANDRUFF</vt:lpstr>
      <vt:lpstr>PowerPoint Presentation</vt:lpstr>
      <vt:lpstr>PowerPoint Presentation</vt:lpstr>
      <vt:lpstr>HAIR CARE: HAIR LOSS</vt:lpstr>
      <vt:lpstr>HAIR CARE: HAIR LOSS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120</cp:revision>
  <dcterms:created xsi:type="dcterms:W3CDTF">2021-04-07T02:42:47Z</dcterms:created>
  <dcterms:modified xsi:type="dcterms:W3CDTF">2023-05-17T01:48:51Z</dcterms:modified>
</cp:coreProperties>
</file>