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56" r:id="rId3"/>
    <p:sldId id="276" r:id="rId4"/>
    <p:sldId id="277" r:id="rId5"/>
    <p:sldId id="278" r:id="rId6"/>
    <p:sldId id="279" r:id="rId7"/>
    <p:sldId id="292" r:id="rId8"/>
    <p:sldId id="280" r:id="rId9"/>
    <p:sldId id="281" r:id="rId10"/>
    <p:sldId id="282" r:id="rId11"/>
    <p:sldId id="283" r:id="rId12"/>
    <p:sldId id="284" r:id="rId13"/>
    <p:sldId id="285" r:id="rId14"/>
    <p:sldId id="286" r:id="rId15"/>
    <p:sldId id="287" r:id="rId16"/>
    <p:sldId id="288" r:id="rId17"/>
    <p:sldId id="289" r:id="rId18"/>
    <p:sldId id="290"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6" autoAdjust="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51550-7D1D-4632-A9BB-686D28A722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214E0FD-DCA4-4BE1-9E47-631627D66A03}">
      <dgm:prSet/>
      <dgm:spPr/>
      <dgm:t>
        <a:bodyPr/>
        <a:lstStyle/>
        <a:p>
          <a:pPr algn="just"/>
          <a:r>
            <a:rPr lang="en-US" dirty="0"/>
            <a:t>Ancient wisdom has been rediscovered, repurposed, and rebranded as “aromatherapy.”</a:t>
          </a:r>
        </a:p>
      </dgm:t>
    </dgm:pt>
    <dgm:pt modelId="{4160C4CD-20B5-48DD-AAD6-8B072810D724}" type="parTrans" cxnId="{1D9AB4B3-8A4B-4E89-A3B0-9624B5AF6201}">
      <dgm:prSet/>
      <dgm:spPr/>
      <dgm:t>
        <a:bodyPr/>
        <a:lstStyle/>
        <a:p>
          <a:endParaRPr lang="en-US"/>
        </a:p>
      </dgm:t>
    </dgm:pt>
    <dgm:pt modelId="{6C9F9D46-ED07-4917-9DB8-D1EA4C3E8217}" type="sibTrans" cxnId="{1D9AB4B3-8A4B-4E89-A3B0-9624B5AF6201}">
      <dgm:prSet/>
      <dgm:spPr/>
      <dgm:t>
        <a:bodyPr/>
        <a:lstStyle/>
        <a:p>
          <a:endParaRPr lang="en-US"/>
        </a:p>
      </dgm:t>
    </dgm:pt>
    <dgm:pt modelId="{27B1EEDD-6C8E-4341-A4C6-C59A9ACE00A9}">
      <dgm:prSet/>
      <dgm:spPr/>
      <dgm:t>
        <a:bodyPr/>
        <a:lstStyle/>
        <a:p>
          <a:pPr algn="just"/>
          <a:r>
            <a:rPr lang="en-US" dirty="0"/>
            <a:t>It’s a new word for an old concept. Using essential oils will increase your health, your happiness, and your overall well-being; plus, it’s a lot of fun playing with the scented oils and practicing a modern kind of alchemy. </a:t>
          </a:r>
        </a:p>
      </dgm:t>
    </dgm:pt>
    <dgm:pt modelId="{6D14796B-502D-4F0B-9905-37AF7781BF92}" type="parTrans" cxnId="{B9549CF4-C1A2-401A-94F1-6765B2363B6E}">
      <dgm:prSet/>
      <dgm:spPr/>
      <dgm:t>
        <a:bodyPr/>
        <a:lstStyle/>
        <a:p>
          <a:endParaRPr lang="en-US"/>
        </a:p>
      </dgm:t>
    </dgm:pt>
    <dgm:pt modelId="{E44D185B-6C42-40EE-88AA-5E7AB942A7F0}" type="sibTrans" cxnId="{B9549CF4-C1A2-401A-94F1-6765B2363B6E}">
      <dgm:prSet/>
      <dgm:spPr/>
      <dgm:t>
        <a:bodyPr/>
        <a:lstStyle/>
        <a:p>
          <a:endParaRPr lang="en-US"/>
        </a:p>
      </dgm:t>
    </dgm:pt>
    <dgm:pt modelId="{7D67B52D-436B-4DB8-9666-F8310D6A9E84}">
      <dgm:prSet/>
      <dgm:spPr/>
      <dgm:t>
        <a:bodyPr/>
        <a:lstStyle/>
        <a:p>
          <a:pPr algn="just"/>
          <a:r>
            <a:rPr lang="en-US" dirty="0"/>
            <a:t>Whether you’re new to aromatherapy or have dabbled with the volatile plant oils to unlock memory or mend a mood, the simple recipes and directions in this book will help you to use essential oils with confidence. </a:t>
          </a:r>
        </a:p>
      </dgm:t>
    </dgm:pt>
    <dgm:pt modelId="{BAFBAC79-E116-4DBE-979A-62160C3F763E}" type="parTrans" cxnId="{0171F9B4-F531-4ACF-90BC-74F32088BE38}">
      <dgm:prSet/>
      <dgm:spPr/>
      <dgm:t>
        <a:bodyPr/>
        <a:lstStyle/>
        <a:p>
          <a:endParaRPr lang="en-US"/>
        </a:p>
      </dgm:t>
    </dgm:pt>
    <dgm:pt modelId="{1F15ABA7-5696-4AB1-BA5E-0DB2DA42E3D2}" type="sibTrans" cxnId="{0171F9B4-F531-4ACF-90BC-74F32088BE38}">
      <dgm:prSet/>
      <dgm:spPr/>
      <dgm:t>
        <a:bodyPr/>
        <a:lstStyle/>
        <a:p>
          <a:endParaRPr lang="en-US"/>
        </a:p>
      </dgm:t>
    </dgm:pt>
    <dgm:pt modelId="{A3FA338A-4A8A-4047-8672-E36AF1E62BD5}" type="pres">
      <dgm:prSet presAssocID="{A5351550-7D1D-4632-A9BB-686D28A7224C}" presName="linear" presStyleCnt="0">
        <dgm:presLayoutVars>
          <dgm:animLvl val="lvl"/>
          <dgm:resizeHandles val="exact"/>
        </dgm:presLayoutVars>
      </dgm:prSet>
      <dgm:spPr/>
    </dgm:pt>
    <dgm:pt modelId="{66B55767-3293-462B-823E-362E16E9FE25}" type="pres">
      <dgm:prSet presAssocID="{6214E0FD-DCA4-4BE1-9E47-631627D66A03}" presName="parentText" presStyleLbl="node1" presStyleIdx="0" presStyleCnt="3">
        <dgm:presLayoutVars>
          <dgm:chMax val="0"/>
          <dgm:bulletEnabled val="1"/>
        </dgm:presLayoutVars>
      </dgm:prSet>
      <dgm:spPr/>
    </dgm:pt>
    <dgm:pt modelId="{84896D73-06DD-43E9-B528-4C68A89702E1}" type="pres">
      <dgm:prSet presAssocID="{6C9F9D46-ED07-4917-9DB8-D1EA4C3E8217}" presName="spacer" presStyleCnt="0"/>
      <dgm:spPr/>
    </dgm:pt>
    <dgm:pt modelId="{38273D11-6CC6-41F4-8F52-D98FEC85B7DC}" type="pres">
      <dgm:prSet presAssocID="{27B1EEDD-6C8E-4341-A4C6-C59A9ACE00A9}" presName="parentText" presStyleLbl="node1" presStyleIdx="1" presStyleCnt="3">
        <dgm:presLayoutVars>
          <dgm:chMax val="0"/>
          <dgm:bulletEnabled val="1"/>
        </dgm:presLayoutVars>
      </dgm:prSet>
      <dgm:spPr/>
    </dgm:pt>
    <dgm:pt modelId="{EF9D0881-AD13-4F20-8D60-B19777EA9E5E}" type="pres">
      <dgm:prSet presAssocID="{E44D185B-6C42-40EE-88AA-5E7AB942A7F0}" presName="spacer" presStyleCnt="0"/>
      <dgm:spPr/>
    </dgm:pt>
    <dgm:pt modelId="{9C0F010D-F6ED-484A-BF81-66C5BDFE387D}" type="pres">
      <dgm:prSet presAssocID="{7D67B52D-436B-4DB8-9666-F8310D6A9E84}" presName="parentText" presStyleLbl="node1" presStyleIdx="2" presStyleCnt="3">
        <dgm:presLayoutVars>
          <dgm:chMax val="0"/>
          <dgm:bulletEnabled val="1"/>
        </dgm:presLayoutVars>
      </dgm:prSet>
      <dgm:spPr/>
    </dgm:pt>
  </dgm:ptLst>
  <dgm:cxnLst>
    <dgm:cxn modelId="{A65CAF5D-F9EF-4160-8548-A809DF96428A}" type="presOf" srcId="{7D67B52D-436B-4DB8-9666-F8310D6A9E84}" destId="{9C0F010D-F6ED-484A-BF81-66C5BDFE387D}" srcOrd="0" destOrd="0" presId="urn:microsoft.com/office/officeart/2005/8/layout/vList2"/>
    <dgm:cxn modelId="{ADA81C79-E76D-4EC4-AFF1-9EA8B5DEADBE}" type="presOf" srcId="{6214E0FD-DCA4-4BE1-9E47-631627D66A03}" destId="{66B55767-3293-462B-823E-362E16E9FE25}" srcOrd="0" destOrd="0" presId="urn:microsoft.com/office/officeart/2005/8/layout/vList2"/>
    <dgm:cxn modelId="{1C508F79-2DF2-4F7B-8697-FF42F93FED54}" type="presOf" srcId="{27B1EEDD-6C8E-4341-A4C6-C59A9ACE00A9}" destId="{38273D11-6CC6-41F4-8F52-D98FEC85B7DC}" srcOrd="0" destOrd="0" presId="urn:microsoft.com/office/officeart/2005/8/layout/vList2"/>
    <dgm:cxn modelId="{3F7268AD-6DE5-47CE-AC83-4D0350C294CF}" type="presOf" srcId="{A5351550-7D1D-4632-A9BB-686D28A7224C}" destId="{A3FA338A-4A8A-4047-8672-E36AF1E62BD5}" srcOrd="0" destOrd="0" presId="urn:microsoft.com/office/officeart/2005/8/layout/vList2"/>
    <dgm:cxn modelId="{1D9AB4B3-8A4B-4E89-A3B0-9624B5AF6201}" srcId="{A5351550-7D1D-4632-A9BB-686D28A7224C}" destId="{6214E0FD-DCA4-4BE1-9E47-631627D66A03}" srcOrd="0" destOrd="0" parTransId="{4160C4CD-20B5-48DD-AAD6-8B072810D724}" sibTransId="{6C9F9D46-ED07-4917-9DB8-D1EA4C3E8217}"/>
    <dgm:cxn modelId="{0171F9B4-F531-4ACF-90BC-74F32088BE38}" srcId="{A5351550-7D1D-4632-A9BB-686D28A7224C}" destId="{7D67B52D-436B-4DB8-9666-F8310D6A9E84}" srcOrd="2" destOrd="0" parTransId="{BAFBAC79-E116-4DBE-979A-62160C3F763E}" sibTransId="{1F15ABA7-5696-4AB1-BA5E-0DB2DA42E3D2}"/>
    <dgm:cxn modelId="{B9549CF4-C1A2-401A-94F1-6765B2363B6E}" srcId="{A5351550-7D1D-4632-A9BB-686D28A7224C}" destId="{27B1EEDD-6C8E-4341-A4C6-C59A9ACE00A9}" srcOrd="1" destOrd="0" parTransId="{6D14796B-502D-4F0B-9905-37AF7781BF92}" sibTransId="{E44D185B-6C42-40EE-88AA-5E7AB942A7F0}"/>
    <dgm:cxn modelId="{AE7C0FFB-6E95-45EC-A204-0A5C77F47EE7}" type="presParOf" srcId="{A3FA338A-4A8A-4047-8672-E36AF1E62BD5}" destId="{66B55767-3293-462B-823E-362E16E9FE25}" srcOrd="0" destOrd="0" presId="urn:microsoft.com/office/officeart/2005/8/layout/vList2"/>
    <dgm:cxn modelId="{28198051-1E58-4755-BB89-2B0AD8A2E7AA}" type="presParOf" srcId="{A3FA338A-4A8A-4047-8672-E36AF1E62BD5}" destId="{84896D73-06DD-43E9-B528-4C68A89702E1}" srcOrd="1" destOrd="0" presId="urn:microsoft.com/office/officeart/2005/8/layout/vList2"/>
    <dgm:cxn modelId="{85196616-BF30-4E76-AFF8-0C90625C7400}" type="presParOf" srcId="{A3FA338A-4A8A-4047-8672-E36AF1E62BD5}" destId="{38273D11-6CC6-41F4-8F52-D98FEC85B7DC}" srcOrd="2" destOrd="0" presId="urn:microsoft.com/office/officeart/2005/8/layout/vList2"/>
    <dgm:cxn modelId="{9546C402-24CA-43D4-B90E-9E2C27DFC473}" type="presParOf" srcId="{A3FA338A-4A8A-4047-8672-E36AF1E62BD5}" destId="{EF9D0881-AD13-4F20-8D60-B19777EA9E5E}" srcOrd="3" destOrd="0" presId="urn:microsoft.com/office/officeart/2005/8/layout/vList2"/>
    <dgm:cxn modelId="{89D36285-6D5D-47E4-A51E-CED7778A7273}" type="presParOf" srcId="{A3FA338A-4A8A-4047-8672-E36AF1E62BD5}" destId="{9C0F010D-F6ED-484A-BF81-66C5BDFE387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8BE8D-7D54-4268-93F3-CD06C12E160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4565E3A-D055-4CD7-8EF2-334E6652DD5E}">
      <dgm:prSet/>
      <dgm:spPr/>
      <dgm:t>
        <a:bodyPr/>
        <a:lstStyle/>
        <a:p>
          <a:r>
            <a:rPr lang="en-US"/>
            <a:t>Your sense of smell is very powerful. </a:t>
          </a:r>
        </a:p>
      </dgm:t>
    </dgm:pt>
    <dgm:pt modelId="{61F2C0A1-194E-4F68-813E-A8F5C50382FA}" type="parTrans" cxnId="{57BEBA28-73D0-44A0-89E9-F57638394164}">
      <dgm:prSet/>
      <dgm:spPr/>
      <dgm:t>
        <a:bodyPr/>
        <a:lstStyle/>
        <a:p>
          <a:endParaRPr lang="en-US"/>
        </a:p>
      </dgm:t>
    </dgm:pt>
    <dgm:pt modelId="{7D40D677-6C3B-4FA3-B1E5-FD9EE3615129}" type="sibTrans" cxnId="{57BEBA28-73D0-44A0-89E9-F57638394164}">
      <dgm:prSet/>
      <dgm:spPr/>
      <dgm:t>
        <a:bodyPr/>
        <a:lstStyle/>
        <a:p>
          <a:endParaRPr lang="en-US"/>
        </a:p>
      </dgm:t>
    </dgm:pt>
    <dgm:pt modelId="{1507907B-652E-438C-8A93-BED0B8556F88}">
      <dgm:prSet/>
      <dgm:spPr/>
      <dgm:t>
        <a:bodyPr/>
        <a:lstStyle/>
        <a:p>
          <a:r>
            <a:rPr lang="en-US"/>
            <a:t>Many species, including humans, rely partially on their sense of smell to survive.</a:t>
          </a:r>
        </a:p>
      </dgm:t>
    </dgm:pt>
    <dgm:pt modelId="{947D3E4E-EF72-4365-8489-A6236F68422B}" type="parTrans" cxnId="{0F3A9353-A8D1-482C-855C-D6310BF42877}">
      <dgm:prSet/>
      <dgm:spPr/>
      <dgm:t>
        <a:bodyPr/>
        <a:lstStyle/>
        <a:p>
          <a:endParaRPr lang="en-US"/>
        </a:p>
      </dgm:t>
    </dgm:pt>
    <dgm:pt modelId="{9EE8EFC1-DA24-4A10-A635-3394645112A0}" type="sibTrans" cxnId="{0F3A9353-A8D1-482C-855C-D6310BF42877}">
      <dgm:prSet/>
      <dgm:spPr/>
      <dgm:t>
        <a:bodyPr/>
        <a:lstStyle/>
        <a:p>
          <a:endParaRPr lang="en-US"/>
        </a:p>
      </dgm:t>
    </dgm:pt>
    <dgm:pt modelId="{3D9A5C75-A6BB-4D8A-82DB-04E17D18FBE6}">
      <dgm:prSet/>
      <dgm:spPr/>
      <dgm:t>
        <a:bodyPr/>
        <a:lstStyle/>
        <a:p>
          <a:r>
            <a:rPr lang="en-US"/>
            <a:t>Scent has the ability to evoke memories, calm or invigorate the senses, help you wake up or fall asleep, and discern whether foods have gone bad, among many other functions. </a:t>
          </a:r>
        </a:p>
      </dgm:t>
    </dgm:pt>
    <dgm:pt modelId="{0F171636-ADDF-4528-A4D0-0E70FD5B38B8}" type="parTrans" cxnId="{F7681984-C55B-46D3-A1D6-A483A8A1E8A5}">
      <dgm:prSet/>
      <dgm:spPr/>
      <dgm:t>
        <a:bodyPr/>
        <a:lstStyle/>
        <a:p>
          <a:endParaRPr lang="en-US"/>
        </a:p>
      </dgm:t>
    </dgm:pt>
    <dgm:pt modelId="{C6594F19-51EF-4654-8EC5-40755B51FCCD}" type="sibTrans" cxnId="{F7681984-C55B-46D3-A1D6-A483A8A1E8A5}">
      <dgm:prSet/>
      <dgm:spPr/>
      <dgm:t>
        <a:bodyPr/>
        <a:lstStyle/>
        <a:p>
          <a:endParaRPr lang="en-US"/>
        </a:p>
      </dgm:t>
    </dgm:pt>
    <dgm:pt modelId="{85B72611-76E0-4DDF-A6F3-AFE47AE456C3}">
      <dgm:prSet/>
      <dgm:spPr/>
      <dgm:t>
        <a:bodyPr/>
        <a:lstStyle/>
        <a:p>
          <a:r>
            <a:rPr lang="en-US"/>
            <a:t>Many people think, and understandably so, given the name, that aromatherapy is purely about scents. </a:t>
          </a:r>
        </a:p>
      </dgm:t>
    </dgm:pt>
    <dgm:pt modelId="{44FEE7A4-6300-4C19-8B4C-703EA162A1F7}" type="parTrans" cxnId="{FB72B232-7F4B-4129-9C13-8C9F0FE624ED}">
      <dgm:prSet/>
      <dgm:spPr/>
      <dgm:t>
        <a:bodyPr/>
        <a:lstStyle/>
        <a:p>
          <a:endParaRPr lang="en-US"/>
        </a:p>
      </dgm:t>
    </dgm:pt>
    <dgm:pt modelId="{2CAA5C7A-1548-4C21-8A5A-024D27C940E5}" type="sibTrans" cxnId="{FB72B232-7F4B-4129-9C13-8C9F0FE624ED}">
      <dgm:prSet/>
      <dgm:spPr/>
      <dgm:t>
        <a:bodyPr/>
        <a:lstStyle/>
        <a:p>
          <a:endParaRPr lang="en-US"/>
        </a:p>
      </dgm:t>
    </dgm:pt>
    <dgm:pt modelId="{13AB35B4-1549-4462-AA9E-01DA11F061DF}">
      <dgm:prSet/>
      <dgm:spPr/>
      <dgm:t>
        <a:bodyPr/>
        <a:lstStyle/>
        <a:p>
          <a:r>
            <a:rPr lang="en-US"/>
            <a:t>However, aromatherapy goes far beyond the practice of simply inhaling fragrant oils. </a:t>
          </a:r>
        </a:p>
      </dgm:t>
    </dgm:pt>
    <dgm:pt modelId="{56FBB148-FBBC-49F1-85DB-B67F87E133EC}" type="parTrans" cxnId="{6D80D4C4-2C29-40D4-AA6E-EE1BF37E0F34}">
      <dgm:prSet/>
      <dgm:spPr/>
      <dgm:t>
        <a:bodyPr/>
        <a:lstStyle/>
        <a:p>
          <a:endParaRPr lang="en-US"/>
        </a:p>
      </dgm:t>
    </dgm:pt>
    <dgm:pt modelId="{51843781-A3CA-4804-A224-8DF0F65A9F68}" type="sibTrans" cxnId="{6D80D4C4-2C29-40D4-AA6E-EE1BF37E0F34}">
      <dgm:prSet/>
      <dgm:spPr/>
      <dgm:t>
        <a:bodyPr/>
        <a:lstStyle/>
        <a:p>
          <a:endParaRPr lang="en-US"/>
        </a:p>
      </dgm:t>
    </dgm:pt>
    <dgm:pt modelId="{A01B7479-98CC-4587-B4A7-0C7F3B7D7F7C}" type="pres">
      <dgm:prSet presAssocID="{6038BE8D-7D54-4268-93F3-CD06C12E1603}" presName="linear" presStyleCnt="0">
        <dgm:presLayoutVars>
          <dgm:animLvl val="lvl"/>
          <dgm:resizeHandles val="exact"/>
        </dgm:presLayoutVars>
      </dgm:prSet>
      <dgm:spPr/>
    </dgm:pt>
    <dgm:pt modelId="{B4870921-0E5A-47FC-A20D-D0D6DC4A66D5}" type="pres">
      <dgm:prSet presAssocID="{54565E3A-D055-4CD7-8EF2-334E6652DD5E}" presName="parentText" presStyleLbl="node1" presStyleIdx="0" presStyleCnt="5">
        <dgm:presLayoutVars>
          <dgm:chMax val="0"/>
          <dgm:bulletEnabled val="1"/>
        </dgm:presLayoutVars>
      </dgm:prSet>
      <dgm:spPr/>
    </dgm:pt>
    <dgm:pt modelId="{BA9A6478-AA0B-4304-B1BE-71830C631148}" type="pres">
      <dgm:prSet presAssocID="{7D40D677-6C3B-4FA3-B1E5-FD9EE3615129}" presName="spacer" presStyleCnt="0"/>
      <dgm:spPr/>
    </dgm:pt>
    <dgm:pt modelId="{7B607438-685E-43BB-89B6-A73EBC5D2319}" type="pres">
      <dgm:prSet presAssocID="{1507907B-652E-438C-8A93-BED0B8556F88}" presName="parentText" presStyleLbl="node1" presStyleIdx="1" presStyleCnt="5">
        <dgm:presLayoutVars>
          <dgm:chMax val="0"/>
          <dgm:bulletEnabled val="1"/>
        </dgm:presLayoutVars>
      </dgm:prSet>
      <dgm:spPr/>
    </dgm:pt>
    <dgm:pt modelId="{DB0B6A87-110E-4728-8989-1BB2306919A6}" type="pres">
      <dgm:prSet presAssocID="{9EE8EFC1-DA24-4A10-A635-3394645112A0}" presName="spacer" presStyleCnt="0"/>
      <dgm:spPr/>
    </dgm:pt>
    <dgm:pt modelId="{126DB214-2276-4310-954E-C0BB4809E50B}" type="pres">
      <dgm:prSet presAssocID="{3D9A5C75-A6BB-4D8A-82DB-04E17D18FBE6}" presName="parentText" presStyleLbl="node1" presStyleIdx="2" presStyleCnt="5">
        <dgm:presLayoutVars>
          <dgm:chMax val="0"/>
          <dgm:bulletEnabled val="1"/>
        </dgm:presLayoutVars>
      </dgm:prSet>
      <dgm:spPr/>
    </dgm:pt>
    <dgm:pt modelId="{1D39CB85-F9FB-42C3-80CA-F8F9A971CBD7}" type="pres">
      <dgm:prSet presAssocID="{C6594F19-51EF-4654-8EC5-40755B51FCCD}" presName="spacer" presStyleCnt="0"/>
      <dgm:spPr/>
    </dgm:pt>
    <dgm:pt modelId="{3D21EAFC-859B-4E73-9636-7F68510E80CC}" type="pres">
      <dgm:prSet presAssocID="{85B72611-76E0-4DDF-A6F3-AFE47AE456C3}" presName="parentText" presStyleLbl="node1" presStyleIdx="3" presStyleCnt="5">
        <dgm:presLayoutVars>
          <dgm:chMax val="0"/>
          <dgm:bulletEnabled val="1"/>
        </dgm:presLayoutVars>
      </dgm:prSet>
      <dgm:spPr/>
    </dgm:pt>
    <dgm:pt modelId="{6AC14FBB-F82B-439B-BBC7-6F386F8441BD}" type="pres">
      <dgm:prSet presAssocID="{2CAA5C7A-1548-4C21-8A5A-024D27C940E5}" presName="spacer" presStyleCnt="0"/>
      <dgm:spPr/>
    </dgm:pt>
    <dgm:pt modelId="{1533D660-6860-493B-BD6F-06A7AF322D47}" type="pres">
      <dgm:prSet presAssocID="{13AB35B4-1549-4462-AA9E-01DA11F061DF}" presName="parentText" presStyleLbl="node1" presStyleIdx="4" presStyleCnt="5">
        <dgm:presLayoutVars>
          <dgm:chMax val="0"/>
          <dgm:bulletEnabled val="1"/>
        </dgm:presLayoutVars>
      </dgm:prSet>
      <dgm:spPr/>
    </dgm:pt>
  </dgm:ptLst>
  <dgm:cxnLst>
    <dgm:cxn modelId="{82BE4904-0865-4732-BFE3-F8C3C8D5571B}" type="presOf" srcId="{13AB35B4-1549-4462-AA9E-01DA11F061DF}" destId="{1533D660-6860-493B-BD6F-06A7AF322D47}" srcOrd="0" destOrd="0" presId="urn:microsoft.com/office/officeart/2005/8/layout/vList2"/>
    <dgm:cxn modelId="{57BEBA28-73D0-44A0-89E9-F57638394164}" srcId="{6038BE8D-7D54-4268-93F3-CD06C12E1603}" destId="{54565E3A-D055-4CD7-8EF2-334E6652DD5E}" srcOrd="0" destOrd="0" parTransId="{61F2C0A1-194E-4F68-813E-A8F5C50382FA}" sibTransId="{7D40D677-6C3B-4FA3-B1E5-FD9EE3615129}"/>
    <dgm:cxn modelId="{FB72B232-7F4B-4129-9C13-8C9F0FE624ED}" srcId="{6038BE8D-7D54-4268-93F3-CD06C12E1603}" destId="{85B72611-76E0-4DDF-A6F3-AFE47AE456C3}" srcOrd="3" destOrd="0" parTransId="{44FEE7A4-6300-4C19-8B4C-703EA162A1F7}" sibTransId="{2CAA5C7A-1548-4C21-8A5A-024D27C940E5}"/>
    <dgm:cxn modelId="{85C4803C-0506-4421-B34B-C1E03BD9A1E8}" type="presOf" srcId="{54565E3A-D055-4CD7-8EF2-334E6652DD5E}" destId="{B4870921-0E5A-47FC-A20D-D0D6DC4A66D5}" srcOrd="0" destOrd="0" presId="urn:microsoft.com/office/officeart/2005/8/layout/vList2"/>
    <dgm:cxn modelId="{0F3A9353-A8D1-482C-855C-D6310BF42877}" srcId="{6038BE8D-7D54-4268-93F3-CD06C12E1603}" destId="{1507907B-652E-438C-8A93-BED0B8556F88}" srcOrd="1" destOrd="0" parTransId="{947D3E4E-EF72-4365-8489-A6236F68422B}" sibTransId="{9EE8EFC1-DA24-4A10-A635-3394645112A0}"/>
    <dgm:cxn modelId="{F7681984-C55B-46D3-A1D6-A483A8A1E8A5}" srcId="{6038BE8D-7D54-4268-93F3-CD06C12E1603}" destId="{3D9A5C75-A6BB-4D8A-82DB-04E17D18FBE6}" srcOrd="2" destOrd="0" parTransId="{0F171636-ADDF-4528-A4D0-0E70FD5B38B8}" sibTransId="{C6594F19-51EF-4654-8EC5-40755B51FCCD}"/>
    <dgm:cxn modelId="{6B9B0DB0-FFFE-4AB3-8F7B-C4F292F65A18}" type="presOf" srcId="{6038BE8D-7D54-4268-93F3-CD06C12E1603}" destId="{A01B7479-98CC-4587-B4A7-0C7F3B7D7F7C}" srcOrd="0" destOrd="0" presId="urn:microsoft.com/office/officeart/2005/8/layout/vList2"/>
    <dgm:cxn modelId="{4A1A78BD-520D-4156-9AC1-75C719C2C40D}" type="presOf" srcId="{1507907B-652E-438C-8A93-BED0B8556F88}" destId="{7B607438-685E-43BB-89B6-A73EBC5D2319}" srcOrd="0" destOrd="0" presId="urn:microsoft.com/office/officeart/2005/8/layout/vList2"/>
    <dgm:cxn modelId="{6D80D4C4-2C29-40D4-AA6E-EE1BF37E0F34}" srcId="{6038BE8D-7D54-4268-93F3-CD06C12E1603}" destId="{13AB35B4-1549-4462-AA9E-01DA11F061DF}" srcOrd="4" destOrd="0" parTransId="{56FBB148-FBBC-49F1-85DB-B67F87E133EC}" sibTransId="{51843781-A3CA-4804-A224-8DF0F65A9F68}"/>
    <dgm:cxn modelId="{68B132DB-3C91-40EB-A3E3-5CA91D3A72DD}" type="presOf" srcId="{85B72611-76E0-4DDF-A6F3-AFE47AE456C3}" destId="{3D21EAFC-859B-4E73-9636-7F68510E80CC}" srcOrd="0" destOrd="0" presId="urn:microsoft.com/office/officeart/2005/8/layout/vList2"/>
    <dgm:cxn modelId="{7A4AD6DE-BC0E-43F8-89A7-4E76C8040DB5}" type="presOf" srcId="{3D9A5C75-A6BB-4D8A-82DB-04E17D18FBE6}" destId="{126DB214-2276-4310-954E-C0BB4809E50B}" srcOrd="0" destOrd="0" presId="urn:microsoft.com/office/officeart/2005/8/layout/vList2"/>
    <dgm:cxn modelId="{3B243D20-1378-41E0-877C-3F87A5C5DF37}" type="presParOf" srcId="{A01B7479-98CC-4587-B4A7-0C7F3B7D7F7C}" destId="{B4870921-0E5A-47FC-A20D-D0D6DC4A66D5}" srcOrd="0" destOrd="0" presId="urn:microsoft.com/office/officeart/2005/8/layout/vList2"/>
    <dgm:cxn modelId="{501046EA-8DE8-4C24-BB98-C215180B3473}" type="presParOf" srcId="{A01B7479-98CC-4587-B4A7-0C7F3B7D7F7C}" destId="{BA9A6478-AA0B-4304-B1BE-71830C631148}" srcOrd="1" destOrd="0" presId="urn:microsoft.com/office/officeart/2005/8/layout/vList2"/>
    <dgm:cxn modelId="{E8775E79-D15A-45A4-8693-48096AC2E49A}" type="presParOf" srcId="{A01B7479-98CC-4587-B4A7-0C7F3B7D7F7C}" destId="{7B607438-685E-43BB-89B6-A73EBC5D2319}" srcOrd="2" destOrd="0" presId="urn:microsoft.com/office/officeart/2005/8/layout/vList2"/>
    <dgm:cxn modelId="{A9E455A1-4DEA-41A8-B97D-8E4521C7F11E}" type="presParOf" srcId="{A01B7479-98CC-4587-B4A7-0C7F3B7D7F7C}" destId="{DB0B6A87-110E-4728-8989-1BB2306919A6}" srcOrd="3" destOrd="0" presId="urn:microsoft.com/office/officeart/2005/8/layout/vList2"/>
    <dgm:cxn modelId="{95FE66F9-C4FB-4A2C-9A92-0D1360D94D98}" type="presParOf" srcId="{A01B7479-98CC-4587-B4A7-0C7F3B7D7F7C}" destId="{126DB214-2276-4310-954E-C0BB4809E50B}" srcOrd="4" destOrd="0" presId="urn:microsoft.com/office/officeart/2005/8/layout/vList2"/>
    <dgm:cxn modelId="{4DA2CF76-9B4B-4BEE-A7EF-D0EF7046D5AA}" type="presParOf" srcId="{A01B7479-98CC-4587-B4A7-0C7F3B7D7F7C}" destId="{1D39CB85-F9FB-42C3-80CA-F8F9A971CBD7}" srcOrd="5" destOrd="0" presId="urn:microsoft.com/office/officeart/2005/8/layout/vList2"/>
    <dgm:cxn modelId="{B45780BF-D5FC-44C1-B963-23638158B33F}" type="presParOf" srcId="{A01B7479-98CC-4587-B4A7-0C7F3B7D7F7C}" destId="{3D21EAFC-859B-4E73-9636-7F68510E80CC}" srcOrd="6" destOrd="0" presId="urn:microsoft.com/office/officeart/2005/8/layout/vList2"/>
    <dgm:cxn modelId="{DBDF36FB-20A8-4FC5-BCF2-17C903938026}" type="presParOf" srcId="{A01B7479-98CC-4587-B4A7-0C7F3B7D7F7C}" destId="{6AC14FBB-F82B-439B-BBC7-6F386F8441BD}" srcOrd="7" destOrd="0" presId="urn:microsoft.com/office/officeart/2005/8/layout/vList2"/>
    <dgm:cxn modelId="{B0B4F91E-7A0B-45C5-9F1B-13AFD76E6A4A}" type="presParOf" srcId="{A01B7479-98CC-4587-B4A7-0C7F3B7D7F7C}" destId="{1533D660-6860-493B-BD6F-06A7AF322D4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5767-3293-462B-823E-362E16E9FE25}">
      <dsp:nvSpPr>
        <dsp:cNvPr id="0" name=""/>
        <dsp:cNvSpPr/>
      </dsp:nvSpPr>
      <dsp:spPr>
        <a:xfrm>
          <a:off x="0" y="72562"/>
          <a:ext cx="5029199" cy="15663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Ancient wisdom has been rediscovered, repurposed, and rebranded as “aromatherapy.”</a:t>
          </a:r>
        </a:p>
      </dsp:txBody>
      <dsp:txXfrm>
        <a:off x="76462" y="149024"/>
        <a:ext cx="4876275" cy="1413413"/>
      </dsp:txXfrm>
    </dsp:sp>
    <dsp:sp modelId="{38273D11-6CC6-41F4-8F52-D98FEC85B7DC}">
      <dsp:nvSpPr>
        <dsp:cNvPr id="0" name=""/>
        <dsp:cNvSpPr/>
      </dsp:nvSpPr>
      <dsp:spPr>
        <a:xfrm>
          <a:off x="0" y="1690740"/>
          <a:ext cx="5029199" cy="156633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It’s a new word for an old concept. Using essential oils will increase your health, your happiness, and your overall well-being; plus, it’s a lot of fun playing with the scented oils and practicing a modern kind of alchemy. </a:t>
          </a:r>
        </a:p>
      </dsp:txBody>
      <dsp:txXfrm>
        <a:off x="76462" y="1767202"/>
        <a:ext cx="4876275" cy="1413413"/>
      </dsp:txXfrm>
    </dsp:sp>
    <dsp:sp modelId="{9C0F010D-F6ED-484A-BF81-66C5BDFE387D}">
      <dsp:nvSpPr>
        <dsp:cNvPr id="0" name=""/>
        <dsp:cNvSpPr/>
      </dsp:nvSpPr>
      <dsp:spPr>
        <a:xfrm>
          <a:off x="0" y="3308917"/>
          <a:ext cx="5029199" cy="156633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Whether you’re new to aromatherapy or have dabbled with the volatile plant oils to unlock memory or mend a mood, the simple recipes and directions in this book will help you to use essential oils with confidence. </a:t>
          </a:r>
        </a:p>
      </dsp:txBody>
      <dsp:txXfrm>
        <a:off x="76462" y="3385379"/>
        <a:ext cx="4876275" cy="141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70921-0E5A-47FC-A20D-D0D6DC4A66D5}">
      <dsp:nvSpPr>
        <dsp:cNvPr id="0" name=""/>
        <dsp:cNvSpPr/>
      </dsp:nvSpPr>
      <dsp:spPr>
        <a:xfrm>
          <a:off x="0" y="8742"/>
          <a:ext cx="6489509" cy="10055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Your sense of smell is very powerful. </a:t>
          </a:r>
        </a:p>
      </dsp:txBody>
      <dsp:txXfrm>
        <a:off x="49087" y="57829"/>
        <a:ext cx="6391335" cy="907369"/>
      </dsp:txXfrm>
    </dsp:sp>
    <dsp:sp modelId="{7B607438-685E-43BB-89B6-A73EBC5D2319}">
      <dsp:nvSpPr>
        <dsp:cNvPr id="0" name=""/>
        <dsp:cNvSpPr/>
      </dsp:nvSpPr>
      <dsp:spPr>
        <a:xfrm>
          <a:off x="0" y="1066125"/>
          <a:ext cx="6489509" cy="100554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Many species, including humans, rely partially on their sense of smell to survive.</a:t>
          </a:r>
        </a:p>
      </dsp:txBody>
      <dsp:txXfrm>
        <a:off x="49087" y="1115212"/>
        <a:ext cx="6391335" cy="907369"/>
      </dsp:txXfrm>
    </dsp:sp>
    <dsp:sp modelId="{126DB214-2276-4310-954E-C0BB4809E50B}">
      <dsp:nvSpPr>
        <dsp:cNvPr id="0" name=""/>
        <dsp:cNvSpPr/>
      </dsp:nvSpPr>
      <dsp:spPr>
        <a:xfrm>
          <a:off x="0" y="2123508"/>
          <a:ext cx="6489509" cy="10055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Scent has the ability to evoke memories, calm or invigorate the senses, help you wake up or fall asleep, and discern whether foods have gone bad, among many other functions. </a:t>
          </a:r>
        </a:p>
      </dsp:txBody>
      <dsp:txXfrm>
        <a:off x="49087" y="2172595"/>
        <a:ext cx="6391335" cy="907369"/>
      </dsp:txXfrm>
    </dsp:sp>
    <dsp:sp modelId="{3D21EAFC-859B-4E73-9636-7F68510E80CC}">
      <dsp:nvSpPr>
        <dsp:cNvPr id="0" name=""/>
        <dsp:cNvSpPr/>
      </dsp:nvSpPr>
      <dsp:spPr>
        <a:xfrm>
          <a:off x="0" y="3180892"/>
          <a:ext cx="6489509" cy="100554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Many people think, and understandably so, given the name, that aromatherapy is purely about scents. </a:t>
          </a:r>
        </a:p>
      </dsp:txBody>
      <dsp:txXfrm>
        <a:off x="49087" y="3229979"/>
        <a:ext cx="6391335" cy="907369"/>
      </dsp:txXfrm>
    </dsp:sp>
    <dsp:sp modelId="{1533D660-6860-493B-BD6F-06A7AF322D47}">
      <dsp:nvSpPr>
        <dsp:cNvPr id="0" name=""/>
        <dsp:cNvSpPr/>
      </dsp:nvSpPr>
      <dsp:spPr>
        <a:xfrm>
          <a:off x="0" y="4238275"/>
          <a:ext cx="6489509" cy="10055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However, aromatherapy goes far beyond the practice of simply inhaling fragrant oils. </a:t>
          </a:r>
        </a:p>
      </dsp:txBody>
      <dsp:txXfrm>
        <a:off x="49087" y="4287362"/>
        <a:ext cx="6391335" cy="907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78108-522D-4DC8-9F05-D594C9C74817}"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FF969-57E2-4A35-9ED2-B632DEABB8CF}" type="slidenum">
              <a:rPr lang="en-US" smtClean="0"/>
              <a:t>‹#›</a:t>
            </a:fld>
            <a:endParaRPr lang="en-US"/>
          </a:p>
        </p:txBody>
      </p:sp>
    </p:spTree>
    <p:extLst>
      <p:ext uri="{BB962C8B-B14F-4D97-AF65-F5344CB8AC3E}">
        <p14:creationId xmlns:p14="http://schemas.microsoft.com/office/powerpoint/2010/main" val="257879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551F5F-D960-4A2A-A528-4AAC2DDD340C}" type="slidenum">
              <a:rPr lang="en-US" altLang="en-US"/>
              <a:pPr eaLnBrk="1" hangingPunct="1"/>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9581-FE72-4F98-A796-9CE51F5381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E0DB96-CC9A-4F1C-B4AC-B009AFE2F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A7E86A-88A7-415F-B4F1-09DE86C9DBFE}"/>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5" name="Footer Placeholder 4">
            <a:extLst>
              <a:ext uri="{FF2B5EF4-FFF2-40B4-BE49-F238E27FC236}">
                <a16:creationId xmlns:a16="http://schemas.microsoft.com/office/drawing/2014/main" id="{497DA181-64B1-45D4-A634-094B95BBA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4E99A-1EE9-4324-81C3-C937C48FE3F5}"/>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74303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A93A-AC70-48EA-AA80-06690D67A2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19B01-1EE9-4BE4-868A-8056041C9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67D0B-A753-4918-BFE8-C02DA0F945F5}"/>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5" name="Footer Placeholder 4">
            <a:extLst>
              <a:ext uri="{FF2B5EF4-FFF2-40B4-BE49-F238E27FC236}">
                <a16:creationId xmlns:a16="http://schemas.microsoft.com/office/drawing/2014/main" id="{8C69E82E-31DC-4761-86E1-01C27EB67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0708-D732-4C85-ADE9-EEC47DFE255D}"/>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396406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95D84-1677-4D12-95CE-E2AF7FA80A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844590-896F-492E-AE7C-1259B8E081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63CD9-63F4-4A62-9144-8FFB73460557}"/>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5" name="Footer Placeholder 4">
            <a:extLst>
              <a:ext uri="{FF2B5EF4-FFF2-40B4-BE49-F238E27FC236}">
                <a16:creationId xmlns:a16="http://schemas.microsoft.com/office/drawing/2014/main" id="{AFC6940E-D738-4F31-BC80-587A5E7EC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690AF-2208-46EC-9B69-6F2E91502B3E}"/>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311971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CB5C-2B8E-4A6E-A9BB-6C5923269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8D7C2-FAEF-487C-B0BA-03A1CAC1A5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32CB4-7A61-4A33-8881-9AE52C98A022}"/>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5" name="Footer Placeholder 4">
            <a:extLst>
              <a:ext uri="{FF2B5EF4-FFF2-40B4-BE49-F238E27FC236}">
                <a16:creationId xmlns:a16="http://schemas.microsoft.com/office/drawing/2014/main" id="{B6E92C12-8812-465F-9838-DD00BC5CC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3251-51EB-4E72-BC0A-1F5F877DA714}"/>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44492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91AC-9EFB-4DBE-A3B3-1BCE01D5B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3A01F-99C2-4EFA-A75F-1DF8EE4F8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85B3A-4FBA-4D9E-A82F-799BC3DB7A4C}"/>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5" name="Footer Placeholder 4">
            <a:extLst>
              <a:ext uri="{FF2B5EF4-FFF2-40B4-BE49-F238E27FC236}">
                <a16:creationId xmlns:a16="http://schemas.microsoft.com/office/drawing/2014/main" id="{FCEA70E5-C1CE-4B2A-ACEB-BD19087C8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02072-6EC2-4407-A537-9D2B0D1F0C2E}"/>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233397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6B93-AE78-43B7-A820-85B9CF27A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61861-6C68-424B-AD24-2FCEC0257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39D70-E7FA-4BC1-8EDA-A19338EC9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8D9AD-58D2-4462-9AFD-E88CCB722FDF}"/>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6" name="Footer Placeholder 5">
            <a:extLst>
              <a:ext uri="{FF2B5EF4-FFF2-40B4-BE49-F238E27FC236}">
                <a16:creationId xmlns:a16="http://schemas.microsoft.com/office/drawing/2014/main" id="{F01440BC-DD1E-4243-999E-03214C4A1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89F42-695E-49AF-A316-3445FF0D85EA}"/>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213206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76EE-2BD5-4D41-A8A2-6CBBE8DBC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807EC-4854-459B-8A5A-4049008FB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8B2F1-2192-4791-9D59-4389AFB516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59F28-88A8-4F3B-A8E5-91241A3C8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874A7-3364-4577-B1FA-F8B360E287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9E701F-3453-41C2-846F-255909E5BB57}"/>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8" name="Footer Placeholder 7">
            <a:extLst>
              <a:ext uri="{FF2B5EF4-FFF2-40B4-BE49-F238E27FC236}">
                <a16:creationId xmlns:a16="http://schemas.microsoft.com/office/drawing/2014/main" id="{019E7DDC-14FD-4A37-BB9E-643004EEF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A847D0-24E7-403F-9522-47A3D557F94B}"/>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269641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2FAA-4EA5-4361-91C2-6B53AA7C4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6F426-70C9-4335-878B-28EBD5AE697B}"/>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4" name="Footer Placeholder 3">
            <a:extLst>
              <a:ext uri="{FF2B5EF4-FFF2-40B4-BE49-F238E27FC236}">
                <a16:creationId xmlns:a16="http://schemas.microsoft.com/office/drawing/2014/main" id="{A9C9432E-75F7-4E8F-B9F6-A69BD1EDBD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D97832-96AA-4BE0-996D-ABC687BF1FB1}"/>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271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F3FD1-2D95-45C6-9B4E-006D7548B1D9}"/>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3" name="Footer Placeholder 2">
            <a:extLst>
              <a:ext uri="{FF2B5EF4-FFF2-40B4-BE49-F238E27FC236}">
                <a16:creationId xmlns:a16="http://schemas.microsoft.com/office/drawing/2014/main" id="{83A23780-9C6E-4421-8FD7-7100AAB9FF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9E359E-0CAE-4D68-993F-C3EE04E12553}"/>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151629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454C-7F48-44A1-BEA6-86B641E83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07B478-816F-44B0-B0C0-6F57F0D2B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0F0A-6D07-4B3E-A611-4F8C1A6C9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3C15E-8B49-47FF-B563-FCE7528B99C6}"/>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6" name="Footer Placeholder 5">
            <a:extLst>
              <a:ext uri="{FF2B5EF4-FFF2-40B4-BE49-F238E27FC236}">
                <a16:creationId xmlns:a16="http://schemas.microsoft.com/office/drawing/2014/main" id="{211FA2AF-7AD8-4B30-85F9-011EB2CAE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8DBFE-4D56-43CB-AB75-3925A96F88D3}"/>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126224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36D2-8E93-4013-A53C-AFE3E830F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8FF126-2449-435D-AF2D-17240D570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0EDDE-4066-49F0-850E-F5DEA6C1A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0F7F4-5C0F-4613-AEA3-426A3EF6ABDD}"/>
              </a:ext>
            </a:extLst>
          </p:cNvPr>
          <p:cNvSpPr>
            <a:spLocks noGrp="1"/>
          </p:cNvSpPr>
          <p:nvPr>
            <p:ph type="dt" sz="half" idx="10"/>
          </p:nvPr>
        </p:nvSpPr>
        <p:spPr/>
        <p:txBody>
          <a:bodyPr/>
          <a:lstStyle/>
          <a:p>
            <a:fld id="{C9041E94-C381-4BD7-ACD0-49192E9AA94A}" type="datetimeFigureOut">
              <a:rPr lang="en-US" smtClean="0"/>
              <a:t>6/6/2023</a:t>
            </a:fld>
            <a:endParaRPr lang="en-US"/>
          </a:p>
        </p:txBody>
      </p:sp>
      <p:sp>
        <p:nvSpPr>
          <p:cNvPr id="6" name="Footer Placeholder 5">
            <a:extLst>
              <a:ext uri="{FF2B5EF4-FFF2-40B4-BE49-F238E27FC236}">
                <a16:creationId xmlns:a16="http://schemas.microsoft.com/office/drawing/2014/main" id="{2B356C82-7866-4446-9CB5-6EC1FCA73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58141-C803-4E8E-94BE-3D867E53A711}"/>
              </a:ext>
            </a:extLst>
          </p:cNvPr>
          <p:cNvSpPr>
            <a:spLocks noGrp="1"/>
          </p:cNvSpPr>
          <p:nvPr>
            <p:ph type="sldNum" sz="quarter" idx="12"/>
          </p:nvPr>
        </p:nvSpPr>
        <p:spPr/>
        <p:txBody>
          <a:bodyPr/>
          <a:lstStyle/>
          <a:p>
            <a:fld id="{065A7CF6-BE67-40C6-BC6A-7427C66CDF92}" type="slidenum">
              <a:rPr lang="en-US" smtClean="0"/>
              <a:t>‹#›</a:t>
            </a:fld>
            <a:endParaRPr lang="en-US"/>
          </a:p>
        </p:txBody>
      </p:sp>
    </p:spTree>
    <p:extLst>
      <p:ext uri="{BB962C8B-B14F-4D97-AF65-F5344CB8AC3E}">
        <p14:creationId xmlns:p14="http://schemas.microsoft.com/office/powerpoint/2010/main" val="202067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5DC3F-BE5D-400A-B98E-17A23EF0D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E046E5-3835-4A58-A4E6-83918DCB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5D42A-75D4-4AA6-9518-1E3F2A2ED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41E94-C381-4BD7-ACD0-49192E9AA94A}" type="datetimeFigureOut">
              <a:rPr lang="en-US" smtClean="0"/>
              <a:t>6/6/2023</a:t>
            </a:fld>
            <a:endParaRPr lang="en-US"/>
          </a:p>
        </p:txBody>
      </p:sp>
      <p:sp>
        <p:nvSpPr>
          <p:cNvPr id="5" name="Footer Placeholder 4">
            <a:extLst>
              <a:ext uri="{FF2B5EF4-FFF2-40B4-BE49-F238E27FC236}">
                <a16:creationId xmlns:a16="http://schemas.microsoft.com/office/drawing/2014/main" id="{DD5F10FB-C306-4DFF-A47E-EA7ACD171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0A394F-7685-4725-BE4C-5A6E5BB63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A7CF6-BE67-40C6-BC6A-7427C66CDF92}" type="slidenum">
              <a:rPr lang="en-US" smtClean="0"/>
              <a:t>‹#›</a:t>
            </a:fld>
            <a:endParaRPr lang="en-US"/>
          </a:p>
        </p:txBody>
      </p:sp>
    </p:spTree>
    <p:extLst>
      <p:ext uri="{BB962C8B-B14F-4D97-AF65-F5344CB8AC3E}">
        <p14:creationId xmlns:p14="http://schemas.microsoft.com/office/powerpoint/2010/main" val="572209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2"/>
          <p:cNvSpPr>
            <a:spLocks/>
          </p:cNvSpPr>
          <p:nvPr/>
        </p:nvSpPr>
        <p:spPr bwMode="auto">
          <a:xfrm>
            <a:off x="0" y="3846513"/>
            <a:ext cx="12192000" cy="792162"/>
          </a:xfrm>
          <a:custGeom>
            <a:avLst/>
            <a:gdLst>
              <a:gd name="T0" fmla="*/ 9144000 w 9144000"/>
              <a:gd name="T1" fmla="*/ 0 h 792479"/>
              <a:gd name="T2" fmla="*/ 0 w 9144000"/>
              <a:gd name="T3" fmla="*/ 0 h 792479"/>
              <a:gd name="T4" fmla="*/ 0 w 9144000"/>
              <a:gd name="T5" fmla="*/ 791454 h 792479"/>
              <a:gd name="T6" fmla="*/ 9144000 w 9144000"/>
              <a:gd name="T7" fmla="*/ 791454 h 792479"/>
              <a:gd name="T8" fmla="*/ 9144000 w 9144000"/>
              <a:gd name="T9" fmla="*/ 0 h 792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792479">
                <a:moveTo>
                  <a:pt x="9144000" y="0"/>
                </a:moveTo>
                <a:lnTo>
                  <a:pt x="0" y="0"/>
                </a:lnTo>
                <a:lnTo>
                  <a:pt x="0" y="792086"/>
                </a:lnTo>
                <a:lnTo>
                  <a:pt x="9144000" y="792086"/>
                </a:lnTo>
                <a:lnTo>
                  <a:pt x="914400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3" name="object 3"/>
          <p:cNvSpPr txBox="1"/>
          <p:nvPr/>
        </p:nvSpPr>
        <p:spPr>
          <a:xfrm>
            <a:off x="457200" y="3838576"/>
            <a:ext cx="11277600" cy="382797"/>
          </a:xfrm>
          <a:prstGeom prst="rect">
            <a:avLst/>
          </a:prstGeom>
        </p:spPr>
        <p:txBody>
          <a:bodyPr lIns="0" tIns="13335" rIns="0" bIns="0">
            <a:spAutoFit/>
          </a:bodyPr>
          <a:lstStyle/>
          <a:p>
            <a:pPr algn="ctr" fontAlgn="auto">
              <a:spcBef>
                <a:spcPts val="100"/>
              </a:spcBef>
              <a:spcAft>
                <a:spcPts val="0"/>
              </a:spcAft>
              <a:defRPr/>
            </a:pPr>
            <a:r>
              <a:rPr lang="en-US" sz="2400" b="1" spc="-114" dirty="0">
                <a:latin typeface="Algerian" panose="04020705040A02060702" pitchFamily="82" charset="0"/>
                <a:cs typeface="Trebuchet MS"/>
              </a:rPr>
              <a:t>A R O M A t h e r a p y-part 2</a:t>
            </a:r>
            <a:endParaRPr lang="en-US" sz="2400" b="1" dirty="0">
              <a:latin typeface="Algerian" panose="04020705040A02060702" pitchFamily="82" charset="0"/>
              <a:cs typeface="Times New Roman"/>
            </a:endParaRPr>
          </a:p>
        </p:txBody>
      </p:sp>
      <p:sp>
        <p:nvSpPr>
          <p:cNvPr id="6" name="object 6"/>
          <p:cNvSpPr txBox="1"/>
          <p:nvPr/>
        </p:nvSpPr>
        <p:spPr>
          <a:xfrm>
            <a:off x="2095499" y="5368925"/>
            <a:ext cx="7461251" cy="856645"/>
          </a:xfrm>
          <a:prstGeom prst="rect">
            <a:avLst/>
          </a:prstGeom>
        </p:spPr>
        <p:txBody>
          <a:bodyPr lIns="0" tIns="12700" rIns="0" bIns="0">
            <a:spAutoFit/>
          </a:bodyPr>
          <a:lstStyle/>
          <a:p>
            <a:pPr algn="ctr">
              <a:spcBef>
                <a:spcPts val="100"/>
              </a:spcBef>
              <a:defRPr/>
            </a:pPr>
            <a:r>
              <a:rPr b="1" spc="210" dirty="0">
                <a:latin typeface="Algerian" panose="04020705040A02060702" pitchFamily="82" charset="0"/>
                <a:cs typeface="Times New Roman"/>
              </a:rPr>
              <a:t>Grade</a:t>
            </a:r>
            <a:r>
              <a:rPr b="1" spc="-60" dirty="0">
                <a:latin typeface="Algerian" panose="04020705040A02060702" pitchFamily="82" charset="0"/>
                <a:cs typeface="Times New Roman"/>
              </a:rPr>
              <a:t> </a:t>
            </a:r>
            <a:r>
              <a:rPr lang="en-US" b="1" spc="-60" dirty="0">
                <a:latin typeface="Algerian" panose="04020705040A02060702" pitchFamily="82" charset="0"/>
                <a:cs typeface="Times New Roman"/>
              </a:rPr>
              <a:t>4</a:t>
            </a:r>
            <a:r>
              <a:rPr b="1" spc="130" dirty="0">
                <a:latin typeface="Algerian" panose="04020705040A02060702" pitchFamily="82" charset="0"/>
                <a:cs typeface="Times New Roman"/>
              </a:rPr>
              <a:t>-</a:t>
            </a:r>
            <a:r>
              <a:rPr lang="en-US" b="1" spc="130" dirty="0">
                <a:latin typeface="Algerian" panose="04020705040A02060702" pitchFamily="82" charset="0"/>
                <a:cs typeface="Times New Roman"/>
              </a:rPr>
              <a:t> Spring</a:t>
            </a:r>
            <a:r>
              <a:rPr lang="en-US" b="1" spc="-55" dirty="0">
                <a:latin typeface="Algerian" panose="04020705040A02060702" pitchFamily="82" charset="0"/>
                <a:cs typeface="Times New Roman"/>
              </a:rPr>
              <a:t> </a:t>
            </a:r>
            <a:r>
              <a:rPr b="1" spc="270" dirty="0">
                <a:latin typeface="Algerian" panose="04020705040A02060702" pitchFamily="82" charset="0"/>
                <a:cs typeface="Times New Roman"/>
              </a:rPr>
              <a:t>semester</a:t>
            </a:r>
            <a:r>
              <a:rPr b="1" spc="-55" dirty="0">
                <a:latin typeface="Algerian" panose="04020705040A02060702" pitchFamily="82" charset="0"/>
                <a:cs typeface="Times New Roman"/>
              </a:rPr>
              <a:t> </a:t>
            </a:r>
            <a:endParaRPr lang="en-US" b="1" spc="-55" dirty="0">
              <a:latin typeface="Algerian" panose="04020705040A02060702" pitchFamily="82" charset="0"/>
              <a:cs typeface="Times New Roman"/>
            </a:endParaRPr>
          </a:p>
          <a:p>
            <a:pPr algn="ctr">
              <a:spcBef>
                <a:spcPts val="100"/>
              </a:spcBef>
              <a:defRPr/>
            </a:pPr>
            <a:r>
              <a:rPr b="1" spc="55" dirty="0">
                <a:solidFill>
                  <a:srgbClr val="FF0000"/>
                </a:solidFill>
                <a:latin typeface="Algerian" panose="04020705040A02060702" pitchFamily="82" charset="0"/>
                <a:cs typeface="Times New Roman"/>
              </a:rPr>
              <a:t>Dr.</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 </a:t>
            </a:r>
            <a:r>
              <a:rPr b="1" spc="-15" dirty="0" err="1">
                <a:solidFill>
                  <a:srgbClr val="FF0000"/>
                </a:solidFill>
                <a:latin typeface="Algerian" panose="04020705040A02060702" pitchFamily="82" charset="0"/>
                <a:cs typeface="Times New Roman"/>
              </a:rPr>
              <a:t>Omji</a:t>
            </a:r>
            <a:r>
              <a:rPr b="1" spc="-140" dirty="0">
                <a:solidFill>
                  <a:srgbClr val="FF0000"/>
                </a:solidFill>
                <a:latin typeface="Algerian" panose="04020705040A02060702" pitchFamily="82" charset="0"/>
                <a:cs typeface="Times New Roman"/>
              </a:rPr>
              <a:t> </a:t>
            </a:r>
            <a:r>
              <a:rPr lang="en-US" b="1" spc="-140" dirty="0">
                <a:solidFill>
                  <a:srgbClr val="FF0000"/>
                </a:solidFill>
                <a:latin typeface="Algerian" panose="04020705040A02060702" pitchFamily="82" charset="0"/>
                <a:cs typeface="Times New Roman"/>
              </a:rPr>
              <a:t>  </a:t>
            </a:r>
            <a:r>
              <a:rPr b="1" spc="270" dirty="0" err="1">
                <a:solidFill>
                  <a:srgbClr val="FF0000"/>
                </a:solidFill>
                <a:latin typeface="Algerian" panose="04020705040A02060702" pitchFamily="82" charset="0"/>
                <a:cs typeface="Times New Roman"/>
              </a:rPr>
              <a:t>Porwal</a:t>
            </a:r>
            <a:endParaRPr lang="en-US" b="1" spc="270" dirty="0">
              <a:solidFill>
                <a:srgbClr val="FF0000"/>
              </a:solidFill>
              <a:latin typeface="Algerian" panose="04020705040A02060702" pitchFamily="82" charset="0"/>
              <a:cs typeface="Times New Roman"/>
            </a:endParaRPr>
          </a:p>
          <a:p>
            <a:pPr algn="ctr">
              <a:defRPr/>
            </a:pPr>
            <a:endParaRPr dirty="0">
              <a:latin typeface="Algerian" panose="04020705040A02060702" pitchFamily="82" charset="0"/>
              <a:cs typeface="Times New Roman"/>
            </a:endParaRPr>
          </a:p>
        </p:txBody>
      </p:sp>
      <p:sp>
        <p:nvSpPr>
          <p:cNvPr id="2053" name="object 7"/>
          <p:cNvSpPr txBox="1">
            <a:spLocks noChangeArrowheads="1"/>
          </p:cNvSpPr>
          <p:nvPr/>
        </p:nvSpPr>
        <p:spPr bwMode="auto">
          <a:xfrm>
            <a:off x="1860551" y="300038"/>
            <a:ext cx="8468783"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eaLnBrk="0" hangingPunct="0">
              <a:spcBef>
                <a:spcPct val="20000"/>
              </a:spcBef>
              <a:tabLst>
                <a:tab pos="1165225" algn="l"/>
              </a:tabLst>
              <a:defRPr>
                <a:solidFill>
                  <a:schemeClr val="tx1"/>
                </a:solidFill>
                <a:latin typeface="Calibri" pitchFamily="34" charset="0"/>
              </a:defRPr>
            </a:lvl1pPr>
            <a:lvl2pPr marL="742950" indent="-285750" eaLnBrk="0" hangingPunct="0">
              <a:spcBef>
                <a:spcPct val="20000"/>
              </a:spcBef>
              <a:tabLst>
                <a:tab pos="1165225" algn="l"/>
              </a:tabLst>
              <a:defRPr>
                <a:solidFill>
                  <a:schemeClr val="tx1"/>
                </a:solidFill>
                <a:latin typeface="Calibri" pitchFamily="34" charset="0"/>
              </a:defRPr>
            </a:lvl2pPr>
            <a:lvl3pPr marL="1143000" indent="-228600" eaLnBrk="0" hangingPunct="0">
              <a:spcBef>
                <a:spcPct val="20000"/>
              </a:spcBef>
              <a:tabLst>
                <a:tab pos="1165225" algn="l"/>
              </a:tabLst>
              <a:defRPr>
                <a:solidFill>
                  <a:schemeClr val="tx1"/>
                </a:solidFill>
                <a:latin typeface="Calibri" pitchFamily="34" charset="0"/>
              </a:defRPr>
            </a:lvl3pPr>
            <a:lvl4pPr marL="1600200" indent="-228600" eaLnBrk="0" hangingPunct="0">
              <a:spcBef>
                <a:spcPct val="20000"/>
              </a:spcBef>
              <a:tabLst>
                <a:tab pos="1165225" algn="l"/>
              </a:tabLst>
              <a:defRPr>
                <a:solidFill>
                  <a:schemeClr val="tx1"/>
                </a:solidFill>
                <a:latin typeface="Calibri" pitchFamily="34" charset="0"/>
              </a:defRPr>
            </a:lvl4pPr>
            <a:lvl5pPr marL="2057400" indent="-228600" eaLnBrk="0" hangingPunct="0">
              <a:spcBef>
                <a:spcPct val="20000"/>
              </a:spcBef>
              <a:tabLst>
                <a:tab pos="1165225" algn="l"/>
              </a:tabLst>
              <a:defRPr>
                <a:solidFill>
                  <a:schemeClr val="tx1"/>
                </a:solidFill>
                <a:latin typeface="Calibri" pitchFamily="34" charset="0"/>
              </a:defRPr>
            </a:lvl5pPr>
            <a:lvl6pPr marL="2514600" indent="-228600" eaLnBrk="0" fontAlgn="base" hangingPunct="0">
              <a:spcBef>
                <a:spcPct val="20000"/>
              </a:spcBef>
              <a:spcAft>
                <a:spcPct val="0"/>
              </a:spcAft>
              <a:tabLst>
                <a:tab pos="1165225" algn="l"/>
              </a:tabLst>
              <a:defRPr>
                <a:solidFill>
                  <a:schemeClr val="tx1"/>
                </a:solidFill>
                <a:latin typeface="Calibri" pitchFamily="34" charset="0"/>
              </a:defRPr>
            </a:lvl6pPr>
            <a:lvl7pPr marL="2971800" indent="-228600" eaLnBrk="0" fontAlgn="base" hangingPunct="0">
              <a:spcBef>
                <a:spcPct val="20000"/>
              </a:spcBef>
              <a:spcAft>
                <a:spcPct val="0"/>
              </a:spcAft>
              <a:tabLst>
                <a:tab pos="1165225" algn="l"/>
              </a:tabLst>
              <a:defRPr>
                <a:solidFill>
                  <a:schemeClr val="tx1"/>
                </a:solidFill>
                <a:latin typeface="Calibri" pitchFamily="34" charset="0"/>
              </a:defRPr>
            </a:lvl7pPr>
            <a:lvl8pPr marL="3429000" indent="-228600" eaLnBrk="0" fontAlgn="base" hangingPunct="0">
              <a:spcBef>
                <a:spcPct val="20000"/>
              </a:spcBef>
              <a:spcAft>
                <a:spcPct val="0"/>
              </a:spcAft>
              <a:tabLst>
                <a:tab pos="1165225" algn="l"/>
              </a:tabLst>
              <a:defRPr>
                <a:solidFill>
                  <a:schemeClr val="tx1"/>
                </a:solidFill>
                <a:latin typeface="Calibri" pitchFamily="34" charset="0"/>
              </a:defRPr>
            </a:lvl8pPr>
            <a:lvl9pPr marL="3886200" indent="-228600" eaLnBrk="0" fontAlgn="base" hangingPunct="0">
              <a:spcBef>
                <a:spcPct val="20000"/>
              </a:spcBef>
              <a:spcAft>
                <a:spcPct val="0"/>
              </a:spcAft>
              <a:tabLst>
                <a:tab pos="1165225" algn="l"/>
              </a:tabLst>
              <a:defRPr>
                <a:solidFill>
                  <a:schemeClr val="tx1"/>
                </a:solidFill>
                <a:latin typeface="Calibri" pitchFamily="34" charset="0"/>
              </a:defRPr>
            </a:lvl9pPr>
          </a:lstStyle>
          <a:p>
            <a:pPr algn="ctr" eaLnBrk="1" hangingPunct="1">
              <a:spcBef>
                <a:spcPts val="100"/>
              </a:spcBef>
            </a:pPr>
            <a:r>
              <a:rPr lang="en-US" altLang="en-US" sz="2400" b="1" dirty="0">
                <a:latin typeface="Algerian" pitchFamily="82" charset="0"/>
                <a:cs typeface="Times New Roman" pitchFamily="18" charset="0"/>
              </a:rPr>
              <a:t>Tishk	International University</a:t>
            </a:r>
          </a:p>
          <a:p>
            <a:pPr algn="ctr" eaLnBrk="1" hangingPunct="1">
              <a:spcBef>
                <a:spcPts val="100"/>
              </a:spcBef>
            </a:pPr>
            <a:endParaRPr lang="en-US" altLang="en-US" sz="2400" b="1" dirty="0">
              <a:latin typeface="Algerian" pitchFamily="82" charset="0"/>
              <a:cs typeface="Times New Roman" pitchFamily="18" charset="0"/>
            </a:endParaRPr>
          </a:p>
          <a:p>
            <a:pPr algn="ctr" eaLnBrk="1" hangingPunct="1">
              <a:spcBef>
                <a:spcPts val="100"/>
              </a:spcBef>
            </a:pPr>
            <a:r>
              <a:rPr lang="en-US" altLang="en-US" sz="2400" b="1" dirty="0">
                <a:latin typeface="Algerian" pitchFamily="82" charset="0"/>
                <a:cs typeface="Times New Roman" pitchFamily="18" charset="0"/>
              </a:rPr>
              <a:t>  </a:t>
            </a:r>
            <a:r>
              <a:rPr lang="en-US" altLang="en-US" sz="2400" dirty="0">
                <a:latin typeface="Algerian" pitchFamily="82" charset="0"/>
                <a:cs typeface="Times New Roman" pitchFamily="18" charset="0"/>
              </a:rPr>
              <a:t>FACULTY OF PHARMACY</a:t>
            </a:r>
          </a:p>
          <a:p>
            <a:pPr algn="ctr" eaLnBrk="1" hangingPunct="1">
              <a:spcBef>
                <a:spcPct val="0"/>
              </a:spcBef>
            </a:pPr>
            <a:r>
              <a:rPr lang="en-US" altLang="en-US" sz="2400" b="1" dirty="0">
                <a:solidFill>
                  <a:srgbClr val="00AF50"/>
                </a:solidFill>
                <a:latin typeface="Algerian" pitchFamily="82" charset="0"/>
                <a:cs typeface="Times New Roman" pitchFamily="18" charset="0"/>
              </a:rPr>
              <a:t>Department of Pharmacognosy</a:t>
            </a:r>
            <a:endParaRPr lang="en-US" altLang="en-US" sz="2400" dirty="0">
              <a:latin typeface="Algerian" pitchFamily="82" charset="0"/>
              <a:cs typeface="Times New Roman" pitchFamily="18" charset="0"/>
            </a:endParaRPr>
          </a:p>
          <a:p>
            <a:pPr eaLnBrk="1" hangingPunct="1">
              <a:spcBef>
                <a:spcPts val="50"/>
              </a:spcBef>
            </a:pPr>
            <a:endParaRPr lang="en-US" altLang="en-US" sz="2400" dirty="0">
              <a:latin typeface="Algerian" pitchFamily="82" charset="0"/>
              <a:cs typeface="Times New Roman" pitchFamily="18" charset="0"/>
            </a:endParaRPr>
          </a:p>
        </p:txBody>
      </p:sp>
      <p:pic>
        <p:nvPicPr>
          <p:cNvPr id="20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1"/>
            <a:ext cx="2235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object 7"/>
          <p:cNvSpPr>
            <a:spLocks noChangeArrowheads="1"/>
          </p:cNvSpPr>
          <p:nvPr/>
        </p:nvSpPr>
        <p:spPr bwMode="auto">
          <a:xfrm>
            <a:off x="406400" y="774700"/>
            <a:ext cx="11379200" cy="1222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eaLnBrk="1" hangingPunct="1">
              <a:spcBef>
                <a:spcPct val="0"/>
              </a:spcBef>
            </a:pPr>
            <a:endParaRPr lang="en-US" altLang="en-US"/>
          </a:p>
        </p:txBody>
      </p:sp>
      <p:sp>
        <p:nvSpPr>
          <p:cNvPr id="14" name="object 2"/>
          <p:cNvSpPr/>
          <p:nvPr/>
        </p:nvSpPr>
        <p:spPr>
          <a:xfrm>
            <a:off x="10972800" y="6026150"/>
            <a:ext cx="812800" cy="6096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5471314"/>
      </p:ext>
    </p:extLst>
  </p:cSld>
  <p:clrMapOvr>
    <a:masterClrMapping/>
  </p:clrMapOvr>
  <mc:AlternateContent xmlns:mc="http://schemas.openxmlformats.org/markup-compatibility/2006" xmlns:p14="http://schemas.microsoft.com/office/powerpoint/2010/main">
    <mc:Choice Requires="p14">
      <p:transition spd="slow" p14:dur="2000" advTm="16148"/>
    </mc:Choice>
    <mc:Fallback xmlns="">
      <p:transition spd="slow" advTm="161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283F300-DFBE-451B-9570-F2AC7EF1FDDC}"/>
              </a:ext>
            </a:extLst>
          </p:cNvPr>
          <p:cNvPicPr>
            <a:picLocks noGrp="1" noChangeAspect="1"/>
          </p:cNvPicPr>
          <p:nvPr>
            <p:ph idx="1"/>
          </p:nvPr>
        </p:nvPicPr>
        <p:blipFill>
          <a:blip r:embed="rId2"/>
          <a:stretch>
            <a:fillRect/>
          </a:stretch>
        </p:blipFill>
        <p:spPr>
          <a:xfrm>
            <a:off x="2719597" y="643467"/>
            <a:ext cx="6752805" cy="5571065"/>
          </a:xfrm>
          <a:prstGeom prst="rect">
            <a:avLst/>
          </a:prstGeom>
          <a:ln>
            <a:noFill/>
          </a:ln>
        </p:spPr>
      </p:pic>
      <p:sp>
        <p:nvSpPr>
          <p:cNvPr id="5" name="object 2">
            <a:extLst>
              <a:ext uri="{FF2B5EF4-FFF2-40B4-BE49-F238E27FC236}">
                <a16:creationId xmlns:a16="http://schemas.microsoft.com/office/drawing/2014/main" id="{08811E04-4CEB-48A7-9564-A8CC54448F8C}"/>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9970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8B26477-6D1F-47BC-BF25-CB4EA14FF73C}"/>
              </a:ext>
            </a:extLst>
          </p:cNvPr>
          <p:cNvPicPr>
            <a:picLocks noGrp="1" noChangeAspect="1"/>
          </p:cNvPicPr>
          <p:nvPr>
            <p:ph idx="1"/>
          </p:nvPr>
        </p:nvPicPr>
        <p:blipFill>
          <a:blip r:embed="rId2"/>
          <a:stretch>
            <a:fillRect/>
          </a:stretch>
        </p:blipFill>
        <p:spPr>
          <a:xfrm>
            <a:off x="3637768" y="643467"/>
            <a:ext cx="491646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a:extLst>
              <a:ext uri="{FF2B5EF4-FFF2-40B4-BE49-F238E27FC236}">
                <a16:creationId xmlns:a16="http://schemas.microsoft.com/office/drawing/2014/main" id="{4B4CFEFB-EB4D-42EA-B0B5-6A60E56C1202}"/>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084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F796496-2438-4D6D-8C4C-DE3AF9DD179D}"/>
              </a:ext>
            </a:extLst>
          </p:cNvPr>
          <p:cNvPicPr>
            <a:picLocks noGrp="1" noChangeAspect="1"/>
          </p:cNvPicPr>
          <p:nvPr>
            <p:ph idx="1"/>
          </p:nvPr>
        </p:nvPicPr>
        <p:blipFill>
          <a:blip r:embed="rId2"/>
          <a:stretch>
            <a:fillRect/>
          </a:stretch>
        </p:blipFill>
        <p:spPr>
          <a:xfrm>
            <a:off x="3366178" y="643467"/>
            <a:ext cx="545964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a:extLst>
              <a:ext uri="{FF2B5EF4-FFF2-40B4-BE49-F238E27FC236}">
                <a16:creationId xmlns:a16="http://schemas.microsoft.com/office/drawing/2014/main" id="{83A9CC3A-492D-4F8C-B868-F34536CB5CE5}"/>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3215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81949F22-E9FA-46FA-ADE9-D86AC3C5C976}"/>
              </a:ext>
            </a:extLst>
          </p:cNvPr>
          <p:cNvSpPr>
            <a:spLocks noGrp="1"/>
          </p:cNvSpPr>
          <p:nvPr>
            <p:ph type="title"/>
          </p:nvPr>
        </p:nvSpPr>
        <p:spPr>
          <a:xfrm>
            <a:off x="804998" y="798445"/>
            <a:ext cx="4803636" cy="1311664"/>
          </a:xfrm>
        </p:spPr>
        <p:txBody>
          <a:bodyPr>
            <a:normAutofit/>
          </a:bodyPr>
          <a:lstStyle/>
          <a:p>
            <a:endParaRPr lang="en-US">
              <a:solidFill>
                <a:srgbClr val="000000"/>
              </a:solidFill>
            </a:endParaRPr>
          </a:p>
        </p:txBody>
      </p:sp>
      <p:sp>
        <p:nvSpPr>
          <p:cNvPr id="8" name="Content Placeholder 7">
            <a:extLst>
              <a:ext uri="{FF2B5EF4-FFF2-40B4-BE49-F238E27FC236}">
                <a16:creationId xmlns:a16="http://schemas.microsoft.com/office/drawing/2014/main" id="{6274CF23-F0BC-430A-A93F-FE9F019DFEF1}"/>
              </a:ext>
            </a:extLst>
          </p:cNvPr>
          <p:cNvSpPr>
            <a:spLocks noGrp="1"/>
          </p:cNvSpPr>
          <p:nvPr>
            <p:ph idx="1"/>
          </p:nvPr>
        </p:nvSpPr>
        <p:spPr>
          <a:xfrm>
            <a:off x="804997" y="2272143"/>
            <a:ext cx="4706803" cy="3788830"/>
          </a:xfrm>
        </p:spPr>
        <p:txBody>
          <a:bodyPr anchor="ctr">
            <a:normAutofit/>
          </a:bodyPr>
          <a:lstStyle/>
          <a:p>
            <a:r>
              <a:rPr lang="en-US" sz="2000" dirty="0"/>
              <a:t>Lea Harris Certified Clinical Aromatherapist </a:t>
            </a:r>
          </a:p>
          <a:p>
            <a:r>
              <a:rPr lang="en-US" sz="2000" dirty="0"/>
              <a:t>UsingEOsSafely.com</a:t>
            </a:r>
            <a:endParaRPr lang="en-US" sz="2000" dirty="0">
              <a:solidFill>
                <a:srgbClr val="000000"/>
              </a:solidFill>
            </a:endParaRPr>
          </a:p>
        </p:txBody>
      </p:sp>
      <p:sp>
        <p:nvSpPr>
          <p:cNvPr id="2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4B21059D-72A2-4525-8E44-9111462BB174}"/>
              </a:ext>
            </a:extLst>
          </p:cNvPr>
          <p:cNvPicPr>
            <a:picLocks noChangeAspect="1"/>
          </p:cNvPicPr>
          <p:nvPr/>
        </p:nvPicPr>
        <p:blipFill rotWithShape="1">
          <a:blip r:embed="rId3"/>
          <a:srcRect t="5926"/>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76693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F2B4F-E30C-4E9B-9BF9-6F26FB547579}"/>
              </a:ext>
            </a:extLst>
          </p:cNvPr>
          <p:cNvSpPr>
            <a:spLocks noGrp="1"/>
          </p:cNvSpPr>
          <p:nvPr>
            <p:ph type="title"/>
          </p:nvPr>
        </p:nvSpPr>
        <p:spPr>
          <a:xfrm>
            <a:off x="640079" y="2053641"/>
            <a:ext cx="3669161" cy="2760098"/>
          </a:xfrm>
        </p:spPr>
        <p:txBody>
          <a:bodyPr>
            <a:normAutofit/>
          </a:bodyPr>
          <a:lstStyle/>
          <a:p>
            <a:r>
              <a:rPr lang="en-US" sz="4100">
                <a:solidFill>
                  <a:srgbClr val="FFFFFF"/>
                </a:solidFill>
                <a:latin typeface="Algerian" panose="04020705040A02060702" pitchFamily="82" charset="0"/>
              </a:rPr>
              <a:t>INTRODUCTION</a:t>
            </a:r>
            <a:r>
              <a:rPr lang="en-US" sz="4100">
                <a:solidFill>
                  <a:srgbClr val="FFFFFF"/>
                </a:solidFill>
              </a:rPr>
              <a:t> </a:t>
            </a:r>
            <a:br>
              <a:rPr lang="en-US" sz="4100">
                <a:solidFill>
                  <a:srgbClr val="FFFFFF"/>
                </a:solidFill>
              </a:rPr>
            </a:br>
            <a:endParaRPr lang="en-US" sz="4100">
              <a:solidFill>
                <a:srgbClr val="FFFFFF"/>
              </a:solidFill>
            </a:endParaRPr>
          </a:p>
        </p:txBody>
      </p:sp>
      <p:sp>
        <p:nvSpPr>
          <p:cNvPr id="3" name="Content Placeholder 2">
            <a:extLst>
              <a:ext uri="{FF2B5EF4-FFF2-40B4-BE49-F238E27FC236}">
                <a16:creationId xmlns:a16="http://schemas.microsoft.com/office/drawing/2014/main" id="{BCBF0F9F-8ECD-49BB-9590-A796021E221E}"/>
              </a:ext>
            </a:extLst>
          </p:cNvPr>
          <p:cNvSpPr>
            <a:spLocks noGrp="1"/>
          </p:cNvSpPr>
          <p:nvPr>
            <p:ph idx="1"/>
          </p:nvPr>
        </p:nvSpPr>
        <p:spPr>
          <a:xfrm>
            <a:off x="6096000" y="464329"/>
            <a:ext cx="5306084" cy="5230634"/>
          </a:xfrm>
        </p:spPr>
        <p:txBody>
          <a:bodyPr anchor="ctr">
            <a:normAutofit/>
          </a:bodyPr>
          <a:lstStyle/>
          <a:p>
            <a:endParaRPr lang="en-US" sz="1900" dirty="0">
              <a:solidFill>
                <a:srgbClr val="000000"/>
              </a:solidFill>
            </a:endParaRPr>
          </a:p>
          <a:p>
            <a:pPr algn="just"/>
            <a:r>
              <a:rPr lang="en-US" sz="1900" dirty="0">
                <a:solidFill>
                  <a:srgbClr val="000000"/>
                </a:solidFill>
              </a:rPr>
              <a:t>The ancients knew the value of essential oils—aromatic distillations of plant parts they used for medicinal, cosmetic, and ritual purposes.</a:t>
            </a:r>
          </a:p>
          <a:p>
            <a:pPr marL="0" indent="0" algn="just">
              <a:buNone/>
            </a:pPr>
            <a:endParaRPr lang="en-US" sz="1900" dirty="0">
              <a:solidFill>
                <a:srgbClr val="000000"/>
              </a:solidFill>
            </a:endParaRPr>
          </a:p>
          <a:p>
            <a:pPr algn="just"/>
            <a:r>
              <a:rPr lang="en-US" sz="1900" dirty="0">
                <a:solidFill>
                  <a:srgbClr val="000000"/>
                </a:solidFill>
              </a:rPr>
              <a:t> Egyptians buried their dead with jars of fragrant ointment; Romans treated wounds with poultices of honey and basil; the New Testament speaks of the Magi bringing gifts of precious frankincense  and myrrh to the newborn Christ child.</a:t>
            </a:r>
          </a:p>
          <a:p>
            <a:pPr marL="0" indent="0" algn="just">
              <a:buNone/>
            </a:pPr>
            <a:endParaRPr lang="en-US" sz="1900" dirty="0">
              <a:solidFill>
                <a:srgbClr val="000000"/>
              </a:solidFill>
            </a:endParaRPr>
          </a:p>
          <a:p>
            <a:pPr algn="just"/>
            <a:r>
              <a:rPr lang="en-US" sz="1900" dirty="0">
                <a:solidFill>
                  <a:srgbClr val="000000"/>
                </a:solidFill>
              </a:rPr>
              <a:t> In medieval times every monastery had a “</a:t>
            </a:r>
            <a:r>
              <a:rPr lang="en-US" sz="1900" dirty="0" err="1">
                <a:solidFill>
                  <a:srgbClr val="000000"/>
                </a:solidFill>
              </a:rPr>
              <a:t>physick</a:t>
            </a:r>
            <a:r>
              <a:rPr lang="en-US" sz="1900" dirty="0">
                <a:solidFill>
                  <a:srgbClr val="000000"/>
                </a:solidFill>
              </a:rPr>
              <a:t>” garden and every housewife knew which plants could be used to cure a fever or induce childbirth or numb the pain of a sore tooth. </a:t>
            </a:r>
          </a:p>
        </p:txBody>
      </p:sp>
      <p:sp>
        <p:nvSpPr>
          <p:cNvPr id="4" name="object 2">
            <a:extLst>
              <a:ext uri="{FF2B5EF4-FFF2-40B4-BE49-F238E27FC236}">
                <a16:creationId xmlns:a16="http://schemas.microsoft.com/office/drawing/2014/main" id="{11741588-1D3C-4285-B22A-0BDBE1443FF9}"/>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464613" y="5869285"/>
            <a:ext cx="11090077" cy="523220"/>
          </a:xfrm>
          <a:prstGeom prst="rect">
            <a:avLst/>
          </a:prstGeom>
        </p:spPr>
        <p:txBody>
          <a:bodyPr wrap="square">
            <a:spAutoFit/>
          </a:bodyPr>
          <a:lstStyle/>
          <a:p>
            <a:r>
              <a:rPr lang="en-US" sz="1400" b="1" dirty="0">
                <a:solidFill>
                  <a:srgbClr val="FF0000"/>
                </a:solidFill>
              </a:rPr>
              <a:t>frankincense : </a:t>
            </a:r>
            <a:r>
              <a:rPr lang="en-US" sz="1400" b="1" dirty="0">
                <a:solidFill>
                  <a:srgbClr val="212529"/>
                </a:solidFill>
                <a:latin typeface="Open Sans"/>
              </a:rPr>
              <a:t>a fragrant gum resin from trees of a genus (</a:t>
            </a:r>
            <a:r>
              <a:rPr lang="en-US" sz="1400" b="1" i="1" dirty="0" err="1">
                <a:solidFill>
                  <a:srgbClr val="212529"/>
                </a:solidFill>
                <a:latin typeface="Open Sans"/>
              </a:rPr>
              <a:t>Boswellia</a:t>
            </a:r>
            <a:r>
              <a:rPr lang="en-US" sz="1400" b="1" dirty="0">
                <a:solidFill>
                  <a:srgbClr val="212529"/>
                </a:solidFill>
                <a:latin typeface="Open Sans"/>
              </a:rPr>
              <a:t> of the family </a:t>
            </a:r>
            <a:r>
              <a:rPr lang="en-US" sz="1400" b="1" dirty="0" err="1">
                <a:solidFill>
                  <a:srgbClr val="212529"/>
                </a:solidFill>
                <a:latin typeface="Open Sans"/>
              </a:rPr>
              <a:t>Burseraceae</a:t>
            </a:r>
            <a:r>
              <a:rPr lang="en-US" sz="1400" b="1" dirty="0">
                <a:solidFill>
                  <a:srgbClr val="212529"/>
                </a:solidFill>
                <a:latin typeface="Open Sans"/>
              </a:rPr>
              <a:t>) of Somalia and southern coastal Arabia that is an important incense resin and has been used in religious rites, perfumery, and embalming</a:t>
            </a:r>
            <a:endParaRPr lang="en-US" sz="1400" b="1" dirty="0"/>
          </a:p>
        </p:txBody>
      </p:sp>
      <p:sp>
        <p:nvSpPr>
          <p:cNvPr id="6" name="Rectangle 5"/>
          <p:cNvSpPr/>
          <p:nvPr/>
        </p:nvSpPr>
        <p:spPr>
          <a:xfrm>
            <a:off x="464614" y="6374795"/>
            <a:ext cx="11453759" cy="523220"/>
          </a:xfrm>
          <a:prstGeom prst="rect">
            <a:avLst/>
          </a:prstGeom>
        </p:spPr>
        <p:txBody>
          <a:bodyPr wrap="square">
            <a:spAutoFit/>
          </a:bodyPr>
          <a:lstStyle/>
          <a:p>
            <a:pPr fontAlgn="base"/>
            <a:r>
              <a:rPr lang="en-US" sz="1400" b="1" dirty="0">
                <a:solidFill>
                  <a:srgbClr val="FF0000"/>
                </a:solidFill>
              </a:rPr>
              <a:t>Myrrh : </a:t>
            </a:r>
            <a:r>
              <a:rPr lang="en-US" sz="1400" b="1" dirty="0">
                <a:solidFill>
                  <a:srgbClr val="212529"/>
                </a:solidFill>
                <a:latin typeface="Open Sans"/>
              </a:rPr>
              <a:t>a yellowish-brown to reddish-brown aromatic gum resin with a bitter slightly pungent taste obtained from a tree (especially </a:t>
            </a:r>
            <a:r>
              <a:rPr lang="en-US" sz="1400" b="1" i="1" dirty="0" err="1">
                <a:solidFill>
                  <a:srgbClr val="212529"/>
                </a:solidFill>
                <a:latin typeface="inherit"/>
              </a:rPr>
              <a:t>Commiphora</a:t>
            </a:r>
            <a:r>
              <a:rPr lang="en-US" sz="1400" b="1" i="1" dirty="0">
                <a:solidFill>
                  <a:srgbClr val="212529"/>
                </a:solidFill>
                <a:latin typeface="inherit"/>
              </a:rPr>
              <a:t> </a:t>
            </a:r>
            <a:r>
              <a:rPr lang="en-US" sz="1400" b="1" i="1" dirty="0" err="1">
                <a:solidFill>
                  <a:srgbClr val="212529"/>
                </a:solidFill>
                <a:latin typeface="inherit"/>
              </a:rPr>
              <a:t>abyssinica</a:t>
            </a:r>
            <a:r>
              <a:rPr lang="en-US" sz="1400" b="1" dirty="0">
                <a:solidFill>
                  <a:srgbClr val="212529"/>
                </a:solidFill>
                <a:latin typeface="Open Sans"/>
              </a:rPr>
              <a:t> of the family </a:t>
            </a:r>
            <a:r>
              <a:rPr lang="en-US" sz="1400" b="1" dirty="0" err="1">
                <a:solidFill>
                  <a:srgbClr val="212529"/>
                </a:solidFill>
                <a:latin typeface="Open Sans"/>
              </a:rPr>
              <a:t>Burseraceae</a:t>
            </a:r>
            <a:r>
              <a:rPr lang="en-US" sz="1400" b="1" dirty="0">
                <a:solidFill>
                  <a:srgbClr val="212529"/>
                </a:solidFill>
                <a:latin typeface="Open Sans"/>
              </a:rPr>
              <a:t>) of eastern Africa and </a:t>
            </a:r>
            <a:r>
              <a:rPr lang="en-US" sz="1400" b="1" dirty="0" err="1">
                <a:solidFill>
                  <a:srgbClr val="212529"/>
                </a:solidFill>
                <a:latin typeface="Open Sans"/>
              </a:rPr>
              <a:t>Arabia</a:t>
            </a:r>
            <a:r>
              <a:rPr lang="en-US" sz="1400" b="1" i="1" dirty="0" err="1">
                <a:solidFill>
                  <a:srgbClr val="212529"/>
                </a:solidFill>
                <a:latin typeface="inherit"/>
              </a:rPr>
              <a:t>also</a:t>
            </a:r>
            <a:r>
              <a:rPr lang="en-US" sz="1400" b="1" dirty="0">
                <a:solidFill>
                  <a:srgbClr val="212529"/>
                </a:solidFill>
                <a:latin typeface="Open Sans"/>
              </a:rPr>
              <a:t> </a:t>
            </a:r>
            <a:r>
              <a:rPr lang="en-US" sz="1400" b="1" dirty="0">
                <a:solidFill>
                  <a:srgbClr val="212529"/>
                </a:solidFill>
                <a:latin typeface="inherit"/>
              </a:rPr>
              <a:t>: </a:t>
            </a:r>
            <a:r>
              <a:rPr lang="en-US" sz="1400" b="1" dirty="0">
                <a:solidFill>
                  <a:srgbClr val="212529"/>
                </a:solidFill>
                <a:latin typeface="Open Sans"/>
              </a:rPr>
              <a:t>a mixture of myrrh and labdanum</a:t>
            </a:r>
            <a:endParaRPr lang="en-US" sz="1400" b="1" i="0" dirty="0">
              <a:solidFill>
                <a:srgbClr val="212529"/>
              </a:solidFill>
              <a:effectLst/>
              <a:latin typeface="Open Sans"/>
            </a:endParaRPr>
          </a:p>
        </p:txBody>
      </p:sp>
    </p:spTree>
    <p:extLst>
      <p:ext uri="{BB962C8B-B14F-4D97-AF65-F5344CB8AC3E}">
        <p14:creationId xmlns:p14="http://schemas.microsoft.com/office/powerpoint/2010/main" val="328806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a:extLst>
              <a:ext uri="{FF2B5EF4-FFF2-40B4-BE49-F238E27FC236}">
                <a16:creationId xmlns:a16="http://schemas.microsoft.com/office/drawing/2014/main" id="{0C263B16-0D81-4112-838A-B125C60C4BF3}"/>
              </a:ext>
            </a:extLst>
          </p:cNvPr>
          <p:cNvSpPr>
            <a:spLocks noGrp="1"/>
          </p:cNvSpPr>
          <p:nvPr>
            <p:ph type="title"/>
          </p:nvPr>
        </p:nvSpPr>
        <p:spPr>
          <a:xfrm>
            <a:off x="640079" y="2023236"/>
            <a:ext cx="4462008" cy="2820908"/>
          </a:xfrm>
        </p:spPr>
        <p:txBody>
          <a:bodyPr>
            <a:normAutofit/>
          </a:bodyPr>
          <a:lstStyle/>
          <a:p>
            <a:r>
              <a:rPr lang="en-US" sz="4000" dirty="0">
                <a:solidFill>
                  <a:srgbClr val="FFFFFF"/>
                </a:solidFill>
                <a:latin typeface="Algerian" panose="04020705040A02060702" pitchFamily="82" charset="0"/>
              </a:rPr>
              <a:t>AROMATHERAPY</a:t>
            </a:r>
          </a:p>
        </p:txBody>
      </p:sp>
      <p:sp>
        <p:nvSpPr>
          <p:cNvPr id="4" name="object 2">
            <a:extLst>
              <a:ext uri="{FF2B5EF4-FFF2-40B4-BE49-F238E27FC236}">
                <a16:creationId xmlns:a16="http://schemas.microsoft.com/office/drawing/2014/main" id="{44887B48-4612-4161-801C-43800AF35910}"/>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graphicFrame>
        <p:nvGraphicFramePr>
          <p:cNvPr id="6" name="Content Placeholder 2">
            <a:extLst>
              <a:ext uri="{FF2B5EF4-FFF2-40B4-BE49-F238E27FC236}">
                <a16:creationId xmlns:a16="http://schemas.microsoft.com/office/drawing/2014/main" id="{2E52F439-EF0D-448B-A7F1-ACADA36D8AAE}"/>
              </a:ext>
            </a:extLst>
          </p:cNvPr>
          <p:cNvGraphicFramePr>
            <a:graphicFrameLocks noGrp="1"/>
          </p:cNvGraphicFramePr>
          <p:nvPr>
            <p:ph idx="1"/>
            <p:extLst>
              <p:ext uri="{D42A27DB-BD31-4B8C-83A1-F6EECF244321}">
                <p14:modId xmlns:p14="http://schemas.microsoft.com/office/powerpoint/2010/main" val="1650429251"/>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24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90F7610-AA98-43A4-AD5A-ABD0DB250EF1}"/>
              </a:ext>
            </a:extLst>
          </p:cNvPr>
          <p:cNvPicPr>
            <a:picLocks noChangeAspect="1"/>
          </p:cNvPicPr>
          <p:nvPr/>
        </p:nvPicPr>
        <p:blipFill rotWithShape="1">
          <a:blip r:embed="rId2"/>
          <a:srcRect t="9492" r="5067" b="21412"/>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8AA87F-46F9-4936-AB35-EC34D7837D0F}"/>
              </a:ext>
            </a:extLst>
          </p:cNvPr>
          <p:cNvSpPr>
            <a:spLocks noGrp="1"/>
          </p:cNvSpPr>
          <p:nvPr>
            <p:ph type="title"/>
          </p:nvPr>
        </p:nvSpPr>
        <p:spPr>
          <a:xfrm>
            <a:off x="371094" y="1161288"/>
            <a:ext cx="3438144" cy="1124712"/>
          </a:xfrm>
        </p:spPr>
        <p:txBody>
          <a:bodyPr anchor="b">
            <a:normAutofit/>
          </a:bodyPr>
          <a:lstStyle/>
          <a:p>
            <a:endParaRPr lang="en-US" sz="280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4474CAE8-AFFC-4960-91C9-E6F32978E989}"/>
              </a:ext>
            </a:extLst>
          </p:cNvPr>
          <p:cNvSpPr>
            <a:spLocks noGrp="1"/>
          </p:cNvSpPr>
          <p:nvPr>
            <p:ph idx="1"/>
          </p:nvPr>
        </p:nvSpPr>
        <p:spPr>
          <a:xfrm>
            <a:off x="371094" y="2718054"/>
            <a:ext cx="3438906" cy="3207258"/>
          </a:xfrm>
        </p:spPr>
        <p:txBody>
          <a:bodyPr anchor="t">
            <a:normAutofit/>
          </a:bodyPr>
          <a:lstStyle/>
          <a:p>
            <a:endParaRPr lang="en-US" sz="1700"/>
          </a:p>
        </p:txBody>
      </p:sp>
    </p:spTree>
    <p:extLst>
      <p:ext uri="{BB962C8B-B14F-4D97-AF65-F5344CB8AC3E}">
        <p14:creationId xmlns:p14="http://schemas.microsoft.com/office/powerpoint/2010/main" val="153868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AC6FA4E3-768D-4CC7-AD11-FEE846A4BD4F}"/>
              </a:ext>
            </a:extLst>
          </p:cNvPr>
          <p:cNvPicPr>
            <a:picLocks noGrp="1" noChangeAspect="1"/>
          </p:cNvPicPr>
          <p:nvPr>
            <p:ph idx="1"/>
          </p:nvPr>
        </p:nvPicPr>
        <p:blipFill rotWithShape="1">
          <a:blip r:embed="rId2"/>
          <a:srcRect t="17422" b="2432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object 2">
            <a:extLst>
              <a:ext uri="{FF2B5EF4-FFF2-40B4-BE49-F238E27FC236}">
                <a16:creationId xmlns:a16="http://schemas.microsoft.com/office/drawing/2014/main" id="{4EACBB4E-9BE6-4131-B5D1-3D595D3CBBB3}"/>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9053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EF2A08E-115F-46D6-91A0-789AEDBED698}"/>
              </a:ext>
            </a:extLst>
          </p:cNvPr>
          <p:cNvSpPr>
            <a:spLocks noGrp="1"/>
          </p:cNvSpPr>
          <p:nvPr>
            <p:ph type="title"/>
          </p:nvPr>
        </p:nvSpPr>
        <p:spPr>
          <a:xfrm>
            <a:off x="986972" y="1522820"/>
            <a:ext cx="3083824" cy="3601914"/>
          </a:xfrm>
        </p:spPr>
        <p:txBody>
          <a:bodyPr anchor="ctr">
            <a:normAutofit/>
          </a:bodyPr>
          <a:lstStyle/>
          <a:p>
            <a:pPr algn="ctr"/>
            <a:r>
              <a:rPr lang="en-US" sz="2500" dirty="0">
                <a:solidFill>
                  <a:srgbClr val="FFFFFF"/>
                </a:solidFill>
                <a:latin typeface="Algerian" panose="04020705040A02060702" pitchFamily="82" charset="0"/>
              </a:rPr>
              <a:t>AROMATHERAPY BASICS</a:t>
            </a:r>
          </a:p>
        </p:txBody>
      </p:sp>
      <p:sp>
        <p:nvSpPr>
          <p:cNvPr id="4" name="object 2">
            <a:extLst>
              <a:ext uri="{FF2B5EF4-FFF2-40B4-BE49-F238E27FC236}">
                <a16:creationId xmlns:a16="http://schemas.microsoft.com/office/drawing/2014/main" id="{3B122B66-1CDD-46E2-9057-3F37F2566F89}"/>
              </a:ext>
            </a:extLst>
          </p:cNvPr>
          <p:cNvSpPr/>
          <p:nvPr/>
        </p:nvSpPr>
        <p:spPr>
          <a:xfrm>
            <a:off x="10972800" y="6026150"/>
            <a:ext cx="812800" cy="609600"/>
          </a:xfrm>
          <a:prstGeom prst="rect">
            <a:avLst/>
          </a:prstGeom>
          <a:blipFill>
            <a:blip r:embed="rId2" cstate="print"/>
            <a:stretch>
              <a:fillRect/>
            </a:stretch>
          </a:blipFill>
        </p:spPr>
        <p:txBody>
          <a:bodyPr wrap="square" lIns="0" tIns="0" rIns="0" bIns="0" rtlCol="0"/>
          <a:lstStyle/>
          <a:p>
            <a:endParaRPr/>
          </a:p>
        </p:txBody>
      </p:sp>
      <p:graphicFrame>
        <p:nvGraphicFramePr>
          <p:cNvPr id="6" name="Content Placeholder 2">
            <a:extLst>
              <a:ext uri="{FF2B5EF4-FFF2-40B4-BE49-F238E27FC236}">
                <a16:creationId xmlns:a16="http://schemas.microsoft.com/office/drawing/2014/main" id="{7DC3AB0E-A7D2-4A1A-AECA-4EBD14878EBB}"/>
              </a:ext>
            </a:extLst>
          </p:cNvPr>
          <p:cNvGraphicFramePr>
            <a:graphicFrameLocks noGrp="1"/>
          </p:cNvGraphicFramePr>
          <p:nvPr>
            <p:ph idx="1"/>
            <p:extLst>
              <p:ext uri="{D42A27DB-BD31-4B8C-83A1-F6EECF244321}">
                <p14:modId xmlns:p14="http://schemas.microsoft.com/office/powerpoint/2010/main" val="726234639"/>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57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0E0C-2087-4B45-806A-01DB5ED7BF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1A75D-EDD3-48A6-8C8C-340A43C240B0}"/>
              </a:ext>
            </a:extLst>
          </p:cNvPr>
          <p:cNvSpPr>
            <a:spLocks noGrp="1"/>
          </p:cNvSpPr>
          <p:nvPr>
            <p:ph idx="1"/>
          </p:nvPr>
        </p:nvSpPr>
        <p:spPr/>
        <p:txBody>
          <a:bodyPr>
            <a:normAutofit/>
          </a:bodyPr>
          <a:lstStyle/>
          <a:p>
            <a:pPr marL="0" indent="0">
              <a:buNone/>
            </a:pPr>
            <a:endParaRPr lang="en-US" sz="6000" dirty="0"/>
          </a:p>
          <a:p>
            <a:pPr marL="0" indent="0">
              <a:buNone/>
            </a:pPr>
            <a:r>
              <a:rPr lang="en-US" sz="6000" dirty="0"/>
              <a:t>                     THANKS</a:t>
            </a:r>
          </a:p>
        </p:txBody>
      </p:sp>
    </p:spTree>
    <p:extLst>
      <p:ext uri="{BB962C8B-B14F-4D97-AF65-F5344CB8AC3E}">
        <p14:creationId xmlns:p14="http://schemas.microsoft.com/office/powerpoint/2010/main" val="212262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DC71-F157-416C-9769-6BFAE5867E70}"/>
              </a:ext>
            </a:extLst>
          </p:cNvPr>
          <p:cNvSpPr>
            <a:spLocks noGrp="1"/>
          </p:cNvSpPr>
          <p:nvPr>
            <p:ph type="ctrTitle"/>
          </p:nvPr>
        </p:nvSpPr>
        <p:spPr>
          <a:xfrm>
            <a:off x="7464614" y="1783959"/>
            <a:ext cx="4087306" cy="2889114"/>
          </a:xfrm>
        </p:spPr>
        <p:txBody>
          <a:bodyPr anchor="b">
            <a:normAutofit fontScale="90000"/>
          </a:bodyPr>
          <a:lstStyle/>
          <a:p>
            <a:pPr algn="just"/>
            <a:r>
              <a:rPr lang="en-US" sz="2000" dirty="0">
                <a:latin typeface="Times New Roman" panose="02020603050405020304" pitchFamily="18" charset="0"/>
                <a:cs typeface="Times New Roman" panose="02020603050405020304" pitchFamily="18" charset="0"/>
              </a:rPr>
              <a:t>Aromatherapy is a growing industry, and more and more people are becoming interested in learning about and using essential oils. As you may already know, essential oils are very concentrated plant substances. It is our job to learn what we can about them and use them in our homes and on our bodies with great care. One drop of an essential oil might come from thousands of pounds of flower petals, and it might take just one diluted drop to soothe your bug bite. </a:t>
            </a:r>
            <a:br>
              <a:rPr lang="en-US" sz="5400" dirty="0"/>
            </a:br>
            <a:endParaRPr lang="en-US" sz="5400" dirty="0"/>
          </a:p>
        </p:txBody>
      </p:sp>
      <p:sp>
        <p:nvSpPr>
          <p:cNvPr id="3" name="Subtitle 2">
            <a:extLst>
              <a:ext uri="{FF2B5EF4-FFF2-40B4-BE49-F238E27FC236}">
                <a16:creationId xmlns:a16="http://schemas.microsoft.com/office/drawing/2014/main" id="{D7A2DE1F-0E28-467D-BF1A-1B567CBAEBC7}"/>
              </a:ext>
            </a:extLst>
          </p:cNvPr>
          <p:cNvSpPr>
            <a:spLocks noGrp="1"/>
          </p:cNvSpPr>
          <p:nvPr>
            <p:ph type="subTitle" idx="1"/>
          </p:nvPr>
        </p:nvSpPr>
        <p:spPr>
          <a:xfrm>
            <a:off x="7464612" y="4750893"/>
            <a:ext cx="4087305" cy="1147863"/>
          </a:xfrm>
        </p:spPr>
        <p:txBody>
          <a:bodyPr anchor="t">
            <a:normAutofit/>
          </a:bodyPr>
          <a:lstStyle/>
          <a:p>
            <a:pPr algn="l"/>
            <a:endParaRPr lang="en-US" sz="20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3E5C4A4-D1FF-454C-8F07-67C2C800F398}"/>
              </a:ext>
            </a:extLst>
          </p:cNvPr>
          <p:cNvPicPr>
            <a:picLocks noChangeAspect="1"/>
          </p:cNvPicPr>
          <p:nvPr/>
        </p:nvPicPr>
        <p:blipFill rotWithShape="1">
          <a:blip r:embed="rId2"/>
          <a:srcRect l="5947" r="12319"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object 2">
            <a:extLst>
              <a:ext uri="{FF2B5EF4-FFF2-40B4-BE49-F238E27FC236}">
                <a16:creationId xmlns:a16="http://schemas.microsoft.com/office/drawing/2014/main" id="{506ACDD7-6D96-44EE-94C5-5A3C985DE5C7}"/>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821417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80B46B3-BB17-4EA8-B684-F145BCF68273}"/>
              </a:ext>
            </a:extLst>
          </p:cNvPr>
          <p:cNvPicPr>
            <a:picLocks noChangeAspect="1"/>
          </p:cNvPicPr>
          <p:nvPr/>
        </p:nvPicPr>
        <p:blipFill rotWithShape="1">
          <a:blip r:embed="rId2"/>
          <a:srcRect t="28344" r="1" b="15684"/>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3ECD2-9AF3-4DC3-953C-B0B62ADA3CE3}"/>
              </a:ext>
            </a:extLst>
          </p:cNvPr>
          <p:cNvSpPr>
            <a:spLocks noGrp="1"/>
          </p:cNvSpPr>
          <p:nvPr>
            <p:ph type="title"/>
          </p:nvPr>
        </p:nvSpPr>
        <p:spPr>
          <a:xfrm>
            <a:off x="371094" y="1161288"/>
            <a:ext cx="3438144" cy="1124712"/>
          </a:xfrm>
        </p:spPr>
        <p:txBody>
          <a:bodyPr anchor="b">
            <a:normAutofit/>
          </a:bodyPr>
          <a:lstStyle/>
          <a:p>
            <a:endParaRPr lang="en-US" sz="280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167ED23-B779-4F5B-8759-02379AD13DAE}"/>
              </a:ext>
            </a:extLst>
          </p:cNvPr>
          <p:cNvSpPr>
            <a:spLocks noGrp="1"/>
          </p:cNvSpPr>
          <p:nvPr>
            <p:ph idx="1"/>
          </p:nvPr>
        </p:nvSpPr>
        <p:spPr>
          <a:xfrm>
            <a:off x="371093" y="2718054"/>
            <a:ext cx="5724907" cy="3207258"/>
          </a:xfrm>
        </p:spPr>
        <p:txBody>
          <a:bodyPr anchor="t">
            <a:normAutofit/>
          </a:bodyPr>
          <a:lstStyle/>
          <a:p>
            <a:pPr algn="just"/>
            <a:endParaRPr lang="en-US" sz="1800" dirty="0"/>
          </a:p>
          <a:p>
            <a:pPr algn="just"/>
            <a:r>
              <a:rPr lang="en-US" sz="1800" dirty="0"/>
              <a:t>DIY Aromatherapy is a great place to start experimenting safely and affordably with essential oils.</a:t>
            </a:r>
          </a:p>
          <a:p>
            <a:pPr algn="just"/>
            <a:r>
              <a:rPr lang="en-US" sz="1800" dirty="0"/>
              <a:t>This book tells you about the history of aromatherapy, and then goes on to explain how essential oils are made, the ways in which they work, how to choose and use them, which supplies are useful, how to make your own blends at home … and that is just what you’ll find in the first part!</a:t>
            </a:r>
            <a:endParaRPr lang="en-US" sz="1700" dirty="0"/>
          </a:p>
        </p:txBody>
      </p:sp>
      <p:sp>
        <p:nvSpPr>
          <p:cNvPr id="10" name="object 2">
            <a:extLst>
              <a:ext uri="{FF2B5EF4-FFF2-40B4-BE49-F238E27FC236}">
                <a16:creationId xmlns:a16="http://schemas.microsoft.com/office/drawing/2014/main" id="{9A20841F-34AB-46CA-B5E0-EFECCAAA2409}"/>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764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A4FA2B-04E1-4449-95A1-018C51321233}"/>
              </a:ext>
            </a:extLst>
          </p:cNvPr>
          <p:cNvPicPr>
            <a:picLocks noChangeAspect="1"/>
          </p:cNvPicPr>
          <p:nvPr/>
        </p:nvPicPr>
        <p:blipFill rotWithShape="1">
          <a:blip r:embed="rId2"/>
          <a:srcRect t="19615" b="24697"/>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F00BA98-4478-427A-A9C5-B002C1B51748}"/>
              </a:ext>
            </a:extLst>
          </p:cNvPr>
          <p:cNvSpPr>
            <a:spLocks noGrp="1"/>
          </p:cNvSpPr>
          <p:nvPr>
            <p:ph type="title"/>
          </p:nvPr>
        </p:nvSpPr>
        <p:spPr>
          <a:xfrm>
            <a:off x="709448" y="1913950"/>
            <a:ext cx="4204137" cy="1342754"/>
          </a:xfrm>
        </p:spPr>
        <p:txBody>
          <a:bodyPr>
            <a:normAutofit/>
          </a:bodyPr>
          <a:lstStyle/>
          <a:p>
            <a:pPr algn="ctr"/>
            <a:endParaRPr lang="en-US" sz="1300" dirty="0"/>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A5C1F7E4-2DA0-4B3D-8BE5-9AB94DEA5288}"/>
              </a:ext>
            </a:extLst>
          </p:cNvPr>
          <p:cNvSpPr>
            <a:spLocks noGrp="1"/>
          </p:cNvSpPr>
          <p:nvPr>
            <p:ph idx="1"/>
          </p:nvPr>
        </p:nvSpPr>
        <p:spPr>
          <a:xfrm>
            <a:off x="525516" y="3417573"/>
            <a:ext cx="4593021" cy="2619839"/>
          </a:xfrm>
        </p:spPr>
        <p:txBody>
          <a:bodyPr anchor="ctr">
            <a:normAutofit/>
          </a:bodyPr>
          <a:lstStyle/>
          <a:p>
            <a:pPr algn="just"/>
            <a:r>
              <a:rPr lang="en-US" sz="1800" dirty="0"/>
              <a:t>There are so many essential oils, and they can be useful for a variety of issues. </a:t>
            </a:r>
          </a:p>
          <a:p>
            <a:pPr algn="just"/>
            <a:r>
              <a:rPr lang="en-US" sz="1800" dirty="0"/>
              <a:t>Knowing when and how to use them is key to aromatherapy success. </a:t>
            </a:r>
            <a:endParaRPr lang="en-US" sz="1700" dirty="0"/>
          </a:p>
          <a:p>
            <a:pPr algn="just"/>
            <a:endParaRPr lang="en-US" sz="1800" dirty="0"/>
          </a:p>
        </p:txBody>
      </p:sp>
      <p:sp>
        <p:nvSpPr>
          <p:cNvPr id="12" name="object 2">
            <a:extLst>
              <a:ext uri="{FF2B5EF4-FFF2-40B4-BE49-F238E27FC236}">
                <a16:creationId xmlns:a16="http://schemas.microsoft.com/office/drawing/2014/main" id="{61B97CA5-AFC7-4DD3-AB6E-7A0CF353E318}"/>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54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B60C23-5F12-4B88-B02A-890380B9FD6B}"/>
              </a:ext>
            </a:extLst>
          </p:cNvPr>
          <p:cNvPicPr>
            <a:picLocks noChangeAspect="1"/>
          </p:cNvPicPr>
          <p:nvPr/>
        </p:nvPicPr>
        <p:blipFill rotWithShape="1">
          <a:blip r:embed="rId2"/>
          <a:srcRect t="13830" b="23865"/>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5" name="Group 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1" name="Freeform: Shape 1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object 2">
            <a:extLst>
              <a:ext uri="{FF2B5EF4-FFF2-40B4-BE49-F238E27FC236}">
                <a16:creationId xmlns:a16="http://schemas.microsoft.com/office/drawing/2014/main" id="{48545181-CE46-463F-B5A3-328CDB5D5FC4}"/>
              </a:ext>
            </a:extLst>
          </p:cNvPr>
          <p:cNvSpPr/>
          <p:nvPr/>
        </p:nvSpPr>
        <p:spPr>
          <a:xfrm>
            <a:off x="10972800" y="6026150"/>
            <a:ext cx="8128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226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916656D-45A1-4FA7-A393-5252F3B77F48}"/>
              </a:ext>
            </a:extLst>
          </p:cNvPr>
          <p:cNvPicPr>
            <a:picLocks noGrp="1" noChangeAspect="1"/>
          </p:cNvPicPr>
          <p:nvPr>
            <p:ph idx="1"/>
          </p:nvPr>
        </p:nvPicPr>
        <p:blipFill>
          <a:blip r:embed="rId2"/>
          <a:stretch>
            <a:fillRect/>
          </a:stretch>
        </p:blipFill>
        <p:spPr>
          <a:xfrm>
            <a:off x="1334406" y="643467"/>
            <a:ext cx="952318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2">
            <a:extLst>
              <a:ext uri="{FF2B5EF4-FFF2-40B4-BE49-F238E27FC236}">
                <a16:creationId xmlns:a16="http://schemas.microsoft.com/office/drawing/2014/main" id="{EE074673-C4A5-4099-B8AC-CD2C76BD1332}"/>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9183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0DBD76A-C322-405F-A44E-86D8D25C7A98}"/>
              </a:ext>
            </a:extLst>
          </p:cNvPr>
          <p:cNvPicPr>
            <a:picLocks noGrp="1" noChangeAspect="1"/>
          </p:cNvPicPr>
          <p:nvPr>
            <p:ph idx="1"/>
          </p:nvPr>
        </p:nvPicPr>
        <p:blipFill>
          <a:blip r:embed="rId2"/>
          <a:stretch>
            <a:fillRect/>
          </a:stretch>
        </p:blipFill>
        <p:spPr>
          <a:xfrm>
            <a:off x="643467" y="2019995"/>
            <a:ext cx="10905066" cy="2889842"/>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91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4FFEA33-E059-4F1F-B0D4-23BE52FD902B}"/>
              </a:ext>
            </a:extLst>
          </p:cNvPr>
          <p:cNvPicPr>
            <a:picLocks noGrp="1" noChangeAspect="1"/>
          </p:cNvPicPr>
          <p:nvPr>
            <p:ph idx="1"/>
          </p:nvPr>
        </p:nvPicPr>
        <p:blipFill>
          <a:blip r:embed="rId2"/>
          <a:stretch>
            <a:fillRect/>
          </a:stretch>
        </p:blipFill>
        <p:spPr>
          <a:xfrm>
            <a:off x="2646423" y="643467"/>
            <a:ext cx="689915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a:extLst>
              <a:ext uri="{FF2B5EF4-FFF2-40B4-BE49-F238E27FC236}">
                <a16:creationId xmlns:a16="http://schemas.microsoft.com/office/drawing/2014/main" id="{B0881EE5-93A9-43A5-B00C-6E37C1C3F0B2}"/>
              </a:ext>
            </a:extLst>
          </p:cNvPr>
          <p:cNvSpPr/>
          <p:nvPr/>
        </p:nvSpPr>
        <p:spPr>
          <a:xfrm>
            <a:off x="10972800" y="6026150"/>
            <a:ext cx="8128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5822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0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CD023537-49FE-4DC6-B881-40212194E4D1}"/>
              </a:ext>
            </a:extLst>
          </p:cNvPr>
          <p:cNvPicPr>
            <a:picLocks noGrp="1" noChangeAspect="1"/>
          </p:cNvPicPr>
          <p:nvPr>
            <p:ph idx="1"/>
          </p:nvPr>
        </p:nvPicPr>
        <p:blipFill>
          <a:blip r:embed="rId3"/>
          <a:stretch>
            <a:fillRect/>
          </a:stretch>
        </p:blipFill>
        <p:spPr>
          <a:xfrm>
            <a:off x="4581091" y="1176793"/>
            <a:ext cx="2772725" cy="4548146"/>
          </a:xfrm>
          <a:prstGeom prst="rect">
            <a:avLst/>
          </a:prstGeom>
        </p:spPr>
      </p:pic>
      <p:sp>
        <p:nvSpPr>
          <p:cNvPr id="5" name="object 2">
            <a:extLst>
              <a:ext uri="{FF2B5EF4-FFF2-40B4-BE49-F238E27FC236}">
                <a16:creationId xmlns:a16="http://schemas.microsoft.com/office/drawing/2014/main" id="{6F9429E9-68FD-46BB-A56F-45CF6E48431C}"/>
              </a:ext>
            </a:extLst>
          </p:cNvPr>
          <p:cNvSpPr/>
          <p:nvPr/>
        </p:nvSpPr>
        <p:spPr>
          <a:xfrm>
            <a:off x="10972800" y="6026150"/>
            <a:ext cx="8128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79004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625</Words>
  <Application>Microsoft Office PowerPoint</Application>
  <PresentationFormat>Widescreen</PresentationFormat>
  <Paragraphs>37</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Algerian</vt:lpstr>
      <vt:lpstr>Arial</vt:lpstr>
      <vt:lpstr>Calibri</vt:lpstr>
      <vt:lpstr>Calibri Light</vt:lpstr>
      <vt:lpstr>inherit</vt:lpstr>
      <vt:lpstr>Open Sans</vt:lpstr>
      <vt:lpstr>Times New Roman</vt:lpstr>
      <vt:lpstr>Office Theme</vt:lpstr>
      <vt:lpstr>PowerPoint Presentation</vt:lpstr>
      <vt:lpstr>Aromatherapy is a growing industry, and more and more people are becoming interested in learning about and using essential oils. As you may already know, essential oils are very concentrated plant substances. It is our job to learn what we can about them and use them in our homes and on our bodies with great care. One drop of an essential oil might come from thousands of pounds of flower petals, and it might take just one diluted drop to soothe your bug bite.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AROMATHERAPY</vt:lpstr>
      <vt:lpstr>PowerPoint Presentation</vt:lpstr>
      <vt:lpstr>PowerPoint Presentation</vt:lpstr>
      <vt:lpstr>AROMATHERAPY BASICS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Omji Porwal</dc:creator>
  <cp:lastModifiedBy>Omji Porwal</cp:lastModifiedBy>
  <cp:revision>5</cp:revision>
  <dcterms:created xsi:type="dcterms:W3CDTF">2021-02-18T07:00:56Z</dcterms:created>
  <dcterms:modified xsi:type="dcterms:W3CDTF">2023-06-06T05:57:53Z</dcterms:modified>
</cp:coreProperties>
</file>