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4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74157-0256-42C7-A41B-6D31642B1280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82AFF-FB3A-4C30-AD61-710241F91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95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81500" y="514350"/>
            <a:ext cx="3429000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5551F5F-D960-4A2A-A528-4AAC2DDD340C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3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7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3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3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7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1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9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1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8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0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3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8F638-A04B-4D70-9B89-E756AA18D79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D92D2-FB57-41DA-9B4D-D1E9061E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4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ject 2"/>
          <p:cNvSpPr>
            <a:spLocks/>
          </p:cNvSpPr>
          <p:nvPr/>
        </p:nvSpPr>
        <p:spPr bwMode="auto">
          <a:xfrm>
            <a:off x="0" y="4159700"/>
            <a:ext cx="9144000" cy="792162"/>
          </a:xfrm>
          <a:custGeom>
            <a:avLst/>
            <a:gdLst>
              <a:gd name="T0" fmla="*/ 9144000 w 9144000"/>
              <a:gd name="T1" fmla="*/ 0 h 792479"/>
              <a:gd name="T2" fmla="*/ 0 w 9144000"/>
              <a:gd name="T3" fmla="*/ 0 h 792479"/>
              <a:gd name="T4" fmla="*/ 0 w 9144000"/>
              <a:gd name="T5" fmla="*/ 791454 h 792479"/>
              <a:gd name="T6" fmla="*/ 9144000 w 9144000"/>
              <a:gd name="T7" fmla="*/ 791454 h 792479"/>
              <a:gd name="T8" fmla="*/ 9144000 w 9144000"/>
              <a:gd name="T9" fmla="*/ 0 h 7924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792479">
                <a:moveTo>
                  <a:pt x="9144000" y="0"/>
                </a:moveTo>
                <a:lnTo>
                  <a:pt x="0" y="0"/>
                </a:lnTo>
                <a:lnTo>
                  <a:pt x="0" y="792086"/>
                </a:lnTo>
                <a:lnTo>
                  <a:pt x="9144000" y="792086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3" name="object 3"/>
          <p:cNvSpPr txBox="1"/>
          <p:nvPr/>
        </p:nvSpPr>
        <p:spPr>
          <a:xfrm>
            <a:off x="322118" y="4413344"/>
            <a:ext cx="8458200" cy="567463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algn="ctr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lang="en-US" sz="3600" b="1" spc="-114" dirty="0">
                <a:latin typeface="Algerian" panose="04020705040A02060702" pitchFamily="82" charset="0"/>
                <a:cs typeface="Trebuchet MS"/>
              </a:rPr>
              <a:t>A R O M A t h e r a p </a:t>
            </a:r>
            <a:r>
              <a:rPr lang="en-US" sz="3600" b="1" spc="-114" dirty="0" smtClean="0">
                <a:latin typeface="Algerian" panose="04020705040A02060702" pitchFamily="82" charset="0"/>
                <a:cs typeface="Trebuchet MS"/>
              </a:rPr>
              <a:t>y- part 3</a:t>
            </a:r>
            <a:endParaRPr lang="en-US" sz="3600" b="1" dirty="0">
              <a:latin typeface="Algerian" panose="04020705040A02060702" pitchFamily="82" charset="0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71625" y="5368925"/>
            <a:ext cx="5595938" cy="85664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algn="ctr">
              <a:spcBef>
                <a:spcPts val="100"/>
              </a:spcBef>
              <a:defRPr/>
            </a:pPr>
            <a:r>
              <a:rPr b="1" spc="210" dirty="0">
                <a:latin typeface="Algerian" panose="04020705040A02060702" pitchFamily="82" charset="0"/>
                <a:cs typeface="Times New Roman"/>
              </a:rPr>
              <a:t>Grade</a:t>
            </a:r>
            <a:r>
              <a:rPr b="1" spc="-60" dirty="0">
                <a:latin typeface="Algerian" panose="04020705040A02060702" pitchFamily="82" charset="0"/>
                <a:cs typeface="Times New Roman"/>
              </a:rPr>
              <a:t> </a:t>
            </a:r>
            <a:r>
              <a:rPr lang="en-US" b="1" spc="-60" dirty="0">
                <a:latin typeface="Algerian" panose="04020705040A02060702" pitchFamily="82" charset="0"/>
                <a:cs typeface="Times New Roman"/>
              </a:rPr>
              <a:t>4</a:t>
            </a:r>
            <a:r>
              <a:rPr b="1" spc="130" dirty="0">
                <a:latin typeface="Algerian" panose="04020705040A02060702" pitchFamily="82" charset="0"/>
                <a:cs typeface="Times New Roman"/>
              </a:rPr>
              <a:t>-</a:t>
            </a:r>
            <a:r>
              <a:rPr lang="en-US" b="1" spc="130" dirty="0">
                <a:latin typeface="Algerian" panose="04020705040A02060702" pitchFamily="82" charset="0"/>
                <a:cs typeface="Times New Roman"/>
              </a:rPr>
              <a:t> Spring</a:t>
            </a:r>
            <a:r>
              <a:rPr lang="en-US" b="1" spc="-55" dirty="0">
                <a:latin typeface="Algerian" panose="04020705040A02060702" pitchFamily="82" charset="0"/>
                <a:cs typeface="Times New Roman"/>
              </a:rPr>
              <a:t> </a:t>
            </a:r>
            <a:r>
              <a:rPr b="1" spc="270">
                <a:latin typeface="Algerian" panose="04020705040A02060702" pitchFamily="82" charset="0"/>
                <a:cs typeface="Times New Roman"/>
              </a:rPr>
              <a:t>semester</a:t>
            </a:r>
            <a:r>
              <a:rPr b="1" spc="-55">
                <a:latin typeface="Algerian" panose="04020705040A02060702" pitchFamily="82" charset="0"/>
                <a:cs typeface="Times New Roman"/>
              </a:rPr>
              <a:t> </a:t>
            </a:r>
            <a:endParaRPr lang="en-US" b="1" spc="-55" smtClean="0">
              <a:latin typeface="Algerian" panose="04020705040A02060702" pitchFamily="82" charset="0"/>
              <a:cs typeface="Times New Roman"/>
            </a:endParaRPr>
          </a:p>
          <a:p>
            <a:pPr algn="ctr">
              <a:spcBef>
                <a:spcPts val="100"/>
              </a:spcBef>
              <a:defRPr/>
            </a:pPr>
            <a:r>
              <a:rPr b="1" spc="55" smtClean="0">
                <a:solidFill>
                  <a:srgbClr val="FF0000"/>
                </a:solidFill>
                <a:latin typeface="Algerian" panose="04020705040A02060702" pitchFamily="82" charset="0"/>
                <a:cs typeface="Times New Roman"/>
              </a:rPr>
              <a:t>Dr</a:t>
            </a:r>
            <a:r>
              <a:rPr b="1" spc="55" dirty="0">
                <a:solidFill>
                  <a:srgbClr val="FF0000"/>
                </a:solidFill>
                <a:latin typeface="Algerian" panose="04020705040A02060702" pitchFamily="82" charset="0"/>
                <a:cs typeface="Times New Roman"/>
              </a:rPr>
              <a:t>.</a:t>
            </a:r>
            <a:r>
              <a:rPr lang="en-US" b="1" spc="55" dirty="0">
                <a:solidFill>
                  <a:srgbClr val="FF0000"/>
                </a:solidFill>
                <a:latin typeface="Algerian" panose="04020705040A02060702" pitchFamily="82" charset="0"/>
                <a:cs typeface="Times New Roman"/>
              </a:rPr>
              <a:t> </a:t>
            </a:r>
            <a:r>
              <a:rPr b="1" spc="55" dirty="0">
                <a:solidFill>
                  <a:srgbClr val="FF0000"/>
                </a:solidFill>
                <a:latin typeface="Algerian" panose="04020705040A02060702" pitchFamily="82" charset="0"/>
                <a:cs typeface="Times New Roman"/>
              </a:rPr>
              <a:t> </a:t>
            </a:r>
            <a:r>
              <a:rPr b="1" spc="-15" dirty="0" err="1">
                <a:solidFill>
                  <a:srgbClr val="FF0000"/>
                </a:solidFill>
                <a:latin typeface="Algerian" panose="04020705040A02060702" pitchFamily="82" charset="0"/>
                <a:cs typeface="Times New Roman"/>
              </a:rPr>
              <a:t>Omji</a:t>
            </a:r>
            <a:r>
              <a:rPr b="1" spc="-140" dirty="0">
                <a:solidFill>
                  <a:srgbClr val="FF0000"/>
                </a:solidFill>
                <a:latin typeface="Algerian" panose="04020705040A02060702" pitchFamily="82" charset="0"/>
                <a:cs typeface="Times New Roman"/>
              </a:rPr>
              <a:t> </a:t>
            </a:r>
            <a:r>
              <a:rPr lang="en-US" b="1" spc="-140" dirty="0">
                <a:solidFill>
                  <a:srgbClr val="FF0000"/>
                </a:solidFill>
                <a:latin typeface="Algerian" panose="04020705040A02060702" pitchFamily="82" charset="0"/>
                <a:cs typeface="Times New Roman"/>
              </a:rPr>
              <a:t>  </a:t>
            </a:r>
            <a:r>
              <a:rPr b="1" spc="270" dirty="0" err="1">
                <a:solidFill>
                  <a:srgbClr val="FF0000"/>
                </a:solidFill>
                <a:latin typeface="Algerian" panose="04020705040A02060702" pitchFamily="82" charset="0"/>
                <a:cs typeface="Times New Roman"/>
              </a:rPr>
              <a:t>Porwal</a:t>
            </a:r>
            <a:endParaRPr lang="en-US" b="1" spc="270" dirty="0">
              <a:solidFill>
                <a:srgbClr val="FF0000"/>
              </a:solidFill>
              <a:latin typeface="Algerian" panose="04020705040A02060702" pitchFamily="82" charset="0"/>
              <a:cs typeface="Times New Roman"/>
            </a:endParaRPr>
          </a:p>
          <a:p>
            <a:pPr algn="ctr">
              <a:defRPr/>
            </a:pPr>
            <a:endParaRPr dirty="0">
              <a:latin typeface="Algerian" panose="04020705040A02060702" pitchFamily="82" charset="0"/>
              <a:cs typeface="Times New Roman"/>
            </a:endParaRPr>
          </a:p>
        </p:txBody>
      </p:sp>
      <p:sp>
        <p:nvSpPr>
          <p:cNvPr id="2053" name="object 7"/>
          <p:cNvSpPr txBox="1">
            <a:spLocks noChangeArrowheads="1"/>
          </p:cNvSpPr>
          <p:nvPr/>
        </p:nvSpPr>
        <p:spPr bwMode="auto">
          <a:xfrm>
            <a:off x="658091" y="617707"/>
            <a:ext cx="8094518" cy="401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065" rIns="0" bIns="0">
            <a:spAutoFit/>
          </a:bodyPr>
          <a:lstStyle>
            <a:lvl1pPr marL="12700" eaLnBrk="0" hangingPunct="0">
              <a:spcBef>
                <a:spcPct val="20000"/>
              </a:spcBef>
              <a:tabLst>
                <a:tab pos="116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tabLst>
                <a:tab pos="116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tabLst>
                <a:tab pos="116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tabLst>
                <a:tab pos="116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tabLst>
                <a:tab pos="116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16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16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16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165225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100"/>
              </a:spcBef>
            </a:pPr>
            <a:r>
              <a:rPr lang="en-US" altLang="en-US" sz="3600" b="1" dirty="0" smtClean="0">
                <a:latin typeface="Algerian" pitchFamily="82" charset="0"/>
                <a:cs typeface="Times New Roman" pitchFamily="18" charset="0"/>
              </a:rPr>
              <a:t>Tishk  International  University</a:t>
            </a:r>
            <a:endParaRPr lang="en-US" altLang="en-US" sz="3600" b="1" dirty="0">
              <a:latin typeface="Algerian" pitchFamily="82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endParaRPr lang="en-US" altLang="en-US" sz="4400" b="1" dirty="0">
              <a:latin typeface="Algerian" pitchFamily="82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r>
              <a:rPr lang="en-US" altLang="en-US" sz="4400" b="1" dirty="0">
                <a:latin typeface="Algerian" pitchFamily="82" charset="0"/>
                <a:cs typeface="Times New Roman" pitchFamily="18" charset="0"/>
              </a:rPr>
              <a:t>  </a:t>
            </a:r>
            <a:endParaRPr lang="en-US" altLang="en-US" sz="4400" b="1" dirty="0" smtClean="0">
              <a:latin typeface="Algerian" pitchFamily="82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endParaRPr lang="en-US" altLang="en-US" sz="4400" dirty="0" smtClean="0">
              <a:latin typeface="Algerian" pitchFamily="82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r>
              <a:rPr lang="en-US" altLang="en-US" sz="4400" dirty="0" smtClean="0">
                <a:latin typeface="Algerian" pitchFamily="82" charset="0"/>
                <a:cs typeface="Times New Roman" pitchFamily="18" charset="0"/>
              </a:rPr>
              <a:t>FACULTY </a:t>
            </a:r>
            <a:r>
              <a:rPr lang="en-US" altLang="en-US" sz="4400" dirty="0">
                <a:latin typeface="Algerian" pitchFamily="82" charset="0"/>
                <a:cs typeface="Times New Roman" pitchFamily="18" charset="0"/>
              </a:rPr>
              <a:t>OF PHARMACY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000" b="1" dirty="0">
                <a:solidFill>
                  <a:srgbClr val="00AF50"/>
                </a:solidFill>
                <a:latin typeface="Algerian" pitchFamily="82" charset="0"/>
                <a:cs typeface="Times New Roman" pitchFamily="18" charset="0"/>
              </a:rPr>
              <a:t>Department of Pharmacognosy</a:t>
            </a:r>
            <a:endParaRPr lang="en-US" altLang="en-US" sz="2000" dirty="0">
              <a:latin typeface="Algerian" pitchFamily="82" charset="0"/>
              <a:cs typeface="Times New Roman" pitchFamily="18" charset="0"/>
            </a:endParaRPr>
          </a:p>
          <a:p>
            <a:pPr eaLnBrk="1" hangingPunct="1">
              <a:spcBef>
                <a:spcPts val="50"/>
              </a:spcBef>
            </a:pPr>
            <a:endParaRPr lang="en-US" altLang="en-US" sz="2400" dirty="0">
              <a:latin typeface="Algerian" pitchFamily="82" charset="0"/>
              <a:cs typeface="Times New Roman" pitchFamily="18" charset="0"/>
            </a:endParaRPr>
          </a:p>
        </p:txBody>
      </p:sp>
      <p:pic>
        <p:nvPicPr>
          <p:cNvPr id="205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491" y="1513446"/>
            <a:ext cx="1637507" cy="1610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object 7"/>
          <p:cNvSpPr>
            <a:spLocks noChangeArrowheads="1"/>
          </p:cNvSpPr>
          <p:nvPr/>
        </p:nvSpPr>
        <p:spPr bwMode="auto">
          <a:xfrm>
            <a:off x="322118" y="1143000"/>
            <a:ext cx="8534400" cy="12223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9742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48"/>
    </mc:Choice>
    <mc:Fallback xmlns="">
      <p:transition spd="slow" advTm="1614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6294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Ancient scripture is filled with references to scented oils, ointments, and perfumes.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/>
              <a:t>of </a:t>
            </a:r>
            <a:r>
              <a:rPr lang="en-US" dirty="0" smtClean="0"/>
              <a:t>the most </a:t>
            </a:r>
            <a:r>
              <a:rPr lang="en-US" dirty="0"/>
              <a:t>famous is a passage in the New Testament recorded by several apostles describing the “</a:t>
            </a:r>
            <a:r>
              <a:rPr lang="en-US" dirty="0" smtClean="0"/>
              <a:t>woman of </a:t>
            </a:r>
            <a:r>
              <a:rPr lang="en-US" dirty="0"/>
              <a:t>sinful nature” who bathed Jesus’ feet with an expensive perfume made of “nard</a:t>
            </a:r>
            <a:r>
              <a:rPr lang="en-US" dirty="0" smtClean="0"/>
              <a:t>.”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Nard is </a:t>
            </a:r>
            <a:r>
              <a:rPr lang="en-US" dirty="0" smtClean="0"/>
              <a:t>a reference </a:t>
            </a:r>
            <a:r>
              <a:rPr lang="en-US" dirty="0"/>
              <a:t>is to “spikenard,” a much-prized oil that was a component of the sacred </a:t>
            </a:r>
            <a:r>
              <a:rPr lang="en-US" dirty="0" smtClean="0"/>
              <a:t>anointing oil used in </a:t>
            </a:r>
            <a:r>
              <a:rPr lang="en-US" dirty="0"/>
              <a:t>the </a:t>
            </a:r>
            <a:r>
              <a:rPr lang="en-US" dirty="0" smtClean="0"/>
              <a:t>temples.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136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839200" cy="6629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Crusaders returned from the Middle East with exotic aromatics like black pepper, </a:t>
            </a:r>
            <a:r>
              <a:rPr lang="en-US" dirty="0" smtClean="0"/>
              <a:t>cinnamon, frankincense </a:t>
            </a:r>
            <a:r>
              <a:rPr lang="en-US" dirty="0"/>
              <a:t>and myrrh (both resins), </a:t>
            </a:r>
            <a:r>
              <a:rPr lang="en-US" dirty="0" err="1"/>
              <a:t>cedarwood</a:t>
            </a:r>
            <a:r>
              <a:rPr lang="en-US" dirty="0"/>
              <a:t>, sandalwood, and more. </a:t>
            </a:r>
            <a:endParaRPr lang="en-US" dirty="0" smtClean="0"/>
          </a:p>
          <a:p>
            <a:pPr algn="just"/>
            <a:r>
              <a:rPr lang="en-US" dirty="0" smtClean="0"/>
              <a:t>Boccaccio’s 14th-century master piece</a:t>
            </a:r>
            <a:r>
              <a:rPr lang="en-US" dirty="0"/>
              <a:t>, </a:t>
            </a:r>
            <a:r>
              <a:rPr lang="en-US" i="1" dirty="0"/>
              <a:t>The Decameron</a:t>
            </a:r>
            <a:r>
              <a:rPr lang="en-US" dirty="0"/>
              <a:t>, mentions soap scented with musk and cloves and flasks of </a:t>
            </a:r>
            <a:r>
              <a:rPr lang="en-US" dirty="0" smtClean="0"/>
              <a:t>floral waters </a:t>
            </a:r>
            <a:r>
              <a:rPr lang="en-US" dirty="0"/>
              <a:t>(also called “sweet waters”) distilled from roses, jasmine, oranges, and lemons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Roses</a:t>
            </a:r>
            <a:r>
              <a:rPr lang="en-US" dirty="0" smtClean="0"/>
              <a:t> </a:t>
            </a:r>
            <a:r>
              <a:rPr lang="en-US" dirty="0"/>
              <a:t>are native to both Europe and Asia, and the flower was considered sacred to Venus </a:t>
            </a:r>
            <a:r>
              <a:rPr lang="en-US" dirty="0" smtClean="0"/>
              <a:t>and later </a:t>
            </a:r>
            <a:r>
              <a:rPr lang="en-US" dirty="0"/>
              <a:t>adapted as a symbol of the Virgin Mary. </a:t>
            </a:r>
            <a:endParaRPr lang="en-US" dirty="0" smtClean="0"/>
          </a:p>
          <a:p>
            <a:pPr algn="just"/>
            <a:r>
              <a:rPr lang="en-US" dirty="0" smtClean="0"/>
              <a:t>Rose </a:t>
            </a:r>
            <a:r>
              <a:rPr lang="en-US" dirty="0"/>
              <a:t>petals were used to scent bath water and also</a:t>
            </a:r>
            <a:br>
              <a:rPr lang="en-US" dirty="0"/>
            </a:br>
            <a:r>
              <a:rPr lang="en-US" dirty="0"/>
              <a:t>basins of water used for hand washing at the table.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Then</a:t>
            </a:r>
            <a:r>
              <a:rPr lang="en-US" dirty="0"/>
              <a:t>, as now, “attar of roses” (also known </a:t>
            </a:r>
            <a:r>
              <a:rPr lang="en-US" dirty="0" smtClean="0"/>
              <a:t>as “rose </a:t>
            </a:r>
            <a:r>
              <a:rPr lang="en-US" dirty="0" err="1"/>
              <a:t>otto</a:t>
            </a:r>
            <a:r>
              <a:rPr lang="en-US" dirty="0"/>
              <a:t>” or rose essential oil) was very expensive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54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In the 18th and 19th centuries, European colonists brought their own remedies and </a:t>
            </a:r>
            <a:r>
              <a:rPr lang="en-US" dirty="0" smtClean="0"/>
              <a:t>medicinal recipes </a:t>
            </a:r>
            <a:r>
              <a:rPr lang="en-US" dirty="0"/>
              <a:t>with them to the New World but soon adopted practices found among the Native </a:t>
            </a:r>
            <a:r>
              <a:rPr lang="en-US" dirty="0" smtClean="0"/>
              <a:t>Americans and </a:t>
            </a:r>
            <a:r>
              <a:rPr lang="en-US" dirty="0"/>
              <a:t>First Nation people, in particular the use of birch bark tonic to reduce fever, relieve pain, </a:t>
            </a:r>
            <a:r>
              <a:rPr lang="en-US" dirty="0" smtClean="0"/>
              <a:t>and soothe </a:t>
            </a:r>
            <a:r>
              <a:rPr lang="en-US" dirty="0"/>
              <a:t>inflamed flesh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In New England, the early colonists discovered that boiling the fruit of </a:t>
            </a:r>
            <a:r>
              <a:rPr lang="en-US" dirty="0" smtClean="0"/>
              <a:t>the bayberry </a:t>
            </a:r>
            <a:r>
              <a:rPr lang="en-US" dirty="0"/>
              <a:t>bush yielded a fragrant wax that could be used to make candles and, unlike their </a:t>
            </a:r>
            <a:r>
              <a:rPr lang="en-US" dirty="0" smtClean="0"/>
              <a:t>candles made </a:t>
            </a:r>
            <a:r>
              <a:rPr lang="en-US" dirty="0"/>
              <a:t>of tallow (animal fat), did not go rancid.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83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883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In America, the 19th century saw the rise of a new kind of toilet water. 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most famous </a:t>
            </a:r>
            <a:r>
              <a:rPr lang="en-US" sz="2800" dirty="0" smtClean="0"/>
              <a:t>was “Florida </a:t>
            </a:r>
            <a:r>
              <a:rPr lang="en-US" sz="2800" dirty="0"/>
              <a:t>Water” with its spicy orange-lavender scent, and “Kananga Water,” which was based </a:t>
            </a:r>
            <a:r>
              <a:rPr lang="en-US" sz="2800" dirty="0" smtClean="0"/>
              <a:t>on </a:t>
            </a:r>
            <a:r>
              <a:rPr lang="en-US" sz="2800" dirty="0" err="1" smtClean="0"/>
              <a:t>ylang</a:t>
            </a:r>
            <a:r>
              <a:rPr lang="en-US" sz="2800" dirty="0" smtClean="0"/>
              <a:t> </a:t>
            </a:r>
            <a:r>
              <a:rPr lang="en-US" sz="2800" dirty="0" err="1"/>
              <a:t>ylang</a:t>
            </a:r>
            <a:r>
              <a:rPr lang="en-US" sz="2800" dirty="0"/>
              <a:t>, an essential oil prized not only for health and personal care, but also for use in rituals </a:t>
            </a:r>
            <a:r>
              <a:rPr lang="en-US" sz="2800" dirty="0" smtClean="0"/>
              <a:t>of home </a:t>
            </a:r>
            <a:r>
              <a:rPr lang="en-US" sz="2800" dirty="0"/>
              <a:t>protection and spiritual cleansing</a:t>
            </a:r>
            <a:r>
              <a:rPr lang="en-US" sz="28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Another formula, “Hoyt’s Cologne,” was said to </a:t>
            </a:r>
            <a:r>
              <a:rPr lang="en-US" sz="2800" dirty="0" smtClean="0"/>
              <a:t>attract luck to </a:t>
            </a:r>
            <a:r>
              <a:rPr lang="en-US" sz="2800" dirty="0"/>
              <a:t>gamblers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836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/>
              <a:t>       </a:t>
            </a:r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9600" dirty="0" smtClean="0"/>
              <a:t>       </a:t>
            </a:r>
            <a:r>
              <a:rPr lang="en-US" sz="9600" dirty="0" smtClean="0">
                <a:latin typeface="Algerian" panose="04020705040A02060702" pitchFamily="82" charset="0"/>
              </a:rPr>
              <a:t>Thanks</a:t>
            </a:r>
            <a:endParaRPr lang="en-US" sz="9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16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Aromatherapy- Basic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our sense of smell is very powerful.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species, including humans, rely partially on their sense </a:t>
            </a:r>
            <a:r>
              <a:rPr lang="en-US" dirty="0" smtClean="0"/>
              <a:t>of smell </a:t>
            </a:r>
            <a:r>
              <a:rPr lang="en-US" dirty="0"/>
              <a:t>to survive.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Scent </a:t>
            </a:r>
            <a:r>
              <a:rPr lang="en-US" dirty="0"/>
              <a:t>has the ability to evoke memories, calm or invigorate the senses, help </a:t>
            </a:r>
            <a:r>
              <a:rPr lang="en-US" dirty="0" smtClean="0"/>
              <a:t>you wake </a:t>
            </a:r>
            <a:r>
              <a:rPr lang="en-US" dirty="0"/>
              <a:t>up or fall asleep, and discern whether foods have gone bad, among many other functions.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Many people </a:t>
            </a:r>
            <a:r>
              <a:rPr lang="en-US" dirty="0"/>
              <a:t>think, and understandably so, given the name, that </a:t>
            </a:r>
            <a:r>
              <a:rPr lang="en-US" dirty="0" smtClean="0"/>
              <a:t>aromatherapy </a:t>
            </a:r>
            <a:r>
              <a:rPr lang="en-US" dirty="0"/>
              <a:t>is purely about scents.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aromatherapy goes far beyond the practice of simply inhaling fragrant oils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974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Scent with Intent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According to the National Association for Holistic Aromatherapy (NAHA), aromatherapy </a:t>
            </a:r>
            <a:r>
              <a:rPr lang="en-US" dirty="0" smtClean="0"/>
              <a:t>can promote </a:t>
            </a:r>
            <a:r>
              <a:rPr lang="en-US" dirty="0"/>
              <a:t>physical, emotional, mental, and spiritual health and balance in the body. </a:t>
            </a:r>
            <a:endParaRPr lang="en-US" dirty="0" smtClean="0"/>
          </a:p>
          <a:p>
            <a:pPr algn="just"/>
            <a:r>
              <a:rPr lang="en-US" dirty="0" smtClean="0"/>
              <a:t>Of </a:t>
            </a:r>
            <a:r>
              <a:rPr lang="en-US" dirty="0"/>
              <a:t>primary use </a:t>
            </a:r>
            <a:r>
              <a:rPr lang="en-US" dirty="0" smtClean="0"/>
              <a:t>in aromatherapy </a:t>
            </a:r>
            <a:r>
              <a:rPr lang="en-US" dirty="0"/>
              <a:t>are </a:t>
            </a:r>
            <a:r>
              <a:rPr lang="en-US" i="1" dirty="0"/>
              <a:t>essential oils</a:t>
            </a:r>
            <a:r>
              <a:rPr lang="en-US" dirty="0"/>
              <a:t>, the complex chemical substances obtained from plants. </a:t>
            </a:r>
            <a:endParaRPr lang="en-US" dirty="0" smtClean="0"/>
          </a:p>
          <a:p>
            <a:pPr algn="just"/>
            <a:r>
              <a:rPr lang="en-US" dirty="0" smtClean="0"/>
              <a:t>These natural substances </a:t>
            </a:r>
            <a:r>
              <a:rPr lang="en-US" dirty="0"/>
              <a:t>are as prized for their powerful fragrances as they are for their healing and </a:t>
            </a:r>
            <a:r>
              <a:rPr lang="en-US" dirty="0" smtClean="0"/>
              <a:t>beauty applications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a very true sense, aromatherapy is indeed “scent with intent,” a practice in </a:t>
            </a:r>
            <a:r>
              <a:rPr lang="en-US" dirty="0" smtClean="0"/>
              <a:t>which fragrant </a:t>
            </a:r>
            <a:r>
              <a:rPr lang="en-US" dirty="0"/>
              <a:t>plant compounds work to balance the body, mind, and </a:t>
            </a:r>
            <a:r>
              <a:rPr lang="en-US" dirty="0" smtClean="0"/>
              <a:t>spirit.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278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067800" cy="58975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For many years, the concept of aromatherapy was confined to the spa industry and a range of</a:t>
            </a:r>
            <a:br>
              <a:rPr lang="en-US" dirty="0"/>
            </a:br>
            <a:r>
              <a:rPr lang="en-US" dirty="0"/>
              <a:t>pampering treatments such as massages, facials, or baths, in which essential oils were applied to</a:t>
            </a:r>
            <a:br>
              <a:rPr lang="en-US" dirty="0"/>
            </a:br>
            <a:r>
              <a:rPr lang="en-US" dirty="0"/>
              <a:t>enhance the experience.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While </a:t>
            </a:r>
            <a:r>
              <a:rPr lang="en-US" dirty="0"/>
              <a:t>some massage practitioners were aware of the therapeutic benefits </a:t>
            </a:r>
            <a:r>
              <a:rPr lang="en-US" dirty="0" smtClean="0"/>
              <a:t>of certain </a:t>
            </a:r>
            <a:r>
              <a:rPr lang="en-US" dirty="0"/>
              <a:t>oils, such as evening </a:t>
            </a:r>
            <a:r>
              <a:rPr lang="en-US" dirty="0" smtClean="0"/>
              <a:t>primrose.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400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991600" cy="64071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Essential oils have become a valued part of a holistic approach to mental, physical, and </a:t>
            </a:r>
            <a:r>
              <a:rPr lang="en-US" dirty="0" smtClean="0"/>
              <a:t>spiritual health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Rather </a:t>
            </a:r>
            <a:r>
              <a:rPr lang="en-US" dirty="0"/>
              <a:t>than writing off essential oils, the international medical </a:t>
            </a:r>
            <a:r>
              <a:rPr lang="en-US" dirty="0" smtClean="0"/>
              <a:t>community is studying  their medicinal </a:t>
            </a:r>
            <a:r>
              <a:rPr lang="en-US" dirty="0"/>
              <a:t>effects more closely.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results are not simply encouraging; they substantiate </a:t>
            </a:r>
            <a:r>
              <a:rPr lang="en-US" dirty="0" smtClean="0"/>
              <a:t>what practitioners </a:t>
            </a:r>
            <a:r>
              <a:rPr lang="en-US" dirty="0"/>
              <a:t>of herbal medicine have known for centuries. </a:t>
            </a:r>
            <a:endParaRPr lang="en-US" dirty="0" smtClean="0"/>
          </a:p>
          <a:p>
            <a:pPr algn="just"/>
            <a:r>
              <a:rPr lang="en-US" dirty="0" smtClean="0"/>
              <a:t>For example, a 2002 study published in the </a:t>
            </a:r>
            <a:r>
              <a:rPr lang="en-US" i="1" dirty="0"/>
              <a:t>Journal of Clinical Psychiatry </a:t>
            </a:r>
            <a:r>
              <a:rPr lang="en-US" dirty="0"/>
              <a:t>concluded that patients who suffered from severe </a:t>
            </a:r>
            <a:r>
              <a:rPr lang="en-US" dirty="0" smtClean="0"/>
              <a:t>dementia were able </a:t>
            </a:r>
            <a:r>
              <a:rPr lang="en-US" dirty="0"/>
              <a:t>to reduce their agitation by 35 percent through the application of </a:t>
            </a:r>
            <a:r>
              <a:rPr lang="en-US" dirty="0" smtClean="0"/>
              <a:t>Melissa (lemon balm) essential oil.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A 2012 study in </a:t>
            </a:r>
            <a:r>
              <a:rPr lang="en-US" i="1" dirty="0"/>
              <a:t>Therapeutic Advances in Psychopharmacology </a:t>
            </a:r>
            <a:r>
              <a:rPr lang="en-US" dirty="0"/>
              <a:t>analyzed </a:t>
            </a:r>
            <a:r>
              <a:rPr lang="en-US" dirty="0" smtClean="0"/>
              <a:t>how exposure to rosemary </a:t>
            </a:r>
            <a:r>
              <a:rPr lang="en-US" dirty="0"/>
              <a:t>essential oil would affect cognitive performance</a:t>
            </a:r>
            <a:r>
              <a:rPr lang="en-US" dirty="0" smtClean="0"/>
              <a:t> .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382000" y="6218464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328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Researchers reported conclusively that</a:t>
            </a:r>
            <a:r>
              <a:rPr lang="en-US" dirty="0" smtClean="0"/>
              <a:t> the performance </a:t>
            </a:r>
            <a:r>
              <a:rPr lang="en-US" dirty="0"/>
              <a:t>on cognitive tasks—specifically, the ability to remember to do </a:t>
            </a:r>
            <a:r>
              <a:rPr lang="en-US" dirty="0" smtClean="0"/>
              <a:t>something—of those studied </a:t>
            </a:r>
            <a:r>
              <a:rPr lang="en-US" dirty="0"/>
              <a:t>“is significantly related to concentration of [rosemary essential oil] absorbed… </a:t>
            </a:r>
            <a:r>
              <a:rPr lang="en-US" dirty="0" smtClean="0"/>
              <a:t>with improved </a:t>
            </a:r>
            <a:r>
              <a:rPr lang="en-US" dirty="0"/>
              <a:t>performance at higher concentrations.”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an interview originally published 20 years </a:t>
            </a:r>
            <a:r>
              <a:rPr lang="en-US" dirty="0" smtClean="0"/>
              <a:t>ago, Dr</a:t>
            </a:r>
            <a:r>
              <a:rPr lang="en-US" dirty="0"/>
              <a:t>. Marc </a:t>
            </a:r>
            <a:r>
              <a:rPr lang="en-US" dirty="0" err="1"/>
              <a:t>Micozzi</a:t>
            </a:r>
            <a:r>
              <a:rPr lang="en-US" dirty="0"/>
              <a:t>, then Executive Director of the College of Physicians, spoke </a:t>
            </a:r>
            <a:r>
              <a:rPr lang="en-US" dirty="0" smtClean="0"/>
              <a:t>admiringly about the growth  of </a:t>
            </a:r>
            <a:r>
              <a:rPr lang="en-US" dirty="0"/>
              <a:t>“alternative and complementary medicine” and his belief that a new orientation </a:t>
            </a:r>
            <a:r>
              <a:rPr lang="en-US" dirty="0" smtClean="0"/>
              <a:t>toward “self-care</a:t>
            </a:r>
            <a:r>
              <a:rPr lang="en-US" dirty="0"/>
              <a:t>” and “self-cure” could be one solution to the nation’s health care crisis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In other words, embracing </a:t>
            </a:r>
            <a:r>
              <a:rPr lang="en-US" dirty="0"/>
              <a:t>aromatherapy empowers you to take proactive steps that may help you improve your health</a:t>
            </a:r>
            <a:br>
              <a:rPr lang="en-US" dirty="0"/>
            </a:br>
            <a:r>
              <a:rPr lang="en-US" dirty="0"/>
              <a:t>and well-being, potentially reducing your need for illness-related </a:t>
            </a:r>
            <a:r>
              <a:rPr lang="en-US" dirty="0" smtClean="0"/>
              <a:t>medical care .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687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589756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8000" dirty="0"/>
              <a:t>In the </a:t>
            </a:r>
            <a:r>
              <a:rPr lang="en-US" sz="8000" dirty="0" smtClean="0"/>
              <a:t>Aromatherapy recipe dozens </a:t>
            </a:r>
            <a:r>
              <a:rPr lang="en-US" sz="8000" dirty="0"/>
              <a:t>of essential oil blends you can craft quickly, </a:t>
            </a:r>
            <a:r>
              <a:rPr lang="en-US" sz="8000" dirty="0" smtClean="0"/>
              <a:t>easily, and </a:t>
            </a:r>
            <a:r>
              <a:rPr lang="en-US" sz="8000" dirty="0"/>
              <a:t>affordably to begin working with aromatherapy at home. </a:t>
            </a:r>
            <a:endParaRPr lang="en-US" sz="8000" dirty="0" smtClean="0"/>
          </a:p>
          <a:p>
            <a:pPr algn="just"/>
            <a:endParaRPr lang="en-US" sz="8000" dirty="0" smtClean="0"/>
          </a:p>
          <a:p>
            <a:pPr algn="just"/>
            <a:r>
              <a:rPr lang="en-US" sz="8000" dirty="0" smtClean="0"/>
              <a:t>From </a:t>
            </a:r>
            <a:r>
              <a:rPr lang="en-US" sz="8000" dirty="0"/>
              <a:t>the many projects and recipes </a:t>
            </a:r>
            <a:r>
              <a:rPr lang="en-US" sz="8000" dirty="0" smtClean="0"/>
              <a:t>in this </a:t>
            </a:r>
            <a:r>
              <a:rPr lang="en-US" sz="8000" dirty="0"/>
              <a:t>book, you’ll learn how to:</a:t>
            </a:r>
            <a:br>
              <a:rPr lang="en-US" sz="8000" dirty="0"/>
            </a:br>
            <a:r>
              <a:rPr lang="en-US" sz="8000" dirty="0"/>
              <a:t>Put together an “alternative medicine chest” filled with time-tested </a:t>
            </a:r>
            <a:r>
              <a:rPr lang="en-US" sz="8000" dirty="0" smtClean="0"/>
              <a:t>natural remedies. </a:t>
            </a:r>
          </a:p>
          <a:p>
            <a:pPr algn="just"/>
            <a:endParaRPr lang="en-US" sz="8000" dirty="0" smtClean="0"/>
          </a:p>
          <a:p>
            <a:pPr algn="just"/>
            <a:r>
              <a:rPr lang="en-US" sz="8000" dirty="0" smtClean="0"/>
              <a:t>Blend </a:t>
            </a:r>
            <a:r>
              <a:rPr lang="en-US" sz="8000" dirty="0"/>
              <a:t>your own fragrances, massage oils, and lotions in just a few minutes with </a:t>
            </a:r>
            <a:r>
              <a:rPr lang="en-US" sz="8000" dirty="0" smtClean="0"/>
              <a:t>just a few ingredients</a:t>
            </a:r>
            <a:r>
              <a:rPr lang="en-US" sz="8000" dirty="0"/>
              <a:t>, customizing your scent to your own specifications and </a:t>
            </a:r>
            <a:r>
              <a:rPr lang="en-US" sz="8000" dirty="0" smtClean="0"/>
              <a:t>tastes. </a:t>
            </a:r>
          </a:p>
          <a:p>
            <a:pPr algn="just"/>
            <a:endParaRPr lang="en-US" sz="8000" dirty="0" smtClean="0"/>
          </a:p>
          <a:p>
            <a:pPr algn="just"/>
            <a:r>
              <a:rPr lang="en-US" sz="8000" dirty="0" smtClean="0"/>
              <a:t>Make </a:t>
            </a:r>
            <a:r>
              <a:rPr lang="en-US" sz="8000" dirty="0"/>
              <a:t>effective, inexpensive, and nontoxic cleaning products.</a:t>
            </a:r>
            <a:br>
              <a:rPr lang="en-US" sz="8000" dirty="0"/>
            </a:br>
            <a:r>
              <a:rPr lang="en-US" sz="8000" dirty="0"/>
              <a:t>Create your own baby and bath products free of harsh chemicals and toxic </a:t>
            </a:r>
            <a:r>
              <a:rPr lang="en-US" sz="8000" dirty="0" smtClean="0"/>
              <a:t>ingredients. </a:t>
            </a:r>
          </a:p>
          <a:p>
            <a:pPr algn="just"/>
            <a:endParaRPr lang="en-US" sz="8000" dirty="0" smtClean="0"/>
          </a:p>
          <a:p>
            <a:pPr algn="just"/>
            <a:r>
              <a:rPr lang="en-US" sz="8000" dirty="0" smtClean="0"/>
              <a:t>Craft </a:t>
            </a:r>
            <a:r>
              <a:rPr lang="en-US" sz="8000" dirty="0"/>
              <a:t>your own cosmetics and bath products for fun (or even profit!).</a:t>
            </a:r>
            <a:br>
              <a:rPr lang="en-US" sz="8000" dirty="0"/>
            </a:br>
            <a:r>
              <a:rPr lang="en-US" sz="8000" dirty="0"/>
              <a:t>Save money on everything from DIY dryer sheets to homemade versions of luxury </a:t>
            </a:r>
            <a:r>
              <a:rPr lang="en-US" sz="8000" dirty="0" smtClean="0"/>
              <a:t>eye creams.</a:t>
            </a:r>
          </a:p>
          <a:p>
            <a:pPr algn="just"/>
            <a:endParaRPr lang="en-US" sz="8000" dirty="0" smtClean="0"/>
          </a:p>
          <a:p>
            <a:pPr algn="just"/>
            <a:r>
              <a:rPr lang="en-US" sz="8000" dirty="0" smtClean="0"/>
              <a:t>Create </a:t>
            </a:r>
            <a:r>
              <a:rPr lang="en-US" sz="8000" dirty="0"/>
              <a:t>scented candles, air freshener sprays, and special essential oil blends for </a:t>
            </a:r>
            <a:r>
              <a:rPr lang="en-US" sz="8000" dirty="0" smtClean="0"/>
              <a:t>room diffusers to increase focus</a:t>
            </a:r>
            <a:r>
              <a:rPr lang="en-US" sz="8000" dirty="0"/>
              <a:t>, ease tension, and promote harmony in your living and working </a:t>
            </a:r>
            <a:r>
              <a:rPr lang="en-US" sz="8000" dirty="0" smtClean="0"/>
              <a:t>spaces.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822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Aromatherapy then and Now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355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use of essential oils in medicine and cosmetics dates back to antiquity. </a:t>
            </a:r>
            <a:endParaRPr lang="en-US" dirty="0" smtClean="0"/>
          </a:p>
          <a:p>
            <a:pPr algn="just"/>
            <a:r>
              <a:rPr lang="en-US" dirty="0" smtClean="0"/>
              <a:t>Egyptians</a:t>
            </a:r>
            <a:r>
              <a:rPr lang="en-US" dirty="0"/>
              <a:t>, </a:t>
            </a:r>
            <a:r>
              <a:rPr lang="en-US" dirty="0" smtClean="0"/>
              <a:t>Romans, and Greeks </a:t>
            </a:r>
            <a:r>
              <a:rPr lang="en-US" dirty="0"/>
              <a:t>all practiced aroma-therapy.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ancient Greek philosopher, Theophrastus of </a:t>
            </a:r>
            <a:r>
              <a:rPr lang="en-US" dirty="0" smtClean="0"/>
              <a:t>Athens, wrote a number </a:t>
            </a:r>
            <a:r>
              <a:rPr lang="en-US" dirty="0"/>
              <a:t>of botanical textbooks, including one that explored how scents affect </a:t>
            </a:r>
            <a:r>
              <a:rPr lang="en-US" dirty="0" smtClean="0"/>
              <a:t>emotions, a connection that </a:t>
            </a:r>
            <a:r>
              <a:rPr lang="en-US" dirty="0"/>
              <a:t>has been rediscovered by modern </a:t>
            </a:r>
            <a:r>
              <a:rPr lang="en-US" dirty="0" smtClean="0"/>
              <a:t>aroma therapists </a:t>
            </a:r>
            <a:r>
              <a:rPr lang="en-US" dirty="0"/>
              <a:t>using scents such as </a:t>
            </a:r>
            <a:r>
              <a:rPr lang="en-US" dirty="0" smtClean="0"/>
              <a:t>peppermint, lavender, and various </a:t>
            </a:r>
            <a:r>
              <a:rPr lang="en-US" dirty="0"/>
              <a:t>citruses to treat depression.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08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9067800" cy="6400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Persian physician perfected steam distillation around the turn of the first millennium.</a:t>
            </a:r>
            <a:br>
              <a:rPr lang="en-US" dirty="0"/>
            </a:br>
            <a:endParaRPr lang="en-US" dirty="0" smtClean="0"/>
          </a:p>
          <a:p>
            <a:pPr algn="just"/>
            <a:r>
              <a:rPr lang="en-US" smtClean="0"/>
              <a:t>Rose water</a:t>
            </a:r>
            <a:r>
              <a:rPr lang="en-US" dirty="0"/>
              <a:t>, known as </a:t>
            </a:r>
            <a:r>
              <a:rPr lang="en-US" i="1" dirty="0" err="1"/>
              <a:t>golab</a:t>
            </a:r>
            <a:r>
              <a:rPr lang="en-US" dirty="0"/>
              <a:t>, is a hydrosol still extensively used in Middle Eastern cooking </a:t>
            </a:r>
            <a:r>
              <a:rPr lang="en-US" dirty="0" smtClean="0"/>
              <a:t>and perfumery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Historian </a:t>
            </a:r>
            <a:r>
              <a:rPr lang="en-US" dirty="0"/>
              <a:t>Will Durant </a:t>
            </a:r>
            <a:r>
              <a:rPr lang="en-US" dirty="0" smtClean="0"/>
              <a:t>(</a:t>
            </a:r>
            <a:r>
              <a:rPr lang="en-US" i="1" dirty="0" smtClean="0"/>
              <a:t>Civilization</a:t>
            </a:r>
            <a:r>
              <a:rPr lang="en-US" dirty="0"/>
              <a:t>) credits the Persians with being the first </a:t>
            </a:r>
            <a:r>
              <a:rPr lang="en-US" dirty="0" smtClean="0"/>
              <a:t>civilization to </a:t>
            </a:r>
            <a:r>
              <a:rPr lang="en-US" dirty="0"/>
              <a:t>craft complex perfume, with a particular fondness for the scents of lily of the valley and </a:t>
            </a:r>
            <a:r>
              <a:rPr lang="en-US" dirty="0" smtClean="0"/>
              <a:t>narcissus, two </a:t>
            </a:r>
            <a:r>
              <a:rPr lang="en-US" dirty="0"/>
              <a:t>flowers that are frequently mentioned in Islamic texts along with the rose, which was </a:t>
            </a:r>
            <a:r>
              <a:rPr lang="en-US" dirty="0" smtClean="0"/>
              <a:t>considered a </a:t>
            </a:r>
            <a:r>
              <a:rPr lang="en-US" dirty="0"/>
              <a:t>symbol of perfection.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14th-century Sufi poet Mahmud </a:t>
            </a:r>
            <a:r>
              <a:rPr lang="en-US" dirty="0" err="1"/>
              <a:t>Shabistari’s</a:t>
            </a:r>
            <a:r>
              <a:rPr lang="en-US" dirty="0"/>
              <a:t> most famous work is “</a:t>
            </a:r>
            <a:r>
              <a:rPr lang="en-US" dirty="0" smtClean="0"/>
              <a:t>The Secret </a:t>
            </a:r>
            <a:r>
              <a:rPr lang="en-US" dirty="0"/>
              <a:t>Rose Garden of </a:t>
            </a:r>
            <a:r>
              <a:rPr lang="en-US" dirty="0" err="1"/>
              <a:t>Sa’d</a:t>
            </a:r>
            <a:r>
              <a:rPr lang="en-US" dirty="0"/>
              <a:t> </a:t>
            </a:r>
            <a:r>
              <a:rPr lang="en-US" dirty="0" err="1"/>
              <a:t>ud</a:t>
            </a:r>
            <a:r>
              <a:rPr lang="en-US" dirty="0"/>
              <a:t> Din Mahmud,” a metaphorical explanation of Sufi </a:t>
            </a:r>
            <a:r>
              <a:rPr lang="en-US" dirty="0" smtClean="0"/>
              <a:t>metaphysics.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8229600" y="6026150"/>
            <a:ext cx="6096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123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981</Words>
  <Application>Microsoft Office PowerPoint</Application>
  <PresentationFormat>On-screen Show (4:3)</PresentationFormat>
  <Paragraphs>79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Algerian</vt:lpstr>
      <vt:lpstr>Arial</vt:lpstr>
      <vt:lpstr>Calibri</vt:lpstr>
      <vt:lpstr>Times New Roman</vt:lpstr>
      <vt:lpstr>Trebuchet MS</vt:lpstr>
      <vt:lpstr>Office Theme</vt:lpstr>
      <vt:lpstr>PowerPoint Presentation</vt:lpstr>
      <vt:lpstr>Aromatherapy- Basic</vt:lpstr>
      <vt:lpstr>Scent with Intent</vt:lpstr>
      <vt:lpstr>PowerPoint Presentation</vt:lpstr>
      <vt:lpstr>PowerPoint Presentation</vt:lpstr>
      <vt:lpstr>PowerPoint Presentation</vt:lpstr>
      <vt:lpstr>PowerPoint Presentation</vt:lpstr>
      <vt:lpstr>Aromatherapy then and 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omjiporwal78</dc:creator>
  <cp:lastModifiedBy>Lenovo</cp:lastModifiedBy>
  <cp:revision>103</cp:revision>
  <dcterms:created xsi:type="dcterms:W3CDTF">2021-02-25T01:21:39Z</dcterms:created>
  <dcterms:modified xsi:type="dcterms:W3CDTF">2023-03-01T02:33:29Z</dcterms:modified>
</cp:coreProperties>
</file>