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58" r:id="rId3"/>
    <p:sldId id="259" r:id="rId4"/>
    <p:sldId id="260" r:id="rId5"/>
    <p:sldId id="271"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81F05A-4203-4450-AFEC-3B6597676198}" type="datetimeFigureOut">
              <a:rPr lang="en-US" smtClean="0"/>
              <a:t>3/8/2023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B4A842-2B68-41FF-8832-F2BDC01E86D7}" type="slidenum">
              <a:rPr lang="en-US" smtClean="0"/>
              <a:t>‹#›</a:t>
            </a:fld>
            <a:endParaRPr lang="en-US"/>
          </a:p>
        </p:txBody>
      </p:sp>
    </p:spTree>
    <p:extLst>
      <p:ext uri="{BB962C8B-B14F-4D97-AF65-F5344CB8AC3E}">
        <p14:creationId xmlns:p14="http://schemas.microsoft.com/office/powerpoint/2010/main" val="491684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xfrm>
            <a:off x="4381500" y="514350"/>
            <a:ext cx="3429000" cy="25717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5551F5F-D960-4A2A-A528-4AAC2DDD340C}" type="slidenum">
              <a:rPr lang="en-US" altLang="en-US"/>
              <a:pPr eaLnBrk="1" hangingPunct="1"/>
              <a:t>1</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8AC7766-78F9-46BC-8E0B-F7E1A169D9D7}"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ADD468-DC90-48EC-ADE0-D5749FABC65A}" type="slidenum">
              <a:rPr lang="en-US" smtClean="0"/>
              <a:t>‹#›</a:t>
            </a:fld>
            <a:endParaRPr lang="en-US"/>
          </a:p>
        </p:txBody>
      </p:sp>
    </p:spTree>
    <p:extLst>
      <p:ext uri="{BB962C8B-B14F-4D97-AF65-F5344CB8AC3E}">
        <p14:creationId xmlns:p14="http://schemas.microsoft.com/office/powerpoint/2010/main" val="1641097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AC7766-78F9-46BC-8E0B-F7E1A169D9D7}"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ADD468-DC90-48EC-ADE0-D5749FABC65A}" type="slidenum">
              <a:rPr lang="en-US" smtClean="0"/>
              <a:t>‹#›</a:t>
            </a:fld>
            <a:endParaRPr lang="en-US"/>
          </a:p>
        </p:txBody>
      </p:sp>
    </p:spTree>
    <p:extLst>
      <p:ext uri="{BB962C8B-B14F-4D97-AF65-F5344CB8AC3E}">
        <p14:creationId xmlns:p14="http://schemas.microsoft.com/office/powerpoint/2010/main" val="3271932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AC7766-78F9-46BC-8E0B-F7E1A169D9D7}"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ADD468-DC90-48EC-ADE0-D5749FABC65A}" type="slidenum">
              <a:rPr lang="en-US" smtClean="0"/>
              <a:t>‹#›</a:t>
            </a:fld>
            <a:endParaRPr lang="en-US"/>
          </a:p>
        </p:txBody>
      </p:sp>
    </p:spTree>
    <p:extLst>
      <p:ext uri="{BB962C8B-B14F-4D97-AF65-F5344CB8AC3E}">
        <p14:creationId xmlns:p14="http://schemas.microsoft.com/office/powerpoint/2010/main" val="293275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AC7766-78F9-46BC-8E0B-F7E1A169D9D7}"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ADD468-DC90-48EC-ADE0-D5749FABC65A}" type="slidenum">
              <a:rPr lang="en-US" smtClean="0"/>
              <a:t>‹#›</a:t>
            </a:fld>
            <a:endParaRPr lang="en-US"/>
          </a:p>
        </p:txBody>
      </p:sp>
    </p:spTree>
    <p:extLst>
      <p:ext uri="{BB962C8B-B14F-4D97-AF65-F5344CB8AC3E}">
        <p14:creationId xmlns:p14="http://schemas.microsoft.com/office/powerpoint/2010/main" val="2452799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AC7766-78F9-46BC-8E0B-F7E1A169D9D7}"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ADD468-DC90-48EC-ADE0-D5749FABC65A}" type="slidenum">
              <a:rPr lang="en-US" smtClean="0"/>
              <a:t>‹#›</a:t>
            </a:fld>
            <a:endParaRPr lang="en-US"/>
          </a:p>
        </p:txBody>
      </p:sp>
    </p:spTree>
    <p:extLst>
      <p:ext uri="{BB962C8B-B14F-4D97-AF65-F5344CB8AC3E}">
        <p14:creationId xmlns:p14="http://schemas.microsoft.com/office/powerpoint/2010/main" val="4001085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8AC7766-78F9-46BC-8E0B-F7E1A169D9D7}" type="datetimeFigureOut">
              <a:rPr lang="en-US" smtClean="0"/>
              <a:t>3/8/2023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ADD468-DC90-48EC-ADE0-D5749FABC65A}" type="slidenum">
              <a:rPr lang="en-US" smtClean="0"/>
              <a:t>‹#›</a:t>
            </a:fld>
            <a:endParaRPr lang="en-US"/>
          </a:p>
        </p:txBody>
      </p:sp>
    </p:spTree>
    <p:extLst>
      <p:ext uri="{BB962C8B-B14F-4D97-AF65-F5344CB8AC3E}">
        <p14:creationId xmlns:p14="http://schemas.microsoft.com/office/powerpoint/2010/main" val="290987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8AC7766-78F9-46BC-8E0B-F7E1A169D9D7}" type="datetimeFigureOut">
              <a:rPr lang="en-US" smtClean="0"/>
              <a:t>3/8/2023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ADD468-DC90-48EC-ADE0-D5749FABC65A}" type="slidenum">
              <a:rPr lang="en-US" smtClean="0"/>
              <a:t>‹#›</a:t>
            </a:fld>
            <a:endParaRPr lang="en-US"/>
          </a:p>
        </p:txBody>
      </p:sp>
    </p:spTree>
    <p:extLst>
      <p:ext uri="{BB962C8B-B14F-4D97-AF65-F5344CB8AC3E}">
        <p14:creationId xmlns:p14="http://schemas.microsoft.com/office/powerpoint/2010/main" val="757561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8AC7766-78F9-46BC-8E0B-F7E1A169D9D7}" type="datetimeFigureOut">
              <a:rPr lang="en-US" smtClean="0"/>
              <a:t>3/8/2023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ADD468-DC90-48EC-ADE0-D5749FABC65A}" type="slidenum">
              <a:rPr lang="en-US" smtClean="0"/>
              <a:t>‹#›</a:t>
            </a:fld>
            <a:endParaRPr lang="en-US"/>
          </a:p>
        </p:txBody>
      </p:sp>
    </p:spTree>
    <p:extLst>
      <p:ext uri="{BB962C8B-B14F-4D97-AF65-F5344CB8AC3E}">
        <p14:creationId xmlns:p14="http://schemas.microsoft.com/office/powerpoint/2010/main" val="1594265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AC7766-78F9-46BC-8E0B-F7E1A169D9D7}" type="datetimeFigureOut">
              <a:rPr lang="en-US" smtClean="0"/>
              <a:t>3/8/2023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ADD468-DC90-48EC-ADE0-D5749FABC65A}" type="slidenum">
              <a:rPr lang="en-US" smtClean="0"/>
              <a:t>‹#›</a:t>
            </a:fld>
            <a:endParaRPr lang="en-US"/>
          </a:p>
        </p:txBody>
      </p:sp>
    </p:spTree>
    <p:extLst>
      <p:ext uri="{BB962C8B-B14F-4D97-AF65-F5344CB8AC3E}">
        <p14:creationId xmlns:p14="http://schemas.microsoft.com/office/powerpoint/2010/main" val="988382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8AC7766-78F9-46BC-8E0B-F7E1A169D9D7}" type="datetimeFigureOut">
              <a:rPr lang="en-US" smtClean="0"/>
              <a:t>3/8/2023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ADD468-DC90-48EC-ADE0-D5749FABC65A}" type="slidenum">
              <a:rPr lang="en-US" smtClean="0"/>
              <a:t>‹#›</a:t>
            </a:fld>
            <a:endParaRPr lang="en-US"/>
          </a:p>
        </p:txBody>
      </p:sp>
    </p:spTree>
    <p:extLst>
      <p:ext uri="{BB962C8B-B14F-4D97-AF65-F5344CB8AC3E}">
        <p14:creationId xmlns:p14="http://schemas.microsoft.com/office/powerpoint/2010/main" val="2589244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8AC7766-78F9-46BC-8E0B-F7E1A169D9D7}" type="datetimeFigureOut">
              <a:rPr lang="en-US" smtClean="0"/>
              <a:t>3/8/2023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ADD468-DC90-48EC-ADE0-D5749FABC65A}" type="slidenum">
              <a:rPr lang="en-US" smtClean="0"/>
              <a:t>‹#›</a:t>
            </a:fld>
            <a:endParaRPr lang="en-US"/>
          </a:p>
        </p:txBody>
      </p:sp>
    </p:spTree>
    <p:extLst>
      <p:ext uri="{BB962C8B-B14F-4D97-AF65-F5344CB8AC3E}">
        <p14:creationId xmlns:p14="http://schemas.microsoft.com/office/powerpoint/2010/main" val="4023402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AC7766-78F9-46BC-8E0B-F7E1A169D9D7}" type="datetimeFigureOut">
              <a:rPr lang="en-US" smtClean="0"/>
              <a:t>3/8/2023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ADD468-DC90-48EC-ADE0-D5749FABC65A}" type="slidenum">
              <a:rPr lang="en-US" smtClean="0"/>
              <a:t>‹#›</a:t>
            </a:fld>
            <a:endParaRPr lang="en-US"/>
          </a:p>
        </p:txBody>
      </p:sp>
    </p:spTree>
    <p:extLst>
      <p:ext uri="{BB962C8B-B14F-4D97-AF65-F5344CB8AC3E}">
        <p14:creationId xmlns:p14="http://schemas.microsoft.com/office/powerpoint/2010/main" val="7380403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object 2"/>
          <p:cNvSpPr>
            <a:spLocks/>
          </p:cNvSpPr>
          <p:nvPr/>
        </p:nvSpPr>
        <p:spPr bwMode="auto">
          <a:xfrm>
            <a:off x="0" y="4159700"/>
            <a:ext cx="9144000" cy="792162"/>
          </a:xfrm>
          <a:custGeom>
            <a:avLst/>
            <a:gdLst>
              <a:gd name="T0" fmla="*/ 9144000 w 9144000"/>
              <a:gd name="T1" fmla="*/ 0 h 792479"/>
              <a:gd name="T2" fmla="*/ 0 w 9144000"/>
              <a:gd name="T3" fmla="*/ 0 h 792479"/>
              <a:gd name="T4" fmla="*/ 0 w 9144000"/>
              <a:gd name="T5" fmla="*/ 791454 h 792479"/>
              <a:gd name="T6" fmla="*/ 9144000 w 9144000"/>
              <a:gd name="T7" fmla="*/ 791454 h 792479"/>
              <a:gd name="T8" fmla="*/ 9144000 w 9144000"/>
              <a:gd name="T9" fmla="*/ 0 h 79247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144000" h="792479">
                <a:moveTo>
                  <a:pt x="9144000" y="0"/>
                </a:moveTo>
                <a:lnTo>
                  <a:pt x="0" y="0"/>
                </a:lnTo>
                <a:lnTo>
                  <a:pt x="0" y="792086"/>
                </a:lnTo>
                <a:lnTo>
                  <a:pt x="9144000" y="792086"/>
                </a:lnTo>
                <a:lnTo>
                  <a:pt x="9144000"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p>
        </p:txBody>
      </p:sp>
      <p:sp>
        <p:nvSpPr>
          <p:cNvPr id="3" name="object 3"/>
          <p:cNvSpPr txBox="1"/>
          <p:nvPr/>
        </p:nvSpPr>
        <p:spPr>
          <a:xfrm>
            <a:off x="322118" y="4413344"/>
            <a:ext cx="8458200" cy="567463"/>
          </a:xfrm>
          <a:prstGeom prst="rect">
            <a:avLst/>
          </a:prstGeom>
        </p:spPr>
        <p:txBody>
          <a:bodyPr lIns="0" tIns="13335" rIns="0" bIns="0">
            <a:spAutoFit/>
          </a:bodyPr>
          <a:lstStyle/>
          <a:p>
            <a:pPr algn="ctr" fontAlgn="auto">
              <a:spcBef>
                <a:spcPts val="100"/>
              </a:spcBef>
              <a:spcAft>
                <a:spcPts val="0"/>
              </a:spcAft>
              <a:defRPr/>
            </a:pPr>
            <a:r>
              <a:rPr lang="en-US" sz="3600" b="1" spc="-114" dirty="0">
                <a:latin typeface="Algerian" panose="04020705040A02060702" pitchFamily="82" charset="0"/>
                <a:cs typeface="Trebuchet MS"/>
              </a:rPr>
              <a:t>A R O M A t h e r a p y- part  4</a:t>
            </a:r>
            <a:endParaRPr lang="en-US" sz="3600" b="1" dirty="0">
              <a:latin typeface="Algerian" panose="04020705040A02060702" pitchFamily="82" charset="0"/>
              <a:cs typeface="Times New Roman"/>
            </a:endParaRPr>
          </a:p>
        </p:txBody>
      </p:sp>
      <p:sp>
        <p:nvSpPr>
          <p:cNvPr id="6" name="object 6"/>
          <p:cNvSpPr txBox="1"/>
          <p:nvPr/>
        </p:nvSpPr>
        <p:spPr>
          <a:xfrm>
            <a:off x="1571625" y="5368925"/>
            <a:ext cx="5595938" cy="856645"/>
          </a:xfrm>
          <a:prstGeom prst="rect">
            <a:avLst/>
          </a:prstGeom>
        </p:spPr>
        <p:txBody>
          <a:bodyPr lIns="0" tIns="12700" rIns="0" bIns="0">
            <a:spAutoFit/>
          </a:bodyPr>
          <a:lstStyle/>
          <a:p>
            <a:pPr algn="ctr">
              <a:spcBef>
                <a:spcPts val="100"/>
              </a:spcBef>
              <a:defRPr/>
            </a:pPr>
            <a:r>
              <a:rPr b="1" spc="210" dirty="0">
                <a:latin typeface="Algerian" panose="04020705040A02060702" pitchFamily="82" charset="0"/>
                <a:cs typeface="Times New Roman"/>
              </a:rPr>
              <a:t>Grade</a:t>
            </a:r>
            <a:r>
              <a:rPr b="1" spc="-60" dirty="0">
                <a:latin typeface="Algerian" panose="04020705040A02060702" pitchFamily="82" charset="0"/>
                <a:cs typeface="Times New Roman"/>
              </a:rPr>
              <a:t> </a:t>
            </a:r>
            <a:r>
              <a:rPr lang="en-US" b="1" spc="-60" dirty="0">
                <a:latin typeface="Algerian" panose="04020705040A02060702" pitchFamily="82" charset="0"/>
                <a:cs typeface="Times New Roman"/>
              </a:rPr>
              <a:t>4</a:t>
            </a:r>
            <a:r>
              <a:rPr b="1" spc="130" dirty="0">
                <a:latin typeface="Algerian" panose="04020705040A02060702" pitchFamily="82" charset="0"/>
                <a:cs typeface="Times New Roman"/>
              </a:rPr>
              <a:t>-</a:t>
            </a:r>
            <a:r>
              <a:rPr lang="en-US" b="1" spc="130" dirty="0">
                <a:latin typeface="Algerian" panose="04020705040A02060702" pitchFamily="82" charset="0"/>
                <a:cs typeface="Times New Roman"/>
              </a:rPr>
              <a:t> Spring</a:t>
            </a:r>
            <a:r>
              <a:rPr lang="en-US" b="1" spc="-55" dirty="0">
                <a:latin typeface="Algerian" panose="04020705040A02060702" pitchFamily="82" charset="0"/>
                <a:cs typeface="Times New Roman"/>
              </a:rPr>
              <a:t> </a:t>
            </a:r>
            <a:r>
              <a:rPr b="1" spc="270" dirty="0">
                <a:latin typeface="Algerian" panose="04020705040A02060702" pitchFamily="82" charset="0"/>
                <a:cs typeface="Times New Roman"/>
              </a:rPr>
              <a:t>semester</a:t>
            </a:r>
            <a:r>
              <a:rPr b="1" spc="-55" dirty="0">
                <a:latin typeface="Algerian" panose="04020705040A02060702" pitchFamily="82" charset="0"/>
                <a:cs typeface="Times New Roman"/>
              </a:rPr>
              <a:t> </a:t>
            </a:r>
            <a:endParaRPr lang="en-US" b="1" spc="-55" dirty="0">
              <a:latin typeface="Algerian" panose="04020705040A02060702" pitchFamily="82" charset="0"/>
              <a:cs typeface="Times New Roman"/>
            </a:endParaRPr>
          </a:p>
          <a:p>
            <a:pPr algn="ctr">
              <a:spcBef>
                <a:spcPts val="100"/>
              </a:spcBef>
              <a:defRPr/>
            </a:pPr>
            <a:r>
              <a:rPr b="1" spc="55" dirty="0">
                <a:solidFill>
                  <a:srgbClr val="FF0000"/>
                </a:solidFill>
                <a:latin typeface="Algerian" panose="04020705040A02060702" pitchFamily="82" charset="0"/>
                <a:cs typeface="Times New Roman"/>
              </a:rPr>
              <a:t>Dr.</a:t>
            </a:r>
            <a:r>
              <a:rPr lang="en-US" b="1" spc="55" dirty="0">
                <a:solidFill>
                  <a:srgbClr val="FF0000"/>
                </a:solidFill>
                <a:latin typeface="Algerian" panose="04020705040A02060702" pitchFamily="82" charset="0"/>
                <a:cs typeface="Times New Roman"/>
              </a:rPr>
              <a:t> </a:t>
            </a:r>
            <a:r>
              <a:rPr b="1" spc="55" dirty="0">
                <a:solidFill>
                  <a:srgbClr val="FF0000"/>
                </a:solidFill>
                <a:latin typeface="Algerian" panose="04020705040A02060702" pitchFamily="82" charset="0"/>
                <a:cs typeface="Times New Roman"/>
              </a:rPr>
              <a:t> </a:t>
            </a:r>
            <a:r>
              <a:rPr b="1" spc="-15" dirty="0" err="1">
                <a:solidFill>
                  <a:srgbClr val="FF0000"/>
                </a:solidFill>
                <a:latin typeface="Algerian" panose="04020705040A02060702" pitchFamily="82" charset="0"/>
                <a:cs typeface="Times New Roman"/>
              </a:rPr>
              <a:t>Omji</a:t>
            </a:r>
            <a:r>
              <a:rPr b="1" spc="-140" dirty="0">
                <a:solidFill>
                  <a:srgbClr val="FF0000"/>
                </a:solidFill>
                <a:latin typeface="Algerian" panose="04020705040A02060702" pitchFamily="82" charset="0"/>
                <a:cs typeface="Times New Roman"/>
              </a:rPr>
              <a:t> </a:t>
            </a:r>
            <a:r>
              <a:rPr lang="en-US" b="1" spc="-140" dirty="0">
                <a:solidFill>
                  <a:srgbClr val="FF0000"/>
                </a:solidFill>
                <a:latin typeface="Algerian" panose="04020705040A02060702" pitchFamily="82" charset="0"/>
                <a:cs typeface="Times New Roman"/>
              </a:rPr>
              <a:t>  </a:t>
            </a:r>
            <a:r>
              <a:rPr b="1" spc="270" dirty="0" err="1">
                <a:solidFill>
                  <a:srgbClr val="FF0000"/>
                </a:solidFill>
                <a:latin typeface="Algerian" panose="04020705040A02060702" pitchFamily="82" charset="0"/>
                <a:cs typeface="Times New Roman"/>
              </a:rPr>
              <a:t>Porwal</a:t>
            </a:r>
            <a:endParaRPr lang="en-US" b="1" spc="270" dirty="0">
              <a:solidFill>
                <a:srgbClr val="FF0000"/>
              </a:solidFill>
              <a:latin typeface="Algerian" panose="04020705040A02060702" pitchFamily="82" charset="0"/>
              <a:cs typeface="Times New Roman"/>
            </a:endParaRPr>
          </a:p>
          <a:p>
            <a:pPr algn="ctr">
              <a:defRPr/>
            </a:pPr>
            <a:endParaRPr dirty="0">
              <a:latin typeface="Algerian" panose="04020705040A02060702" pitchFamily="82" charset="0"/>
              <a:cs typeface="Times New Roman"/>
            </a:endParaRPr>
          </a:p>
        </p:txBody>
      </p:sp>
      <p:sp>
        <p:nvSpPr>
          <p:cNvPr id="2053" name="object 7"/>
          <p:cNvSpPr txBox="1">
            <a:spLocks noChangeArrowheads="1"/>
          </p:cNvSpPr>
          <p:nvPr/>
        </p:nvSpPr>
        <p:spPr bwMode="auto">
          <a:xfrm>
            <a:off x="658091" y="617707"/>
            <a:ext cx="8094518" cy="4015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12065" rIns="0" bIns="0">
            <a:spAutoFit/>
          </a:bodyPr>
          <a:lstStyle>
            <a:lvl1pPr marL="12700" eaLnBrk="0" hangingPunct="0">
              <a:spcBef>
                <a:spcPct val="20000"/>
              </a:spcBef>
              <a:tabLst>
                <a:tab pos="1165225" algn="l"/>
              </a:tabLst>
              <a:defRPr>
                <a:solidFill>
                  <a:schemeClr val="tx1"/>
                </a:solidFill>
                <a:latin typeface="Calibri" pitchFamily="34" charset="0"/>
              </a:defRPr>
            </a:lvl1pPr>
            <a:lvl2pPr marL="742950" indent="-285750" eaLnBrk="0" hangingPunct="0">
              <a:spcBef>
                <a:spcPct val="20000"/>
              </a:spcBef>
              <a:tabLst>
                <a:tab pos="1165225" algn="l"/>
              </a:tabLst>
              <a:defRPr>
                <a:solidFill>
                  <a:schemeClr val="tx1"/>
                </a:solidFill>
                <a:latin typeface="Calibri" pitchFamily="34" charset="0"/>
              </a:defRPr>
            </a:lvl2pPr>
            <a:lvl3pPr marL="1143000" indent="-228600" eaLnBrk="0" hangingPunct="0">
              <a:spcBef>
                <a:spcPct val="20000"/>
              </a:spcBef>
              <a:tabLst>
                <a:tab pos="1165225" algn="l"/>
              </a:tabLst>
              <a:defRPr>
                <a:solidFill>
                  <a:schemeClr val="tx1"/>
                </a:solidFill>
                <a:latin typeface="Calibri" pitchFamily="34" charset="0"/>
              </a:defRPr>
            </a:lvl3pPr>
            <a:lvl4pPr marL="1600200" indent="-228600" eaLnBrk="0" hangingPunct="0">
              <a:spcBef>
                <a:spcPct val="20000"/>
              </a:spcBef>
              <a:tabLst>
                <a:tab pos="1165225" algn="l"/>
              </a:tabLst>
              <a:defRPr>
                <a:solidFill>
                  <a:schemeClr val="tx1"/>
                </a:solidFill>
                <a:latin typeface="Calibri" pitchFamily="34" charset="0"/>
              </a:defRPr>
            </a:lvl4pPr>
            <a:lvl5pPr marL="2057400" indent="-228600" eaLnBrk="0" hangingPunct="0">
              <a:spcBef>
                <a:spcPct val="20000"/>
              </a:spcBef>
              <a:tabLst>
                <a:tab pos="1165225" algn="l"/>
              </a:tabLst>
              <a:defRPr>
                <a:solidFill>
                  <a:schemeClr val="tx1"/>
                </a:solidFill>
                <a:latin typeface="Calibri" pitchFamily="34" charset="0"/>
              </a:defRPr>
            </a:lvl5pPr>
            <a:lvl6pPr marL="2514600" indent="-228600" eaLnBrk="0" fontAlgn="base" hangingPunct="0">
              <a:spcBef>
                <a:spcPct val="20000"/>
              </a:spcBef>
              <a:spcAft>
                <a:spcPct val="0"/>
              </a:spcAft>
              <a:tabLst>
                <a:tab pos="1165225" algn="l"/>
              </a:tabLst>
              <a:defRPr>
                <a:solidFill>
                  <a:schemeClr val="tx1"/>
                </a:solidFill>
                <a:latin typeface="Calibri" pitchFamily="34" charset="0"/>
              </a:defRPr>
            </a:lvl6pPr>
            <a:lvl7pPr marL="2971800" indent="-228600" eaLnBrk="0" fontAlgn="base" hangingPunct="0">
              <a:spcBef>
                <a:spcPct val="20000"/>
              </a:spcBef>
              <a:spcAft>
                <a:spcPct val="0"/>
              </a:spcAft>
              <a:tabLst>
                <a:tab pos="1165225" algn="l"/>
              </a:tabLst>
              <a:defRPr>
                <a:solidFill>
                  <a:schemeClr val="tx1"/>
                </a:solidFill>
                <a:latin typeface="Calibri" pitchFamily="34" charset="0"/>
              </a:defRPr>
            </a:lvl7pPr>
            <a:lvl8pPr marL="3429000" indent="-228600" eaLnBrk="0" fontAlgn="base" hangingPunct="0">
              <a:spcBef>
                <a:spcPct val="20000"/>
              </a:spcBef>
              <a:spcAft>
                <a:spcPct val="0"/>
              </a:spcAft>
              <a:tabLst>
                <a:tab pos="1165225" algn="l"/>
              </a:tabLst>
              <a:defRPr>
                <a:solidFill>
                  <a:schemeClr val="tx1"/>
                </a:solidFill>
                <a:latin typeface="Calibri" pitchFamily="34" charset="0"/>
              </a:defRPr>
            </a:lvl8pPr>
            <a:lvl9pPr marL="3886200" indent="-228600" eaLnBrk="0" fontAlgn="base" hangingPunct="0">
              <a:spcBef>
                <a:spcPct val="20000"/>
              </a:spcBef>
              <a:spcAft>
                <a:spcPct val="0"/>
              </a:spcAft>
              <a:tabLst>
                <a:tab pos="1165225" algn="l"/>
              </a:tabLst>
              <a:defRPr>
                <a:solidFill>
                  <a:schemeClr val="tx1"/>
                </a:solidFill>
                <a:latin typeface="Calibri" pitchFamily="34" charset="0"/>
              </a:defRPr>
            </a:lvl9pPr>
          </a:lstStyle>
          <a:p>
            <a:pPr algn="ctr" eaLnBrk="1" hangingPunct="1">
              <a:spcBef>
                <a:spcPts val="100"/>
              </a:spcBef>
            </a:pPr>
            <a:r>
              <a:rPr lang="en-US" altLang="en-US" sz="3600" b="1" dirty="0">
                <a:latin typeface="Algerian" pitchFamily="82" charset="0"/>
                <a:cs typeface="Times New Roman" pitchFamily="18" charset="0"/>
              </a:rPr>
              <a:t>Tishk  International  University</a:t>
            </a:r>
          </a:p>
          <a:p>
            <a:pPr algn="ctr" eaLnBrk="1" hangingPunct="1">
              <a:spcBef>
                <a:spcPts val="100"/>
              </a:spcBef>
            </a:pPr>
            <a:endParaRPr lang="en-US" altLang="en-US" sz="4400" b="1" dirty="0">
              <a:latin typeface="Algerian" pitchFamily="82" charset="0"/>
              <a:cs typeface="Times New Roman" pitchFamily="18" charset="0"/>
            </a:endParaRPr>
          </a:p>
          <a:p>
            <a:pPr algn="ctr" eaLnBrk="1" hangingPunct="1">
              <a:spcBef>
                <a:spcPts val="100"/>
              </a:spcBef>
            </a:pPr>
            <a:r>
              <a:rPr lang="en-US" altLang="en-US" sz="4400" b="1" dirty="0">
                <a:latin typeface="Algerian" pitchFamily="82" charset="0"/>
                <a:cs typeface="Times New Roman" pitchFamily="18" charset="0"/>
              </a:rPr>
              <a:t>  </a:t>
            </a:r>
          </a:p>
          <a:p>
            <a:pPr algn="ctr" eaLnBrk="1" hangingPunct="1">
              <a:spcBef>
                <a:spcPts val="100"/>
              </a:spcBef>
            </a:pPr>
            <a:endParaRPr lang="en-US" altLang="en-US" sz="4400" dirty="0">
              <a:latin typeface="Algerian" pitchFamily="82" charset="0"/>
              <a:cs typeface="Times New Roman" pitchFamily="18" charset="0"/>
            </a:endParaRPr>
          </a:p>
          <a:p>
            <a:pPr algn="ctr" eaLnBrk="1" hangingPunct="1">
              <a:spcBef>
                <a:spcPts val="100"/>
              </a:spcBef>
            </a:pPr>
            <a:r>
              <a:rPr lang="en-US" altLang="en-US" sz="4400" dirty="0">
                <a:latin typeface="Algerian" pitchFamily="82" charset="0"/>
                <a:cs typeface="Times New Roman" pitchFamily="18" charset="0"/>
              </a:rPr>
              <a:t>FACULTY OF PHARMACY</a:t>
            </a:r>
          </a:p>
          <a:p>
            <a:pPr algn="ctr" eaLnBrk="1" hangingPunct="1">
              <a:spcBef>
                <a:spcPct val="0"/>
              </a:spcBef>
            </a:pPr>
            <a:r>
              <a:rPr lang="en-US" altLang="en-US" sz="2000" b="1" dirty="0">
                <a:solidFill>
                  <a:srgbClr val="00AF50"/>
                </a:solidFill>
                <a:latin typeface="Algerian" pitchFamily="82" charset="0"/>
                <a:cs typeface="Times New Roman" pitchFamily="18" charset="0"/>
              </a:rPr>
              <a:t>Department of Pharmacognosy</a:t>
            </a:r>
            <a:endParaRPr lang="en-US" altLang="en-US" sz="2000" dirty="0">
              <a:latin typeface="Algerian" pitchFamily="82" charset="0"/>
              <a:cs typeface="Times New Roman" pitchFamily="18" charset="0"/>
            </a:endParaRPr>
          </a:p>
          <a:p>
            <a:pPr eaLnBrk="1" hangingPunct="1">
              <a:spcBef>
                <a:spcPts val="50"/>
              </a:spcBef>
            </a:pPr>
            <a:endParaRPr lang="en-US" altLang="en-US" sz="2400" dirty="0">
              <a:latin typeface="Algerian" pitchFamily="82" charset="0"/>
              <a:cs typeface="Times New Roman" pitchFamily="18" charset="0"/>
            </a:endParaRPr>
          </a:p>
        </p:txBody>
      </p:sp>
      <p:pic>
        <p:nvPicPr>
          <p:cNvPr id="205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7491" y="1513446"/>
            <a:ext cx="1637507" cy="1610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object 2"/>
          <p:cNvSpPr/>
          <p:nvPr/>
        </p:nvSpPr>
        <p:spPr>
          <a:xfrm>
            <a:off x="8229600" y="6026150"/>
            <a:ext cx="609600" cy="609600"/>
          </a:xfrm>
          <a:prstGeom prst="rect">
            <a:avLst/>
          </a:prstGeom>
          <a:blipFill>
            <a:blip r:embed="rId4"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39779369"/>
      </p:ext>
    </p:extLst>
  </p:cSld>
  <p:clrMapOvr>
    <a:masterClrMapping/>
  </p:clrMapOvr>
  <mc:AlternateContent xmlns:mc="http://schemas.openxmlformats.org/markup-compatibility/2006" xmlns:p14="http://schemas.microsoft.com/office/powerpoint/2010/main">
    <mc:Choice Requires="p14">
      <p:transition spd="slow" p14:dur="2000" advTm="16148"/>
    </mc:Choice>
    <mc:Fallback xmlns="">
      <p:transition spd="slow" advTm="16148"/>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104"/>
            <a:ext cx="8229600" cy="744904"/>
          </a:xfrm>
        </p:spPr>
        <p:txBody>
          <a:bodyPr>
            <a:normAutofit fontScale="90000"/>
          </a:bodyPr>
          <a:lstStyle/>
          <a:p>
            <a:r>
              <a:rPr lang="en-US" dirty="0">
                <a:latin typeface="Algerian" panose="04020705040A02060702" pitchFamily="82" charset="0"/>
              </a:rPr>
              <a:t>CO2 EXTRACTION</a:t>
            </a:r>
          </a:p>
        </p:txBody>
      </p:sp>
      <p:sp>
        <p:nvSpPr>
          <p:cNvPr id="3" name="Content Placeholder 2"/>
          <p:cNvSpPr>
            <a:spLocks noGrp="1"/>
          </p:cNvSpPr>
          <p:nvPr>
            <p:ph idx="1"/>
          </p:nvPr>
        </p:nvSpPr>
        <p:spPr>
          <a:xfrm>
            <a:off x="0" y="1066800"/>
            <a:ext cx="9144000" cy="5638800"/>
          </a:xfrm>
        </p:spPr>
        <p:txBody>
          <a:bodyPr>
            <a:normAutofit/>
          </a:bodyPr>
          <a:lstStyle/>
          <a:p>
            <a:pPr algn="just"/>
            <a:r>
              <a:rPr lang="en-US" dirty="0"/>
              <a:t>CO2 extraction is a process similar to steam distillation, but it uses carbon dioxide instead of</a:t>
            </a:r>
            <a:br>
              <a:rPr lang="en-US" dirty="0"/>
            </a:br>
            <a:r>
              <a:rPr lang="en-US" dirty="0"/>
              <a:t>water to extract the essential oil from the raw plant material. </a:t>
            </a:r>
          </a:p>
          <a:p>
            <a:pPr algn="just"/>
            <a:r>
              <a:rPr lang="en-US" dirty="0"/>
              <a:t>In this method, carbon dioxide is chilled to between 35 and 55 degrees Fahrenheit before being blasted through the plant material. </a:t>
            </a:r>
          </a:p>
          <a:p>
            <a:pPr algn="just"/>
            <a:r>
              <a:rPr lang="en-US" dirty="0"/>
              <a:t>What results is a pure essential oil that has not been even slightly altered by exposure to heat.</a:t>
            </a:r>
            <a:br>
              <a:rPr lang="en-US" dirty="0"/>
            </a:br>
            <a:endParaRPr lang="en-US" dirty="0"/>
          </a:p>
        </p:txBody>
      </p:sp>
      <p:sp>
        <p:nvSpPr>
          <p:cNvPr id="4" name="object 2"/>
          <p:cNvSpPr/>
          <p:nvPr/>
        </p:nvSpPr>
        <p:spPr>
          <a:xfrm>
            <a:off x="8229600" y="6026150"/>
            <a:ext cx="609600" cy="6096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137818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59104"/>
            <a:ext cx="8229600" cy="844917"/>
          </a:xfrm>
        </p:spPr>
        <p:txBody>
          <a:bodyPr/>
          <a:lstStyle/>
          <a:p>
            <a:r>
              <a:rPr lang="en-US" dirty="0">
                <a:latin typeface="Algerian" panose="04020705040A02060702" pitchFamily="82" charset="0"/>
              </a:rPr>
              <a:t>ENFLEURAGE &amp; EXPRESSION</a:t>
            </a:r>
          </a:p>
        </p:txBody>
      </p:sp>
      <p:sp>
        <p:nvSpPr>
          <p:cNvPr id="3" name="Content Placeholder 2"/>
          <p:cNvSpPr>
            <a:spLocks noGrp="1"/>
          </p:cNvSpPr>
          <p:nvPr>
            <p:ph idx="1"/>
          </p:nvPr>
        </p:nvSpPr>
        <p:spPr>
          <a:xfrm>
            <a:off x="0" y="785814"/>
            <a:ext cx="9067800" cy="5340350"/>
          </a:xfrm>
        </p:spPr>
        <p:txBody>
          <a:bodyPr>
            <a:normAutofit fontScale="77500" lnSpcReduction="20000"/>
          </a:bodyPr>
          <a:lstStyle/>
          <a:p>
            <a:pPr algn="just"/>
            <a:r>
              <a:rPr lang="en-US" dirty="0" err="1"/>
              <a:t>Enfleurage</a:t>
            </a:r>
            <a:r>
              <a:rPr lang="en-US" dirty="0"/>
              <a:t> is an ancient French technique that involves extracting the fragrance of flowers by exposing them to the sun until the essential oils leach into a fixed oil or fat. </a:t>
            </a:r>
          </a:p>
          <a:p>
            <a:pPr marL="0" indent="0" algn="just">
              <a:buNone/>
            </a:pPr>
            <a:endParaRPr lang="en-US" dirty="0"/>
          </a:p>
          <a:p>
            <a:pPr algn="just"/>
            <a:r>
              <a:rPr lang="en-US" dirty="0"/>
              <a:t>At that point, a separation process ensues that purifies the oil to make it ready for sale.</a:t>
            </a:r>
          </a:p>
          <a:p>
            <a:pPr marL="0" indent="0" algn="just">
              <a:buNone/>
            </a:pPr>
            <a:endParaRPr lang="en-US" dirty="0"/>
          </a:p>
          <a:p>
            <a:pPr algn="just"/>
            <a:r>
              <a:rPr lang="en-US" dirty="0"/>
              <a:t>Expression (aka “cold pressing”) is used mostly for extracting the essential oil from the peels of citrus fruit. </a:t>
            </a:r>
          </a:p>
          <a:p>
            <a:pPr marL="0" indent="0" algn="just">
              <a:buNone/>
            </a:pPr>
            <a:endParaRPr lang="en-US" dirty="0"/>
          </a:p>
          <a:p>
            <a:pPr algn="just"/>
            <a:r>
              <a:rPr lang="en-US" dirty="0"/>
              <a:t>In this method the fruit peels are pressed and then the oil is separated from the juice and pulp in a centrifuge. </a:t>
            </a:r>
          </a:p>
          <a:p>
            <a:pPr marL="0" indent="0" algn="just">
              <a:buNone/>
            </a:pPr>
            <a:endParaRPr lang="en-US" dirty="0"/>
          </a:p>
          <a:p>
            <a:pPr algn="just"/>
            <a:r>
              <a:rPr lang="en-US" dirty="0"/>
              <a:t>Expression is also the process used in winemaking and creating olive oil.</a:t>
            </a:r>
          </a:p>
        </p:txBody>
      </p:sp>
      <p:sp>
        <p:nvSpPr>
          <p:cNvPr id="4" name="object 2"/>
          <p:cNvSpPr/>
          <p:nvPr/>
        </p:nvSpPr>
        <p:spPr>
          <a:xfrm>
            <a:off x="8229600" y="6026150"/>
            <a:ext cx="609600" cy="6096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4698639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968"/>
            <a:ext cx="8229600" cy="592654"/>
          </a:xfrm>
        </p:spPr>
        <p:txBody>
          <a:bodyPr>
            <a:normAutofit fontScale="90000"/>
          </a:bodyPr>
          <a:lstStyle/>
          <a:p>
            <a:r>
              <a:rPr lang="en-US" dirty="0">
                <a:latin typeface="Algerian" panose="04020705040A02060702" pitchFamily="82" charset="0"/>
              </a:rPr>
              <a:t>MACERATION</a:t>
            </a:r>
          </a:p>
        </p:txBody>
      </p:sp>
      <p:sp>
        <p:nvSpPr>
          <p:cNvPr id="3" name="Content Placeholder 2"/>
          <p:cNvSpPr>
            <a:spLocks noGrp="1"/>
          </p:cNvSpPr>
          <p:nvPr>
            <p:ph idx="1"/>
          </p:nvPr>
        </p:nvSpPr>
        <p:spPr>
          <a:xfrm>
            <a:off x="1172" y="1114716"/>
            <a:ext cx="9144000" cy="5610514"/>
          </a:xfrm>
        </p:spPr>
        <p:txBody>
          <a:bodyPr>
            <a:normAutofit lnSpcReduction="10000"/>
          </a:bodyPr>
          <a:lstStyle/>
          <a:p>
            <a:pPr algn="just"/>
            <a:r>
              <a:rPr lang="en-US" dirty="0"/>
              <a:t>Maceration sounds like a process that would involve grinding or chewing-up herbs, but it isn’t plants are soaked in hot oil, which breaks down their cell walls to release the essential oils. </a:t>
            </a:r>
          </a:p>
          <a:p>
            <a:pPr marL="0" indent="0" algn="just">
              <a:buNone/>
            </a:pPr>
            <a:endParaRPr lang="en-US" dirty="0"/>
          </a:p>
          <a:p>
            <a:r>
              <a:rPr lang="en-US" dirty="0"/>
              <a:t>The result is then filtered and bottled. </a:t>
            </a:r>
          </a:p>
          <a:p>
            <a:pPr marL="0" indent="0">
              <a:buNone/>
            </a:pPr>
            <a:endParaRPr lang="en-US" dirty="0"/>
          </a:p>
          <a:p>
            <a:r>
              <a:rPr lang="en-US" dirty="0"/>
              <a:t>The Egyptians used this method extensively in their perfume making </a:t>
            </a:r>
            <a:br>
              <a:rPr lang="en-US" dirty="0"/>
            </a:br>
            <a:br>
              <a:rPr lang="en-US" dirty="0"/>
            </a:br>
            <a:endParaRPr lang="en-US" dirty="0"/>
          </a:p>
        </p:txBody>
      </p:sp>
      <p:sp>
        <p:nvSpPr>
          <p:cNvPr id="4" name="object 2"/>
          <p:cNvSpPr/>
          <p:nvPr/>
        </p:nvSpPr>
        <p:spPr>
          <a:xfrm>
            <a:off x="8534400" y="6115630"/>
            <a:ext cx="609600" cy="6096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41796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lgerian" panose="04020705040A02060702" pitchFamily="82" charset="0"/>
              </a:rPr>
              <a:t>SOLVENT EXTRACTION</a:t>
            </a:r>
            <a:br>
              <a:rPr lang="en-US" dirty="0"/>
            </a:br>
            <a:endParaRPr lang="en-US" dirty="0"/>
          </a:p>
        </p:txBody>
      </p:sp>
      <p:sp>
        <p:nvSpPr>
          <p:cNvPr id="3" name="Content Placeholder 2"/>
          <p:cNvSpPr>
            <a:spLocks noGrp="1"/>
          </p:cNvSpPr>
          <p:nvPr>
            <p:ph idx="1"/>
          </p:nvPr>
        </p:nvSpPr>
        <p:spPr>
          <a:xfrm>
            <a:off x="0" y="990600"/>
            <a:ext cx="9144000" cy="5715000"/>
          </a:xfrm>
        </p:spPr>
        <p:txBody>
          <a:bodyPr>
            <a:normAutofit fontScale="92500" lnSpcReduction="20000"/>
          </a:bodyPr>
          <a:lstStyle/>
          <a:p>
            <a:pPr algn="just"/>
            <a:r>
              <a:rPr lang="en-US" dirty="0"/>
              <a:t>Solvent Extraction is used when flowers have too little volatile oil for other extraction methods. </a:t>
            </a:r>
          </a:p>
          <a:p>
            <a:pPr algn="just"/>
            <a:r>
              <a:rPr lang="en-US" dirty="0"/>
              <a:t>The essential oils are extracted with the help of chemical solvents such as methylene chloride, hexane, or benzene, and are called “absolutes.”</a:t>
            </a:r>
          </a:p>
          <a:p>
            <a:pPr algn="just"/>
            <a:r>
              <a:rPr lang="en-US" dirty="0"/>
              <a:t> Solvent extraction is an expensive, lab or intensive process that often involves several solvent treatments.</a:t>
            </a:r>
          </a:p>
          <a:p>
            <a:pPr algn="just"/>
            <a:r>
              <a:rPr lang="en-US" dirty="0"/>
              <a:t> Purists do not consider absolutes to be true essential oils due to the solvent that is left behind.</a:t>
            </a:r>
          </a:p>
          <a:p>
            <a:pPr algn="just"/>
            <a:r>
              <a:rPr lang="en-US" dirty="0"/>
              <a:t>The end result of these processes is a bottle of essential oil that can be used alone or in combination as part of a DIY medicine chest, cosmetic case, and home-care cabinet .</a:t>
            </a:r>
          </a:p>
        </p:txBody>
      </p:sp>
      <p:sp>
        <p:nvSpPr>
          <p:cNvPr id="4" name="object 2"/>
          <p:cNvSpPr/>
          <p:nvPr/>
        </p:nvSpPr>
        <p:spPr>
          <a:xfrm>
            <a:off x="8229600" y="6026150"/>
            <a:ext cx="609600" cy="6096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84873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8991600" cy="5745163"/>
          </a:xfrm>
        </p:spPr>
        <p:txBody>
          <a:bodyPr>
            <a:normAutofit lnSpcReduction="10000"/>
          </a:bodyPr>
          <a:lstStyle/>
          <a:p>
            <a:pPr algn="just"/>
            <a:r>
              <a:rPr lang="en-US" dirty="0"/>
              <a:t>In order to create a safe and effective collection of essential oils, choose the purest and best essential oils. </a:t>
            </a:r>
          </a:p>
          <a:p>
            <a:pPr marL="0" indent="0" algn="just">
              <a:buNone/>
            </a:pPr>
            <a:endParaRPr lang="en-US" dirty="0"/>
          </a:p>
          <a:p>
            <a:pPr algn="just"/>
            <a:r>
              <a:rPr lang="en-US" dirty="0"/>
              <a:t>Price isn’t always a determiner of quality.</a:t>
            </a:r>
          </a:p>
          <a:p>
            <a:pPr marL="0" indent="0" algn="just">
              <a:buNone/>
            </a:pPr>
            <a:endParaRPr lang="en-US" dirty="0"/>
          </a:p>
          <a:p>
            <a:pPr algn="just"/>
            <a:r>
              <a:rPr lang="en-US" dirty="0"/>
              <a:t>Research the various essential oil manufacturers to determine the processes they use to create the essential oils, as well as the purity of their oils, before purchasing the essential oils you want to include in your personal aroma-therapy kit. </a:t>
            </a:r>
          </a:p>
        </p:txBody>
      </p:sp>
      <p:sp>
        <p:nvSpPr>
          <p:cNvPr id="4" name="object 2"/>
          <p:cNvSpPr/>
          <p:nvPr/>
        </p:nvSpPr>
        <p:spPr>
          <a:xfrm>
            <a:off x="8229600" y="6026150"/>
            <a:ext cx="609600" cy="6096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835073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8229600" cy="4525963"/>
          </a:xfrm>
        </p:spPr>
        <p:txBody>
          <a:bodyPr>
            <a:normAutofit/>
          </a:bodyPr>
          <a:lstStyle/>
          <a:p>
            <a:pPr marL="0" indent="0">
              <a:buNone/>
            </a:pPr>
            <a:r>
              <a:rPr lang="en-US" sz="9600" dirty="0"/>
              <a:t>       </a:t>
            </a:r>
          </a:p>
          <a:p>
            <a:pPr marL="0" indent="0">
              <a:buNone/>
            </a:pPr>
            <a:r>
              <a:rPr lang="en-US" sz="9600" dirty="0"/>
              <a:t>        </a:t>
            </a:r>
            <a:r>
              <a:rPr lang="en-US" sz="9600" dirty="0">
                <a:latin typeface="Algerian" panose="04020705040A02060702" pitchFamily="82" charset="0"/>
              </a:rPr>
              <a:t>Thanks</a:t>
            </a:r>
          </a:p>
        </p:txBody>
      </p:sp>
    </p:spTree>
    <p:extLst>
      <p:ext uri="{BB962C8B-B14F-4D97-AF65-F5344CB8AC3E}">
        <p14:creationId xmlns:p14="http://schemas.microsoft.com/office/powerpoint/2010/main" val="2020039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2250"/>
            <a:ext cx="8839200" cy="6413500"/>
          </a:xfrm>
        </p:spPr>
        <p:txBody>
          <a:bodyPr>
            <a:normAutofit/>
          </a:bodyPr>
          <a:lstStyle/>
          <a:p>
            <a:pPr algn="just"/>
            <a:r>
              <a:rPr lang="en-US" dirty="0"/>
              <a:t>Today in the Western world, aromatherapy is commonly used both at home and in professional</a:t>
            </a:r>
            <a:br>
              <a:rPr lang="en-US" dirty="0"/>
            </a:br>
            <a:r>
              <a:rPr lang="en-US" dirty="0"/>
              <a:t>practices.</a:t>
            </a:r>
          </a:p>
          <a:p>
            <a:pPr algn="just"/>
            <a:r>
              <a:rPr lang="en-US" dirty="0"/>
              <a:t>Westerners use essential oils for an array of purposes, including health, beauty, fragrance, home products, and spiritual and mental well-being.</a:t>
            </a:r>
          </a:p>
          <a:p>
            <a:pPr algn="just"/>
            <a:r>
              <a:rPr lang="en-US" dirty="0"/>
              <a:t> For a while, Western culture split the use of aromatic plants into two separate branches—medicinal and cosmetic.</a:t>
            </a:r>
          </a:p>
        </p:txBody>
      </p:sp>
      <p:sp>
        <p:nvSpPr>
          <p:cNvPr id="4" name="object 2"/>
          <p:cNvSpPr/>
          <p:nvPr/>
        </p:nvSpPr>
        <p:spPr>
          <a:xfrm>
            <a:off x="8229600" y="6026150"/>
            <a:ext cx="609600" cy="6096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13915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019800"/>
          </a:xfrm>
        </p:spPr>
        <p:txBody>
          <a:bodyPr>
            <a:normAutofit fontScale="92500" lnSpcReduction="10000"/>
          </a:bodyPr>
          <a:lstStyle/>
          <a:p>
            <a:pPr algn="just"/>
            <a:r>
              <a:rPr lang="en-US" dirty="0"/>
              <a:t>In the 21st century, however, the growing use of cosmeceuticals (cosmetics with medicinal properties) and aroma </a:t>
            </a:r>
            <a:r>
              <a:rPr lang="en-US" dirty="0" err="1"/>
              <a:t>peutics</a:t>
            </a:r>
            <a:r>
              <a:rPr lang="en-US" dirty="0"/>
              <a:t> (scented products with potential therapeutic benefits) once again blurred the lines.</a:t>
            </a:r>
          </a:p>
          <a:p>
            <a:pPr algn="just"/>
            <a:endParaRPr lang="en-US" dirty="0"/>
          </a:p>
          <a:p>
            <a:pPr algn="just"/>
            <a:r>
              <a:rPr lang="en-US" dirty="0"/>
              <a:t> As for other cultures, such a break never occurred. Traditional Chinese and Ayurvedic medical systems, for example, still use aromatherapy in both modalities. </a:t>
            </a:r>
          </a:p>
          <a:p>
            <a:pPr algn="just"/>
            <a:endParaRPr lang="en-US" dirty="0"/>
          </a:p>
          <a:p>
            <a:pPr algn="just"/>
            <a:r>
              <a:rPr lang="en-US" dirty="0"/>
              <a:t>In a modern world grown increasingly complex and toxic, the ancient tradition of aromatherapy offers not only a link to the past but also a connection to the future of spiritual, physical, and mental health.</a:t>
            </a:r>
          </a:p>
        </p:txBody>
      </p:sp>
      <p:sp>
        <p:nvSpPr>
          <p:cNvPr id="4" name="object 2"/>
          <p:cNvSpPr/>
          <p:nvPr/>
        </p:nvSpPr>
        <p:spPr>
          <a:xfrm>
            <a:off x="8229600" y="6026150"/>
            <a:ext cx="609600" cy="6096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713554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16768"/>
          </a:xfrm>
        </p:spPr>
        <p:txBody>
          <a:bodyPr>
            <a:normAutofit fontScale="90000"/>
          </a:bodyPr>
          <a:lstStyle/>
          <a:p>
            <a:r>
              <a:rPr lang="en-US" sz="2800" b="1" dirty="0">
                <a:latin typeface="Algerian" panose="04020705040A02060702" pitchFamily="82" charset="0"/>
              </a:rPr>
              <a:t>ESSENTIAL OILS, HYDROSOLS, AND FRAGRANCE OILS: WHAT’S THE DIFFERENCE</a:t>
            </a:r>
            <a:endParaRPr lang="en-US" sz="2800" dirty="0">
              <a:latin typeface="Algerian" panose="04020705040A02060702" pitchFamily="82" charset="0"/>
            </a:endParaRPr>
          </a:p>
        </p:txBody>
      </p:sp>
      <p:sp>
        <p:nvSpPr>
          <p:cNvPr id="3" name="Content Placeholder 2"/>
          <p:cNvSpPr>
            <a:spLocks noGrp="1"/>
          </p:cNvSpPr>
          <p:nvPr>
            <p:ph idx="1"/>
          </p:nvPr>
        </p:nvSpPr>
        <p:spPr>
          <a:xfrm>
            <a:off x="114300" y="762000"/>
            <a:ext cx="8915400" cy="6096000"/>
          </a:xfrm>
        </p:spPr>
        <p:txBody>
          <a:bodyPr>
            <a:normAutofit fontScale="77500" lnSpcReduction="20000"/>
          </a:bodyPr>
          <a:lstStyle/>
          <a:p>
            <a:pPr algn="just"/>
            <a:r>
              <a:rPr lang="en-US" dirty="0"/>
              <a:t>FAQ: ESSENTIAL OILS, HYDROSOLS, AND FRAGRANCE OILS: WHAT’S THE DIFFERENCE?</a:t>
            </a:r>
          </a:p>
          <a:p>
            <a:pPr algn="just"/>
            <a:endParaRPr lang="en-US" dirty="0"/>
          </a:p>
          <a:p>
            <a:pPr algn="just"/>
            <a:r>
              <a:rPr lang="en-US" dirty="0"/>
              <a:t>Essential oils, hydrosols, and fragrance oils are aromatics. Because they are derived in different ways and have different chemical properties, they are used for different purposes.</a:t>
            </a:r>
          </a:p>
          <a:p>
            <a:pPr algn="just"/>
            <a:endParaRPr lang="en-US" dirty="0"/>
          </a:p>
          <a:p>
            <a:pPr algn="just"/>
            <a:r>
              <a:rPr lang="en-US" dirty="0"/>
              <a:t>ESSENTIAL OILS are aromatic liquids derived from the various parts of a plant—from root to blossom to bark or berry. </a:t>
            </a:r>
          </a:p>
          <a:p>
            <a:pPr algn="just"/>
            <a:endParaRPr lang="en-US" dirty="0"/>
          </a:p>
          <a:p>
            <a:pPr algn="just"/>
            <a:r>
              <a:rPr lang="en-US" dirty="0"/>
              <a:t>Depending on what part of the plant they come from, essential oils can have different properties and attributes. </a:t>
            </a:r>
          </a:p>
          <a:p>
            <a:pPr algn="just"/>
            <a:endParaRPr lang="en-US" dirty="0"/>
          </a:p>
          <a:p>
            <a:pPr algn="just"/>
            <a:r>
              <a:rPr lang="en-US" dirty="0"/>
              <a:t>For example, cinnamon </a:t>
            </a:r>
            <a:r>
              <a:rPr lang="en-US" i="1" dirty="0"/>
              <a:t>bark </a:t>
            </a:r>
            <a:r>
              <a:rPr lang="en-US" dirty="0"/>
              <a:t>essential oil has a stronger scent than cinnamon </a:t>
            </a:r>
            <a:r>
              <a:rPr lang="en-US" i="1" dirty="0"/>
              <a:t>leaf </a:t>
            </a:r>
            <a:r>
              <a:rPr lang="en-US" dirty="0"/>
              <a:t>essential oil and is also roughly five times more expensive. </a:t>
            </a:r>
          </a:p>
          <a:p>
            <a:pPr algn="just"/>
            <a:endParaRPr lang="en-US" b="1" dirty="0"/>
          </a:p>
        </p:txBody>
      </p:sp>
      <p:sp>
        <p:nvSpPr>
          <p:cNvPr id="4" name="object 2"/>
          <p:cNvSpPr/>
          <p:nvPr/>
        </p:nvSpPr>
        <p:spPr>
          <a:xfrm>
            <a:off x="8229600" y="6026150"/>
            <a:ext cx="609600" cy="6096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4220084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53E2E79-B2A2-7DAD-97F4-4608C08D40EC}"/>
              </a:ext>
            </a:extLst>
          </p:cNvPr>
          <p:cNvSpPr txBox="1"/>
          <p:nvPr/>
        </p:nvSpPr>
        <p:spPr>
          <a:xfrm>
            <a:off x="190500" y="1143000"/>
            <a:ext cx="8763000" cy="5262979"/>
          </a:xfrm>
          <a:prstGeom prst="rect">
            <a:avLst/>
          </a:prstGeom>
          <a:noFill/>
        </p:spPr>
        <p:txBody>
          <a:bodyPr wrap="square">
            <a:spAutoFit/>
          </a:bodyPr>
          <a:lstStyle/>
          <a:p>
            <a:pPr algn="just"/>
            <a:r>
              <a:rPr lang="en-US" sz="2800" dirty="0"/>
              <a:t>Essential oils are safe for use on the body, although they are typically so powerful, they need to be diluted with carrier oils (such as jojoba oil), to prevent side effects including photosensitization (a strong reaction to sunlight) or sensitization (an allergic-like reaction on the skin). </a:t>
            </a:r>
          </a:p>
          <a:p>
            <a:pPr algn="just"/>
            <a:endParaRPr lang="en-US" sz="2800" dirty="0"/>
          </a:p>
          <a:p>
            <a:pPr algn="just"/>
            <a:r>
              <a:rPr lang="en-US" sz="2800" dirty="0"/>
              <a:t>While essential oils can be ingested, they are extremely potent and best used with the guidance of a trained practitioner.</a:t>
            </a:r>
          </a:p>
          <a:p>
            <a:pPr algn="just"/>
            <a:endParaRPr lang="en-US" sz="2800" dirty="0"/>
          </a:p>
          <a:p>
            <a:pPr algn="just"/>
            <a:r>
              <a:rPr lang="en-US" sz="2800" dirty="0"/>
              <a:t>Use essential oils for aromatherapy and for the recipes and projects in this book.</a:t>
            </a:r>
          </a:p>
        </p:txBody>
      </p:sp>
    </p:spTree>
    <p:extLst>
      <p:ext uri="{BB962C8B-B14F-4D97-AF65-F5344CB8AC3E}">
        <p14:creationId xmlns:p14="http://schemas.microsoft.com/office/powerpoint/2010/main" val="3354290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709"/>
            <a:ext cx="8229600" cy="1143000"/>
          </a:xfrm>
        </p:spPr>
        <p:txBody>
          <a:bodyPr>
            <a:normAutofit fontScale="90000"/>
          </a:bodyPr>
          <a:lstStyle/>
          <a:p>
            <a:r>
              <a:rPr lang="en-US" b="1" dirty="0">
                <a:latin typeface="Algerian" panose="04020705040A02060702" pitchFamily="82" charset="0"/>
              </a:rPr>
              <a:t>HYDROSOLS &amp; FRAGRANCE OILS </a:t>
            </a:r>
            <a:endParaRPr lang="en-US" dirty="0">
              <a:latin typeface="Algerian" panose="04020705040A02060702" pitchFamily="82" charset="0"/>
            </a:endParaRPr>
          </a:p>
        </p:txBody>
      </p:sp>
      <p:sp>
        <p:nvSpPr>
          <p:cNvPr id="3" name="Content Placeholder 2"/>
          <p:cNvSpPr>
            <a:spLocks noGrp="1"/>
          </p:cNvSpPr>
          <p:nvPr>
            <p:ph idx="1"/>
          </p:nvPr>
        </p:nvSpPr>
        <p:spPr>
          <a:xfrm>
            <a:off x="76200" y="1219200"/>
            <a:ext cx="9067800" cy="5416550"/>
          </a:xfrm>
        </p:spPr>
        <p:txBody>
          <a:bodyPr>
            <a:normAutofit fontScale="25000" lnSpcReduction="20000"/>
          </a:bodyPr>
          <a:lstStyle/>
          <a:p>
            <a:pPr algn="just"/>
            <a:r>
              <a:rPr lang="en-US" sz="9600" dirty="0"/>
              <a:t>HYDROSOLS (sometimes referred to as floral waters or flower waters) are the waters left behind from the process of distilling plant matter to extract essential oils.</a:t>
            </a:r>
          </a:p>
          <a:p>
            <a:pPr marL="0" indent="0" algn="just">
              <a:buNone/>
            </a:pPr>
            <a:endParaRPr lang="en-US" sz="9600" dirty="0"/>
          </a:p>
          <a:p>
            <a:pPr algn="just"/>
            <a:r>
              <a:rPr lang="en-US" sz="9600" dirty="0"/>
              <a:t> During the distillation process, manufacturers typically</a:t>
            </a:r>
            <a:br>
              <a:rPr lang="en-US" sz="9600" dirty="0"/>
            </a:br>
            <a:r>
              <a:rPr lang="en-US" sz="9600" dirty="0"/>
              <a:t>use steam or water. </a:t>
            </a:r>
          </a:p>
          <a:p>
            <a:pPr algn="just"/>
            <a:endParaRPr lang="en-US" sz="9600" dirty="0"/>
          </a:p>
          <a:p>
            <a:pPr algn="just"/>
            <a:r>
              <a:rPr lang="en-US" sz="9600" dirty="0"/>
              <a:t>The resulting products are the essential oils and the water, both of which have extracted parts of the plants’ essences. </a:t>
            </a:r>
          </a:p>
          <a:p>
            <a:pPr marL="0" indent="0" algn="just">
              <a:buNone/>
            </a:pPr>
            <a:endParaRPr lang="en-US" sz="9600" dirty="0"/>
          </a:p>
          <a:p>
            <a:pPr algn="just"/>
            <a:r>
              <a:rPr lang="en-US" sz="9600" dirty="0"/>
              <a:t>The essential oils contain the fat-soluble compounds while the hydrosols contain the water-soluble substances.</a:t>
            </a:r>
          </a:p>
          <a:p>
            <a:pPr marL="0" indent="0" algn="just">
              <a:buNone/>
            </a:pPr>
            <a:endParaRPr lang="en-US" sz="9600" dirty="0"/>
          </a:p>
          <a:p>
            <a:pPr algn="just"/>
            <a:r>
              <a:rPr lang="en-US" sz="9600" dirty="0"/>
              <a:t> Hydrosols have their own benefits, uses, and properties in aromatherapy, but they tend to be more fragile than essential oils, and therefore need to be kept in the refrigerator. </a:t>
            </a:r>
          </a:p>
          <a:p>
            <a:pPr marL="0" indent="0" algn="just">
              <a:buNone/>
            </a:pPr>
            <a:br>
              <a:rPr lang="en-US" sz="7400" dirty="0"/>
            </a:br>
            <a:endParaRPr lang="en-US" sz="7400" dirty="0"/>
          </a:p>
          <a:p>
            <a:endParaRPr lang="en-US" dirty="0"/>
          </a:p>
        </p:txBody>
      </p:sp>
      <p:sp>
        <p:nvSpPr>
          <p:cNvPr id="4" name="object 2"/>
          <p:cNvSpPr/>
          <p:nvPr/>
        </p:nvSpPr>
        <p:spPr>
          <a:xfrm>
            <a:off x="8534400" y="6234332"/>
            <a:ext cx="609600" cy="6096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603324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15400" cy="6553200"/>
          </a:xfrm>
        </p:spPr>
        <p:txBody>
          <a:bodyPr>
            <a:normAutofit fontScale="77500" lnSpcReduction="20000"/>
          </a:bodyPr>
          <a:lstStyle/>
          <a:p>
            <a:pPr algn="just"/>
            <a:r>
              <a:rPr lang="en-US" dirty="0"/>
              <a:t>They also tend to be less concentrated in both scent and power. Because they are weaker, hydrosols are usually gentler than essential oils.</a:t>
            </a:r>
          </a:p>
          <a:p>
            <a:pPr algn="just"/>
            <a:r>
              <a:rPr lang="en-US" dirty="0"/>
              <a:t>Therefore, hydrosols may work with someone in need of gentler therapies, such as infants or someone with a lot of chemical sensitivities.</a:t>
            </a:r>
          </a:p>
          <a:p>
            <a:pPr algn="just"/>
            <a:r>
              <a:rPr lang="en-US" dirty="0"/>
              <a:t> Chamomile hydrosol, for example, is an excellent popular remedy for teething babies.</a:t>
            </a:r>
          </a:p>
          <a:p>
            <a:pPr algn="just"/>
            <a:r>
              <a:rPr lang="en-US" dirty="0"/>
              <a:t>FRAGRANCE OILS (also known as “perfume oils”) are artificial scents that use synthetic chemicals to mimic the</a:t>
            </a:r>
            <a:br>
              <a:rPr lang="en-US" dirty="0"/>
            </a:br>
            <a:r>
              <a:rPr lang="en-US" dirty="0"/>
              <a:t>natural scents of essential oils.</a:t>
            </a:r>
          </a:p>
          <a:p>
            <a:pPr algn="just"/>
            <a:r>
              <a:rPr lang="en-US" dirty="0"/>
              <a:t> They are cheaper than essential oils and often used in candle and soap  as in cosmetic blends.</a:t>
            </a:r>
          </a:p>
          <a:p>
            <a:pPr algn="just"/>
            <a:r>
              <a:rPr lang="en-US" dirty="0"/>
              <a:t> Unfortunately, while fragrance oils may successfully replicate the scent of an essential oil, they do not have the other properties that make the essential oil so valuable. </a:t>
            </a:r>
          </a:p>
          <a:p>
            <a:pPr algn="just"/>
            <a:r>
              <a:rPr lang="en-US" dirty="0"/>
              <a:t>They are used only for fragrance and not in health care or cooking applications. Do not use fragrance oils for the projects in this book.</a:t>
            </a:r>
          </a:p>
        </p:txBody>
      </p:sp>
    </p:spTree>
    <p:extLst>
      <p:ext uri="{BB962C8B-B14F-4D97-AF65-F5344CB8AC3E}">
        <p14:creationId xmlns:p14="http://schemas.microsoft.com/office/powerpoint/2010/main" val="463889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a:latin typeface="Algerian" panose="04020705040A02060702" pitchFamily="82" charset="0"/>
              </a:rPr>
              <a:t>How essential oils are produced</a:t>
            </a:r>
          </a:p>
        </p:txBody>
      </p:sp>
      <p:sp>
        <p:nvSpPr>
          <p:cNvPr id="3" name="Content Placeholder 2"/>
          <p:cNvSpPr>
            <a:spLocks noGrp="1"/>
          </p:cNvSpPr>
          <p:nvPr>
            <p:ph idx="1"/>
          </p:nvPr>
        </p:nvSpPr>
        <p:spPr>
          <a:xfrm>
            <a:off x="76200" y="1219200"/>
            <a:ext cx="8915400" cy="5486400"/>
          </a:xfrm>
        </p:spPr>
        <p:txBody>
          <a:bodyPr>
            <a:normAutofit fontScale="85000" lnSpcReduction="10000"/>
          </a:bodyPr>
          <a:lstStyle/>
          <a:p>
            <a:pPr algn="just"/>
            <a:r>
              <a:rPr lang="en-US" dirty="0"/>
              <a:t>Extracting essential oils from plants is not something that can be done easily as a DIY project.</a:t>
            </a:r>
          </a:p>
          <a:p>
            <a:pPr algn="just"/>
            <a:r>
              <a:rPr lang="en-US" dirty="0"/>
              <a:t> It’s one thing to infuse a pitcher of water with rose petals or a couple of slices of lemon and quite another to process the thousands of roses or lemons needed to produce the highly concentrated essential oil.</a:t>
            </a:r>
          </a:p>
          <a:p>
            <a:pPr algn="just"/>
            <a:r>
              <a:rPr lang="en-US" dirty="0"/>
              <a:t>And even if the average DIY enthusiast had access to a lavender field or a citrus orchard, the machinery and manpower required is beyond the scope of an individual.</a:t>
            </a:r>
          </a:p>
          <a:p>
            <a:pPr algn="just"/>
            <a:r>
              <a:rPr lang="en-US" dirty="0"/>
              <a:t>Essential oils are extracted using one of several basic methods. </a:t>
            </a:r>
          </a:p>
          <a:p>
            <a:pPr algn="just"/>
            <a:r>
              <a:rPr lang="en-US" dirty="0"/>
              <a:t>The two most common are </a:t>
            </a:r>
            <a:r>
              <a:rPr lang="en-US" i="1" dirty="0"/>
              <a:t>steam distillation </a:t>
            </a:r>
            <a:r>
              <a:rPr lang="en-US" dirty="0"/>
              <a:t>and </a:t>
            </a:r>
            <a:r>
              <a:rPr lang="en-US" i="1" dirty="0"/>
              <a:t>CO2 extraction.</a:t>
            </a:r>
            <a:endParaRPr lang="en-US" dirty="0"/>
          </a:p>
        </p:txBody>
      </p:sp>
      <p:sp>
        <p:nvSpPr>
          <p:cNvPr id="4" name="object 2"/>
          <p:cNvSpPr/>
          <p:nvPr/>
        </p:nvSpPr>
        <p:spPr>
          <a:xfrm>
            <a:off x="8229600" y="6026150"/>
            <a:ext cx="609600" cy="6096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366494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lgerian" panose="04020705040A02060702" pitchFamily="82" charset="0"/>
              </a:rPr>
              <a:t>STEAM DISTILLATION</a:t>
            </a:r>
          </a:p>
        </p:txBody>
      </p:sp>
      <p:sp>
        <p:nvSpPr>
          <p:cNvPr id="3" name="Content Placeholder 2"/>
          <p:cNvSpPr>
            <a:spLocks noGrp="1"/>
          </p:cNvSpPr>
          <p:nvPr>
            <p:ph idx="1"/>
          </p:nvPr>
        </p:nvSpPr>
        <p:spPr>
          <a:xfrm>
            <a:off x="152400" y="1295400"/>
            <a:ext cx="8839200" cy="5410200"/>
          </a:xfrm>
        </p:spPr>
        <p:txBody>
          <a:bodyPr>
            <a:normAutofit fontScale="92500" lnSpcReduction="10000"/>
          </a:bodyPr>
          <a:lstStyle/>
          <a:p>
            <a:pPr algn="just"/>
            <a:r>
              <a:rPr lang="en-US" dirty="0"/>
              <a:t>steam distillation is the most common method for extracting essential oils. </a:t>
            </a:r>
          </a:p>
          <a:p>
            <a:pPr algn="just"/>
            <a:r>
              <a:rPr lang="en-US" dirty="0"/>
              <a:t>Vast quantities of aromatic plants are loaded into a machine and tightly compacted.</a:t>
            </a:r>
          </a:p>
          <a:p>
            <a:pPr algn="just"/>
            <a:r>
              <a:rPr lang="en-US" dirty="0"/>
              <a:t> Steam is then forced through the plant “filter,” heating it up and releasing the oils as a gas. </a:t>
            </a:r>
          </a:p>
          <a:p>
            <a:pPr algn="just"/>
            <a:r>
              <a:rPr lang="en-US" dirty="0"/>
              <a:t>As the gas cools, it liquefies into oil and water, which is then separated. </a:t>
            </a:r>
          </a:p>
          <a:p>
            <a:pPr algn="just"/>
            <a:r>
              <a:rPr lang="en-US" dirty="0"/>
              <a:t>The fragrant water that’s left behind by this process is a hydrosol (see here) and is valued in its own right. </a:t>
            </a:r>
            <a:br>
              <a:rPr lang="en-US" dirty="0"/>
            </a:br>
            <a:endParaRPr lang="en-US" dirty="0"/>
          </a:p>
        </p:txBody>
      </p:sp>
      <p:sp>
        <p:nvSpPr>
          <p:cNvPr id="4" name="object 2"/>
          <p:cNvSpPr/>
          <p:nvPr/>
        </p:nvSpPr>
        <p:spPr>
          <a:xfrm>
            <a:off x="8229600" y="6026150"/>
            <a:ext cx="609600" cy="6096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1375570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1356</Words>
  <Application>Microsoft Office PowerPoint</Application>
  <PresentationFormat>On-screen Show (4:3)</PresentationFormat>
  <Paragraphs>96</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Algerian</vt:lpstr>
      <vt:lpstr>Arial</vt:lpstr>
      <vt:lpstr>Calibri</vt:lpstr>
      <vt:lpstr>Office Theme</vt:lpstr>
      <vt:lpstr>PowerPoint Presentation</vt:lpstr>
      <vt:lpstr>PowerPoint Presentation</vt:lpstr>
      <vt:lpstr>PowerPoint Presentation</vt:lpstr>
      <vt:lpstr>ESSENTIAL OILS, HYDROSOLS, AND FRAGRANCE OILS: WHAT’S THE DIFFERENCE</vt:lpstr>
      <vt:lpstr>PowerPoint Presentation</vt:lpstr>
      <vt:lpstr>HYDROSOLS &amp; FRAGRANCE OILS </vt:lpstr>
      <vt:lpstr>PowerPoint Presentation</vt:lpstr>
      <vt:lpstr>How essential oils are produced</vt:lpstr>
      <vt:lpstr>STEAM DISTILLATION</vt:lpstr>
      <vt:lpstr>CO2 EXTRACTION</vt:lpstr>
      <vt:lpstr>ENFLEURAGE &amp; EXPRESSION</vt:lpstr>
      <vt:lpstr>MACERATION</vt:lpstr>
      <vt:lpstr>SOLVENT EXTRACTION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omjiporwal78</dc:creator>
  <cp:lastModifiedBy>Omji Porwal</cp:lastModifiedBy>
  <cp:revision>5</cp:revision>
  <dcterms:created xsi:type="dcterms:W3CDTF">2021-03-02T02:27:11Z</dcterms:created>
  <dcterms:modified xsi:type="dcterms:W3CDTF">2023-03-08T05:02:22Z</dcterms:modified>
</cp:coreProperties>
</file>