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57" r:id="rId3"/>
    <p:sldId id="274" r:id="rId4"/>
    <p:sldId id="275" r:id="rId5"/>
    <p:sldId id="260" r:id="rId6"/>
    <p:sldId id="258"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5" d="100"/>
          <a:sy n="85"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4FA7D-CC43-4F19-91E8-6AAC1EB04A93}"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C66F8-C52A-48F8-BF9E-CA3BDFD667EF}" type="slidenum">
              <a:rPr lang="en-US" smtClean="0"/>
              <a:t>‹#›</a:t>
            </a:fld>
            <a:endParaRPr lang="en-US"/>
          </a:p>
        </p:txBody>
      </p:sp>
    </p:spTree>
    <p:extLst>
      <p:ext uri="{BB962C8B-B14F-4D97-AF65-F5344CB8AC3E}">
        <p14:creationId xmlns:p14="http://schemas.microsoft.com/office/powerpoint/2010/main" val="425173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extLst>
      <p:ext uri="{BB962C8B-B14F-4D97-AF65-F5344CB8AC3E}">
        <p14:creationId xmlns:p14="http://schemas.microsoft.com/office/powerpoint/2010/main" val="402476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307B-1F55-4F35-A8C6-086E4A320CD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6640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19362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1511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150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307B-1F55-4F35-A8C6-086E4A320CDB}"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082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1307B-1F55-4F35-A8C6-086E4A320CD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4961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1307B-1F55-4F35-A8C6-086E4A320CDB}"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41170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1307B-1F55-4F35-A8C6-086E4A320CDB}"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597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307B-1F55-4F35-A8C6-086E4A320CDB}"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5144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32524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843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307B-1F55-4F35-A8C6-086E4A320CDB}" type="datetimeFigureOut">
              <a:rPr lang="en-US" smtClean="0"/>
              <a:t>6/6/2023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3E6EA-A3E2-4285-BEC2-65397A38ACC8}" type="slidenum">
              <a:rPr lang="en-US" smtClean="0"/>
              <a:t>‹#›</a:t>
            </a:fld>
            <a:endParaRPr lang="en-US"/>
          </a:p>
        </p:txBody>
      </p:sp>
    </p:spTree>
    <p:extLst>
      <p:ext uri="{BB962C8B-B14F-4D97-AF65-F5344CB8AC3E}">
        <p14:creationId xmlns:p14="http://schemas.microsoft.com/office/powerpoint/2010/main" val="353524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1523999" y="4159700"/>
            <a:ext cx="9416995" cy="1302846"/>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1846118" y="4413345"/>
            <a:ext cx="8458200" cy="1134285"/>
          </a:xfrm>
          <a:prstGeom prst="rect">
            <a:avLst/>
          </a:prstGeom>
        </p:spPr>
        <p:txBody>
          <a:bodyPr lIns="0" tIns="13335" rIns="0" bIns="0">
            <a:spAutoFit/>
          </a:bodyPr>
          <a:lstStyle/>
          <a:p>
            <a:pPr algn="ctr">
              <a:spcBef>
                <a:spcPts val="100"/>
              </a:spcBef>
              <a:defRPr/>
            </a:pPr>
            <a:r>
              <a:rPr lang="en-US" sz="3600" spc="-114" dirty="0">
                <a:latin typeface="Algerian" panose="04020705040A02060702" pitchFamily="82" charset="0"/>
                <a:cs typeface="Trebuchet MS"/>
              </a:rPr>
              <a:t>A R O M A t h e r a p y- part 5</a:t>
            </a:r>
          </a:p>
          <a:p>
            <a:pPr algn="ctr">
              <a:spcBef>
                <a:spcPts val="100"/>
              </a:spcBef>
              <a:defRPr/>
            </a:pPr>
            <a:r>
              <a:rPr lang="en-US" sz="3600" b="1" dirty="0">
                <a:latin typeface="Algerian" panose="04020705040A02060702" pitchFamily="82" charset="0"/>
              </a:rPr>
              <a:t>BLENDING OILS</a:t>
            </a:r>
            <a:endParaRPr lang="en-US" sz="3600" b="1" dirty="0">
              <a:latin typeface="Algerian" panose="04020705040A02060702" pitchFamily="82" charset="0"/>
              <a:cs typeface="Times New Roman"/>
            </a:endParaRPr>
          </a:p>
        </p:txBody>
      </p:sp>
      <p:sp>
        <p:nvSpPr>
          <p:cNvPr id="6" name="object 6"/>
          <p:cNvSpPr txBox="1"/>
          <p:nvPr/>
        </p:nvSpPr>
        <p:spPr>
          <a:xfrm>
            <a:off x="3095625" y="5653496"/>
            <a:ext cx="5595938" cy="856645"/>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dirty="0">
                <a:latin typeface="Algerian" panose="04020705040A02060702" pitchFamily="82" charset="0"/>
                <a:cs typeface="Times New Roman"/>
              </a:rPr>
              <a:t>semester</a:t>
            </a:r>
            <a:r>
              <a:rPr b="1" spc="-55" dirty="0">
                <a:latin typeface="Algerian" panose="04020705040A02060702" pitchFamily="82" charset="0"/>
                <a:cs typeface="Times New Roman"/>
              </a:rPr>
              <a:t> </a:t>
            </a:r>
            <a:endParaRPr lang="en-US" b="1" spc="-55" dirty="0">
              <a:latin typeface="Algerian" panose="04020705040A02060702" pitchFamily="82" charset="0"/>
              <a:cs typeface="Times New Roman"/>
            </a:endParaRPr>
          </a:p>
          <a:p>
            <a:pPr algn="ctr">
              <a:spcBef>
                <a:spcPts val="100"/>
              </a:spcBef>
              <a:defRPr/>
            </a:pP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2209800" y="673367"/>
            <a:ext cx="8094518" cy="40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3600" b="1" dirty="0">
                <a:latin typeface="Algerian" pitchFamily="82" charset="0"/>
                <a:cs typeface="Times New Roman" pitchFamily="18" charset="0"/>
              </a:rPr>
              <a:t>Tishk  International  University</a:t>
            </a:r>
          </a:p>
          <a:p>
            <a:pPr algn="ctr" eaLnBrk="1" hangingPunct="1">
              <a:spcBef>
                <a:spcPts val="100"/>
              </a:spcBef>
            </a:pPr>
            <a:endParaRPr lang="en-US" altLang="en-US" sz="4400" b="1" dirty="0">
              <a:latin typeface="Algerian" pitchFamily="82" charset="0"/>
              <a:cs typeface="Times New Roman" pitchFamily="18" charset="0"/>
            </a:endParaRPr>
          </a:p>
          <a:p>
            <a:pPr algn="ctr" eaLnBrk="1" hangingPunct="1">
              <a:spcBef>
                <a:spcPts val="100"/>
              </a:spcBef>
            </a:pPr>
            <a:r>
              <a:rPr lang="en-US" altLang="en-US" sz="4400" b="1" dirty="0">
                <a:latin typeface="Algerian" pitchFamily="82" charset="0"/>
                <a:cs typeface="Times New Roman" pitchFamily="18" charset="0"/>
              </a:rPr>
              <a:t>  </a:t>
            </a:r>
          </a:p>
          <a:p>
            <a:pPr algn="ctr" eaLnBrk="1" hangingPunct="1">
              <a:spcBef>
                <a:spcPts val="100"/>
              </a:spcBef>
            </a:pPr>
            <a:endParaRPr lang="en-US" altLang="en-US" sz="4400" dirty="0">
              <a:latin typeface="Algerian" pitchFamily="82" charset="0"/>
              <a:cs typeface="Times New Roman" pitchFamily="18" charset="0"/>
            </a:endParaRPr>
          </a:p>
          <a:p>
            <a:pPr algn="ctr" eaLnBrk="1" hangingPunct="1">
              <a:spcBef>
                <a:spcPts val="100"/>
              </a:spcBef>
            </a:pPr>
            <a:r>
              <a:rPr lang="en-US" altLang="en-US" sz="4400" dirty="0">
                <a:latin typeface="Algerian" pitchFamily="82" charset="0"/>
                <a:cs typeface="Times New Roman" pitchFamily="18" charset="0"/>
              </a:rPr>
              <a:t>FACULTY OF PHARMACY</a:t>
            </a:r>
          </a:p>
          <a:p>
            <a:pPr algn="ctr" eaLnBrk="1" hangingPunct="1">
              <a:spcBef>
                <a:spcPct val="0"/>
              </a:spcBef>
            </a:pPr>
            <a:r>
              <a:rPr lang="en-US" altLang="en-US" sz="2000" b="1" dirty="0">
                <a:solidFill>
                  <a:srgbClr val="00AF50"/>
                </a:solidFill>
                <a:latin typeface="Algerian" pitchFamily="82" charset="0"/>
                <a:cs typeface="Times New Roman" pitchFamily="18" charset="0"/>
              </a:rPr>
              <a:t>Department of Pharmacognosy</a:t>
            </a:r>
            <a:endParaRPr lang="en-US" altLang="en-US" sz="20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2" y="1513446"/>
            <a:ext cx="1637507" cy="16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2"/>
          <p:cNvSpPr/>
          <p:nvPr/>
        </p:nvSpPr>
        <p:spPr>
          <a:xfrm>
            <a:off x="11192786" y="6075771"/>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4450565"/>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270" y="230588"/>
            <a:ext cx="11696368" cy="6076784"/>
          </a:xfrm>
        </p:spPr>
        <p:txBody>
          <a:bodyPr>
            <a:noAutofit/>
          </a:bodyPr>
          <a:lstStyle/>
          <a:p>
            <a:pPr marL="342900" indent="-342900" algn="just">
              <a:buFont typeface="Arial" panose="020B0604020202020204" pitchFamily="34" charset="0"/>
              <a:buChar char="•"/>
            </a:pPr>
            <a:r>
              <a:rPr lang="en-US" sz="2800" dirty="0"/>
              <a:t>Essential oils are cruelty-free.</a:t>
            </a:r>
          </a:p>
          <a:p>
            <a:pPr marL="342900" indent="-342900" algn="just">
              <a:buFont typeface="Arial" panose="020B0604020202020204" pitchFamily="34" charset="0"/>
              <a:buChar char="•"/>
            </a:pPr>
            <a:r>
              <a:rPr lang="en-US" sz="2800" dirty="0"/>
              <a:t> As a conscious consumer, it’s good to know that the ingredients in the products you use—particularly cosmetics—are cruelty-free. </a:t>
            </a:r>
          </a:p>
          <a:p>
            <a:pPr marL="342900" indent="-342900" algn="just">
              <a:buFont typeface="Arial" panose="020B0604020202020204" pitchFamily="34" charset="0"/>
              <a:buChar char="•"/>
            </a:pPr>
            <a:r>
              <a:rPr lang="en-US" sz="2800" dirty="0"/>
              <a:t>Despite years of bad press and public shaming, some mega-companies are still testing their products on animals, blinding them (and worse) in the name of beauty. </a:t>
            </a:r>
          </a:p>
          <a:p>
            <a:pPr marL="342900" indent="-342900" algn="just">
              <a:buFont typeface="Arial" panose="020B0604020202020204" pitchFamily="34" charset="0"/>
              <a:buChar char="•"/>
            </a:pPr>
            <a:r>
              <a:rPr lang="en-US" sz="2800" dirty="0"/>
              <a:t>You can have a “signature scent.” </a:t>
            </a:r>
          </a:p>
          <a:p>
            <a:pPr marL="342900" indent="-342900" algn="just">
              <a:buFont typeface="Arial" panose="020B0604020202020204" pitchFamily="34" charset="0"/>
              <a:buChar char="•"/>
            </a:pPr>
            <a:r>
              <a:rPr lang="en-US" sz="2800" dirty="0"/>
              <a:t>One scent does not fit all and even a store that stocks a wide range of cosmetics and bath products may not have a scent that draws you in. </a:t>
            </a:r>
          </a:p>
          <a:p>
            <a:pPr marL="342900" indent="-342900" algn="just">
              <a:buFont typeface="Arial" panose="020B0604020202020204" pitchFamily="34" charset="0"/>
              <a:buChar char="•"/>
            </a:pPr>
            <a:r>
              <a:rPr lang="en-US" sz="2800" dirty="0"/>
              <a:t>Why settle for a generic lemon scent when you can make your own Meyer lemon body scrub, or a shampoo scented with blood orange instead of the more common “sweet orange” scent? </a:t>
            </a:r>
          </a:p>
          <a:p>
            <a:pPr marL="342900" indent="-342900" algn="just">
              <a:buFont typeface="Arial" panose="020B0604020202020204" pitchFamily="34" charset="0"/>
              <a:buChar char="•"/>
            </a:pPr>
            <a:r>
              <a:rPr lang="en-US" sz="2800" b="1" dirty="0"/>
              <a:t>Experimenting at home with oils is an affordable and fun way to create your own signature scent.</a:t>
            </a:r>
          </a:p>
        </p:txBody>
      </p:sp>
      <p:sp>
        <p:nvSpPr>
          <p:cNvPr id="4" name="object 2"/>
          <p:cNvSpPr/>
          <p:nvPr/>
        </p:nvSpPr>
        <p:spPr>
          <a:xfrm>
            <a:off x="11041712" y="609771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533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743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3"/>
          <a:stretch>
            <a:fillRect/>
          </a:stretch>
        </p:blipFill>
        <p:spPr>
          <a:xfrm>
            <a:off x="4381288" y="1176793"/>
            <a:ext cx="3172331" cy="4548146"/>
          </a:xfrm>
          <a:prstGeom prst="rect">
            <a:avLst/>
          </a:prstGeom>
        </p:spPr>
      </p:pic>
      <p:sp>
        <p:nvSpPr>
          <p:cNvPr id="5" name="object 2"/>
          <p:cNvSpPr/>
          <p:nvPr/>
        </p:nvSpPr>
        <p:spPr>
          <a:xfrm>
            <a:off x="11216640" y="6176866"/>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102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88052" y="406400"/>
            <a:ext cx="4804228" cy="3773714"/>
          </a:xfrm>
        </p:spPr>
        <p:txBody>
          <a:bodyPr anchor="t">
            <a:noAutofit/>
          </a:bodyPr>
          <a:lstStyle/>
          <a:p>
            <a:pPr marL="342900" indent="-342900" algn="just">
              <a:buFont typeface="Arial" panose="020B0604020202020204" pitchFamily="34" charset="0"/>
              <a:buChar char="•"/>
            </a:pPr>
            <a:r>
              <a:rPr lang="en-US" sz="1800" b="1" dirty="0"/>
              <a:t>Aromatherapy products make great gifts. </a:t>
            </a:r>
          </a:p>
          <a:p>
            <a:pPr marL="342900" indent="-342900" algn="just">
              <a:buFont typeface="Arial" panose="020B0604020202020204" pitchFamily="34" charset="0"/>
              <a:buChar char="•"/>
            </a:pPr>
            <a:endParaRPr lang="en-US" sz="1800" b="1" dirty="0"/>
          </a:p>
          <a:p>
            <a:pPr marL="342900" indent="-342900" algn="just">
              <a:buFont typeface="Arial" panose="020B0604020202020204" pitchFamily="34" charset="0"/>
              <a:buChar char="•"/>
            </a:pPr>
            <a:r>
              <a:rPr lang="en-US" sz="1800" b="1" dirty="0"/>
              <a:t>Homemade gifts really are the most personal way to mark an occasion and if you’re on a budget, they allow you to offer the gift of luxury for pennies on the dollar. </a:t>
            </a:r>
          </a:p>
          <a:p>
            <a:pPr marL="342900" indent="-342900" algn="just">
              <a:buFont typeface="Arial" panose="020B0604020202020204" pitchFamily="34" charset="0"/>
              <a:buChar char="•"/>
            </a:pPr>
            <a:endParaRPr lang="en-US" sz="1800" b="1" dirty="0"/>
          </a:p>
          <a:p>
            <a:pPr marL="342900" indent="-342900" algn="just">
              <a:buFont typeface="Arial" panose="020B0604020202020204" pitchFamily="34" charset="0"/>
              <a:buChar char="•"/>
            </a:pPr>
            <a:r>
              <a:rPr lang="en-US" sz="1800" b="1" dirty="0"/>
              <a:t>The basic ingredients for a pint of decadently desirable hand lotion, for example, can cost less than a bottle of no-name “pink” lotion from the nearest drug store.</a:t>
            </a:r>
          </a:p>
          <a:p>
            <a:pPr marL="342900" indent="-342900" algn="just">
              <a:buFont typeface="Arial" panose="020B0604020202020204" pitchFamily="34" charset="0"/>
              <a:buChar char="•"/>
            </a:pPr>
            <a:endParaRPr lang="en-US" sz="1800" b="1" dirty="0"/>
          </a:p>
          <a:p>
            <a:pPr marL="342900" indent="-342900" algn="just">
              <a:buFont typeface="Arial" panose="020B0604020202020204" pitchFamily="34" charset="0"/>
              <a:buChar char="•"/>
            </a:pPr>
            <a:r>
              <a:rPr lang="en-US" sz="1800" b="1" dirty="0"/>
              <a:t> Handmade candles made with natural waxes, FDA-approved colorings for use in drugs and cosmetics (D&amp;C), and lead-free wicks are not only fragrant and festive but also much healthier and cheaper than those pricey pillars you can buy. </a:t>
            </a:r>
          </a:p>
          <a:p>
            <a:pPr marL="342900" indent="-342900" algn="just">
              <a:buFont typeface="Arial" panose="020B0604020202020204" pitchFamily="34" charset="0"/>
              <a:buChar char="•"/>
            </a:pPr>
            <a:endParaRPr lang="en-US" sz="1800" b="1" dirty="0"/>
          </a:p>
          <a:p>
            <a:pPr marL="342900" indent="-342900" algn="just">
              <a:buFont typeface="Arial" panose="020B0604020202020204" pitchFamily="34" charset="0"/>
              <a:buChar char="•"/>
            </a:pPr>
            <a:r>
              <a:rPr lang="en-US" sz="1800" b="1" dirty="0"/>
              <a:t>They might smell lovely, but who knows what you’re inhaling along with the scent</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2F3EC60-E774-4D55-9621-448313E2BF68}"/>
              </a:ext>
            </a:extLst>
          </p:cNvPr>
          <p:cNvPicPr>
            <a:picLocks noChangeAspect="1"/>
          </p:cNvPicPr>
          <p:nvPr/>
        </p:nvPicPr>
        <p:blipFill rotWithShape="1">
          <a:blip r:embed="rId2"/>
          <a:srcRect l="27837" r="1349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509151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92040" y="2281137"/>
            <a:ext cx="4087305" cy="1147863"/>
          </a:xfrm>
        </p:spPr>
        <p:txBody>
          <a:bodyPr anchor="t">
            <a:normAutofit/>
          </a:bodyPr>
          <a:lstStyle/>
          <a:p>
            <a:pPr algn="l"/>
            <a:r>
              <a:rPr lang="en-US" sz="5400" dirty="0">
                <a:latin typeface="Algerian" panose="04020705040A02060702" pitchFamily="82" charset="0"/>
              </a:rPr>
              <a:t>THANKS</a:t>
            </a:r>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a:extLst>
              <a:ext uri="{FF2B5EF4-FFF2-40B4-BE49-F238E27FC236}">
                <a16:creationId xmlns:a16="http://schemas.microsoft.com/office/drawing/2014/main" id="{04DF1BD9-8CD6-45C0-A2C7-CE088A0C9214}"/>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748039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590" y="126587"/>
            <a:ext cx="10515600" cy="1325563"/>
          </a:xfrm>
        </p:spPr>
        <p:txBody>
          <a:bodyPr/>
          <a:lstStyle/>
          <a:p>
            <a:pPr algn="ctr"/>
            <a:r>
              <a:rPr lang="en-US" dirty="0">
                <a:latin typeface="Algerian" panose="04020705040A02060702" pitchFamily="82" charset="0"/>
              </a:rPr>
              <a:t>BLENDING OILS</a:t>
            </a:r>
          </a:p>
        </p:txBody>
      </p:sp>
      <p:sp>
        <p:nvSpPr>
          <p:cNvPr id="3" name="Content Placeholder 2"/>
          <p:cNvSpPr>
            <a:spLocks noGrp="1"/>
          </p:cNvSpPr>
          <p:nvPr>
            <p:ph idx="1"/>
          </p:nvPr>
        </p:nvSpPr>
        <p:spPr>
          <a:xfrm>
            <a:off x="111318" y="1170968"/>
            <a:ext cx="11871298" cy="5508128"/>
          </a:xfrm>
        </p:spPr>
        <p:txBody>
          <a:bodyPr>
            <a:normAutofit lnSpcReduction="10000"/>
          </a:bodyPr>
          <a:lstStyle/>
          <a:p>
            <a:pPr algn="just"/>
            <a:r>
              <a:rPr lang="en-US" dirty="0"/>
              <a:t>To blend essential oils into a combination that’s not only effective but also sensorially pleasing, you’ll need to consider both fragrance notes and aromas. </a:t>
            </a:r>
          </a:p>
          <a:p>
            <a:pPr algn="just"/>
            <a:r>
              <a:rPr lang="en-US" dirty="0"/>
              <a:t>Notes occur as a scent breaks down and are layered in three parts. Top notes dominate a fragrance when you first apply it and tend to be citrusy or herbal.</a:t>
            </a:r>
          </a:p>
          <a:p>
            <a:pPr algn="just"/>
            <a:r>
              <a:rPr lang="en-US" dirty="0"/>
              <a:t> Middle notes arise after a few minutes and tend to be softer and more floral, such as rose.</a:t>
            </a:r>
          </a:p>
          <a:p>
            <a:pPr algn="just"/>
            <a:r>
              <a:rPr lang="en-US" dirty="0"/>
              <a:t> Base notes appear after about 30 minutes and may be deeper or darker, such as musk. </a:t>
            </a:r>
          </a:p>
          <a:p>
            <a:pPr algn="just"/>
            <a:r>
              <a:rPr lang="en-US" dirty="0"/>
              <a:t>Balanced fragrances contain an artful combination of top, middle, and base notes. </a:t>
            </a:r>
          </a:p>
          <a:p>
            <a:pPr algn="just"/>
            <a:r>
              <a:rPr lang="en-US" dirty="0"/>
              <a:t>Essential oil aromas fall into broad categories. </a:t>
            </a:r>
          </a:p>
          <a:p>
            <a:pPr algn="just"/>
            <a:r>
              <a:rPr lang="en-US" dirty="0"/>
              <a:t>Aromas include Citrus Earthy Floral Herbaceous Medicinal Oriental Spicy Woody Minty</a:t>
            </a:r>
          </a:p>
        </p:txBody>
      </p:sp>
      <p:sp>
        <p:nvSpPr>
          <p:cNvPr id="4" name="object 2"/>
          <p:cNvSpPr/>
          <p:nvPr/>
        </p:nvSpPr>
        <p:spPr>
          <a:xfrm>
            <a:off x="11184835" y="6176963"/>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9060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D5C78-645F-0F31-B831-9EE3E86AC0EC}"/>
              </a:ext>
            </a:extLst>
          </p:cNvPr>
          <p:cNvPicPr>
            <a:picLocks noChangeAspect="1"/>
          </p:cNvPicPr>
          <p:nvPr/>
        </p:nvPicPr>
        <p:blipFill>
          <a:blip r:embed="rId2"/>
          <a:stretch>
            <a:fillRect/>
          </a:stretch>
        </p:blipFill>
        <p:spPr>
          <a:xfrm>
            <a:off x="1" y="584616"/>
            <a:ext cx="12159358" cy="6243737"/>
          </a:xfrm>
          <a:prstGeom prst="rect">
            <a:avLst/>
          </a:prstGeom>
        </p:spPr>
      </p:pic>
      <p:sp>
        <p:nvSpPr>
          <p:cNvPr id="5" name="TextBox 4">
            <a:extLst>
              <a:ext uri="{FF2B5EF4-FFF2-40B4-BE49-F238E27FC236}">
                <a16:creationId xmlns:a16="http://schemas.microsoft.com/office/drawing/2014/main" id="{0932B3BE-88EA-EAEC-6C4A-992AE390C790}"/>
              </a:ext>
            </a:extLst>
          </p:cNvPr>
          <p:cNvSpPr txBox="1"/>
          <p:nvPr/>
        </p:nvSpPr>
        <p:spPr>
          <a:xfrm>
            <a:off x="2642018" y="29647"/>
            <a:ext cx="7686206" cy="369332"/>
          </a:xfrm>
          <a:prstGeom prst="rect">
            <a:avLst/>
          </a:prstGeom>
          <a:noFill/>
        </p:spPr>
        <p:txBody>
          <a:bodyPr wrap="square">
            <a:spAutoFit/>
          </a:bodyPr>
          <a:lstStyle/>
          <a:p>
            <a:pPr algn="l"/>
            <a:r>
              <a:rPr lang="en-US" b="1" i="0" dirty="0">
                <a:solidFill>
                  <a:srgbClr val="000000"/>
                </a:solidFill>
                <a:effectLst/>
                <a:latin typeface="Montserrat" panose="020B0604020202020204" pitchFamily="2" charset="0"/>
              </a:rPr>
              <a:t>Muntjac Deer Have Bizarre Flaring Scent Glands On Their Face</a:t>
            </a:r>
          </a:p>
        </p:txBody>
      </p:sp>
    </p:spTree>
    <p:extLst>
      <p:ext uri="{BB962C8B-B14F-4D97-AF65-F5344CB8AC3E}">
        <p14:creationId xmlns:p14="http://schemas.microsoft.com/office/powerpoint/2010/main" val="247640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YV Care - Musk deers are on the verge of extinction, being poached and  hunted for Musk i.e Kasturi. Secretions from the scent gland or &quot;pod&quot; of  the male musk deer are">
            <a:extLst>
              <a:ext uri="{FF2B5EF4-FFF2-40B4-BE49-F238E27FC236}">
                <a16:creationId xmlns:a16="http://schemas.microsoft.com/office/drawing/2014/main" id="{F98EAB38-F461-A247-932C-05C2F1679BF5}"/>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5319688" y="965201"/>
            <a:ext cx="4905699"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4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rotWithShape="1">
          <a:blip r:embed="rId2"/>
          <a:srcRect t="22235" r="-2" b="1914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object 2"/>
          <p:cNvSpPr/>
          <p:nvPr/>
        </p:nvSpPr>
        <p:spPr>
          <a:xfrm>
            <a:off x="11335910" y="6153371"/>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962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8168" y="15239"/>
            <a:ext cx="9367203" cy="1188720"/>
          </a:xfrm>
        </p:spPr>
        <p:txBody>
          <a:bodyPr>
            <a:normAutofit/>
          </a:bodyPr>
          <a:lstStyle/>
          <a:p>
            <a:r>
              <a:rPr lang="en-US" dirty="0">
                <a:latin typeface="Algerian" panose="04020705040A02060702" pitchFamily="82" charset="0"/>
              </a:rPr>
              <a:t>FAQ: WHICH AROMAS BLEND BEST?</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206735" y="1049572"/>
            <a:ext cx="11985264" cy="5808428"/>
          </a:xfrm>
        </p:spPr>
        <p:txBody>
          <a:bodyPr anchor="t">
            <a:noAutofit/>
          </a:bodyPr>
          <a:lstStyle/>
          <a:p>
            <a:pPr algn="just"/>
            <a:r>
              <a:rPr lang="en-US" sz="1800" dirty="0"/>
              <a:t>When making simple blends, you don’t need to worry too much about breaking down aromas, but when you’re combining oils for a more complex scent, or even for a perfume, you’ll want to start thinking about “notes”(https://www.fragrantica.com/) and how they affect the composition of the scent. </a:t>
            </a:r>
          </a:p>
          <a:p>
            <a:pPr algn="just"/>
            <a:r>
              <a:rPr lang="en-US" sz="1800" dirty="0"/>
              <a:t>A perfume’s scent is like a story—it has a beginning (the “opening” or “top notes”), a middle (sometimes called the “heart notes,”) and an end (the “base notes” or “the finish”). </a:t>
            </a:r>
          </a:p>
          <a:p>
            <a:pPr algn="just"/>
            <a:r>
              <a:rPr lang="en-US" sz="1800" dirty="0"/>
              <a:t>Some are longer lasting than others so a perfume can change its olfactory character the longer it is on your skin.</a:t>
            </a:r>
          </a:p>
          <a:p>
            <a:pPr algn="just"/>
            <a:r>
              <a:rPr lang="en-US" sz="1800" dirty="0"/>
              <a:t> While trying out new blends is part of the fun of DIY aromatherapy, there are some guidelines you can follow so you don’t waste your essential oils by making a blend that creates an unpleasant fragrance. </a:t>
            </a:r>
          </a:p>
          <a:p>
            <a:pPr algn="just"/>
            <a:r>
              <a:rPr lang="en-US" sz="1800" dirty="0"/>
              <a:t>In general, combine like with like. </a:t>
            </a:r>
          </a:p>
          <a:p>
            <a:pPr algn="just"/>
            <a:r>
              <a:rPr lang="en-US" sz="1800" dirty="0"/>
              <a:t>You can blend florals and florals, citrus and citrus, woody, and woody, and so forth. Citrus essential oils are incredibly versatile and combine well with almost any other kind of aroma. </a:t>
            </a:r>
          </a:p>
          <a:p>
            <a:pPr algn="just"/>
            <a:r>
              <a:rPr lang="en-US" sz="1800" dirty="0"/>
              <a:t>Woody aromas (cedarwood, pine, spruce) also blend well across the aroma spectrum. </a:t>
            </a:r>
          </a:p>
          <a:p>
            <a:pPr algn="just"/>
            <a:r>
              <a:rPr lang="en-US" sz="1800" dirty="0"/>
              <a:t>Florals work with citrus, woody, and spicy aromas. </a:t>
            </a:r>
          </a:p>
          <a:p>
            <a:pPr algn="just"/>
            <a:r>
              <a:rPr lang="en-US" sz="1800" dirty="0"/>
              <a:t>Herbal and minty aromas blend well with citrus, earthy, and woody, and with medicinal scents but not so well with florals. (There’s a reason you don’t see many candles scented peppermint-rose.)</a:t>
            </a:r>
          </a:p>
        </p:txBody>
      </p:sp>
      <p:sp>
        <p:nvSpPr>
          <p:cNvPr id="4" name="object 2"/>
          <p:cNvSpPr/>
          <p:nvPr/>
        </p:nvSpPr>
        <p:spPr>
          <a:xfrm>
            <a:off x="11335657" y="6248401"/>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6403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pa setting of candles">
            <a:extLst>
              <a:ext uri="{FF2B5EF4-FFF2-40B4-BE49-F238E27FC236}">
                <a16:creationId xmlns:a16="http://schemas.microsoft.com/office/drawing/2014/main" id="{39168CCA-527A-42F7-90C6-3105AD6C9312}"/>
              </a:ext>
            </a:extLst>
          </p:cNvPr>
          <p:cNvPicPr>
            <a:picLocks noChangeAspect="1"/>
          </p:cNvPicPr>
          <p:nvPr/>
        </p:nvPicPr>
        <p:blipFill rotWithShape="1">
          <a:blip r:embed="rId2"/>
          <a:srcRect l="7256" r="18739"/>
          <a:stretch/>
        </p:blipFill>
        <p:spPr>
          <a:xfrm>
            <a:off x="4559968" y="10"/>
            <a:ext cx="7632032" cy="6857990"/>
          </a:xfrm>
          <a:prstGeom prst="rect">
            <a:avLst/>
          </a:prstGeom>
        </p:spPr>
      </p:pic>
      <p:sp useBgFill="1">
        <p:nvSpPr>
          <p:cNvPr id="17" name="Freeform: Shape 16">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ctrTitle"/>
          </p:nvPr>
        </p:nvSpPr>
        <p:spPr>
          <a:xfrm>
            <a:off x="575383" y="155239"/>
            <a:ext cx="9172915" cy="1492132"/>
          </a:xfrm>
        </p:spPr>
        <p:txBody>
          <a:bodyPr vert="horz" lIns="91440" tIns="45720" rIns="91440" bIns="45720" rtlCol="0" anchor="t">
            <a:normAutofit/>
          </a:bodyPr>
          <a:lstStyle/>
          <a:p>
            <a:r>
              <a:rPr lang="en-US" sz="2400" dirty="0">
                <a:solidFill>
                  <a:srgbClr val="FFC000"/>
                </a:solidFill>
                <a:latin typeface="Algerian" panose="04020705040A02060702" pitchFamily="82" charset="0"/>
              </a:rPr>
              <a:t>EIGHT REASONS TO DIY AROMATHERAPY</a:t>
            </a:r>
          </a:p>
        </p:txBody>
      </p:sp>
      <p:sp>
        <p:nvSpPr>
          <p:cNvPr id="3" name="Subtitle 2"/>
          <p:cNvSpPr>
            <a:spLocks noGrp="1"/>
          </p:cNvSpPr>
          <p:nvPr>
            <p:ph type="subTitle" idx="1"/>
          </p:nvPr>
        </p:nvSpPr>
        <p:spPr>
          <a:xfrm>
            <a:off x="119269" y="556007"/>
            <a:ext cx="12072731" cy="5745985"/>
          </a:xfrm>
        </p:spPr>
        <p:txBody>
          <a:bodyPr vert="horz" lIns="91440" tIns="45720" rIns="91440" bIns="45720" rtlCol="0">
            <a:noAutofit/>
          </a:bodyPr>
          <a:lstStyle/>
          <a:p>
            <a:pPr marL="342900" indent="-228600" algn="just">
              <a:buFont typeface="Arial" panose="020B0604020202020204" pitchFamily="34" charset="0"/>
              <a:buChar char="•"/>
            </a:pPr>
            <a:r>
              <a:rPr lang="en-US" b="1" dirty="0">
                <a:solidFill>
                  <a:srgbClr val="FFCC00"/>
                </a:solidFill>
              </a:rPr>
              <a:t>There are many easy and fun products you can make to replace store-bought versions. </a:t>
            </a:r>
          </a:p>
          <a:p>
            <a:pPr marL="342900" indent="-228600" algn="just">
              <a:buFont typeface="Arial" panose="020B0604020202020204" pitchFamily="34" charset="0"/>
              <a:buChar char="•"/>
            </a:pPr>
            <a:r>
              <a:rPr lang="en-US" b="1" dirty="0">
                <a:solidFill>
                  <a:srgbClr val="FFCC00"/>
                </a:solidFill>
              </a:rPr>
              <a:t>But beyond that, there are a number of good reasons to add aromatherapy to your life. To reduce the amount of toxic chemicals in your home. </a:t>
            </a:r>
          </a:p>
          <a:p>
            <a:pPr marL="342900" indent="-228600" algn="just">
              <a:buFont typeface="Arial" panose="020B0604020202020204" pitchFamily="34" charset="0"/>
              <a:buChar char="•"/>
            </a:pPr>
            <a:r>
              <a:rPr lang="en-US" b="1" dirty="0">
                <a:solidFill>
                  <a:srgbClr val="FFCC00"/>
                </a:solidFill>
              </a:rPr>
              <a:t>You know those movies where someone assembles a bomb out of a few household cleaning products or makes a flamethrower out of an aerosol spray can?</a:t>
            </a:r>
          </a:p>
          <a:p>
            <a:pPr marL="342900" indent="-228600" algn="just">
              <a:buFont typeface="Arial" panose="020B0604020202020204" pitchFamily="34" charset="0"/>
              <a:buChar char="•"/>
            </a:pPr>
            <a:r>
              <a:rPr lang="en-US" b="1" dirty="0">
                <a:solidFill>
                  <a:srgbClr val="FFCC00"/>
                </a:solidFill>
              </a:rPr>
              <a:t> There’s a reason rubber gloves were invented. </a:t>
            </a:r>
          </a:p>
          <a:p>
            <a:pPr marL="342900" indent="-228600" algn="just">
              <a:buFont typeface="Arial" panose="020B0604020202020204" pitchFamily="34" charset="0"/>
              <a:buChar char="•"/>
            </a:pPr>
            <a:r>
              <a:rPr lang="en-US" b="1" dirty="0">
                <a:solidFill>
                  <a:srgbClr val="FFCC00"/>
                </a:solidFill>
              </a:rPr>
              <a:t>The chemicals in many household products cause skin irritation, and repeated inhalation of noxious fumes can cause respiratory problems. </a:t>
            </a:r>
          </a:p>
          <a:p>
            <a:pPr marL="342900" indent="-228600" algn="just">
              <a:buFont typeface="Arial" panose="020B0604020202020204" pitchFamily="34" charset="0"/>
              <a:buChar char="•"/>
            </a:pPr>
            <a:r>
              <a:rPr lang="en-US" b="1" dirty="0">
                <a:solidFill>
                  <a:srgbClr val="FFCC00"/>
                </a:solidFill>
              </a:rPr>
              <a:t>Even more important, if you have children in your home, using DIY products based on essential oils rather than synthetic substances it reduce the chance of an accidental poisoning. </a:t>
            </a:r>
          </a:p>
          <a:p>
            <a:pPr marL="342900" indent="-228600" algn="just">
              <a:buFont typeface="Arial" panose="020B0604020202020204" pitchFamily="34" charset="0"/>
              <a:buChar char="•"/>
            </a:pPr>
            <a:r>
              <a:rPr lang="en-US" b="1" dirty="0">
                <a:solidFill>
                  <a:srgbClr val="FFCC00"/>
                </a:solidFill>
              </a:rPr>
              <a:t>Aromatherapy products are cost-effective. </a:t>
            </a:r>
          </a:p>
          <a:p>
            <a:pPr marL="342900" indent="-228600" algn="just">
              <a:buFont typeface="Arial" panose="020B0604020202020204" pitchFamily="34" charset="0"/>
              <a:buChar char="•"/>
            </a:pPr>
            <a:r>
              <a:rPr lang="en-US" b="1" dirty="0">
                <a:solidFill>
                  <a:srgbClr val="FFCC00"/>
                </a:solidFill>
              </a:rPr>
              <a:t>For the cost of one bottle of brightly colored window cleaner, you can make gallons of the DIY equivalent using water, white vinegar, and the essential oil(s) of your choice. Pine- and lemon-scented cleansers and polishes can be whipped up in minutes and will make your house truly smell fresh. </a:t>
            </a:r>
          </a:p>
        </p:txBody>
      </p:sp>
      <p:sp>
        <p:nvSpPr>
          <p:cNvPr id="4" name="object 2"/>
          <p:cNvSpPr/>
          <p:nvPr/>
        </p:nvSpPr>
        <p:spPr>
          <a:xfrm>
            <a:off x="11343861" y="6248400"/>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184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270" y="135172"/>
            <a:ext cx="11799735" cy="6562477"/>
          </a:xfrm>
        </p:spPr>
        <p:txBody>
          <a:bodyPr>
            <a:normAutofit fontScale="92500"/>
          </a:bodyPr>
          <a:lstStyle/>
          <a:p>
            <a:pPr marL="342900" indent="-342900" algn="just">
              <a:buFont typeface="Arial" panose="020B0604020202020204" pitchFamily="34" charset="0"/>
              <a:buChar char="•"/>
            </a:pPr>
            <a:r>
              <a:rPr lang="en-US" dirty="0"/>
              <a:t>Aromatherapy products do double (or even triple) duty. </a:t>
            </a:r>
          </a:p>
          <a:p>
            <a:pPr marL="342900" indent="-342900" algn="just">
              <a:buFont typeface="Arial" panose="020B0604020202020204" pitchFamily="34" charset="0"/>
              <a:buChar char="•"/>
            </a:pPr>
            <a:r>
              <a:rPr lang="en-US" dirty="0"/>
              <a:t>Essential oils put the “multi” in multipurpose. Many have a whole medicine kit of properties, including analgesic, antiseptic, antispasmodic, antifungal, anti-inflammatory, and more. </a:t>
            </a:r>
          </a:p>
          <a:p>
            <a:pPr marL="342900" indent="-342900" algn="just">
              <a:buFont typeface="Arial" panose="020B0604020202020204" pitchFamily="34" charset="0"/>
              <a:buChar char="•"/>
            </a:pPr>
            <a:r>
              <a:rPr lang="en-US" dirty="0"/>
              <a:t>Lavender oil, for instance, is well known for its anxiety-soothing, sleep-inducing properties. </a:t>
            </a:r>
          </a:p>
          <a:p>
            <a:pPr marL="342900" indent="-342900" algn="just">
              <a:buFont typeface="Arial" panose="020B0604020202020204" pitchFamily="34" charset="0"/>
              <a:buChar char="•"/>
            </a:pPr>
            <a:r>
              <a:rPr lang="en-US" dirty="0"/>
              <a:t>But it also is an essential component of the disinfectant blend known as “Thieves’ Oil,” a combination of essential oils so powerful it was used in the Middle Ages to protect against the plague.</a:t>
            </a:r>
          </a:p>
          <a:p>
            <a:pPr marL="342900" indent="-342900" algn="just">
              <a:buFont typeface="Arial" panose="020B0604020202020204" pitchFamily="34" charset="0"/>
              <a:buChar char="•"/>
            </a:pPr>
            <a:r>
              <a:rPr lang="en-US" dirty="0"/>
              <a:t> Lavender is also an excellent ingredient for giving linens a sweet, fresh smell and adds a lovely floral scent to add to cosmetic products. </a:t>
            </a:r>
          </a:p>
          <a:p>
            <a:pPr marL="342900" indent="-342900" algn="just">
              <a:buFont typeface="Arial" panose="020B0604020202020204" pitchFamily="34" charset="0"/>
              <a:buChar char="•"/>
            </a:pPr>
            <a:r>
              <a:rPr lang="en-US" dirty="0"/>
              <a:t>Aromatherapy products can be a safe, non addictive alternative to over-the-counter medicines. </a:t>
            </a:r>
          </a:p>
          <a:p>
            <a:pPr marL="342900" indent="-342900" algn="just">
              <a:buFont typeface="Arial" panose="020B0604020202020204" pitchFamily="34" charset="0"/>
              <a:buChar char="•"/>
            </a:pPr>
            <a:r>
              <a:rPr lang="en-US" dirty="0"/>
              <a:t>While this knowledge does not advocate replacing traditional medicine with aromatherapy, essential oil treatments do not come with the list of side effects associated with conventional medicines: When used for headache relief, they won’t cause kidney damage the way some common pain-relief remedies do. </a:t>
            </a:r>
          </a:p>
          <a:p>
            <a:pPr marL="342900" indent="-342900" algn="just">
              <a:buFont typeface="Arial" panose="020B0604020202020204" pitchFamily="34" charset="0"/>
              <a:buChar char="•"/>
            </a:pPr>
            <a:r>
              <a:rPr lang="en-US" dirty="0"/>
              <a:t>Lavender preparations to alleviate insomnia, and peppermint oil spray to sharpen focus and lift spirits will not lead to dangerous dependencies. </a:t>
            </a:r>
          </a:p>
          <a:p>
            <a:pPr marL="342900" indent="-342900" algn="just">
              <a:buFont typeface="Arial" panose="020B0604020202020204" pitchFamily="34" charset="0"/>
              <a:buChar char="•"/>
            </a:pPr>
            <a:r>
              <a:rPr lang="en-US" dirty="0"/>
              <a:t>Moreover, if you make your own products, you know exactly what’s in them.</a:t>
            </a:r>
          </a:p>
        </p:txBody>
      </p:sp>
      <p:sp>
        <p:nvSpPr>
          <p:cNvPr id="4" name="object 2"/>
          <p:cNvSpPr/>
          <p:nvPr/>
        </p:nvSpPr>
        <p:spPr>
          <a:xfrm>
            <a:off x="11309405" y="6088049"/>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507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4" name="Freeform: Shape 13">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20" name="Freeform: Shape 19">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ubtitle 2"/>
          <p:cNvSpPr>
            <a:spLocks noGrp="1"/>
          </p:cNvSpPr>
          <p:nvPr>
            <p:ph type="subTitle" idx="1"/>
          </p:nvPr>
        </p:nvSpPr>
        <p:spPr>
          <a:xfrm>
            <a:off x="198783" y="1638300"/>
            <a:ext cx="11474106" cy="3581400"/>
          </a:xfrm>
        </p:spPr>
        <p:txBody>
          <a:bodyPr anchor="ctr">
            <a:noAutofit/>
          </a:bodyPr>
          <a:lstStyle/>
          <a:p>
            <a:pPr algn="just"/>
            <a:endParaRPr lang="en-US" sz="3200" dirty="0">
              <a:solidFill>
                <a:schemeClr val="tx2"/>
              </a:solidFill>
            </a:endParaRPr>
          </a:p>
          <a:p>
            <a:pPr marL="342900" indent="-342900" algn="just">
              <a:buFont typeface="Arial" panose="020B0604020202020204" pitchFamily="34" charset="0"/>
              <a:buChar char="•"/>
            </a:pPr>
            <a:r>
              <a:rPr lang="en-US" sz="3200" dirty="0">
                <a:solidFill>
                  <a:schemeClr val="tx2"/>
                </a:solidFill>
              </a:rPr>
              <a:t>You control the quality of the products you use. </a:t>
            </a:r>
          </a:p>
          <a:p>
            <a:pPr marL="342900" indent="-342900" algn="just">
              <a:buFont typeface="Arial" panose="020B0604020202020204" pitchFamily="34" charset="0"/>
              <a:buChar char="•"/>
            </a:pPr>
            <a:endParaRPr lang="en-US" sz="3200" dirty="0">
              <a:solidFill>
                <a:schemeClr val="tx2"/>
              </a:solidFill>
            </a:endParaRPr>
          </a:p>
          <a:p>
            <a:pPr marL="342900" indent="-342900" algn="just">
              <a:buFont typeface="Arial" panose="020B0604020202020204" pitchFamily="34" charset="0"/>
              <a:buChar char="•"/>
            </a:pPr>
            <a:endParaRPr lang="en-US" sz="3200" dirty="0">
              <a:solidFill>
                <a:schemeClr val="tx2"/>
              </a:solidFill>
            </a:endParaRPr>
          </a:p>
          <a:p>
            <a:pPr marL="342900" indent="-342900" algn="just">
              <a:buFont typeface="Arial" panose="020B0604020202020204" pitchFamily="34" charset="0"/>
              <a:buChar char="•"/>
            </a:pPr>
            <a:r>
              <a:rPr lang="en-US" sz="3200" dirty="0">
                <a:solidFill>
                  <a:schemeClr val="tx2"/>
                </a:solidFill>
              </a:rPr>
              <a:t>There are all sorts of sales ploys used to convince us the products we buy, and use are safe but even broad labels like “natural” can be misleading or even downright deceptive because there are no regulations about the use of similar terms. </a:t>
            </a:r>
          </a:p>
          <a:p>
            <a:pPr marL="342900" indent="-342900" algn="just">
              <a:buFont typeface="Arial" panose="020B0604020202020204" pitchFamily="34" charset="0"/>
              <a:buChar char="•"/>
            </a:pPr>
            <a:endParaRPr lang="en-US" sz="3200" dirty="0">
              <a:solidFill>
                <a:schemeClr val="tx2"/>
              </a:solidFill>
            </a:endParaRPr>
          </a:p>
          <a:p>
            <a:pPr marL="342900" indent="-342900" algn="just">
              <a:buFont typeface="Arial" panose="020B0604020202020204" pitchFamily="34" charset="0"/>
              <a:buChar char="•"/>
            </a:pPr>
            <a:r>
              <a:rPr lang="en-US" sz="3200" dirty="0">
                <a:solidFill>
                  <a:schemeClr val="tx2"/>
                </a:solidFill>
              </a:rPr>
              <a:t>If you make your own product, you know the quality of the essential oils and carrier oils you’re using, and you don’t have to guess</a:t>
            </a:r>
          </a:p>
        </p:txBody>
      </p:sp>
      <p:sp>
        <p:nvSpPr>
          <p:cNvPr id="4" name="object 2"/>
          <p:cNvSpPr/>
          <p:nvPr/>
        </p:nvSpPr>
        <p:spPr>
          <a:xfrm>
            <a:off x="11275445" y="6166768"/>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4125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1262</Words>
  <Application>Microsoft Office PowerPoint</Application>
  <PresentationFormat>Widescreen</PresentationFormat>
  <Paragraphs>72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Algerian</vt:lpstr>
      <vt:lpstr>Arial</vt:lpstr>
      <vt:lpstr>Calibri</vt:lpstr>
      <vt:lpstr>Calibri Light</vt:lpstr>
      <vt:lpstr>Montserrat</vt:lpstr>
      <vt:lpstr>Office Theme</vt:lpstr>
      <vt:lpstr>PowerPoint Presentation</vt:lpstr>
      <vt:lpstr>BLENDING OILS</vt:lpstr>
      <vt:lpstr>PowerPoint Presentation</vt:lpstr>
      <vt:lpstr>PowerPoint Presentation</vt:lpstr>
      <vt:lpstr>PowerPoint Presentation</vt:lpstr>
      <vt:lpstr>FAQ: WHICH AROMAS BLEND BEST?</vt:lpstr>
      <vt:lpstr>EIGHT REASONS TO DIY AROMATHERAPY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Omji Porwal</cp:lastModifiedBy>
  <cp:revision>45</cp:revision>
  <dcterms:created xsi:type="dcterms:W3CDTF">2021-04-07T02:42:47Z</dcterms:created>
  <dcterms:modified xsi:type="dcterms:W3CDTF">2023-06-06T05:58:15Z</dcterms:modified>
</cp:coreProperties>
</file>