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3" r:id="rId2"/>
    <p:sldId id="257" r:id="rId3"/>
    <p:sldId id="293" r:id="rId4"/>
    <p:sldId id="291" r:id="rId5"/>
    <p:sldId id="292" r:id="rId6"/>
    <p:sldId id="258" r:id="rId7"/>
    <p:sldId id="274" r:id="rId8"/>
    <p:sldId id="275" r:id="rId9"/>
    <p:sldId id="276" r:id="rId10"/>
    <p:sldId id="277" r:id="rId11"/>
    <p:sldId id="278" r:id="rId12"/>
    <p:sldId id="279" r:id="rId13"/>
    <p:sldId id="280" r:id="rId14"/>
    <p:sldId id="282" r:id="rId15"/>
    <p:sldId id="283" r:id="rId16"/>
    <p:sldId id="284" r:id="rId17"/>
    <p:sldId id="281" r:id="rId18"/>
    <p:sldId id="285" r:id="rId19"/>
    <p:sldId id="28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5" d="100"/>
          <a:sy n="85"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BC4DC-2D53-4C8D-9146-A2BE2A8232A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E54E234-7ED4-47FD-A642-43C28DC00751}">
      <dgm:prSet/>
      <dgm:spPr/>
      <dgm:t>
        <a:bodyPr/>
        <a:lstStyle/>
        <a:p>
          <a:pPr algn="just"/>
          <a:r>
            <a:rPr lang="en-US" dirty="0"/>
            <a:t>At the heart of basic DIY aromatherapy are two core ingredients: essential oils and carrier oils. </a:t>
          </a:r>
        </a:p>
      </dgm:t>
    </dgm:pt>
    <dgm:pt modelId="{9AE66992-10D7-4335-8721-F96447F56B50}" type="parTrans" cxnId="{C16C6113-816C-40A0-809E-BB8064876485}">
      <dgm:prSet/>
      <dgm:spPr/>
      <dgm:t>
        <a:bodyPr/>
        <a:lstStyle/>
        <a:p>
          <a:endParaRPr lang="en-US"/>
        </a:p>
      </dgm:t>
    </dgm:pt>
    <dgm:pt modelId="{F4726184-D23C-4A4C-973C-886F542CB506}" type="sibTrans" cxnId="{C16C6113-816C-40A0-809E-BB8064876485}">
      <dgm:prSet/>
      <dgm:spPr/>
      <dgm:t>
        <a:bodyPr/>
        <a:lstStyle/>
        <a:p>
          <a:endParaRPr lang="en-US"/>
        </a:p>
      </dgm:t>
    </dgm:pt>
    <dgm:pt modelId="{1155EE4F-19C8-4DE1-84C6-CB12FCD925AF}">
      <dgm:prSet/>
      <dgm:spPr/>
      <dgm:t>
        <a:bodyPr/>
        <a:lstStyle/>
        <a:p>
          <a:r>
            <a:rPr lang="en-US"/>
            <a:t>With these two ingredients you can begin basic projects, adding more items as you need them to create more complex recipes.</a:t>
          </a:r>
        </a:p>
      </dgm:t>
    </dgm:pt>
    <dgm:pt modelId="{DF3FF195-2245-4675-809D-F21A7C6D7FCA}" type="parTrans" cxnId="{313E39DE-2877-42CC-9504-FF9740366658}">
      <dgm:prSet/>
      <dgm:spPr/>
      <dgm:t>
        <a:bodyPr/>
        <a:lstStyle/>
        <a:p>
          <a:endParaRPr lang="en-US"/>
        </a:p>
      </dgm:t>
    </dgm:pt>
    <dgm:pt modelId="{36948859-B4C6-4AAC-AE31-133C054C481D}" type="sibTrans" cxnId="{313E39DE-2877-42CC-9504-FF9740366658}">
      <dgm:prSet/>
      <dgm:spPr/>
      <dgm:t>
        <a:bodyPr/>
        <a:lstStyle/>
        <a:p>
          <a:endParaRPr lang="en-US"/>
        </a:p>
      </dgm:t>
    </dgm:pt>
    <dgm:pt modelId="{621C9731-D481-49B1-B4D8-EE53EEB1D814}" type="pres">
      <dgm:prSet presAssocID="{F8BBC4DC-2D53-4C8D-9146-A2BE2A8232AD}" presName="root" presStyleCnt="0">
        <dgm:presLayoutVars>
          <dgm:dir/>
          <dgm:resizeHandles val="exact"/>
        </dgm:presLayoutVars>
      </dgm:prSet>
      <dgm:spPr/>
    </dgm:pt>
    <dgm:pt modelId="{D4A7C813-4AE7-429D-A9F8-DAE999D1286A}" type="pres">
      <dgm:prSet presAssocID="{AE54E234-7ED4-47FD-A642-43C28DC00751}" presName="compNode" presStyleCnt="0"/>
      <dgm:spPr/>
    </dgm:pt>
    <dgm:pt modelId="{8C40F167-E913-4D12-9C34-CB887B289E0E}" type="pres">
      <dgm:prSet presAssocID="{AE54E234-7ED4-47FD-A642-43C28DC00751}" presName="bgRect" presStyleLbl="bgShp" presStyleIdx="0" presStyleCnt="2"/>
      <dgm:spPr/>
    </dgm:pt>
    <dgm:pt modelId="{797D3248-1F1F-4893-9182-934F9F2F6E03}" type="pres">
      <dgm:prSet presAssocID="{AE54E234-7ED4-47FD-A642-43C28DC00751}"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pes"/>
        </a:ext>
      </dgm:extLst>
    </dgm:pt>
    <dgm:pt modelId="{FAF2788D-5263-4C08-9634-3F36AE1C4D6D}" type="pres">
      <dgm:prSet presAssocID="{AE54E234-7ED4-47FD-A642-43C28DC00751}" presName="spaceRect" presStyleCnt="0"/>
      <dgm:spPr/>
    </dgm:pt>
    <dgm:pt modelId="{93155494-8386-41CD-AC16-BB91DBA1B2D6}" type="pres">
      <dgm:prSet presAssocID="{AE54E234-7ED4-47FD-A642-43C28DC00751}" presName="parTx" presStyleLbl="revTx" presStyleIdx="0" presStyleCnt="2">
        <dgm:presLayoutVars>
          <dgm:chMax val="0"/>
          <dgm:chPref val="0"/>
        </dgm:presLayoutVars>
      </dgm:prSet>
      <dgm:spPr/>
    </dgm:pt>
    <dgm:pt modelId="{05DF57B8-E4DA-46E7-ACA6-92E844E032CF}" type="pres">
      <dgm:prSet presAssocID="{F4726184-D23C-4A4C-973C-886F542CB506}" presName="sibTrans" presStyleCnt="0"/>
      <dgm:spPr/>
    </dgm:pt>
    <dgm:pt modelId="{7D688184-47AA-41F6-AE60-6735D724D50D}" type="pres">
      <dgm:prSet presAssocID="{1155EE4F-19C8-4DE1-84C6-CB12FCD925AF}" presName="compNode" presStyleCnt="0"/>
      <dgm:spPr/>
    </dgm:pt>
    <dgm:pt modelId="{FEDFF8C9-FED7-46BD-B178-F2C2D222961D}" type="pres">
      <dgm:prSet presAssocID="{1155EE4F-19C8-4DE1-84C6-CB12FCD925AF}" presName="bgRect" presStyleLbl="bgShp" presStyleIdx="1" presStyleCnt="2"/>
      <dgm:spPr/>
    </dgm:pt>
    <dgm:pt modelId="{C068B5E9-7113-42D0-8DC1-EAB0F0946CD7}" type="pres">
      <dgm:prSet presAssocID="{1155EE4F-19C8-4DE1-84C6-CB12FCD925AF}"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f"/>
        </a:ext>
      </dgm:extLst>
    </dgm:pt>
    <dgm:pt modelId="{C83B5C7E-2C74-4091-8849-AF63FCE4EAAF}" type="pres">
      <dgm:prSet presAssocID="{1155EE4F-19C8-4DE1-84C6-CB12FCD925AF}" presName="spaceRect" presStyleCnt="0"/>
      <dgm:spPr/>
    </dgm:pt>
    <dgm:pt modelId="{97D646DA-344A-4859-BD4B-85995D727375}" type="pres">
      <dgm:prSet presAssocID="{1155EE4F-19C8-4DE1-84C6-CB12FCD925AF}" presName="parTx" presStyleLbl="revTx" presStyleIdx="1" presStyleCnt="2">
        <dgm:presLayoutVars>
          <dgm:chMax val="0"/>
          <dgm:chPref val="0"/>
        </dgm:presLayoutVars>
      </dgm:prSet>
      <dgm:spPr/>
    </dgm:pt>
  </dgm:ptLst>
  <dgm:cxnLst>
    <dgm:cxn modelId="{0B0E6B05-8DDC-496C-8A54-7710D7E175A8}" type="presOf" srcId="{1155EE4F-19C8-4DE1-84C6-CB12FCD925AF}" destId="{97D646DA-344A-4859-BD4B-85995D727375}" srcOrd="0" destOrd="0" presId="urn:microsoft.com/office/officeart/2018/2/layout/IconVerticalSolidList"/>
    <dgm:cxn modelId="{2D682308-844C-43A5-8FAD-877DBEFF2474}" type="presOf" srcId="{AE54E234-7ED4-47FD-A642-43C28DC00751}" destId="{93155494-8386-41CD-AC16-BB91DBA1B2D6}" srcOrd="0" destOrd="0" presId="urn:microsoft.com/office/officeart/2018/2/layout/IconVerticalSolidList"/>
    <dgm:cxn modelId="{C16C6113-816C-40A0-809E-BB8064876485}" srcId="{F8BBC4DC-2D53-4C8D-9146-A2BE2A8232AD}" destId="{AE54E234-7ED4-47FD-A642-43C28DC00751}" srcOrd="0" destOrd="0" parTransId="{9AE66992-10D7-4335-8721-F96447F56B50}" sibTransId="{F4726184-D23C-4A4C-973C-886F542CB506}"/>
    <dgm:cxn modelId="{28DAC67E-E09D-4076-BE01-AD7CBFC6E70D}" type="presOf" srcId="{F8BBC4DC-2D53-4C8D-9146-A2BE2A8232AD}" destId="{621C9731-D481-49B1-B4D8-EE53EEB1D814}" srcOrd="0" destOrd="0" presId="urn:microsoft.com/office/officeart/2018/2/layout/IconVerticalSolidList"/>
    <dgm:cxn modelId="{313E39DE-2877-42CC-9504-FF9740366658}" srcId="{F8BBC4DC-2D53-4C8D-9146-A2BE2A8232AD}" destId="{1155EE4F-19C8-4DE1-84C6-CB12FCD925AF}" srcOrd="1" destOrd="0" parTransId="{DF3FF195-2245-4675-809D-F21A7C6D7FCA}" sibTransId="{36948859-B4C6-4AAC-AE31-133C054C481D}"/>
    <dgm:cxn modelId="{5FAD8DAD-002B-46FE-8624-F7F16F8783F7}" type="presParOf" srcId="{621C9731-D481-49B1-B4D8-EE53EEB1D814}" destId="{D4A7C813-4AE7-429D-A9F8-DAE999D1286A}" srcOrd="0" destOrd="0" presId="urn:microsoft.com/office/officeart/2018/2/layout/IconVerticalSolidList"/>
    <dgm:cxn modelId="{82CD98F2-DD33-424C-A507-3EC685FA16E9}" type="presParOf" srcId="{D4A7C813-4AE7-429D-A9F8-DAE999D1286A}" destId="{8C40F167-E913-4D12-9C34-CB887B289E0E}" srcOrd="0" destOrd="0" presId="urn:microsoft.com/office/officeart/2018/2/layout/IconVerticalSolidList"/>
    <dgm:cxn modelId="{76655F39-1371-4CBF-A5D6-2D9299625136}" type="presParOf" srcId="{D4A7C813-4AE7-429D-A9F8-DAE999D1286A}" destId="{797D3248-1F1F-4893-9182-934F9F2F6E03}" srcOrd="1" destOrd="0" presId="urn:microsoft.com/office/officeart/2018/2/layout/IconVerticalSolidList"/>
    <dgm:cxn modelId="{35274CA2-AEEC-4E55-B901-DDCBCACF7E29}" type="presParOf" srcId="{D4A7C813-4AE7-429D-A9F8-DAE999D1286A}" destId="{FAF2788D-5263-4C08-9634-3F36AE1C4D6D}" srcOrd="2" destOrd="0" presId="urn:microsoft.com/office/officeart/2018/2/layout/IconVerticalSolidList"/>
    <dgm:cxn modelId="{5D37222D-841B-483D-A639-A1A3EA9A563A}" type="presParOf" srcId="{D4A7C813-4AE7-429D-A9F8-DAE999D1286A}" destId="{93155494-8386-41CD-AC16-BB91DBA1B2D6}" srcOrd="3" destOrd="0" presId="urn:microsoft.com/office/officeart/2018/2/layout/IconVerticalSolidList"/>
    <dgm:cxn modelId="{B37DECF4-BDB1-420E-AD0A-B916DEFE3489}" type="presParOf" srcId="{621C9731-D481-49B1-B4D8-EE53EEB1D814}" destId="{05DF57B8-E4DA-46E7-ACA6-92E844E032CF}" srcOrd="1" destOrd="0" presId="urn:microsoft.com/office/officeart/2018/2/layout/IconVerticalSolidList"/>
    <dgm:cxn modelId="{82E4F0EC-F7D3-496F-A72A-44A8C4CBDF24}" type="presParOf" srcId="{621C9731-D481-49B1-B4D8-EE53EEB1D814}" destId="{7D688184-47AA-41F6-AE60-6735D724D50D}" srcOrd="2" destOrd="0" presId="urn:microsoft.com/office/officeart/2018/2/layout/IconVerticalSolidList"/>
    <dgm:cxn modelId="{F6549F09-6847-4055-81E2-5C5D0FD994F5}" type="presParOf" srcId="{7D688184-47AA-41F6-AE60-6735D724D50D}" destId="{FEDFF8C9-FED7-46BD-B178-F2C2D222961D}" srcOrd="0" destOrd="0" presId="urn:microsoft.com/office/officeart/2018/2/layout/IconVerticalSolidList"/>
    <dgm:cxn modelId="{DEBF4EE0-03D5-47FA-9134-580325212D83}" type="presParOf" srcId="{7D688184-47AA-41F6-AE60-6735D724D50D}" destId="{C068B5E9-7113-42D0-8DC1-EAB0F0946CD7}" srcOrd="1" destOrd="0" presId="urn:microsoft.com/office/officeart/2018/2/layout/IconVerticalSolidList"/>
    <dgm:cxn modelId="{420D5BC1-97AA-4F5F-B680-5E3C595D4E39}" type="presParOf" srcId="{7D688184-47AA-41F6-AE60-6735D724D50D}" destId="{C83B5C7E-2C74-4091-8849-AF63FCE4EAAF}" srcOrd="2" destOrd="0" presId="urn:microsoft.com/office/officeart/2018/2/layout/IconVerticalSolidList"/>
    <dgm:cxn modelId="{ADB3313D-6346-4737-BF4D-D88FDEED066E}" type="presParOf" srcId="{7D688184-47AA-41F6-AE60-6735D724D50D}" destId="{97D646DA-344A-4859-BD4B-85995D72737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98C340-1B84-4FF5-B51F-7AEFE4BBF4C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8F06B4C-33BC-4790-BD3D-BDDD1C1CC505}">
      <dgm:prSet/>
      <dgm:spPr/>
      <dgm:t>
        <a:bodyPr/>
        <a:lstStyle/>
        <a:p>
          <a:pPr algn="just"/>
          <a:r>
            <a:rPr lang="en-US" dirty="0"/>
            <a:t>While sometimes you make a single batch, more frequently you make a multi-use batch that requires storage items. </a:t>
          </a:r>
        </a:p>
      </dgm:t>
    </dgm:pt>
    <dgm:pt modelId="{CD9897D7-E64E-440C-BBB9-B2AB256359AF}" type="parTrans" cxnId="{A5A1A724-1F38-4313-BBCD-71646B0B02F7}">
      <dgm:prSet/>
      <dgm:spPr/>
      <dgm:t>
        <a:bodyPr/>
        <a:lstStyle/>
        <a:p>
          <a:endParaRPr lang="en-US"/>
        </a:p>
      </dgm:t>
    </dgm:pt>
    <dgm:pt modelId="{23F31252-7A04-42D5-A075-38484DA6D371}" type="sibTrans" cxnId="{A5A1A724-1F38-4313-BBCD-71646B0B02F7}">
      <dgm:prSet/>
      <dgm:spPr/>
      <dgm:t>
        <a:bodyPr/>
        <a:lstStyle/>
        <a:p>
          <a:endParaRPr lang="en-US"/>
        </a:p>
      </dgm:t>
    </dgm:pt>
    <dgm:pt modelId="{D2F6BCC6-CC3B-4838-B773-4C396BF80B37}">
      <dgm:prSet/>
      <dgm:spPr/>
      <dgm:t>
        <a:bodyPr/>
        <a:lstStyle/>
        <a:p>
          <a:pPr algn="just"/>
          <a:r>
            <a:rPr lang="en-US" dirty="0"/>
            <a:t>This requires a bunch of bottles, tubs, and jars. Consider keeping on hand the following: Small (1- to 2-ounce), dark-colored glass roller bottles with a screw cap. </a:t>
          </a:r>
        </a:p>
      </dgm:t>
    </dgm:pt>
    <dgm:pt modelId="{23AF0885-9F4C-4C38-8A6A-10B20DF5E955}" type="parTrans" cxnId="{98CA6E80-C901-4180-B60C-CF694A55A66C}">
      <dgm:prSet/>
      <dgm:spPr/>
      <dgm:t>
        <a:bodyPr/>
        <a:lstStyle/>
        <a:p>
          <a:endParaRPr lang="en-US"/>
        </a:p>
      </dgm:t>
    </dgm:pt>
    <dgm:pt modelId="{B90C1097-6F0F-4AAD-8A87-40BB22C14C1E}" type="sibTrans" cxnId="{98CA6E80-C901-4180-B60C-CF694A55A66C}">
      <dgm:prSet/>
      <dgm:spPr/>
      <dgm:t>
        <a:bodyPr/>
        <a:lstStyle/>
        <a:p>
          <a:endParaRPr lang="en-US"/>
        </a:p>
      </dgm:t>
    </dgm:pt>
    <dgm:pt modelId="{8E688442-EA41-44E1-B6E8-E5A0727939B7}">
      <dgm:prSet/>
      <dgm:spPr/>
      <dgm:t>
        <a:bodyPr/>
        <a:lstStyle/>
        <a:p>
          <a:pPr algn="just"/>
          <a:r>
            <a:rPr lang="en-US" dirty="0"/>
            <a:t>Small (4- to 8-ounce) dark-colored glass spray bottles Small (1- to 8-ounce) dark-colored glass jars with screw caps Clean mason jars Small (1 dram to 8-ounce) dark-colored screw cap dropper jars Empty push-up deodorant containers.</a:t>
          </a:r>
        </a:p>
      </dgm:t>
    </dgm:pt>
    <dgm:pt modelId="{5455E8F3-BAD1-4148-97B8-1E1C5DF509E4}" type="parTrans" cxnId="{E0A408AF-1A5B-4E7F-B0A9-17E2FB197763}">
      <dgm:prSet/>
      <dgm:spPr/>
      <dgm:t>
        <a:bodyPr/>
        <a:lstStyle/>
        <a:p>
          <a:endParaRPr lang="en-US"/>
        </a:p>
      </dgm:t>
    </dgm:pt>
    <dgm:pt modelId="{9B9A7878-2472-42EF-B07F-4A3713662F2B}" type="sibTrans" cxnId="{E0A408AF-1A5B-4E7F-B0A9-17E2FB197763}">
      <dgm:prSet/>
      <dgm:spPr/>
      <dgm:t>
        <a:bodyPr/>
        <a:lstStyle/>
        <a:p>
          <a:endParaRPr lang="en-US"/>
        </a:p>
      </dgm:t>
    </dgm:pt>
    <dgm:pt modelId="{1F981A30-856B-4546-B45C-B2FEE0CEC7BA}" type="pres">
      <dgm:prSet presAssocID="{6998C340-1B84-4FF5-B51F-7AEFE4BBF4C9}" presName="linear" presStyleCnt="0">
        <dgm:presLayoutVars>
          <dgm:animLvl val="lvl"/>
          <dgm:resizeHandles val="exact"/>
        </dgm:presLayoutVars>
      </dgm:prSet>
      <dgm:spPr/>
    </dgm:pt>
    <dgm:pt modelId="{9F503400-9A58-44D5-9B38-95C14D09A31E}" type="pres">
      <dgm:prSet presAssocID="{98F06B4C-33BC-4790-BD3D-BDDD1C1CC505}" presName="parentText" presStyleLbl="node1" presStyleIdx="0" presStyleCnt="3">
        <dgm:presLayoutVars>
          <dgm:chMax val="0"/>
          <dgm:bulletEnabled val="1"/>
        </dgm:presLayoutVars>
      </dgm:prSet>
      <dgm:spPr/>
    </dgm:pt>
    <dgm:pt modelId="{A9E20382-0A8D-4505-97D7-1F87441C86EB}" type="pres">
      <dgm:prSet presAssocID="{23F31252-7A04-42D5-A075-38484DA6D371}" presName="spacer" presStyleCnt="0"/>
      <dgm:spPr/>
    </dgm:pt>
    <dgm:pt modelId="{EA2B573E-2F63-445E-9324-4207A35F8669}" type="pres">
      <dgm:prSet presAssocID="{D2F6BCC6-CC3B-4838-B773-4C396BF80B37}" presName="parentText" presStyleLbl="node1" presStyleIdx="1" presStyleCnt="3">
        <dgm:presLayoutVars>
          <dgm:chMax val="0"/>
          <dgm:bulletEnabled val="1"/>
        </dgm:presLayoutVars>
      </dgm:prSet>
      <dgm:spPr/>
    </dgm:pt>
    <dgm:pt modelId="{5D292215-9F60-4497-B2B1-A9F18328A55C}" type="pres">
      <dgm:prSet presAssocID="{B90C1097-6F0F-4AAD-8A87-40BB22C14C1E}" presName="spacer" presStyleCnt="0"/>
      <dgm:spPr/>
    </dgm:pt>
    <dgm:pt modelId="{3E2E5F65-659A-41D8-9C72-10E68411D19B}" type="pres">
      <dgm:prSet presAssocID="{8E688442-EA41-44E1-B6E8-E5A0727939B7}" presName="parentText" presStyleLbl="node1" presStyleIdx="2" presStyleCnt="3">
        <dgm:presLayoutVars>
          <dgm:chMax val="0"/>
          <dgm:bulletEnabled val="1"/>
        </dgm:presLayoutVars>
      </dgm:prSet>
      <dgm:spPr/>
    </dgm:pt>
  </dgm:ptLst>
  <dgm:cxnLst>
    <dgm:cxn modelId="{A5A1A724-1F38-4313-BBCD-71646B0B02F7}" srcId="{6998C340-1B84-4FF5-B51F-7AEFE4BBF4C9}" destId="{98F06B4C-33BC-4790-BD3D-BDDD1C1CC505}" srcOrd="0" destOrd="0" parTransId="{CD9897D7-E64E-440C-BBB9-B2AB256359AF}" sibTransId="{23F31252-7A04-42D5-A075-38484DA6D371}"/>
    <dgm:cxn modelId="{98CA6E80-C901-4180-B60C-CF694A55A66C}" srcId="{6998C340-1B84-4FF5-B51F-7AEFE4BBF4C9}" destId="{D2F6BCC6-CC3B-4838-B773-4C396BF80B37}" srcOrd="1" destOrd="0" parTransId="{23AF0885-9F4C-4C38-8A6A-10B20DF5E955}" sibTransId="{B90C1097-6F0F-4AAD-8A87-40BB22C14C1E}"/>
    <dgm:cxn modelId="{D4FA31A5-3BA7-46AD-9ED3-5DF804BE67DD}" type="presOf" srcId="{98F06B4C-33BC-4790-BD3D-BDDD1C1CC505}" destId="{9F503400-9A58-44D5-9B38-95C14D09A31E}" srcOrd="0" destOrd="0" presId="urn:microsoft.com/office/officeart/2005/8/layout/vList2"/>
    <dgm:cxn modelId="{E0A408AF-1A5B-4E7F-B0A9-17E2FB197763}" srcId="{6998C340-1B84-4FF5-B51F-7AEFE4BBF4C9}" destId="{8E688442-EA41-44E1-B6E8-E5A0727939B7}" srcOrd="2" destOrd="0" parTransId="{5455E8F3-BAD1-4148-97B8-1E1C5DF509E4}" sibTransId="{9B9A7878-2472-42EF-B07F-4A3713662F2B}"/>
    <dgm:cxn modelId="{5B5D22BB-0AD0-4E09-90F5-CCB2C637257E}" type="presOf" srcId="{D2F6BCC6-CC3B-4838-B773-4C396BF80B37}" destId="{EA2B573E-2F63-445E-9324-4207A35F8669}" srcOrd="0" destOrd="0" presId="urn:microsoft.com/office/officeart/2005/8/layout/vList2"/>
    <dgm:cxn modelId="{9A08E5C9-0A84-48AD-A2D1-547E867B1C18}" type="presOf" srcId="{8E688442-EA41-44E1-B6E8-E5A0727939B7}" destId="{3E2E5F65-659A-41D8-9C72-10E68411D19B}" srcOrd="0" destOrd="0" presId="urn:microsoft.com/office/officeart/2005/8/layout/vList2"/>
    <dgm:cxn modelId="{B12AF2D0-CF6A-4EEB-A525-E91E969B3A4D}" type="presOf" srcId="{6998C340-1B84-4FF5-B51F-7AEFE4BBF4C9}" destId="{1F981A30-856B-4546-B45C-B2FEE0CEC7BA}" srcOrd="0" destOrd="0" presId="urn:microsoft.com/office/officeart/2005/8/layout/vList2"/>
    <dgm:cxn modelId="{BC5DCFAC-0DB2-4353-92A5-FED47DFD6389}" type="presParOf" srcId="{1F981A30-856B-4546-B45C-B2FEE0CEC7BA}" destId="{9F503400-9A58-44D5-9B38-95C14D09A31E}" srcOrd="0" destOrd="0" presId="urn:microsoft.com/office/officeart/2005/8/layout/vList2"/>
    <dgm:cxn modelId="{E38589D7-DDFD-419F-9836-CC42ADA137AB}" type="presParOf" srcId="{1F981A30-856B-4546-B45C-B2FEE0CEC7BA}" destId="{A9E20382-0A8D-4505-97D7-1F87441C86EB}" srcOrd="1" destOrd="0" presId="urn:microsoft.com/office/officeart/2005/8/layout/vList2"/>
    <dgm:cxn modelId="{2652339C-D798-452B-AC55-1BAEC55BBD6F}" type="presParOf" srcId="{1F981A30-856B-4546-B45C-B2FEE0CEC7BA}" destId="{EA2B573E-2F63-445E-9324-4207A35F8669}" srcOrd="2" destOrd="0" presId="urn:microsoft.com/office/officeart/2005/8/layout/vList2"/>
    <dgm:cxn modelId="{9F5B3276-3EF1-4DE4-8D52-C73C43455EC1}" type="presParOf" srcId="{1F981A30-856B-4546-B45C-B2FEE0CEC7BA}" destId="{5D292215-9F60-4497-B2B1-A9F18328A55C}" srcOrd="3" destOrd="0" presId="urn:microsoft.com/office/officeart/2005/8/layout/vList2"/>
    <dgm:cxn modelId="{5DBB58E2-C42D-43EA-B61E-F3520624069E}" type="presParOf" srcId="{1F981A30-856B-4546-B45C-B2FEE0CEC7BA}" destId="{3E2E5F65-659A-41D8-9C72-10E68411D19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0F167-E913-4D12-9C34-CB887B289E0E}">
      <dsp:nvSpPr>
        <dsp:cNvPr id="0" name=""/>
        <dsp:cNvSpPr/>
      </dsp:nvSpPr>
      <dsp:spPr>
        <a:xfrm>
          <a:off x="0" y="919142"/>
          <a:ext cx="6248400" cy="169687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7D3248-1F1F-4893-9182-934F9F2F6E03}">
      <dsp:nvSpPr>
        <dsp:cNvPr id="0" name=""/>
        <dsp:cNvSpPr/>
      </dsp:nvSpPr>
      <dsp:spPr>
        <a:xfrm>
          <a:off x="513305" y="1300940"/>
          <a:ext cx="933283" cy="93328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155494-8386-41CD-AC16-BB91DBA1B2D6}">
      <dsp:nvSpPr>
        <dsp:cNvPr id="0" name=""/>
        <dsp:cNvSpPr/>
      </dsp:nvSpPr>
      <dsp:spPr>
        <a:xfrm>
          <a:off x="1959895" y="919142"/>
          <a:ext cx="4288504" cy="1696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586" tIns="179586" rIns="179586" bIns="179586" numCol="1" spcCol="1270" anchor="ctr" anchorCtr="0">
          <a:noAutofit/>
        </a:bodyPr>
        <a:lstStyle/>
        <a:p>
          <a:pPr marL="0" lvl="0" indent="0" algn="just" defTabSz="1022350">
            <a:lnSpc>
              <a:spcPct val="90000"/>
            </a:lnSpc>
            <a:spcBef>
              <a:spcPct val="0"/>
            </a:spcBef>
            <a:spcAft>
              <a:spcPct val="35000"/>
            </a:spcAft>
            <a:buNone/>
          </a:pPr>
          <a:r>
            <a:rPr lang="en-US" sz="2300" kern="1200" dirty="0"/>
            <a:t>At the heart of basic DIY aromatherapy are two core ingredients: essential oils and carrier oils. </a:t>
          </a:r>
        </a:p>
      </dsp:txBody>
      <dsp:txXfrm>
        <a:off x="1959895" y="919142"/>
        <a:ext cx="4288504" cy="1696878"/>
      </dsp:txXfrm>
    </dsp:sp>
    <dsp:sp modelId="{FEDFF8C9-FED7-46BD-B178-F2C2D222961D}">
      <dsp:nvSpPr>
        <dsp:cNvPr id="0" name=""/>
        <dsp:cNvSpPr/>
      </dsp:nvSpPr>
      <dsp:spPr>
        <a:xfrm>
          <a:off x="0" y="3040241"/>
          <a:ext cx="6248400" cy="169687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68B5E9-7113-42D0-8DC1-EAB0F0946CD7}">
      <dsp:nvSpPr>
        <dsp:cNvPr id="0" name=""/>
        <dsp:cNvSpPr/>
      </dsp:nvSpPr>
      <dsp:spPr>
        <a:xfrm>
          <a:off x="513305" y="3422039"/>
          <a:ext cx="933283" cy="93328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D646DA-344A-4859-BD4B-85995D727375}">
      <dsp:nvSpPr>
        <dsp:cNvPr id="0" name=""/>
        <dsp:cNvSpPr/>
      </dsp:nvSpPr>
      <dsp:spPr>
        <a:xfrm>
          <a:off x="1959895" y="3040241"/>
          <a:ext cx="4288504" cy="1696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586" tIns="179586" rIns="179586" bIns="179586" numCol="1" spcCol="1270" anchor="ctr" anchorCtr="0">
          <a:noAutofit/>
        </a:bodyPr>
        <a:lstStyle/>
        <a:p>
          <a:pPr marL="0" lvl="0" indent="0" algn="l" defTabSz="1022350">
            <a:lnSpc>
              <a:spcPct val="90000"/>
            </a:lnSpc>
            <a:spcBef>
              <a:spcPct val="0"/>
            </a:spcBef>
            <a:spcAft>
              <a:spcPct val="35000"/>
            </a:spcAft>
            <a:buNone/>
          </a:pPr>
          <a:r>
            <a:rPr lang="en-US" sz="2300" kern="1200"/>
            <a:t>With these two ingredients you can begin basic projects, adding more items as you need them to create more complex recipes.</a:t>
          </a:r>
        </a:p>
      </dsp:txBody>
      <dsp:txXfrm>
        <a:off x="1959895" y="3040241"/>
        <a:ext cx="4288504" cy="1696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03400-9A58-44D5-9B38-95C14D09A31E}">
      <dsp:nvSpPr>
        <dsp:cNvPr id="0" name=""/>
        <dsp:cNvSpPr/>
      </dsp:nvSpPr>
      <dsp:spPr>
        <a:xfrm>
          <a:off x="0" y="174114"/>
          <a:ext cx="6367912" cy="197496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n-US" sz="2300" kern="1200" dirty="0"/>
            <a:t>While sometimes you make a single batch, more frequently you make a multi-use batch that requires storage items. </a:t>
          </a:r>
        </a:p>
      </dsp:txBody>
      <dsp:txXfrm>
        <a:off x="96410" y="270524"/>
        <a:ext cx="6175092" cy="1782147"/>
      </dsp:txXfrm>
    </dsp:sp>
    <dsp:sp modelId="{EA2B573E-2F63-445E-9324-4207A35F8669}">
      <dsp:nvSpPr>
        <dsp:cNvPr id="0" name=""/>
        <dsp:cNvSpPr/>
      </dsp:nvSpPr>
      <dsp:spPr>
        <a:xfrm>
          <a:off x="0" y="2215322"/>
          <a:ext cx="6367912" cy="1974967"/>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n-US" sz="2300" kern="1200" dirty="0"/>
            <a:t>This requires a bunch of bottles, tubs, and jars. Consider keeping on hand the following: Small (1- to 2-ounce), dark-colored glass roller bottles with a screw cap. </a:t>
          </a:r>
        </a:p>
      </dsp:txBody>
      <dsp:txXfrm>
        <a:off x="96410" y="2311732"/>
        <a:ext cx="6175092" cy="1782147"/>
      </dsp:txXfrm>
    </dsp:sp>
    <dsp:sp modelId="{3E2E5F65-659A-41D8-9C72-10E68411D19B}">
      <dsp:nvSpPr>
        <dsp:cNvPr id="0" name=""/>
        <dsp:cNvSpPr/>
      </dsp:nvSpPr>
      <dsp:spPr>
        <a:xfrm>
          <a:off x="0" y="4256530"/>
          <a:ext cx="6367912" cy="1974967"/>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n-US" sz="2300" kern="1200" dirty="0"/>
            <a:t>Small (4- to 8-ounce) dark-colored glass spray bottles Small (1- to 8-ounce) dark-colored glass jars with screw caps Clean mason jars Small (1 dram to 8-ounce) dark-colored screw cap dropper jars Empty push-up deodorant containers.</a:t>
          </a:r>
        </a:p>
      </dsp:txBody>
      <dsp:txXfrm>
        <a:off x="96410" y="4352940"/>
        <a:ext cx="6175092" cy="178214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18605-0701-45AA-8667-16C268759831}" type="datetimeFigureOut">
              <a:rPr lang="en-US" smtClean="0"/>
              <a:t>5/3/2023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B3948B-C5E5-4410-8AED-5BBF226C07FE}" type="slidenum">
              <a:rPr lang="en-US" smtClean="0"/>
              <a:t>‹#›</a:t>
            </a:fld>
            <a:endParaRPr lang="en-US"/>
          </a:p>
        </p:txBody>
      </p:sp>
    </p:spTree>
    <p:extLst>
      <p:ext uri="{BB962C8B-B14F-4D97-AF65-F5344CB8AC3E}">
        <p14:creationId xmlns:p14="http://schemas.microsoft.com/office/powerpoint/2010/main" val="832463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5551F5F-D960-4A2A-A528-4AAC2DDD340C}" type="slidenum">
              <a:rPr lang="en-US" altLang="en-US"/>
              <a:pPr eaLnBrk="1" hangingPunct="1"/>
              <a:t>1</a:t>
            </a:fld>
            <a:endParaRPr lang="en-US" altLang="en-US"/>
          </a:p>
        </p:txBody>
      </p:sp>
    </p:spTree>
    <p:extLst>
      <p:ext uri="{BB962C8B-B14F-4D97-AF65-F5344CB8AC3E}">
        <p14:creationId xmlns:p14="http://schemas.microsoft.com/office/powerpoint/2010/main" val="1524356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E1307B-1F55-4F35-A8C6-086E4A320CDB}"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66408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1307B-1F55-4F35-A8C6-086E4A320CDB}"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193624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1307B-1F55-4F35-A8C6-086E4A320CDB}"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215111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1307B-1F55-4F35-A8C6-086E4A320CDB}"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91500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307B-1F55-4F35-A8C6-086E4A320CDB}"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308219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E1307B-1F55-4F35-A8C6-086E4A320CDB}"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349617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E1307B-1F55-4F35-A8C6-086E4A320CDB}"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4117091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E1307B-1F55-4F35-A8C6-086E4A320CDB}"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359790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307B-1F55-4F35-A8C6-086E4A320CDB}"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2514458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E1307B-1F55-4F35-A8C6-086E4A320CDB}"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2325246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E1307B-1F55-4F35-A8C6-086E4A320CDB}"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98439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1307B-1F55-4F35-A8C6-086E4A320CDB}" type="datetimeFigureOut">
              <a:rPr lang="en-US" smtClean="0"/>
              <a:t>5/3/2023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3E6EA-A3E2-4285-BEC2-65397A38ACC8}" type="slidenum">
              <a:rPr lang="en-US" smtClean="0"/>
              <a:t>‹#›</a:t>
            </a:fld>
            <a:endParaRPr lang="en-US"/>
          </a:p>
        </p:txBody>
      </p:sp>
    </p:spTree>
    <p:extLst>
      <p:ext uri="{BB962C8B-B14F-4D97-AF65-F5344CB8AC3E}">
        <p14:creationId xmlns:p14="http://schemas.microsoft.com/office/powerpoint/2010/main" val="3535248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bject 2"/>
          <p:cNvSpPr>
            <a:spLocks/>
          </p:cNvSpPr>
          <p:nvPr/>
        </p:nvSpPr>
        <p:spPr bwMode="auto">
          <a:xfrm>
            <a:off x="2182091" y="4159699"/>
            <a:ext cx="7502598" cy="1387931"/>
          </a:xfrm>
          <a:custGeom>
            <a:avLst/>
            <a:gdLst>
              <a:gd name="T0" fmla="*/ 9144000 w 9144000"/>
              <a:gd name="T1" fmla="*/ 0 h 792479"/>
              <a:gd name="T2" fmla="*/ 0 w 9144000"/>
              <a:gd name="T3" fmla="*/ 0 h 792479"/>
              <a:gd name="T4" fmla="*/ 0 w 9144000"/>
              <a:gd name="T5" fmla="*/ 791454 h 792479"/>
              <a:gd name="T6" fmla="*/ 9144000 w 9144000"/>
              <a:gd name="T7" fmla="*/ 791454 h 792479"/>
              <a:gd name="T8" fmla="*/ 9144000 w 9144000"/>
              <a:gd name="T9" fmla="*/ 0 h 792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792479">
                <a:moveTo>
                  <a:pt x="9144000" y="0"/>
                </a:moveTo>
                <a:lnTo>
                  <a:pt x="0" y="0"/>
                </a:lnTo>
                <a:lnTo>
                  <a:pt x="0" y="792086"/>
                </a:lnTo>
                <a:lnTo>
                  <a:pt x="9144000" y="792086"/>
                </a:lnTo>
                <a:lnTo>
                  <a:pt x="914400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dirty="0"/>
          </a:p>
        </p:txBody>
      </p:sp>
      <p:sp>
        <p:nvSpPr>
          <p:cNvPr id="3" name="object 3"/>
          <p:cNvSpPr txBox="1"/>
          <p:nvPr/>
        </p:nvSpPr>
        <p:spPr>
          <a:xfrm>
            <a:off x="1846118" y="4413345"/>
            <a:ext cx="8458200" cy="1134285"/>
          </a:xfrm>
          <a:prstGeom prst="rect">
            <a:avLst/>
          </a:prstGeom>
        </p:spPr>
        <p:txBody>
          <a:bodyPr lIns="0" tIns="13335" rIns="0" bIns="0">
            <a:spAutoFit/>
          </a:bodyPr>
          <a:lstStyle/>
          <a:p>
            <a:pPr algn="ctr">
              <a:spcBef>
                <a:spcPts val="100"/>
              </a:spcBef>
              <a:defRPr/>
            </a:pPr>
            <a:r>
              <a:rPr lang="en-US" sz="3600" b="1" spc="-114" dirty="0">
                <a:latin typeface="Algerian" panose="04020705040A02060702" pitchFamily="82" charset="0"/>
                <a:cs typeface="Trebuchet MS"/>
              </a:rPr>
              <a:t>A R O M A t h e r a p y</a:t>
            </a:r>
          </a:p>
          <a:p>
            <a:pPr algn="ctr">
              <a:spcBef>
                <a:spcPts val="100"/>
              </a:spcBef>
              <a:defRPr/>
            </a:pPr>
            <a:r>
              <a:rPr lang="en-US" sz="3600" b="1" spc="-114" dirty="0">
                <a:latin typeface="Algerian" panose="04020705040A02060702" pitchFamily="82" charset="0"/>
                <a:cs typeface="Times New Roman"/>
              </a:rPr>
              <a:t>Oil blending part-2</a:t>
            </a:r>
            <a:endParaRPr lang="en-US" sz="3600" b="1" dirty="0">
              <a:latin typeface="Algerian" panose="04020705040A02060702" pitchFamily="82" charset="0"/>
              <a:cs typeface="Times New Roman"/>
            </a:endParaRPr>
          </a:p>
        </p:txBody>
      </p:sp>
      <p:sp>
        <p:nvSpPr>
          <p:cNvPr id="6" name="object 6"/>
          <p:cNvSpPr txBox="1"/>
          <p:nvPr/>
        </p:nvSpPr>
        <p:spPr>
          <a:xfrm>
            <a:off x="3103576" y="5708240"/>
            <a:ext cx="5595938" cy="856645"/>
          </a:xfrm>
          <a:prstGeom prst="rect">
            <a:avLst/>
          </a:prstGeom>
        </p:spPr>
        <p:txBody>
          <a:bodyPr lIns="0" tIns="12700" rIns="0" bIns="0">
            <a:spAutoFit/>
          </a:bodyPr>
          <a:lstStyle/>
          <a:p>
            <a:pPr algn="ctr">
              <a:spcBef>
                <a:spcPts val="100"/>
              </a:spcBef>
              <a:defRPr/>
            </a:pPr>
            <a:r>
              <a:rPr b="1" spc="210" dirty="0">
                <a:latin typeface="Algerian" panose="04020705040A02060702" pitchFamily="82" charset="0"/>
                <a:cs typeface="Times New Roman"/>
              </a:rPr>
              <a:t>Grade</a:t>
            </a:r>
            <a:r>
              <a:rPr b="1" spc="-60" dirty="0">
                <a:latin typeface="Algerian" panose="04020705040A02060702" pitchFamily="82" charset="0"/>
                <a:cs typeface="Times New Roman"/>
              </a:rPr>
              <a:t> </a:t>
            </a:r>
            <a:r>
              <a:rPr lang="en-US" b="1" spc="-60" dirty="0">
                <a:latin typeface="Algerian" panose="04020705040A02060702" pitchFamily="82" charset="0"/>
                <a:cs typeface="Times New Roman"/>
              </a:rPr>
              <a:t>4</a:t>
            </a:r>
            <a:r>
              <a:rPr b="1" spc="130" dirty="0">
                <a:latin typeface="Algerian" panose="04020705040A02060702" pitchFamily="82" charset="0"/>
                <a:cs typeface="Times New Roman"/>
              </a:rPr>
              <a:t>-</a:t>
            </a:r>
            <a:r>
              <a:rPr lang="en-US" b="1" spc="130" dirty="0">
                <a:latin typeface="Algerian" panose="04020705040A02060702" pitchFamily="82" charset="0"/>
                <a:cs typeface="Times New Roman"/>
              </a:rPr>
              <a:t> Spring</a:t>
            </a:r>
            <a:r>
              <a:rPr lang="en-US" b="1" spc="-55" dirty="0">
                <a:latin typeface="Algerian" panose="04020705040A02060702" pitchFamily="82" charset="0"/>
                <a:cs typeface="Times New Roman"/>
              </a:rPr>
              <a:t> </a:t>
            </a:r>
            <a:r>
              <a:rPr b="1" spc="270" dirty="0">
                <a:latin typeface="Algerian" panose="04020705040A02060702" pitchFamily="82" charset="0"/>
                <a:cs typeface="Times New Roman"/>
              </a:rPr>
              <a:t>semester</a:t>
            </a:r>
            <a:r>
              <a:rPr b="1" spc="-55" dirty="0">
                <a:latin typeface="Algerian" panose="04020705040A02060702" pitchFamily="82" charset="0"/>
                <a:cs typeface="Times New Roman"/>
              </a:rPr>
              <a:t> </a:t>
            </a:r>
            <a:endParaRPr lang="en-US" b="1" spc="-55" dirty="0">
              <a:latin typeface="Algerian" panose="04020705040A02060702" pitchFamily="82" charset="0"/>
              <a:cs typeface="Times New Roman"/>
            </a:endParaRPr>
          </a:p>
          <a:p>
            <a:pPr algn="ctr">
              <a:spcBef>
                <a:spcPts val="100"/>
              </a:spcBef>
              <a:defRPr/>
            </a:pPr>
            <a:r>
              <a:rPr b="1" spc="55" dirty="0">
                <a:solidFill>
                  <a:srgbClr val="FF0000"/>
                </a:solidFill>
                <a:latin typeface="Algerian" panose="04020705040A02060702" pitchFamily="82" charset="0"/>
                <a:cs typeface="Times New Roman"/>
              </a:rPr>
              <a:t>Dr.</a:t>
            </a:r>
            <a:r>
              <a:rPr lang="en-US" b="1" spc="55" dirty="0">
                <a:solidFill>
                  <a:srgbClr val="FF0000"/>
                </a:solidFill>
                <a:latin typeface="Algerian" panose="04020705040A02060702" pitchFamily="82" charset="0"/>
                <a:cs typeface="Times New Roman"/>
              </a:rPr>
              <a:t> </a:t>
            </a:r>
            <a:r>
              <a:rPr b="1" spc="55" dirty="0">
                <a:solidFill>
                  <a:srgbClr val="FF0000"/>
                </a:solidFill>
                <a:latin typeface="Algerian" panose="04020705040A02060702" pitchFamily="82" charset="0"/>
                <a:cs typeface="Times New Roman"/>
              </a:rPr>
              <a:t> </a:t>
            </a:r>
            <a:r>
              <a:rPr b="1" spc="-15" dirty="0" err="1">
                <a:solidFill>
                  <a:srgbClr val="FF0000"/>
                </a:solidFill>
                <a:latin typeface="Algerian" panose="04020705040A02060702" pitchFamily="82" charset="0"/>
                <a:cs typeface="Times New Roman"/>
              </a:rPr>
              <a:t>Omji</a:t>
            </a:r>
            <a:r>
              <a:rPr b="1" spc="-140" dirty="0">
                <a:solidFill>
                  <a:srgbClr val="FF0000"/>
                </a:solidFill>
                <a:latin typeface="Algerian" panose="04020705040A02060702" pitchFamily="82" charset="0"/>
                <a:cs typeface="Times New Roman"/>
              </a:rPr>
              <a:t> </a:t>
            </a:r>
            <a:r>
              <a:rPr lang="en-US" b="1" spc="-140" dirty="0">
                <a:solidFill>
                  <a:srgbClr val="FF0000"/>
                </a:solidFill>
                <a:latin typeface="Algerian" panose="04020705040A02060702" pitchFamily="82" charset="0"/>
                <a:cs typeface="Times New Roman"/>
              </a:rPr>
              <a:t>  </a:t>
            </a:r>
            <a:r>
              <a:rPr b="1" spc="270" dirty="0" err="1">
                <a:solidFill>
                  <a:srgbClr val="FF0000"/>
                </a:solidFill>
                <a:latin typeface="Algerian" panose="04020705040A02060702" pitchFamily="82" charset="0"/>
                <a:cs typeface="Times New Roman"/>
              </a:rPr>
              <a:t>Porwal</a:t>
            </a:r>
            <a:endParaRPr lang="en-US" b="1" spc="270" dirty="0">
              <a:solidFill>
                <a:srgbClr val="FF0000"/>
              </a:solidFill>
              <a:latin typeface="Algerian" panose="04020705040A02060702" pitchFamily="82" charset="0"/>
              <a:cs typeface="Times New Roman"/>
            </a:endParaRPr>
          </a:p>
          <a:p>
            <a:pPr algn="ctr">
              <a:defRPr/>
            </a:pPr>
            <a:endParaRPr dirty="0">
              <a:latin typeface="Algerian" panose="04020705040A02060702" pitchFamily="82" charset="0"/>
              <a:cs typeface="Times New Roman"/>
            </a:endParaRPr>
          </a:p>
        </p:txBody>
      </p:sp>
      <p:sp>
        <p:nvSpPr>
          <p:cNvPr id="2053" name="object 7"/>
          <p:cNvSpPr txBox="1">
            <a:spLocks noChangeArrowheads="1"/>
          </p:cNvSpPr>
          <p:nvPr/>
        </p:nvSpPr>
        <p:spPr bwMode="auto">
          <a:xfrm>
            <a:off x="2182091" y="617708"/>
            <a:ext cx="8094518" cy="401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065" rIns="0" bIns="0">
            <a:spAutoFit/>
          </a:bodyPr>
          <a:lstStyle>
            <a:lvl1pPr marL="12700" eaLnBrk="0" hangingPunct="0">
              <a:spcBef>
                <a:spcPct val="20000"/>
              </a:spcBef>
              <a:tabLst>
                <a:tab pos="1165225" algn="l"/>
              </a:tabLst>
              <a:defRPr>
                <a:solidFill>
                  <a:schemeClr val="tx1"/>
                </a:solidFill>
                <a:latin typeface="Calibri" pitchFamily="34" charset="0"/>
              </a:defRPr>
            </a:lvl1pPr>
            <a:lvl2pPr marL="742950" indent="-285750" eaLnBrk="0" hangingPunct="0">
              <a:spcBef>
                <a:spcPct val="20000"/>
              </a:spcBef>
              <a:tabLst>
                <a:tab pos="1165225" algn="l"/>
              </a:tabLst>
              <a:defRPr>
                <a:solidFill>
                  <a:schemeClr val="tx1"/>
                </a:solidFill>
                <a:latin typeface="Calibri" pitchFamily="34" charset="0"/>
              </a:defRPr>
            </a:lvl2pPr>
            <a:lvl3pPr marL="1143000" indent="-228600" eaLnBrk="0" hangingPunct="0">
              <a:spcBef>
                <a:spcPct val="20000"/>
              </a:spcBef>
              <a:tabLst>
                <a:tab pos="1165225" algn="l"/>
              </a:tabLst>
              <a:defRPr>
                <a:solidFill>
                  <a:schemeClr val="tx1"/>
                </a:solidFill>
                <a:latin typeface="Calibri" pitchFamily="34" charset="0"/>
              </a:defRPr>
            </a:lvl3pPr>
            <a:lvl4pPr marL="1600200" indent="-228600" eaLnBrk="0" hangingPunct="0">
              <a:spcBef>
                <a:spcPct val="20000"/>
              </a:spcBef>
              <a:tabLst>
                <a:tab pos="1165225" algn="l"/>
              </a:tabLst>
              <a:defRPr>
                <a:solidFill>
                  <a:schemeClr val="tx1"/>
                </a:solidFill>
                <a:latin typeface="Calibri" pitchFamily="34" charset="0"/>
              </a:defRPr>
            </a:lvl4pPr>
            <a:lvl5pPr marL="2057400" indent="-228600" eaLnBrk="0" hangingPunct="0">
              <a:spcBef>
                <a:spcPct val="20000"/>
              </a:spcBef>
              <a:tabLst>
                <a:tab pos="1165225" algn="l"/>
              </a:tabLst>
              <a:defRPr>
                <a:solidFill>
                  <a:schemeClr val="tx1"/>
                </a:solidFill>
                <a:latin typeface="Calibri" pitchFamily="34" charset="0"/>
              </a:defRPr>
            </a:lvl5pPr>
            <a:lvl6pPr marL="2514600" indent="-228600" eaLnBrk="0" fontAlgn="base" hangingPunct="0">
              <a:spcBef>
                <a:spcPct val="20000"/>
              </a:spcBef>
              <a:spcAft>
                <a:spcPct val="0"/>
              </a:spcAft>
              <a:tabLst>
                <a:tab pos="1165225" algn="l"/>
              </a:tabLst>
              <a:defRPr>
                <a:solidFill>
                  <a:schemeClr val="tx1"/>
                </a:solidFill>
                <a:latin typeface="Calibri" pitchFamily="34" charset="0"/>
              </a:defRPr>
            </a:lvl6pPr>
            <a:lvl7pPr marL="2971800" indent="-228600" eaLnBrk="0" fontAlgn="base" hangingPunct="0">
              <a:spcBef>
                <a:spcPct val="20000"/>
              </a:spcBef>
              <a:spcAft>
                <a:spcPct val="0"/>
              </a:spcAft>
              <a:tabLst>
                <a:tab pos="1165225" algn="l"/>
              </a:tabLst>
              <a:defRPr>
                <a:solidFill>
                  <a:schemeClr val="tx1"/>
                </a:solidFill>
                <a:latin typeface="Calibri" pitchFamily="34" charset="0"/>
              </a:defRPr>
            </a:lvl7pPr>
            <a:lvl8pPr marL="3429000" indent="-228600" eaLnBrk="0" fontAlgn="base" hangingPunct="0">
              <a:spcBef>
                <a:spcPct val="20000"/>
              </a:spcBef>
              <a:spcAft>
                <a:spcPct val="0"/>
              </a:spcAft>
              <a:tabLst>
                <a:tab pos="1165225" algn="l"/>
              </a:tabLst>
              <a:defRPr>
                <a:solidFill>
                  <a:schemeClr val="tx1"/>
                </a:solidFill>
                <a:latin typeface="Calibri" pitchFamily="34" charset="0"/>
              </a:defRPr>
            </a:lvl8pPr>
            <a:lvl9pPr marL="3886200" indent="-228600" eaLnBrk="0" fontAlgn="base" hangingPunct="0">
              <a:spcBef>
                <a:spcPct val="20000"/>
              </a:spcBef>
              <a:spcAft>
                <a:spcPct val="0"/>
              </a:spcAft>
              <a:tabLst>
                <a:tab pos="1165225" algn="l"/>
              </a:tabLst>
              <a:defRPr>
                <a:solidFill>
                  <a:schemeClr val="tx1"/>
                </a:solidFill>
                <a:latin typeface="Calibri" pitchFamily="34" charset="0"/>
              </a:defRPr>
            </a:lvl9pPr>
          </a:lstStyle>
          <a:p>
            <a:pPr algn="ctr" eaLnBrk="1" hangingPunct="1">
              <a:spcBef>
                <a:spcPts val="100"/>
              </a:spcBef>
            </a:pPr>
            <a:r>
              <a:rPr lang="en-US" altLang="en-US" sz="3600" b="1" dirty="0">
                <a:latin typeface="Algerian" pitchFamily="82" charset="0"/>
                <a:cs typeface="Times New Roman" pitchFamily="18" charset="0"/>
              </a:rPr>
              <a:t>Tishk  International  University</a:t>
            </a:r>
          </a:p>
          <a:p>
            <a:pPr algn="ctr" eaLnBrk="1" hangingPunct="1">
              <a:spcBef>
                <a:spcPts val="100"/>
              </a:spcBef>
            </a:pPr>
            <a:endParaRPr lang="en-US" altLang="en-US" sz="4400" b="1" dirty="0">
              <a:latin typeface="Algerian" pitchFamily="82" charset="0"/>
              <a:cs typeface="Times New Roman" pitchFamily="18" charset="0"/>
            </a:endParaRPr>
          </a:p>
          <a:p>
            <a:pPr algn="ctr" eaLnBrk="1" hangingPunct="1">
              <a:spcBef>
                <a:spcPts val="100"/>
              </a:spcBef>
            </a:pPr>
            <a:r>
              <a:rPr lang="en-US" altLang="en-US" sz="4400" b="1" dirty="0">
                <a:latin typeface="Algerian" pitchFamily="82" charset="0"/>
                <a:cs typeface="Times New Roman" pitchFamily="18" charset="0"/>
              </a:rPr>
              <a:t>  </a:t>
            </a:r>
          </a:p>
          <a:p>
            <a:pPr algn="ctr" eaLnBrk="1" hangingPunct="1">
              <a:spcBef>
                <a:spcPts val="100"/>
              </a:spcBef>
            </a:pPr>
            <a:endParaRPr lang="en-US" altLang="en-US" sz="4400" dirty="0">
              <a:latin typeface="Algerian" pitchFamily="82" charset="0"/>
              <a:cs typeface="Times New Roman" pitchFamily="18" charset="0"/>
            </a:endParaRPr>
          </a:p>
          <a:p>
            <a:pPr algn="ctr" eaLnBrk="1" hangingPunct="1">
              <a:spcBef>
                <a:spcPts val="100"/>
              </a:spcBef>
            </a:pPr>
            <a:r>
              <a:rPr lang="en-US" altLang="en-US" sz="4400" dirty="0">
                <a:latin typeface="Algerian" pitchFamily="82" charset="0"/>
                <a:cs typeface="Times New Roman" pitchFamily="18" charset="0"/>
              </a:rPr>
              <a:t>FACULTY OF PHARMACY</a:t>
            </a:r>
          </a:p>
          <a:p>
            <a:pPr algn="ctr" eaLnBrk="1" hangingPunct="1">
              <a:spcBef>
                <a:spcPct val="0"/>
              </a:spcBef>
            </a:pPr>
            <a:r>
              <a:rPr lang="en-US" altLang="en-US" sz="2000" b="1" dirty="0">
                <a:solidFill>
                  <a:srgbClr val="00AF50"/>
                </a:solidFill>
                <a:latin typeface="Algerian" pitchFamily="82" charset="0"/>
                <a:cs typeface="Times New Roman" pitchFamily="18" charset="0"/>
              </a:rPr>
              <a:t>Department of Pharmacognosy</a:t>
            </a:r>
            <a:endParaRPr lang="en-US" altLang="en-US" sz="2000" dirty="0">
              <a:latin typeface="Algerian" pitchFamily="82" charset="0"/>
              <a:cs typeface="Times New Roman" pitchFamily="18" charset="0"/>
            </a:endParaRPr>
          </a:p>
          <a:p>
            <a:pPr eaLnBrk="1" hangingPunct="1">
              <a:spcBef>
                <a:spcPts val="50"/>
              </a:spcBef>
            </a:pPr>
            <a:endParaRPr lang="en-US" altLang="en-US" sz="2400" dirty="0">
              <a:latin typeface="Algerian" pitchFamily="82" charset="0"/>
              <a:cs typeface="Times New Roman" pitchFamily="18" charset="0"/>
            </a:endParaRPr>
          </a:p>
        </p:txBody>
      </p:sp>
      <p:pic>
        <p:nvPicPr>
          <p:cNvPr id="20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492" y="1513446"/>
            <a:ext cx="1637507" cy="161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bject 2"/>
          <p:cNvSpPr/>
          <p:nvPr/>
        </p:nvSpPr>
        <p:spPr>
          <a:xfrm>
            <a:off x="11312055" y="6130515"/>
            <a:ext cx="609600" cy="6096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21038254"/>
      </p:ext>
    </p:extLst>
  </p:cSld>
  <p:clrMapOvr>
    <a:masterClrMapping/>
  </p:clrMapOvr>
  <mc:AlternateContent xmlns:mc="http://schemas.openxmlformats.org/markup-compatibility/2006" xmlns:p14="http://schemas.microsoft.com/office/powerpoint/2010/main">
    <mc:Choice Requires="p14">
      <p:transition spd="slow" p14:dur="2000" advTm="16148"/>
    </mc:Choice>
    <mc:Fallback xmlns="">
      <p:transition spd="slow" advTm="1614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95022"/>
          </a:xfrm>
        </p:spPr>
        <p:txBody>
          <a:bodyPr>
            <a:normAutofit fontScale="90000"/>
          </a:bodyPr>
          <a:lstStyle/>
          <a:p>
            <a:pPr algn="ctr"/>
            <a:r>
              <a:rPr lang="en-US" dirty="0">
                <a:latin typeface="Algerian" panose="04020705040A02060702" pitchFamily="82" charset="0"/>
              </a:rPr>
              <a:t>Six of the most affordable and versatile carrier oils are</a:t>
            </a:r>
            <a:endParaRPr lang="en-US" dirty="0"/>
          </a:p>
        </p:txBody>
      </p:sp>
      <p:sp>
        <p:nvSpPr>
          <p:cNvPr id="3" name="Content Placeholder 2"/>
          <p:cNvSpPr>
            <a:spLocks noGrp="1"/>
          </p:cNvSpPr>
          <p:nvPr>
            <p:ph idx="1"/>
          </p:nvPr>
        </p:nvSpPr>
        <p:spPr>
          <a:xfrm>
            <a:off x="0" y="1196622"/>
            <a:ext cx="12022372" cy="5661377"/>
          </a:xfrm>
        </p:spPr>
        <p:txBody>
          <a:bodyPr>
            <a:normAutofit fontScale="85000" lnSpcReduction="20000"/>
          </a:bodyPr>
          <a:lstStyle/>
          <a:p>
            <a:pPr algn="just"/>
            <a:r>
              <a:rPr lang="en-US" dirty="0"/>
              <a:t>Grapeseed oil, which is particularly good for those with sensitive skin because it’s naturally nonallergenic. Because it is so affordable, it is also great for use in large quantities, such as for massage therapy. </a:t>
            </a:r>
          </a:p>
          <a:p>
            <a:pPr algn="just"/>
            <a:r>
              <a:rPr lang="en-US" dirty="0"/>
              <a:t>Grapeseed oil has a shelf life of between 6 and 12 months. </a:t>
            </a:r>
          </a:p>
          <a:p>
            <a:pPr algn="just"/>
            <a:r>
              <a:rPr lang="en-US" dirty="0"/>
              <a:t>Refrigeration may make it last a bit longer. </a:t>
            </a:r>
          </a:p>
          <a:p>
            <a:pPr algn="just"/>
            <a:r>
              <a:rPr lang="en-US" dirty="0"/>
              <a:t>Sweet almond oil is practical for all skin types and has a light, nutty odor that does not conflict with most blends. </a:t>
            </a:r>
          </a:p>
          <a:p>
            <a:pPr algn="just"/>
            <a:r>
              <a:rPr lang="en-US" dirty="0"/>
              <a:t>It works well as a massage blend, or in some cosmetic applications. </a:t>
            </a:r>
          </a:p>
          <a:p>
            <a:pPr algn="just"/>
            <a:r>
              <a:rPr lang="en-US" dirty="0"/>
              <a:t>It is extremely affordable and has a shelf-life (unrefrigerated) of about 12 months. </a:t>
            </a:r>
          </a:p>
          <a:p>
            <a:pPr algn="just"/>
            <a:r>
              <a:rPr lang="en-US" dirty="0"/>
              <a:t>Rosehip seed oil is considered a dry oil because it absorbs in the skin so quickly. It’s not only great for massage but is wonderful in cosmetic applications for dry and aging skin, but not for acne prone skin.</a:t>
            </a:r>
          </a:p>
          <a:p>
            <a:pPr algn="just"/>
            <a:r>
              <a:rPr lang="en-US" dirty="0"/>
              <a:t> It is more expensive and more perishable than some of the other carrier oils.</a:t>
            </a:r>
          </a:p>
          <a:p>
            <a:pPr algn="just"/>
            <a:r>
              <a:rPr lang="en-US" dirty="0"/>
              <a:t> Rosehip oil needs to be refrigerated because of its propensity to rancidity, and it lasts about 3 months, so buy it in small quantities if you plan to use it. </a:t>
            </a:r>
          </a:p>
          <a:p>
            <a:pPr algn="just"/>
            <a:r>
              <a:rPr lang="en-US" dirty="0"/>
              <a:t>Don’t use it if you have oily skin.</a:t>
            </a:r>
          </a:p>
        </p:txBody>
      </p:sp>
    </p:spTree>
    <p:extLst>
      <p:ext uri="{BB962C8B-B14F-4D97-AF65-F5344CB8AC3E}">
        <p14:creationId xmlns:p14="http://schemas.microsoft.com/office/powerpoint/2010/main" val="2788367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736" y="-191466"/>
            <a:ext cx="10515600" cy="1148215"/>
          </a:xfrm>
        </p:spPr>
        <p:txBody>
          <a:bodyPr/>
          <a:lstStyle/>
          <a:p>
            <a:pPr algn="ctr"/>
            <a:r>
              <a:rPr lang="en-US" dirty="0">
                <a:latin typeface="Algerian" panose="04020705040A02060702" pitchFamily="82" charset="0"/>
              </a:rPr>
              <a:t>carrier oils</a:t>
            </a:r>
            <a:endParaRPr lang="en-US" dirty="0"/>
          </a:p>
        </p:txBody>
      </p:sp>
      <p:sp>
        <p:nvSpPr>
          <p:cNvPr id="3" name="Content Placeholder 2"/>
          <p:cNvSpPr>
            <a:spLocks noGrp="1"/>
          </p:cNvSpPr>
          <p:nvPr>
            <p:ph idx="1"/>
          </p:nvPr>
        </p:nvSpPr>
        <p:spPr>
          <a:xfrm>
            <a:off x="169333" y="824089"/>
            <a:ext cx="11932356" cy="5855007"/>
          </a:xfrm>
        </p:spPr>
        <p:txBody>
          <a:bodyPr>
            <a:normAutofit fontScale="92500" lnSpcReduction="20000"/>
          </a:bodyPr>
          <a:lstStyle/>
          <a:p>
            <a:r>
              <a:rPr lang="en-US" dirty="0"/>
              <a:t>Apricot kernel oil is reasonably affordable and great for dry or very dry skin. </a:t>
            </a:r>
          </a:p>
          <a:p>
            <a:r>
              <a:rPr lang="en-US" dirty="0"/>
              <a:t>It works well in cosmetic applications. </a:t>
            </a:r>
          </a:p>
          <a:p>
            <a:r>
              <a:rPr lang="en-US" dirty="0"/>
              <a:t>It is high in essential fatty acids and contains vitamins A and E, which are wonderful antioxidants for mature skin. </a:t>
            </a:r>
          </a:p>
          <a:p>
            <a:r>
              <a:rPr lang="en-US" dirty="0"/>
              <a:t>Because of its light peach color, it may stain clothing.</a:t>
            </a:r>
          </a:p>
          <a:p>
            <a:r>
              <a:rPr lang="en-US" dirty="0"/>
              <a:t> It has a shelf life of about 12 months and doesn’t require refrigeration.</a:t>
            </a:r>
          </a:p>
          <a:p>
            <a:r>
              <a:rPr lang="en-US" dirty="0"/>
              <a:t> Jojoba oil is unique in that it is a carrier oil that remains shelf stable for a very long time—2 to 3 years in most cases.</a:t>
            </a:r>
          </a:p>
          <a:p>
            <a:r>
              <a:rPr lang="en-US" dirty="0"/>
              <a:t> The skin also absorbs it very well, so it’s great for cosmetic use. </a:t>
            </a:r>
          </a:p>
          <a:p>
            <a:r>
              <a:rPr lang="en-US" dirty="0"/>
              <a:t>Coconut oil has its own, relatively strong coconut fragrance. </a:t>
            </a:r>
          </a:p>
          <a:p>
            <a:r>
              <a:rPr lang="en-US" dirty="0"/>
              <a:t>However, because it is a solid at room temperature, it’s wonderful for creating salves. </a:t>
            </a:r>
          </a:p>
          <a:p>
            <a:r>
              <a:rPr lang="en-US" dirty="0"/>
              <a:t>To use it with essential oils, you need to melt it and mix in the essential oils, and then allow it to return to a solid at room temperature. </a:t>
            </a:r>
          </a:p>
          <a:p>
            <a:r>
              <a:rPr lang="en-US" dirty="0"/>
              <a:t>It is shelf stable for 2 to 3 years and works well in cosmetic and alternative health applications.</a:t>
            </a:r>
          </a:p>
        </p:txBody>
      </p:sp>
      <p:sp>
        <p:nvSpPr>
          <p:cNvPr id="4" name="object 2"/>
          <p:cNvSpPr/>
          <p:nvPr/>
        </p:nvSpPr>
        <p:spPr>
          <a:xfrm>
            <a:off x="11312055" y="6130515"/>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07609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82133"/>
          </a:xfrm>
        </p:spPr>
        <p:txBody>
          <a:bodyPr/>
          <a:lstStyle/>
          <a:p>
            <a:pPr algn="ctr"/>
            <a:r>
              <a:rPr lang="en-US" dirty="0">
                <a:latin typeface="Algerian" panose="04020705040A02060702" pitchFamily="82" charset="0"/>
              </a:rPr>
              <a:t>carrier oils</a:t>
            </a:r>
            <a:endParaRPr lang="en-US" dirty="0"/>
          </a:p>
        </p:txBody>
      </p:sp>
      <p:sp>
        <p:nvSpPr>
          <p:cNvPr id="3" name="Content Placeholder 2"/>
          <p:cNvSpPr>
            <a:spLocks noGrp="1"/>
          </p:cNvSpPr>
          <p:nvPr>
            <p:ph idx="1"/>
          </p:nvPr>
        </p:nvSpPr>
        <p:spPr>
          <a:xfrm>
            <a:off x="0" y="891822"/>
            <a:ext cx="12046226" cy="5906543"/>
          </a:xfrm>
        </p:spPr>
        <p:txBody>
          <a:bodyPr>
            <a:normAutofit lnSpcReduction="10000"/>
          </a:bodyPr>
          <a:lstStyle/>
          <a:p>
            <a:r>
              <a:rPr lang="en-US" dirty="0"/>
              <a:t>ARGAN Oils derived from the fruit of a tree native to Morocco and is used for deeply hydrating nail, skin, and hair treatments.</a:t>
            </a:r>
          </a:p>
          <a:p>
            <a:r>
              <a:rPr lang="en-US" dirty="0"/>
              <a:t> It is expensive and should only be used for highly fragranced formulas because its own natural scent is strong.</a:t>
            </a:r>
          </a:p>
          <a:p>
            <a:r>
              <a:rPr lang="en-US" dirty="0"/>
              <a:t>AVOCADO OIL is a thick oil with superior skin-nourishing and moisturizing properties. </a:t>
            </a:r>
          </a:p>
          <a:p>
            <a:r>
              <a:rPr lang="en-US" dirty="0"/>
              <a:t>It does not have a particularly long shelf life, however, so make small batches of any product that contains this oil. </a:t>
            </a:r>
          </a:p>
          <a:p>
            <a:r>
              <a:rPr lang="en-US" dirty="0"/>
              <a:t>CASTOR OIL is a thick oil that has antibacterial, antifungal, and antiviral properties.</a:t>
            </a:r>
          </a:p>
          <a:p>
            <a:r>
              <a:rPr lang="en-US" dirty="0"/>
              <a:t> It works well in preparations like balms and salves that need a little “heft” to them. </a:t>
            </a:r>
          </a:p>
          <a:p>
            <a:r>
              <a:rPr lang="en-US" dirty="0"/>
              <a:t>Castor oil should not be taken internally but, applied topically, the oil softens skin, eases inflammation, and helps heal boils, carbuncles, and abscesses.</a:t>
            </a:r>
          </a:p>
        </p:txBody>
      </p:sp>
      <p:sp>
        <p:nvSpPr>
          <p:cNvPr id="4" name="object 2"/>
          <p:cNvSpPr/>
          <p:nvPr/>
        </p:nvSpPr>
        <p:spPr>
          <a:xfrm>
            <a:off x="11312055" y="6130515"/>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35042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17886"/>
            <a:ext cx="12056532" cy="6577112"/>
          </a:xfrm>
        </p:spPr>
        <p:txBody>
          <a:bodyPr>
            <a:normAutofit/>
          </a:bodyPr>
          <a:lstStyle/>
          <a:p>
            <a:pPr algn="just"/>
            <a:r>
              <a:rPr lang="en-US" dirty="0"/>
              <a:t>HAZELNUT OIL is slightly astringent, which makes it a good choice for use on oily skin. </a:t>
            </a:r>
          </a:p>
          <a:p>
            <a:pPr algn="just"/>
            <a:r>
              <a:rPr lang="en-US" dirty="0"/>
              <a:t>It is deeply penetrating and makes a good carrier oil for massage blends. </a:t>
            </a:r>
          </a:p>
          <a:p>
            <a:pPr algn="just"/>
            <a:r>
              <a:rPr lang="en-US" dirty="0"/>
              <a:t>It has a naturally nutty aroma that blends well with oriental, spicy, and nutty essential oil aromas.</a:t>
            </a:r>
          </a:p>
          <a:p>
            <a:pPr algn="just"/>
            <a:r>
              <a:rPr lang="en-US" dirty="0"/>
              <a:t> MACADAMIA NUT OIL is extremely regenerative and protective of the skin. </a:t>
            </a:r>
          </a:p>
          <a:p>
            <a:pPr algn="just"/>
            <a:r>
              <a:rPr lang="en-US" dirty="0"/>
              <a:t>It is highly absorbent and particularly suited for use on aging skin. </a:t>
            </a:r>
          </a:p>
          <a:p>
            <a:pPr algn="just"/>
            <a:r>
              <a:rPr lang="en-US" dirty="0"/>
              <a:t>It is used as a substitute for mink oil in the production of medicine, cosmetics, and insect repellants. </a:t>
            </a:r>
          </a:p>
          <a:p>
            <a:pPr algn="just"/>
            <a:r>
              <a:rPr lang="en-US" dirty="0"/>
              <a:t>WALNUT Oils readily available in the oils section of any supermarket. </a:t>
            </a:r>
          </a:p>
          <a:p>
            <a:pPr algn="just"/>
            <a:r>
              <a:rPr lang="en-US" dirty="0"/>
              <a:t>It works well as a massage oil as well as combined with other carrier oils in cosmetic products. </a:t>
            </a:r>
          </a:p>
          <a:p>
            <a:pPr algn="just"/>
            <a:r>
              <a:rPr lang="en-US" dirty="0"/>
              <a:t>It is consumed internally for its antioxidant properties and subtle flavor and has a strong scent.</a:t>
            </a:r>
          </a:p>
        </p:txBody>
      </p:sp>
      <p:sp>
        <p:nvSpPr>
          <p:cNvPr id="4" name="object 2"/>
          <p:cNvSpPr/>
          <p:nvPr/>
        </p:nvSpPr>
        <p:spPr>
          <a:xfrm>
            <a:off x="11312055" y="6130515"/>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84950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59556"/>
          </a:xfrm>
        </p:spPr>
        <p:txBody>
          <a:bodyPr/>
          <a:lstStyle/>
          <a:p>
            <a:pPr algn="ctr"/>
            <a:r>
              <a:rPr lang="en-US" dirty="0">
                <a:latin typeface="Algerian" panose="04020705040A02060702" pitchFamily="82" charset="0"/>
              </a:rPr>
              <a:t>PREP EQUIPMENT</a:t>
            </a:r>
          </a:p>
        </p:txBody>
      </p:sp>
      <p:sp>
        <p:nvSpPr>
          <p:cNvPr id="3" name="Content Placeholder 2"/>
          <p:cNvSpPr>
            <a:spLocks noGrp="1"/>
          </p:cNvSpPr>
          <p:nvPr>
            <p:ph idx="1"/>
          </p:nvPr>
        </p:nvSpPr>
        <p:spPr>
          <a:xfrm>
            <a:off x="79023" y="812800"/>
            <a:ext cx="12000088" cy="5810637"/>
          </a:xfrm>
        </p:spPr>
        <p:txBody>
          <a:bodyPr>
            <a:normAutofit lnSpcReduction="10000"/>
          </a:bodyPr>
          <a:lstStyle/>
          <a:p>
            <a:pPr algn="just"/>
            <a:r>
              <a:rPr lang="en-US" dirty="0"/>
              <a:t>When working with essential oils, you are often using precise measurements and sometimes you need to put liquids into bottles with very small mouths. </a:t>
            </a:r>
          </a:p>
          <a:p>
            <a:pPr algn="just"/>
            <a:r>
              <a:rPr lang="en-US" dirty="0"/>
              <a:t>You can use the food preparation equipment you already have on hand, but if you plan to do a lot of aromatherapy work, you may wish to have some dedicated glass, ceramic, or stainless-steel equipment that won’t be affected (or affect) the essential oils. </a:t>
            </a:r>
          </a:p>
          <a:p>
            <a:pPr algn="just"/>
            <a:r>
              <a:rPr lang="en-US" dirty="0"/>
              <a:t>When working with the equipment, make sure it is clean and dry before starting. </a:t>
            </a:r>
          </a:p>
          <a:p>
            <a:pPr algn="just"/>
            <a:r>
              <a:rPr lang="en-US" dirty="0"/>
              <a:t>Some of the following items will help you prep your essential oil formulas: </a:t>
            </a:r>
          </a:p>
          <a:p>
            <a:pPr algn="just"/>
            <a:r>
              <a:rPr lang="en-US" dirty="0"/>
              <a:t>Glass, ceramic, or metal bowls for mixing Glass or metal saucepan for melting and mixing Glass or metal stirrers, which provide a nonporous method of stirring Eyedroppers or pipettes for measuring oils Measuring spoons Measuring cups or scoops Glass liquid measuring cups for measuring carrier oils, water, and other ingredients Funnels to transfer products into small-mouthed storage containers Latex gloves to keep pure essential oils from directly contacting skin.</a:t>
            </a:r>
          </a:p>
        </p:txBody>
      </p:sp>
      <p:sp>
        <p:nvSpPr>
          <p:cNvPr id="4" name="object 2"/>
          <p:cNvSpPr/>
          <p:nvPr/>
        </p:nvSpPr>
        <p:spPr>
          <a:xfrm>
            <a:off x="11312055" y="6130515"/>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02352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stretch>
            <a:fillRect/>
          </a:stretch>
        </p:blipFill>
        <p:spPr>
          <a:xfrm>
            <a:off x="530578" y="643467"/>
            <a:ext cx="10342758"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2"/>
          <p:cNvSpPr/>
          <p:nvPr/>
        </p:nvSpPr>
        <p:spPr>
          <a:xfrm>
            <a:off x="11312055" y="6130515"/>
            <a:ext cx="609600" cy="60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56455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5"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6385" y="841248"/>
            <a:ext cx="3515244" cy="5340097"/>
          </a:xfrm>
        </p:spPr>
        <p:txBody>
          <a:bodyPr anchor="ctr">
            <a:normAutofit/>
          </a:bodyPr>
          <a:lstStyle/>
          <a:p>
            <a:r>
              <a:rPr lang="en-US" sz="4800" dirty="0">
                <a:solidFill>
                  <a:schemeClr val="bg1"/>
                </a:solidFill>
                <a:latin typeface="Algerian" panose="04020705040A02060702" pitchFamily="82" charset="0"/>
              </a:rPr>
              <a:t>STORAGE EQUIPMENT</a:t>
            </a:r>
          </a:p>
        </p:txBody>
      </p:sp>
      <p:sp>
        <p:nvSpPr>
          <p:cNvPr id="4" name="object 2"/>
          <p:cNvSpPr/>
          <p:nvPr/>
        </p:nvSpPr>
        <p:spPr>
          <a:xfrm>
            <a:off x="11312055" y="6130515"/>
            <a:ext cx="609600" cy="609600"/>
          </a:xfrm>
          <a:prstGeom prst="rect">
            <a:avLst/>
          </a:prstGeom>
          <a:blipFill>
            <a:blip r:embed="rId2" cstate="print"/>
            <a:stretch>
              <a:fillRect/>
            </a:stretch>
          </a:blipFill>
        </p:spPr>
        <p:txBody>
          <a:bodyPr wrap="square" lIns="0" tIns="0" rIns="0" bIns="0" rtlCol="0"/>
          <a:lstStyle/>
          <a:p>
            <a:endParaRPr/>
          </a:p>
        </p:txBody>
      </p:sp>
      <p:graphicFrame>
        <p:nvGraphicFramePr>
          <p:cNvPr id="6" name="Content Placeholder 2">
            <a:extLst>
              <a:ext uri="{FF2B5EF4-FFF2-40B4-BE49-F238E27FC236}">
                <a16:creationId xmlns:a16="http://schemas.microsoft.com/office/drawing/2014/main" id="{C71B9059-36D6-4C83-B211-696E12D77467}"/>
              </a:ext>
            </a:extLst>
          </p:cNvPr>
          <p:cNvGraphicFramePr>
            <a:graphicFrameLocks noGrp="1"/>
          </p:cNvGraphicFramePr>
          <p:nvPr>
            <p:ph idx="1"/>
            <p:extLst>
              <p:ext uri="{D42A27DB-BD31-4B8C-83A1-F6EECF244321}">
                <p14:modId xmlns:p14="http://schemas.microsoft.com/office/powerpoint/2010/main" val="678518666"/>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4912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78" y="483010"/>
            <a:ext cx="12180122" cy="6374990"/>
          </a:xfrm>
          <a:prstGeom prst="rect">
            <a:avLst/>
          </a:prstGeom>
        </p:spPr>
      </p:pic>
      <p:sp>
        <p:nvSpPr>
          <p:cNvPr id="5" name="object 2"/>
          <p:cNvSpPr/>
          <p:nvPr/>
        </p:nvSpPr>
        <p:spPr>
          <a:xfrm>
            <a:off x="11312055" y="6130515"/>
            <a:ext cx="609600" cy="60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70143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2">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24" name="Freeform: Shape 13">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14">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15">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17">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9" name="Freeform: Shape 18">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p:cNvSpPr>
            <a:spLocks noGrp="1"/>
          </p:cNvSpPr>
          <p:nvPr>
            <p:ph idx="1"/>
          </p:nvPr>
        </p:nvSpPr>
        <p:spPr>
          <a:xfrm>
            <a:off x="583096" y="1890764"/>
            <a:ext cx="11233308" cy="4016550"/>
          </a:xfrm>
        </p:spPr>
        <p:txBody>
          <a:bodyPr anchor="t">
            <a:normAutofit/>
          </a:bodyPr>
          <a:lstStyle/>
          <a:p>
            <a:pPr algn="just"/>
            <a:r>
              <a:rPr lang="en-US" sz="2000" b="1" dirty="0">
                <a:solidFill>
                  <a:schemeClr val="tx2"/>
                </a:solidFill>
              </a:rPr>
              <a:t>When it comes to dark-colored glass, keep in mind that amber and green bottles provide the best protection from ultraviolet (UV) light.</a:t>
            </a:r>
          </a:p>
          <a:p>
            <a:pPr algn="just"/>
            <a:endParaRPr lang="en-US" sz="2000" b="1" dirty="0">
              <a:solidFill>
                <a:schemeClr val="tx2"/>
              </a:solidFill>
            </a:endParaRPr>
          </a:p>
          <a:p>
            <a:pPr algn="just"/>
            <a:endParaRPr lang="en-US" sz="2000" b="1" dirty="0">
              <a:solidFill>
                <a:schemeClr val="tx2"/>
              </a:solidFill>
            </a:endParaRPr>
          </a:p>
          <a:p>
            <a:pPr algn="just"/>
            <a:endParaRPr lang="en-US" sz="2000" b="1" dirty="0">
              <a:solidFill>
                <a:schemeClr val="tx2"/>
              </a:solidFill>
            </a:endParaRPr>
          </a:p>
          <a:p>
            <a:pPr algn="just"/>
            <a:endParaRPr lang="en-US" sz="2000" b="1" dirty="0">
              <a:solidFill>
                <a:schemeClr val="tx2"/>
              </a:solidFill>
            </a:endParaRPr>
          </a:p>
          <a:p>
            <a:pPr algn="just"/>
            <a:r>
              <a:rPr lang="en-US" sz="2000" b="1" dirty="0">
                <a:solidFill>
                  <a:schemeClr val="tx2"/>
                </a:solidFill>
              </a:rPr>
              <a:t> Cobalt (blue)-colored bottles are not as effective in preventing light from passing through the bottle, and through your oil as a result.</a:t>
            </a:r>
          </a:p>
        </p:txBody>
      </p:sp>
      <p:sp>
        <p:nvSpPr>
          <p:cNvPr id="4" name="object 2"/>
          <p:cNvSpPr/>
          <p:nvPr/>
        </p:nvSpPr>
        <p:spPr>
          <a:xfrm>
            <a:off x="11312055" y="6130515"/>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53911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gnifying glass on clear background">
            <a:extLst>
              <a:ext uri="{FF2B5EF4-FFF2-40B4-BE49-F238E27FC236}">
                <a16:creationId xmlns:a16="http://schemas.microsoft.com/office/drawing/2014/main" id="{078F9E1C-52A7-48C2-AE78-C6F54D38DE68}"/>
              </a:ext>
            </a:extLst>
          </p:cNvPr>
          <p:cNvPicPr>
            <a:picLocks noChangeAspect="1"/>
          </p:cNvPicPr>
          <p:nvPr/>
        </p:nvPicPr>
        <p:blipFill rotWithShape="1">
          <a:blip r:embed="rId2">
            <a:alphaModFix/>
          </a:blip>
          <a:srcRect l="6336" r="31427" b="-1"/>
          <a:stretch/>
        </p:blipFill>
        <p:spPr>
          <a:xfrm>
            <a:off x="5797543" y="10"/>
            <a:ext cx="6394152" cy="6857990"/>
          </a:xfrm>
          <a:prstGeom prst="rect">
            <a:avLst/>
          </a:prstGeom>
        </p:spPr>
      </p:pic>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p:cNvSpPr>
            <a:spLocks noGrp="1"/>
          </p:cNvSpPr>
          <p:nvPr>
            <p:ph idx="1"/>
          </p:nvPr>
        </p:nvSpPr>
        <p:spPr>
          <a:xfrm>
            <a:off x="804997" y="2272143"/>
            <a:ext cx="4706803" cy="3788830"/>
          </a:xfrm>
        </p:spPr>
        <p:txBody>
          <a:bodyPr anchor="ctr">
            <a:normAutofit/>
          </a:bodyPr>
          <a:lstStyle/>
          <a:p>
            <a:pPr marL="0" indent="0">
              <a:buNone/>
            </a:pPr>
            <a:r>
              <a:rPr lang="en-US" sz="9600" dirty="0">
                <a:solidFill>
                  <a:srgbClr val="000000"/>
                </a:solidFill>
              </a:rPr>
              <a:t>        Thanks</a:t>
            </a:r>
          </a:p>
        </p:txBody>
      </p:sp>
    </p:spTree>
    <p:extLst>
      <p:ext uri="{BB962C8B-B14F-4D97-AF65-F5344CB8AC3E}">
        <p14:creationId xmlns:p14="http://schemas.microsoft.com/office/powerpoint/2010/main" val="134188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2000" y="559678"/>
            <a:ext cx="3567915" cy="4952492"/>
          </a:xfrm>
        </p:spPr>
        <p:txBody>
          <a:bodyPr>
            <a:normAutofit/>
          </a:bodyPr>
          <a:lstStyle/>
          <a:p>
            <a:pPr algn="ctr"/>
            <a:br>
              <a:rPr lang="en-US" sz="4100" dirty="0">
                <a:solidFill>
                  <a:schemeClr val="bg1"/>
                </a:solidFill>
                <a:latin typeface="Algerian" panose="04020705040A02060702" pitchFamily="82" charset="0"/>
              </a:rPr>
            </a:br>
            <a:r>
              <a:rPr lang="en-US" sz="4100" dirty="0">
                <a:solidFill>
                  <a:schemeClr val="bg1"/>
                </a:solidFill>
                <a:latin typeface="Algerian" panose="04020705040A02060702" pitchFamily="82" charset="0"/>
              </a:rPr>
              <a:t>CORE INGREDIENTS </a:t>
            </a:r>
          </a:p>
        </p:txBody>
      </p:sp>
      <p:cxnSp>
        <p:nvCxnSpPr>
          <p:cNvPr id="12" name="Straight Connector 11">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object 2"/>
          <p:cNvSpPr/>
          <p:nvPr/>
        </p:nvSpPr>
        <p:spPr>
          <a:xfrm>
            <a:off x="11312055" y="6130515"/>
            <a:ext cx="609600" cy="609600"/>
          </a:xfrm>
          <a:prstGeom prst="rect">
            <a:avLst/>
          </a:prstGeom>
          <a:blipFill>
            <a:blip r:embed="rId2" cstate="print"/>
            <a:stretch>
              <a:fillRect/>
            </a:stretch>
          </a:blipFill>
        </p:spPr>
        <p:txBody>
          <a:bodyPr wrap="square" lIns="0" tIns="0" rIns="0" bIns="0" rtlCol="0"/>
          <a:lstStyle/>
          <a:p>
            <a:endParaRPr/>
          </a:p>
        </p:txBody>
      </p:sp>
      <p:graphicFrame>
        <p:nvGraphicFramePr>
          <p:cNvPr id="6" name="Content Placeholder 2">
            <a:extLst>
              <a:ext uri="{FF2B5EF4-FFF2-40B4-BE49-F238E27FC236}">
                <a16:creationId xmlns:a16="http://schemas.microsoft.com/office/drawing/2014/main" id="{E3B20D85-4338-470E-90CB-346C7D065051}"/>
              </a:ext>
            </a:extLst>
          </p:cNvPr>
          <p:cNvGraphicFramePr>
            <a:graphicFrameLocks noGrp="1"/>
          </p:cNvGraphicFramePr>
          <p:nvPr>
            <p:ph idx="1"/>
            <p:extLst>
              <p:ext uri="{D42A27DB-BD31-4B8C-83A1-F6EECF244321}">
                <p14:modId xmlns:p14="http://schemas.microsoft.com/office/powerpoint/2010/main" val="4088054471"/>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0607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6">
            <a:extLst>
              <a:ext uri="{FF2B5EF4-FFF2-40B4-BE49-F238E27FC236}">
                <a16:creationId xmlns:a16="http://schemas.microsoft.com/office/drawing/2014/main" id="{92CC4BDB-5B81-4023-B967-7DF04BC13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2"/>
          <a:srcRect t="32162" r="1" b="31414"/>
          <a:stretch/>
        </p:blipFill>
        <p:spPr>
          <a:xfrm>
            <a:off x="2" y="10"/>
            <a:ext cx="12191271" cy="6857989"/>
          </a:xfrm>
          <a:custGeom>
            <a:avLst/>
            <a:gdLst/>
            <a:ahLst/>
            <a:cxnLst/>
            <a:rect l="l" t="t" r="r" b="b"/>
            <a:pathLst>
              <a:path w="12191271" h="6850048">
                <a:moveTo>
                  <a:pt x="636938" y="0"/>
                </a:moveTo>
                <a:lnTo>
                  <a:pt x="12191271" y="0"/>
                </a:lnTo>
                <a:lnTo>
                  <a:pt x="12191271" y="34"/>
                </a:lnTo>
                <a:lnTo>
                  <a:pt x="12188836" y="26696"/>
                </a:lnTo>
                <a:cubicBezTo>
                  <a:pt x="12159738" y="43228"/>
                  <a:pt x="12151834" y="118002"/>
                  <a:pt x="12131136" y="168244"/>
                </a:cubicBezTo>
                <a:cubicBezTo>
                  <a:pt x="12124808" y="199505"/>
                  <a:pt x="12149886" y="254732"/>
                  <a:pt x="12134482" y="260696"/>
                </a:cubicBezTo>
                <a:cubicBezTo>
                  <a:pt x="12141738" y="278745"/>
                  <a:pt x="12126232" y="287417"/>
                  <a:pt x="12123358" y="303160"/>
                </a:cubicBezTo>
                <a:cubicBezTo>
                  <a:pt x="12127622" y="318147"/>
                  <a:pt x="12122174" y="322795"/>
                  <a:pt x="12119930" y="334153"/>
                </a:cubicBezTo>
                <a:cubicBezTo>
                  <a:pt x="12122824" y="340739"/>
                  <a:pt x="12121652" y="350621"/>
                  <a:pt x="12117292" y="352523"/>
                </a:cubicBezTo>
                <a:cubicBezTo>
                  <a:pt x="12108502" y="344302"/>
                  <a:pt x="12109672" y="380554"/>
                  <a:pt x="12103022" y="380764"/>
                </a:cubicBezTo>
                <a:cubicBezTo>
                  <a:pt x="12099682" y="400323"/>
                  <a:pt x="12099092" y="490383"/>
                  <a:pt x="12087384" y="501357"/>
                </a:cubicBezTo>
                <a:cubicBezTo>
                  <a:pt x="12078470" y="540103"/>
                  <a:pt x="12088892" y="604695"/>
                  <a:pt x="12086884" y="621818"/>
                </a:cubicBezTo>
                <a:cubicBezTo>
                  <a:pt x="12103872" y="645808"/>
                  <a:pt x="12046274" y="710838"/>
                  <a:pt x="12037912" y="783603"/>
                </a:cubicBezTo>
                <a:cubicBezTo>
                  <a:pt x="12038728" y="794128"/>
                  <a:pt x="12038178" y="799388"/>
                  <a:pt x="12033652" y="800460"/>
                </a:cubicBezTo>
                <a:cubicBezTo>
                  <a:pt x="12030680" y="822866"/>
                  <a:pt x="12018000" y="839465"/>
                  <a:pt x="12021616" y="857543"/>
                </a:cubicBezTo>
                <a:cubicBezTo>
                  <a:pt x="12012916" y="850673"/>
                  <a:pt x="12020790" y="891755"/>
                  <a:pt x="12011726" y="892266"/>
                </a:cubicBezTo>
                <a:cubicBezTo>
                  <a:pt x="12007210" y="905052"/>
                  <a:pt x="11997872" y="927582"/>
                  <a:pt x="11994512" y="934260"/>
                </a:cubicBezTo>
                <a:lnTo>
                  <a:pt x="11991560" y="932336"/>
                </a:lnTo>
                <a:lnTo>
                  <a:pt x="11990514" y="940487"/>
                </a:lnTo>
                <a:lnTo>
                  <a:pt x="11988602" y="958836"/>
                </a:lnTo>
                <a:cubicBezTo>
                  <a:pt x="11985966" y="966456"/>
                  <a:pt x="11975758" y="977088"/>
                  <a:pt x="11974700" y="986207"/>
                </a:cubicBezTo>
                <a:cubicBezTo>
                  <a:pt x="11970938" y="1004735"/>
                  <a:pt x="11977876" y="1007075"/>
                  <a:pt x="11982258" y="1013556"/>
                </a:cubicBezTo>
                <a:cubicBezTo>
                  <a:pt x="11981214" y="1026451"/>
                  <a:pt x="11971950" y="1050442"/>
                  <a:pt x="11968448" y="1063580"/>
                </a:cubicBezTo>
                <a:cubicBezTo>
                  <a:pt x="11964708" y="1069989"/>
                  <a:pt x="11969836" y="1093522"/>
                  <a:pt x="11961240" y="1092388"/>
                </a:cubicBezTo>
                <a:cubicBezTo>
                  <a:pt x="11960426" y="1105603"/>
                  <a:pt x="11958786" y="1112923"/>
                  <a:pt x="11957400" y="1120089"/>
                </a:cubicBezTo>
                <a:lnTo>
                  <a:pt x="11952458" y="1136369"/>
                </a:lnTo>
                <a:cubicBezTo>
                  <a:pt x="11950090" y="1140925"/>
                  <a:pt x="11948538" y="1146011"/>
                  <a:pt x="11948726" y="1152132"/>
                </a:cubicBezTo>
                <a:lnTo>
                  <a:pt x="11949742" y="1158140"/>
                </a:lnTo>
                <a:lnTo>
                  <a:pt x="11948154" y="1158608"/>
                </a:lnTo>
                <a:cubicBezTo>
                  <a:pt x="11945686" y="1158803"/>
                  <a:pt x="11928734" y="1161056"/>
                  <a:pt x="11927260" y="1180442"/>
                </a:cubicBezTo>
                <a:cubicBezTo>
                  <a:pt x="11921496" y="1192709"/>
                  <a:pt x="11919204" y="1203402"/>
                  <a:pt x="11915994" y="1221353"/>
                </a:cubicBezTo>
                <a:cubicBezTo>
                  <a:pt x="11915516" y="1232713"/>
                  <a:pt x="11926308" y="1235102"/>
                  <a:pt x="11924388" y="1248604"/>
                </a:cubicBezTo>
                <a:cubicBezTo>
                  <a:pt x="11911346" y="1301115"/>
                  <a:pt x="11929638" y="1279167"/>
                  <a:pt x="11916648" y="1307095"/>
                </a:cubicBezTo>
                <a:cubicBezTo>
                  <a:pt x="11915436" y="1312439"/>
                  <a:pt x="11915606" y="1317191"/>
                  <a:pt x="11916360" y="1321583"/>
                </a:cubicBezTo>
                <a:lnTo>
                  <a:pt x="11918132" y="1328373"/>
                </a:lnTo>
                <a:lnTo>
                  <a:pt x="11911374" y="1349635"/>
                </a:lnTo>
                <a:cubicBezTo>
                  <a:pt x="11908688" y="1360345"/>
                  <a:pt x="11906470" y="1371840"/>
                  <a:pt x="11904778" y="1383852"/>
                </a:cubicBezTo>
                <a:cubicBezTo>
                  <a:pt x="11907652" y="1387748"/>
                  <a:pt x="11902226" y="1395665"/>
                  <a:pt x="11900890" y="1399838"/>
                </a:cubicBezTo>
                <a:cubicBezTo>
                  <a:pt x="11902940" y="1400643"/>
                  <a:pt x="11902928" y="1410976"/>
                  <a:pt x="11900874" y="1413889"/>
                </a:cubicBezTo>
                <a:cubicBezTo>
                  <a:pt x="11886092" y="1485537"/>
                  <a:pt x="11909474" y="1450776"/>
                  <a:pt x="11893500" y="1491153"/>
                </a:cubicBezTo>
                <a:cubicBezTo>
                  <a:pt x="11892154" y="1498399"/>
                  <a:pt x="11892622" y="1504376"/>
                  <a:pt x="11893858" y="1509677"/>
                </a:cubicBezTo>
                <a:lnTo>
                  <a:pt x="11897264" y="1519651"/>
                </a:lnTo>
                <a:lnTo>
                  <a:pt x="11895090" y="1525679"/>
                </a:lnTo>
                <a:cubicBezTo>
                  <a:pt x="11892484" y="1550498"/>
                  <a:pt x="11896104" y="1559433"/>
                  <a:pt x="11890274" y="1572282"/>
                </a:cubicBezTo>
                <a:cubicBezTo>
                  <a:pt x="11897250" y="1597020"/>
                  <a:pt x="11889764" y="1586796"/>
                  <a:pt x="11886744" y="1602539"/>
                </a:cubicBezTo>
                <a:cubicBezTo>
                  <a:pt x="11883642" y="1614697"/>
                  <a:pt x="11882502" y="1589859"/>
                  <a:pt x="11880728" y="1602238"/>
                </a:cubicBezTo>
                <a:cubicBezTo>
                  <a:pt x="11881720" y="1616707"/>
                  <a:pt x="11874476" y="1613372"/>
                  <a:pt x="11875940" y="1628576"/>
                </a:cubicBezTo>
                <a:cubicBezTo>
                  <a:pt x="11881788" y="1627172"/>
                  <a:pt x="11872080" y="1656092"/>
                  <a:pt x="11876794" y="1658841"/>
                </a:cubicBezTo>
                <a:lnTo>
                  <a:pt x="11876694" y="1659046"/>
                </a:lnTo>
                <a:cubicBezTo>
                  <a:pt x="11866634" y="1667627"/>
                  <a:pt x="11851866" y="1763404"/>
                  <a:pt x="11841806" y="1771984"/>
                </a:cubicBezTo>
                <a:cubicBezTo>
                  <a:pt x="11810410" y="1824881"/>
                  <a:pt x="11780100" y="1952023"/>
                  <a:pt x="11765636" y="2016516"/>
                </a:cubicBezTo>
                <a:cubicBezTo>
                  <a:pt x="11751172" y="2081009"/>
                  <a:pt x="11756430" y="2114985"/>
                  <a:pt x="11755018" y="2158942"/>
                </a:cubicBezTo>
                <a:lnTo>
                  <a:pt x="11756288" y="2240371"/>
                </a:lnTo>
                <a:lnTo>
                  <a:pt x="11751858" y="2253578"/>
                </a:lnTo>
                <a:cubicBezTo>
                  <a:pt x="11750642" y="2255242"/>
                  <a:pt x="11750294" y="2257858"/>
                  <a:pt x="11752262" y="2273603"/>
                </a:cubicBezTo>
                <a:cubicBezTo>
                  <a:pt x="11740738" y="2308149"/>
                  <a:pt x="11737736" y="2368195"/>
                  <a:pt x="11722998" y="2393147"/>
                </a:cubicBezTo>
                <a:cubicBezTo>
                  <a:pt x="11727870" y="2391170"/>
                  <a:pt x="11729790" y="2408227"/>
                  <a:pt x="11726462" y="2418325"/>
                </a:cubicBezTo>
                <a:cubicBezTo>
                  <a:pt x="11745428" y="2412080"/>
                  <a:pt x="11706204" y="2455637"/>
                  <a:pt x="11717312" y="2469703"/>
                </a:cubicBezTo>
                <a:cubicBezTo>
                  <a:pt x="11706060" y="2466046"/>
                  <a:pt x="11682162" y="2507996"/>
                  <a:pt x="11689052" y="2534428"/>
                </a:cubicBezTo>
                <a:cubicBezTo>
                  <a:pt x="11683298" y="2568704"/>
                  <a:pt x="11671550" y="2590146"/>
                  <a:pt x="11671572" y="2628315"/>
                </a:cubicBezTo>
                <a:cubicBezTo>
                  <a:pt x="11669958" y="2628904"/>
                  <a:pt x="11668516" y="2630315"/>
                  <a:pt x="11667202" y="2632291"/>
                </a:cubicBezTo>
                <a:lnTo>
                  <a:pt x="11663792" y="2639275"/>
                </a:lnTo>
                <a:lnTo>
                  <a:pt x="11663828" y="2640882"/>
                </a:lnTo>
                <a:cubicBezTo>
                  <a:pt x="11663260" y="2646928"/>
                  <a:pt x="11662318" y="2649787"/>
                  <a:pt x="11661216" y="2651232"/>
                </a:cubicBezTo>
                <a:lnTo>
                  <a:pt x="11659736" y="2651998"/>
                </a:lnTo>
                <a:lnTo>
                  <a:pt x="11657658" y="2658628"/>
                </a:lnTo>
                <a:lnTo>
                  <a:pt x="11652798" y="2670425"/>
                </a:lnTo>
                <a:lnTo>
                  <a:pt x="11652608" y="2673819"/>
                </a:lnTo>
                <a:lnTo>
                  <a:pt x="11646398" y="2693461"/>
                </a:lnTo>
                <a:lnTo>
                  <a:pt x="11646654" y="2694295"/>
                </a:lnTo>
                <a:cubicBezTo>
                  <a:pt x="11647086" y="2696613"/>
                  <a:pt x="11647138" y="2699170"/>
                  <a:pt x="11646396" y="2702293"/>
                </a:cubicBezTo>
                <a:cubicBezTo>
                  <a:pt x="11652536" y="2705759"/>
                  <a:pt x="11647852" y="2707391"/>
                  <a:pt x="11645122" y="2716295"/>
                </a:cubicBezTo>
                <a:cubicBezTo>
                  <a:pt x="11654048" y="2723663"/>
                  <a:pt x="11643268" y="2743972"/>
                  <a:pt x="11646406" y="2755554"/>
                </a:cubicBezTo>
                <a:cubicBezTo>
                  <a:pt x="11644200" y="2761932"/>
                  <a:pt x="11642026" y="2768809"/>
                  <a:pt x="11639970" y="2776095"/>
                </a:cubicBezTo>
                <a:lnTo>
                  <a:pt x="11638858" y="2780546"/>
                </a:lnTo>
                <a:lnTo>
                  <a:pt x="11638912" y="2780766"/>
                </a:lnTo>
                <a:cubicBezTo>
                  <a:pt x="11638832" y="2782014"/>
                  <a:pt x="11638528" y="2783583"/>
                  <a:pt x="11637890" y="2785722"/>
                </a:cubicBezTo>
                <a:lnTo>
                  <a:pt x="11636832" y="2788662"/>
                </a:lnTo>
                <a:lnTo>
                  <a:pt x="11634674" y="2797295"/>
                </a:lnTo>
                <a:lnTo>
                  <a:pt x="11634434" y="2801139"/>
                </a:lnTo>
                <a:cubicBezTo>
                  <a:pt x="11635286" y="2816294"/>
                  <a:pt x="11647702" y="2823339"/>
                  <a:pt x="11638528" y="2839295"/>
                </a:cubicBezTo>
                <a:cubicBezTo>
                  <a:pt x="11636094" y="2865138"/>
                  <a:pt x="11641034" y="2884181"/>
                  <a:pt x="11634070" y="2906237"/>
                </a:cubicBezTo>
                <a:cubicBezTo>
                  <a:pt x="11631818" y="2930445"/>
                  <a:pt x="11632514" y="2952380"/>
                  <a:pt x="11628506" y="2972091"/>
                </a:cubicBezTo>
                <a:cubicBezTo>
                  <a:pt x="11629844" y="2981191"/>
                  <a:pt x="11625508" y="2988486"/>
                  <a:pt x="11625932" y="2995729"/>
                </a:cubicBezTo>
                <a:cubicBezTo>
                  <a:pt x="11626358" y="3002972"/>
                  <a:pt x="11636102" y="3002605"/>
                  <a:pt x="11631060" y="3015551"/>
                </a:cubicBezTo>
                <a:cubicBezTo>
                  <a:pt x="11639036" y="3026970"/>
                  <a:pt x="11634852" y="3046550"/>
                  <a:pt x="11634862" y="3052653"/>
                </a:cubicBezTo>
                <a:lnTo>
                  <a:pt x="11638472" y="3085161"/>
                </a:lnTo>
                <a:lnTo>
                  <a:pt x="11617590" y="3113393"/>
                </a:lnTo>
                <a:cubicBezTo>
                  <a:pt x="11621846" y="3121866"/>
                  <a:pt x="11613122" y="3148828"/>
                  <a:pt x="11622718" y="3149063"/>
                </a:cubicBezTo>
                <a:cubicBezTo>
                  <a:pt x="11620874" y="3159401"/>
                  <a:pt x="11616380" y="3164407"/>
                  <a:pt x="11622820" y="3163072"/>
                </a:cubicBezTo>
                <a:cubicBezTo>
                  <a:pt x="11622276" y="3170605"/>
                  <a:pt x="11620826" y="3184783"/>
                  <a:pt x="11619438" y="3194257"/>
                </a:cubicBezTo>
                <a:lnTo>
                  <a:pt x="11614494" y="3219915"/>
                </a:lnTo>
                <a:lnTo>
                  <a:pt x="11613098" y="3221731"/>
                </a:lnTo>
                <a:cubicBezTo>
                  <a:pt x="11612634" y="3224213"/>
                  <a:pt x="11612392" y="3231115"/>
                  <a:pt x="11611708" y="3234801"/>
                </a:cubicBezTo>
                <a:lnTo>
                  <a:pt x="11609006" y="3243851"/>
                </a:lnTo>
                <a:cubicBezTo>
                  <a:pt x="11607894" y="3246676"/>
                  <a:pt x="11606598" y="3249062"/>
                  <a:pt x="11605054" y="3250812"/>
                </a:cubicBezTo>
                <a:cubicBezTo>
                  <a:pt x="11608816" y="3286401"/>
                  <a:pt x="11599242" y="3315146"/>
                  <a:pt x="11596882" y="3351401"/>
                </a:cubicBezTo>
                <a:cubicBezTo>
                  <a:pt x="11606320" y="3370932"/>
                  <a:pt x="11574486" y="3407777"/>
                  <a:pt x="11562942" y="3412738"/>
                </a:cubicBezTo>
                <a:cubicBezTo>
                  <a:pt x="11558508" y="3443835"/>
                  <a:pt x="11567878" y="3479425"/>
                  <a:pt x="11562930" y="3515212"/>
                </a:cubicBezTo>
                <a:lnTo>
                  <a:pt x="11545452" y="3647527"/>
                </a:lnTo>
                <a:cubicBezTo>
                  <a:pt x="11538634" y="3726778"/>
                  <a:pt x="11536610" y="3789073"/>
                  <a:pt x="11537114" y="3864465"/>
                </a:cubicBezTo>
                <a:cubicBezTo>
                  <a:pt x="11537618" y="3939858"/>
                  <a:pt x="11535598" y="4034053"/>
                  <a:pt x="11548476" y="4099881"/>
                </a:cubicBezTo>
                <a:lnTo>
                  <a:pt x="11552432" y="4165133"/>
                </a:lnTo>
                <a:lnTo>
                  <a:pt x="11552732" y="4173457"/>
                </a:lnTo>
                <a:cubicBezTo>
                  <a:pt x="11546540" y="4200651"/>
                  <a:pt x="11557802" y="4228513"/>
                  <a:pt x="11553200" y="4250383"/>
                </a:cubicBezTo>
                <a:cubicBezTo>
                  <a:pt x="11552922" y="4256452"/>
                  <a:pt x="11553192" y="4261667"/>
                  <a:pt x="11553798" y="4266324"/>
                </a:cubicBezTo>
                <a:lnTo>
                  <a:pt x="11556298" y="4278290"/>
                </a:lnTo>
                <a:lnTo>
                  <a:pt x="11558608" y="4279552"/>
                </a:lnTo>
                <a:lnTo>
                  <a:pt x="11559256" y="4288041"/>
                </a:lnTo>
                <a:lnTo>
                  <a:pt x="11559842" y="4289935"/>
                </a:lnTo>
                <a:cubicBezTo>
                  <a:pt x="11559766" y="4297619"/>
                  <a:pt x="11558376" y="4321255"/>
                  <a:pt x="11558794" y="4334153"/>
                </a:cubicBezTo>
                <a:cubicBezTo>
                  <a:pt x="11561310" y="4357137"/>
                  <a:pt x="11552162" y="4349289"/>
                  <a:pt x="11562346" y="4367326"/>
                </a:cubicBezTo>
                <a:cubicBezTo>
                  <a:pt x="11559750" y="4411719"/>
                  <a:pt x="11572402" y="4426587"/>
                  <a:pt x="11564954" y="4468612"/>
                </a:cubicBezTo>
                <a:cubicBezTo>
                  <a:pt x="11563988" y="4505670"/>
                  <a:pt x="11581512" y="4533280"/>
                  <a:pt x="11580786" y="4546196"/>
                </a:cubicBezTo>
                <a:cubicBezTo>
                  <a:pt x="11581754" y="4580683"/>
                  <a:pt x="11563866" y="4624484"/>
                  <a:pt x="11563432" y="4665534"/>
                </a:cubicBezTo>
                <a:cubicBezTo>
                  <a:pt x="11565794" y="4700759"/>
                  <a:pt x="11560190" y="4735452"/>
                  <a:pt x="11568406" y="4764690"/>
                </a:cubicBezTo>
                <a:cubicBezTo>
                  <a:pt x="11567130" y="4767647"/>
                  <a:pt x="11566180" y="4770968"/>
                  <a:pt x="11565462" y="4774527"/>
                </a:cubicBezTo>
                <a:lnTo>
                  <a:pt x="11564000" y="4785178"/>
                </a:lnTo>
                <a:lnTo>
                  <a:pt x="11564328" y="4798347"/>
                </a:lnTo>
                <a:lnTo>
                  <a:pt x="11563206" y="4801234"/>
                </a:lnTo>
                <a:lnTo>
                  <a:pt x="11561136" y="4826142"/>
                </a:lnTo>
                <a:lnTo>
                  <a:pt x="11561700" y="4829040"/>
                </a:lnTo>
                <a:lnTo>
                  <a:pt x="11560522" y="4853748"/>
                </a:lnTo>
                <a:lnTo>
                  <a:pt x="11560924" y="4853991"/>
                </a:lnTo>
                <a:cubicBezTo>
                  <a:pt x="11561796" y="4855098"/>
                  <a:pt x="11562390" y="4856978"/>
                  <a:pt x="11562416" y="4860528"/>
                </a:cubicBezTo>
                <a:cubicBezTo>
                  <a:pt x="11568496" y="4853650"/>
                  <a:pt x="11564776" y="4862172"/>
                  <a:pt x="11564316" y="4873245"/>
                </a:cubicBezTo>
                <a:lnTo>
                  <a:pt x="11572682" y="4927107"/>
                </a:lnTo>
                <a:lnTo>
                  <a:pt x="11572672" y="4932248"/>
                </a:lnTo>
                <a:cubicBezTo>
                  <a:pt x="11572704" y="4932275"/>
                  <a:pt x="11572734" y="4932305"/>
                  <a:pt x="11572766" y="4932333"/>
                </a:cubicBezTo>
                <a:cubicBezTo>
                  <a:pt x="11572964" y="4933414"/>
                  <a:pt x="11573036" y="4935090"/>
                  <a:pt x="11572942" y="4937721"/>
                </a:cubicBezTo>
                <a:lnTo>
                  <a:pt x="11577402" y="4975055"/>
                </a:lnTo>
                <a:cubicBezTo>
                  <a:pt x="11574168" y="4991322"/>
                  <a:pt x="11579054" y="4994280"/>
                  <a:pt x="11580860" y="5016279"/>
                </a:cubicBezTo>
                <a:cubicBezTo>
                  <a:pt x="11577794" y="5025639"/>
                  <a:pt x="11578930" y="5033009"/>
                  <a:pt x="11581396" y="5040153"/>
                </a:cubicBezTo>
                <a:cubicBezTo>
                  <a:pt x="11580034" y="5061698"/>
                  <a:pt x="11583522" y="5081146"/>
                  <a:pt x="11584442" y="5105259"/>
                </a:cubicBezTo>
                <a:cubicBezTo>
                  <a:pt x="11580512" y="5131545"/>
                  <a:pt x="11587750" y="5144617"/>
                  <a:pt x="11588702" y="5170388"/>
                </a:cubicBezTo>
                <a:cubicBezTo>
                  <a:pt x="11581846" y="5193034"/>
                  <a:pt x="11594798" y="5188571"/>
                  <a:pt x="11597568" y="5201681"/>
                </a:cubicBezTo>
                <a:lnTo>
                  <a:pt x="11596842" y="5215195"/>
                </a:lnTo>
                <a:lnTo>
                  <a:pt x="11596192" y="5218814"/>
                </a:lnTo>
                <a:cubicBezTo>
                  <a:pt x="11595848" y="5221331"/>
                  <a:pt x="11595754" y="5223032"/>
                  <a:pt x="11595836" y="5224243"/>
                </a:cubicBezTo>
                <a:lnTo>
                  <a:pt x="11595408" y="5229443"/>
                </a:lnTo>
                <a:cubicBezTo>
                  <a:pt x="11594346" y="5237912"/>
                  <a:pt x="11593122" y="5246108"/>
                  <a:pt x="11591796" y="5253878"/>
                </a:cubicBezTo>
                <a:cubicBezTo>
                  <a:pt x="11596328" y="5261714"/>
                  <a:pt x="11588472" y="5289750"/>
                  <a:pt x="11598078" y="5288650"/>
                </a:cubicBezTo>
                <a:cubicBezTo>
                  <a:pt x="11596572" y="5299191"/>
                  <a:pt x="11592238" y="5304794"/>
                  <a:pt x="11598640" y="5302571"/>
                </a:cubicBezTo>
                <a:cubicBezTo>
                  <a:pt x="11598320" y="5306080"/>
                  <a:pt x="11598696" y="5308372"/>
                  <a:pt x="11599412" y="5310113"/>
                </a:cubicBezTo>
                <a:lnTo>
                  <a:pt x="11599768" y="5310652"/>
                </a:lnTo>
                <a:lnTo>
                  <a:pt x="11593310" y="5352392"/>
                </a:lnTo>
                <a:lnTo>
                  <a:pt x="11592144" y="5360280"/>
                </a:lnTo>
                <a:lnTo>
                  <a:pt x="11589598" y="5374040"/>
                </a:lnTo>
                <a:lnTo>
                  <a:pt x="11589840" y="5375477"/>
                </a:lnTo>
                <a:lnTo>
                  <a:pt x="11587428" y="5384856"/>
                </a:lnTo>
                <a:cubicBezTo>
                  <a:pt x="11586404" y="5387820"/>
                  <a:pt x="11585186" y="5390375"/>
                  <a:pt x="11583696" y="5392331"/>
                </a:cubicBezTo>
                <a:cubicBezTo>
                  <a:pt x="11588614" y="5427214"/>
                  <a:pt x="11579964" y="5457140"/>
                  <a:pt x="11578774" y="5493537"/>
                </a:cubicBezTo>
                <a:cubicBezTo>
                  <a:pt x="11574386" y="5533576"/>
                  <a:pt x="11562428" y="5590359"/>
                  <a:pt x="11557362" y="5632561"/>
                </a:cubicBezTo>
                <a:lnTo>
                  <a:pt x="11548380" y="5746753"/>
                </a:lnTo>
                <a:cubicBezTo>
                  <a:pt x="11556238" y="5772089"/>
                  <a:pt x="11550878" y="5798350"/>
                  <a:pt x="11551024" y="5822826"/>
                </a:cubicBezTo>
                <a:cubicBezTo>
                  <a:pt x="11542796" y="5814291"/>
                  <a:pt x="11553924" y="5853157"/>
                  <a:pt x="11544052" y="5852276"/>
                </a:cubicBezTo>
                <a:cubicBezTo>
                  <a:pt x="11544390" y="5856758"/>
                  <a:pt x="11545032" y="5861128"/>
                  <a:pt x="11545748" y="5865520"/>
                </a:cubicBezTo>
                <a:lnTo>
                  <a:pt x="11546116" y="5867822"/>
                </a:lnTo>
                <a:lnTo>
                  <a:pt x="11545906" y="5876651"/>
                </a:lnTo>
                <a:lnTo>
                  <a:pt x="11547962" y="5879618"/>
                </a:lnTo>
                <a:lnTo>
                  <a:pt x="11549160" y="5893249"/>
                </a:lnTo>
                <a:cubicBezTo>
                  <a:pt x="11549282" y="5898280"/>
                  <a:pt x="11549030" y="5903609"/>
                  <a:pt x="11548180" y="5909369"/>
                </a:cubicBezTo>
                <a:cubicBezTo>
                  <a:pt x="11541720" y="5927436"/>
                  <a:pt x="11549640" y="5963239"/>
                  <a:pt x="11541162" y="5985355"/>
                </a:cubicBezTo>
                <a:cubicBezTo>
                  <a:pt x="11538794" y="5993983"/>
                  <a:pt x="11531140" y="6003419"/>
                  <a:pt x="11533408" y="6010880"/>
                </a:cubicBezTo>
                <a:cubicBezTo>
                  <a:pt x="11533384" y="6032967"/>
                  <a:pt x="11540672" y="6093692"/>
                  <a:pt x="11541022" y="6117880"/>
                </a:cubicBezTo>
                <a:cubicBezTo>
                  <a:pt x="11536010" y="6127417"/>
                  <a:pt x="11542236" y="6147591"/>
                  <a:pt x="11540416" y="6176296"/>
                </a:cubicBezTo>
                <a:cubicBezTo>
                  <a:pt x="11533696" y="6193575"/>
                  <a:pt x="11520672" y="6223706"/>
                  <a:pt x="11515330" y="6241549"/>
                </a:cubicBezTo>
                <a:cubicBezTo>
                  <a:pt x="11509988" y="6259393"/>
                  <a:pt x="11506830" y="6256209"/>
                  <a:pt x="11508360" y="6283356"/>
                </a:cubicBezTo>
                <a:cubicBezTo>
                  <a:pt x="11496758" y="6317094"/>
                  <a:pt x="11506504" y="6340085"/>
                  <a:pt x="11502164" y="6370897"/>
                </a:cubicBezTo>
                <a:cubicBezTo>
                  <a:pt x="11498220" y="6406078"/>
                  <a:pt x="11505228" y="6378276"/>
                  <a:pt x="11493420" y="6419907"/>
                </a:cubicBezTo>
                <a:cubicBezTo>
                  <a:pt x="11496498" y="6425815"/>
                  <a:pt x="11498672" y="6444204"/>
                  <a:pt x="11496258" y="6453162"/>
                </a:cubicBezTo>
                <a:cubicBezTo>
                  <a:pt x="11496982" y="6471523"/>
                  <a:pt x="11512650" y="6498528"/>
                  <a:pt x="11512334" y="6514298"/>
                </a:cubicBezTo>
                <a:cubicBezTo>
                  <a:pt x="11512200" y="6527176"/>
                  <a:pt x="11507906" y="6505466"/>
                  <a:pt x="11506458" y="6519308"/>
                </a:cubicBezTo>
                <a:cubicBezTo>
                  <a:pt x="11505546" y="6536357"/>
                  <a:pt x="11496970" y="6533583"/>
                  <a:pt x="11506912" y="6550074"/>
                </a:cubicBezTo>
                <a:cubicBezTo>
                  <a:pt x="11502902" y="6566946"/>
                  <a:pt x="11507560" y="6571936"/>
                  <a:pt x="11508214" y="6596919"/>
                </a:cubicBezTo>
                <a:cubicBezTo>
                  <a:pt x="11504722" y="6606203"/>
                  <a:pt x="11505462" y="6614758"/>
                  <a:pt x="11507524" y="6623534"/>
                </a:cubicBezTo>
                <a:cubicBezTo>
                  <a:pt x="11505086" y="6646907"/>
                  <a:pt x="11507528" y="6669655"/>
                  <a:pt x="11507206" y="6696669"/>
                </a:cubicBezTo>
                <a:cubicBezTo>
                  <a:pt x="11501998" y="6724388"/>
                  <a:pt x="11508454" y="6741397"/>
                  <a:pt x="11508078" y="6770256"/>
                </a:cubicBezTo>
                <a:cubicBezTo>
                  <a:pt x="11509260" y="6790406"/>
                  <a:pt x="11512798" y="6819910"/>
                  <a:pt x="11515012" y="6840678"/>
                </a:cubicBezTo>
                <a:lnTo>
                  <a:pt x="11515906" y="6850048"/>
                </a:lnTo>
                <a:lnTo>
                  <a:pt x="0" y="6850048"/>
                </a:lnTo>
                <a:lnTo>
                  <a:pt x="0" y="6150255"/>
                </a:lnTo>
                <a:lnTo>
                  <a:pt x="17548" y="6079421"/>
                </a:lnTo>
                <a:cubicBezTo>
                  <a:pt x="24104" y="6016456"/>
                  <a:pt x="27371" y="6035306"/>
                  <a:pt x="27043" y="5985942"/>
                </a:cubicBezTo>
                <a:cubicBezTo>
                  <a:pt x="26678" y="5981021"/>
                  <a:pt x="35914" y="5971603"/>
                  <a:pt x="33624" y="5952542"/>
                </a:cubicBezTo>
                <a:cubicBezTo>
                  <a:pt x="37578" y="5922372"/>
                  <a:pt x="48696" y="5939028"/>
                  <a:pt x="52357" y="5900385"/>
                </a:cubicBezTo>
                <a:cubicBezTo>
                  <a:pt x="55799" y="5903958"/>
                  <a:pt x="54094" y="5866099"/>
                  <a:pt x="66315" y="5862451"/>
                </a:cubicBezTo>
                <a:cubicBezTo>
                  <a:pt x="70207" y="5846033"/>
                  <a:pt x="73489" y="5820812"/>
                  <a:pt x="75710" y="5801878"/>
                </a:cubicBezTo>
                <a:cubicBezTo>
                  <a:pt x="81695" y="5773510"/>
                  <a:pt x="88149" y="5759388"/>
                  <a:pt x="92413" y="5755196"/>
                </a:cubicBezTo>
                <a:cubicBezTo>
                  <a:pt x="99183" y="5726796"/>
                  <a:pt x="100401" y="5729867"/>
                  <a:pt x="114766" y="5692575"/>
                </a:cubicBezTo>
                <a:cubicBezTo>
                  <a:pt x="109606" y="5670690"/>
                  <a:pt x="120766" y="5651885"/>
                  <a:pt x="130959" y="5642725"/>
                </a:cubicBezTo>
                <a:cubicBezTo>
                  <a:pt x="140615" y="5617952"/>
                  <a:pt x="163671" y="5564143"/>
                  <a:pt x="166724" y="5528753"/>
                </a:cubicBezTo>
                <a:cubicBezTo>
                  <a:pt x="165990" y="5474631"/>
                  <a:pt x="177327" y="5489775"/>
                  <a:pt x="185947" y="5465696"/>
                </a:cubicBezTo>
                <a:cubicBezTo>
                  <a:pt x="196662" y="5446952"/>
                  <a:pt x="187411" y="5449560"/>
                  <a:pt x="200956" y="5429999"/>
                </a:cubicBezTo>
                <a:lnTo>
                  <a:pt x="216668" y="5393769"/>
                </a:lnTo>
                <a:lnTo>
                  <a:pt x="241271" y="5350074"/>
                </a:lnTo>
                <a:lnTo>
                  <a:pt x="248034" y="5340072"/>
                </a:lnTo>
                <a:cubicBezTo>
                  <a:pt x="248058" y="5334942"/>
                  <a:pt x="248479" y="5331687"/>
                  <a:pt x="249221" y="5329608"/>
                </a:cubicBezTo>
                <a:cubicBezTo>
                  <a:pt x="249320" y="5329557"/>
                  <a:pt x="249420" y="5329504"/>
                  <a:pt x="249519" y="5329453"/>
                </a:cubicBezTo>
                <a:lnTo>
                  <a:pt x="252498" y="5314689"/>
                </a:lnTo>
                <a:cubicBezTo>
                  <a:pt x="252864" y="5297574"/>
                  <a:pt x="278981" y="5263235"/>
                  <a:pt x="278285" y="5246981"/>
                </a:cubicBezTo>
                <a:cubicBezTo>
                  <a:pt x="294835" y="5239806"/>
                  <a:pt x="267309" y="5243000"/>
                  <a:pt x="282334" y="5215649"/>
                </a:cubicBezTo>
                <a:cubicBezTo>
                  <a:pt x="284338" y="5203457"/>
                  <a:pt x="286369" y="5198331"/>
                  <a:pt x="287909" y="5188115"/>
                </a:cubicBezTo>
                <a:cubicBezTo>
                  <a:pt x="288332" y="5187974"/>
                  <a:pt x="291148" y="5154493"/>
                  <a:pt x="291570" y="5154352"/>
                </a:cubicBezTo>
                <a:lnTo>
                  <a:pt x="295687" y="5129949"/>
                </a:lnTo>
                <a:lnTo>
                  <a:pt x="297770" y="5124375"/>
                </a:lnTo>
                <a:lnTo>
                  <a:pt x="294552" y="5091886"/>
                </a:lnTo>
                <a:lnTo>
                  <a:pt x="294372" y="5075666"/>
                </a:lnTo>
                <a:lnTo>
                  <a:pt x="291261" y="5069914"/>
                </a:lnTo>
                <a:cubicBezTo>
                  <a:pt x="289602" y="5064348"/>
                  <a:pt x="289412" y="5057213"/>
                  <a:pt x="292549" y="5046565"/>
                </a:cubicBezTo>
                <a:lnTo>
                  <a:pt x="293850" y="5044324"/>
                </a:lnTo>
                <a:lnTo>
                  <a:pt x="288225" y="5011521"/>
                </a:lnTo>
                <a:cubicBezTo>
                  <a:pt x="286438" y="5004509"/>
                  <a:pt x="295879" y="4976501"/>
                  <a:pt x="292304" y="4970595"/>
                </a:cubicBezTo>
                <a:cubicBezTo>
                  <a:pt x="297173" y="4914689"/>
                  <a:pt x="280545" y="4880484"/>
                  <a:pt x="292037" y="4812226"/>
                </a:cubicBezTo>
                <a:cubicBezTo>
                  <a:pt x="296651" y="4766534"/>
                  <a:pt x="296553" y="4740857"/>
                  <a:pt x="300183" y="4711370"/>
                </a:cubicBezTo>
                <a:cubicBezTo>
                  <a:pt x="303813" y="4681883"/>
                  <a:pt x="310253" y="4654301"/>
                  <a:pt x="313819" y="4635304"/>
                </a:cubicBezTo>
                <a:cubicBezTo>
                  <a:pt x="317385" y="4616307"/>
                  <a:pt x="319059" y="4621434"/>
                  <a:pt x="321580" y="4597389"/>
                </a:cubicBezTo>
                <a:cubicBezTo>
                  <a:pt x="324100" y="4573344"/>
                  <a:pt x="322182" y="4514378"/>
                  <a:pt x="328942" y="4491032"/>
                </a:cubicBezTo>
                <a:cubicBezTo>
                  <a:pt x="328254" y="4465815"/>
                  <a:pt x="339350" y="4462516"/>
                  <a:pt x="338027" y="4448739"/>
                </a:cubicBezTo>
                <a:cubicBezTo>
                  <a:pt x="354594" y="4377504"/>
                  <a:pt x="351648" y="4318161"/>
                  <a:pt x="348965" y="4231470"/>
                </a:cubicBezTo>
                <a:cubicBezTo>
                  <a:pt x="353874" y="4174323"/>
                  <a:pt x="356666" y="4175355"/>
                  <a:pt x="359496" y="4150308"/>
                </a:cubicBezTo>
                <a:cubicBezTo>
                  <a:pt x="362339" y="4142663"/>
                  <a:pt x="352449" y="4138872"/>
                  <a:pt x="356364" y="4131985"/>
                </a:cubicBezTo>
                <a:lnTo>
                  <a:pt x="361593" y="4096619"/>
                </a:lnTo>
                <a:lnTo>
                  <a:pt x="371792" y="4070654"/>
                </a:lnTo>
                <a:lnTo>
                  <a:pt x="378262" y="4046249"/>
                </a:lnTo>
                <a:lnTo>
                  <a:pt x="381009" y="4016915"/>
                </a:lnTo>
                <a:cubicBezTo>
                  <a:pt x="383439" y="4007929"/>
                  <a:pt x="391279" y="4007340"/>
                  <a:pt x="391151" y="3995496"/>
                </a:cubicBezTo>
                <a:cubicBezTo>
                  <a:pt x="396353" y="3959536"/>
                  <a:pt x="400862" y="3894766"/>
                  <a:pt x="406592" y="3845871"/>
                </a:cubicBezTo>
                <a:cubicBezTo>
                  <a:pt x="403177" y="3821649"/>
                  <a:pt x="409717" y="3786911"/>
                  <a:pt x="419462" y="3776866"/>
                </a:cubicBezTo>
                <a:cubicBezTo>
                  <a:pt x="422173" y="3764871"/>
                  <a:pt x="422222" y="3735955"/>
                  <a:pt x="420303" y="3724288"/>
                </a:cubicBezTo>
                <a:cubicBezTo>
                  <a:pt x="420584" y="3713932"/>
                  <a:pt x="424293" y="3712054"/>
                  <a:pt x="425736" y="3698294"/>
                </a:cubicBezTo>
                <a:cubicBezTo>
                  <a:pt x="429134" y="3683275"/>
                  <a:pt x="445239" y="3650699"/>
                  <a:pt x="450275" y="3636556"/>
                </a:cubicBezTo>
                <a:cubicBezTo>
                  <a:pt x="455311" y="3622413"/>
                  <a:pt x="450096" y="3636797"/>
                  <a:pt x="455950" y="3613438"/>
                </a:cubicBezTo>
                <a:cubicBezTo>
                  <a:pt x="457946" y="3605104"/>
                  <a:pt x="465726" y="3606849"/>
                  <a:pt x="469436" y="3588931"/>
                </a:cubicBezTo>
                <a:cubicBezTo>
                  <a:pt x="473148" y="3571012"/>
                  <a:pt x="477437" y="3530877"/>
                  <a:pt x="478216" y="3505927"/>
                </a:cubicBezTo>
                <a:cubicBezTo>
                  <a:pt x="465624" y="3478053"/>
                  <a:pt x="482767" y="3487820"/>
                  <a:pt x="466921" y="3436850"/>
                </a:cubicBezTo>
                <a:cubicBezTo>
                  <a:pt x="468947" y="3435539"/>
                  <a:pt x="468075" y="3414710"/>
                  <a:pt x="469431" y="3393361"/>
                </a:cubicBezTo>
                <a:cubicBezTo>
                  <a:pt x="470787" y="3372012"/>
                  <a:pt x="482148" y="3326552"/>
                  <a:pt x="475054" y="3308755"/>
                </a:cubicBezTo>
                <a:lnTo>
                  <a:pt x="474310" y="3151747"/>
                </a:lnTo>
                <a:lnTo>
                  <a:pt x="486215" y="3061618"/>
                </a:lnTo>
                <a:cubicBezTo>
                  <a:pt x="488121" y="3030278"/>
                  <a:pt x="496811" y="3025014"/>
                  <a:pt x="493402" y="3004882"/>
                </a:cubicBezTo>
                <a:cubicBezTo>
                  <a:pt x="495599" y="2970945"/>
                  <a:pt x="511735" y="2992431"/>
                  <a:pt x="498742" y="2953275"/>
                </a:cubicBezTo>
                <a:cubicBezTo>
                  <a:pt x="512558" y="2963977"/>
                  <a:pt x="494995" y="2934875"/>
                  <a:pt x="506118" y="2914739"/>
                </a:cubicBezTo>
                <a:cubicBezTo>
                  <a:pt x="497917" y="2886497"/>
                  <a:pt x="508247" y="2857462"/>
                  <a:pt x="509450" y="2840319"/>
                </a:cubicBezTo>
                <a:cubicBezTo>
                  <a:pt x="510653" y="2823176"/>
                  <a:pt x="514436" y="2836441"/>
                  <a:pt x="513337" y="2811881"/>
                </a:cubicBezTo>
                <a:lnTo>
                  <a:pt x="518905" y="2777197"/>
                </a:lnTo>
                <a:cubicBezTo>
                  <a:pt x="514307" y="2779008"/>
                  <a:pt x="515662" y="2773990"/>
                  <a:pt x="516381" y="2760229"/>
                </a:cubicBezTo>
                <a:lnTo>
                  <a:pt x="512284" y="2723271"/>
                </a:lnTo>
                <a:lnTo>
                  <a:pt x="516417" y="2697909"/>
                </a:lnTo>
                <a:cubicBezTo>
                  <a:pt x="516277" y="2694509"/>
                  <a:pt x="511777" y="2670333"/>
                  <a:pt x="508245" y="2670818"/>
                </a:cubicBezTo>
                <a:cubicBezTo>
                  <a:pt x="523059" y="2644368"/>
                  <a:pt x="513753" y="2641721"/>
                  <a:pt x="509977" y="2614598"/>
                </a:cubicBezTo>
                <a:cubicBezTo>
                  <a:pt x="511368" y="2591343"/>
                  <a:pt x="511836" y="2611388"/>
                  <a:pt x="513586" y="2555192"/>
                </a:cubicBezTo>
                <a:cubicBezTo>
                  <a:pt x="529849" y="2533316"/>
                  <a:pt x="501799" y="2549042"/>
                  <a:pt x="524573" y="2506102"/>
                </a:cubicBezTo>
                <a:cubicBezTo>
                  <a:pt x="522798" y="2504000"/>
                  <a:pt x="524426" y="2477490"/>
                  <a:pt x="526211" y="2463615"/>
                </a:cubicBezTo>
                <a:cubicBezTo>
                  <a:pt x="527997" y="2449740"/>
                  <a:pt x="525821" y="2437204"/>
                  <a:pt x="535288" y="2422849"/>
                </a:cubicBezTo>
                <a:cubicBezTo>
                  <a:pt x="538200" y="2412361"/>
                  <a:pt x="533938" y="2431104"/>
                  <a:pt x="538894" y="2398306"/>
                </a:cubicBezTo>
                <a:cubicBezTo>
                  <a:pt x="543849" y="2365508"/>
                  <a:pt x="560628" y="2258604"/>
                  <a:pt x="565019" y="2226060"/>
                </a:cubicBezTo>
                <a:cubicBezTo>
                  <a:pt x="569411" y="2193516"/>
                  <a:pt x="571990" y="2216405"/>
                  <a:pt x="572425" y="2203044"/>
                </a:cubicBezTo>
                <a:cubicBezTo>
                  <a:pt x="572861" y="2189683"/>
                  <a:pt x="565754" y="2160914"/>
                  <a:pt x="567634" y="2145894"/>
                </a:cubicBezTo>
                <a:cubicBezTo>
                  <a:pt x="569552" y="2127038"/>
                  <a:pt x="576895" y="2124242"/>
                  <a:pt x="576524" y="2112924"/>
                </a:cubicBezTo>
                <a:cubicBezTo>
                  <a:pt x="566248" y="2102460"/>
                  <a:pt x="566361" y="2091349"/>
                  <a:pt x="572593" y="2073223"/>
                </a:cubicBezTo>
                <a:cubicBezTo>
                  <a:pt x="575393" y="2039410"/>
                  <a:pt x="564822" y="2039383"/>
                  <a:pt x="566346" y="2006730"/>
                </a:cubicBezTo>
                <a:cubicBezTo>
                  <a:pt x="565764" y="1992401"/>
                  <a:pt x="569077" y="1984735"/>
                  <a:pt x="565784" y="1960829"/>
                </a:cubicBezTo>
                <a:cubicBezTo>
                  <a:pt x="566486" y="1943808"/>
                  <a:pt x="568252" y="1909609"/>
                  <a:pt x="557910" y="1886564"/>
                </a:cubicBezTo>
                <a:cubicBezTo>
                  <a:pt x="556594" y="1861569"/>
                  <a:pt x="556127" y="1879721"/>
                  <a:pt x="558732" y="1852441"/>
                </a:cubicBezTo>
                <a:cubicBezTo>
                  <a:pt x="559253" y="1819115"/>
                  <a:pt x="552986" y="1805243"/>
                  <a:pt x="554477" y="1785985"/>
                </a:cubicBezTo>
                <a:cubicBezTo>
                  <a:pt x="550197" y="1773445"/>
                  <a:pt x="555297" y="1787647"/>
                  <a:pt x="549925" y="1739449"/>
                </a:cubicBezTo>
                <a:cubicBezTo>
                  <a:pt x="559439" y="1720347"/>
                  <a:pt x="546428" y="1704007"/>
                  <a:pt x="548478" y="1687662"/>
                </a:cubicBezTo>
                <a:cubicBezTo>
                  <a:pt x="547438" y="1661740"/>
                  <a:pt x="547552" y="1598028"/>
                  <a:pt x="546079" y="1574394"/>
                </a:cubicBezTo>
                <a:cubicBezTo>
                  <a:pt x="544606" y="1550760"/>
                  <a:pt x="542413" y="1575916"/>
                  <a:pt x="539645" y="1545855"/>
                </a:cubicBezTo>
                <a:cubicBezTo>
                  <a:pt x="551965" y="1490487"/>
                  <a:pt x="529792" y="1459589"/>
                  <a:pt x="527078" y="1403551"/>
                </a:cubicBezTo>
                <a:cubicBezTo>
                  <a:pt x="509907" y="1369534"/>
                  <a:pt x="527744" y="1345427"/>
                  <a:pt x="514603" y="1308232"/>
                </a:cubicBezTo>
                <a:cubicBezTo>
                  <a:pt x="510585" y="1283061"/>
                  <a:pt x="514424" y="1279405"/>
                  <a:pt x="512548" y="1265228"/>
                </a:cubicBezTo>
                <a:cubicBezTo>
                  <a:pt x="510672" y="1251051"/>
                  <a:pt x="506150" y="1235061"/>
                  <a:pt x="503347" y="1223169"/>
                </a:cubicBezTo>
                <a:cubicBezTo>
                  <a:pt x="507006" y="1216804"/>
                  <a:pt x="500559" y="1167333"/>
                  <a:pt x="495727" y="1168475"/>
                </a:cubicBezTo>
                <a:cubicBezTo>
                  <a:pt x="497383" y="1161125"/>
                  <a:pt x="503792" y="1140806"/>
                  <a:pt x="496141" y="1138512"/>
                </a:cubicBezTo>
                <a:cubicBezTo>
                  <a:pt x="496060" y="1100984"/>
                  <a:pt x="494987" y="1079901"/>
                  <a:pt x="505184" y="1047073"/>
                </a:cubicBezTo>
                <a:cubicBezTo>
                  <a:pt x="508983" y="1023742"/>
                  <a:pt x="506944" y="1040037"/>
                  <a:pt x="509355" y="1025516"/>
                </a:cubicBezTo>
                <a:cubicBezTo>
                  <a:pt x="511766" y="1010995"/>
                  <a:pt x="507447" y="986805"/>
                  <a:pt x="506873" y="963123"/>
                </a:cubicBezTo>
                <a:cubicBezTo>
                  <a:pt x="507006" y="939112"/>
                  <a:pt x="511112" y="911137"/>
                  <a:pt x="512548" y="893356"/>
                </a:cubicBezTo>
                <a:cubicBezTo>
                  <a:pt x="513984" y="875575"/>
                  <a:pt x="513640" y="871333"/>
                  <a:pt x="515492" y="856438"/>
                </a:cubicBezTo>
                <a:cubicBezTo>
                  <a:pt x="512022" y="831582"/>
                  <a:pt x="513851" y="810695"/>
                  <a:pt x="521269" y="792080"/>
                </a:cubicBezTo>
                <a:cubicBezTo>
                  <a:pt x="523173" y="777595"/>
                  <a:pt x="527507" y="785019"/>
                  <a:pt x="529314" y="774293"/>
                </a:cubicBezTo>
                <a:cubicBezTo>
                  <a:pt x="531122" y="763567"/>
                  <a:pt x="522950" y="756728"/>
                  <a:pt x="524928" y="727723"/>
                </a:cubicBezTo>
                <a:cubicBezTo>
                  <a:pt x="525327" y="717404"/>
                  <a:pt x="532992" y="717749"/>
                  <a:pt x="534104" y="695712"/>
                </a:cubicBezTo>
                <a:cubicBezTo>
                  <a:pt x="535215" y="673675"/>
                  <a:pt x="540000" y="585070"/>
                  <a:pt x="541179" y="552638"/>
                </a:cubicBezTo>
                <a:cubicBezTo>
                  <a:pt x="542357" y="520206"/>
                  <a:pt x="539121" y="533336"/>
                  <a:pt x="538784" y="517789"/>
                </a:cubicBezTo>
                <a:cubicBezTo>
                  <a:pt x="538447" y="502242"/>
                  <a:pt x="529995" y="483849"/>
                  <a:pt x="539155" y="459355"/>
                </a:cubicBezTo>
                <a:cubicBezTo>
                  <a:pt x="534282" y="441033"/>
                  <a:pt x="545465" y="440562"/>
                  <a:pt x="548350" y="420246"/>
                </a:cubicBezTo>
                <a:cubicBezTo>
                  <a:pt x="552432" y="409037"/>
                  <a:pt x="551248" y="395007"/>
                  <a:pt x="554063" y="385753"/>
                </a:cubicBezTo>
                <a:cubicBezTo>
                  <a:pt x="556878" y="376499"/>
                  <a:pt x="557385" y="369183"/>
                  <a:pt x="560450" y="362337"/>
                </a:cubicBezTo>
                <a:cubicBezTo>
                  <a:pt x="563515" y="355491"/>
                  <a:pt x="569657" y="353410"/>
                  <a:pt x="572451" y="344679"/>
                </a:cubicBezTo>
                <a:cubicBezTo>
                  <a:pt x="575246" y="335948"/>
                  <a:pt x="580164" y="322294"/>
                  <a:pt x="582006" y="312331"/>
                </a:cubicBezTo>
                <a:cubicBezTo>
                  <a:pt x="583847" y="302368"/>
                  <a:pt x="580997" y="303880"/>
                  <a:pt x="583503" y="284899"/>
                </a:cubicBezTo>
                <a:cubicBezTo>
                  <a:pt x="588855" y="253960"/>
                  <a:pt x="592732" y="226097"/>
                  <a:pt x="592254" y="191300"/>
                </a:cubicBezTo>
                <a:cubicBezTo>
                  <a:pt x="602017" y="184777"/>
                  <a:pt x="597586" y="174390"/>
                  <a:pt x="592419" y="160499"/>
                </a:cubicBezTo>
                <a:cubicBezTo>
                  <a:pt x="599540" y="134531"/>
                  <a:pt x="605057" y="90673"/>
                  <a:pt x="620978" y="46251"/>
                </a:cubicBezTo>
                <a:cubicBezTo>
                  <a:pt x="630736" y="27343"/>
                  <a:pt x="632412" y="23169"/>
                  <a:pt x="635098" y="9619"/>
                </a:cubicBezTo>
                <a:close/>
              </a:path>
            </a:pathLst>
          </a:custGeom>
        </p:spPr>
      </p:pic>
      <p:sp>
        <p:nvSpPr>
          <p:cNvPr id="5" name="object 2"/>
          <p:cNvSpPr/>
          <p:nvPr/>
        </p:nvSpPr>
        <p:spPr>
          <a:xfrm>
            <a:off x="11312055" y="6130515"/>
            <a:ext cx="609600" cy="60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4731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782"/>
            <a:ext cx="10515600" cy="898640"/>
          </a:xfrm>
        </p:spPr>
        <p:txBody>
          <a:bodyPr>
            <a:normAutofit/>
          </a:bodyPr>
          <a:lstStyle/>
          <a:p>
            <a:pPr algn="ctr"/>
            <a:r>
              <a:rPr lang="en-US" dirty="0">
                <a:latin typeface="Algerian" panose="04020705040A02060702" pitchFamily="82" charset="0"/>
              </a:rPr>
              <a:t>ESSENTIAL OILS</a:t>
            </a:r>
          </a:p>
        </p:txBody>
      </p:sp>
      <p:sp>
        <p:nvSpPr>
          <p:cNvPr id="3" name="Content Placeholder 2"/>
          <p:cNvSpPr>
            <a:spLocks noGrp="1"/>
          </p:cNvSpPr>
          <p:nvPr>
            <p:ph idx="1"/>
          </p:nvPr>
        </p:nvSpPr>
        <p:spPr>
          <a:xfrm>
            <a:off x="112889" y="824090"/>
            <a:ext cx="11966222" cy="5934520"/>
          </a:xfrm>
        </p:spPr>
        <p:txBody>
          <a:bodyPr>
            <a:normAutofit fontScale="70000" lnSpcReduction="20000"/>
          </a:bodyPr>
          <a:lstStyle/>
          <a:p>
            <a:pPr algn="just"/>
            <a:r>
              <a:rPr lang="en-US" dirty="0"/>
              <a:t>When selecting essential oils for projects, you need to use the best quality oils you can afford.</a:t>
            </a:r>
          </a:p>
          <a:p>
            <a:pPr algn="just"/>
            <a:r>
              <a:rPr lang="en-US" dirty="0"/>
              <a:t> Of course, price is not necessarily an indication of quality when it comes to essential oils. Keep the following in mind as a roadmap to evaluating the quality and versatility of the essential oils. </a:t>
            </a:r>
          </a:p>
          <a:p>
            <a:pPr algn="just"/>
            <a:r>
              <a:rPr lang="en-US" dirty="0"/>
              <a:t>SCENT Essential oils have nine basic scent categories that can help you identify the type of fragrance you’ll get with each essential oil. </a:t>
            </a:r>
          </a:p>
          <a:p>
            <a:pPr algn="just"/>
            <a:r>
              <a:rPr lang="en-US" dirty="0"/>
              <a:t>Because essential oils come tightly sealed, you can’t open the lid to smell them in the store.</a:t>
            </a:r>
          </a:p>
          <a:p>
            <a:pPr algn="just"/>
            <a:r>
              <a:rPr lang="en-US" dirty="0"/>
              <a:t>Knowing the basic aroma category of the essential oil will, at least from a broad perspective, give you an understanding of how the essential oil will smell. </a:t>
            </a:r>
          </a:p>
          <a:p>
            <a:pPr algn="just"/>
            <a:r>
              <a:rPr lang="en-US" dirty="0"/>
              <a:t>Some essential oils fall into more than one of the nine categories: </a:t>
            </a:r>
          </a:p>
          <a:p>
            <a:pPr algn="just"/>
            <a:r>
              <a:rPr lang="en-US" dirty="0"/>
              <a:t>Citrus (orange, lemon, grapefruit, bergamot, mandarin, etc.)</a:t>
            </a:r>
          </a:p>
          <a:p>
            <a:pPr algn="just"/>
            <a:r>
              <a:rPr lang="en-US" dirty="0"/>
              <a:t>Earthy (sandalwood, cypress, patchouli, black pepper, etc.) </a:t>
            </a:r>
          </a:p>
          <a:p>
            <a:pPr algn="just"/>
            <a:r>
              <a:rPr lang="en-US" dirty="0"/>
              <a:t>Floral (rose, jasmine, lavender, chamomile, </a:t>
            </a:r>
            <a:r>
              <a:rPr lang="en-US" dirty="0" err="1"/>
              <a:t>ylang</a:t>
            </a:r>
            <a:r>
              <a:rPr lang="en-US" dirty="0"/>
              <a:t> </a:t>
            </a:r>
            <a:r>
              <a:rPr lang="en-US" dirty="0" err="1"/>
              <a:t>ylang</a:t>
            </a:r>
            <a:r>
              <a:rPr lang="en-US" dirty="0"/>
              <a:t>, etc.) </a:t>
            </a:r>
          </a:p>
          <a:p>
            <a:pPr algn="just"/>
            <a:r>
              <a:rPr lang="en-US" dirty="0"/>
              <a:t>Herbaceous/Herbal (rosemary, clary sage, hyssop, basil, etc.) </a:t>
            </a:r>
          </a:p>
          <a:p>
            <a:pPr algn="just"/>
            <a:r>
              <a:rPr lang="en-US" dirty="0"/>
              <a:t>Medicinal (eucalyptus, </a:t>
            </a:r>
            <a:r>
              <a:rPr lang="en-US" dirty="0" err="1"/>
              <a:t>cajeput</a:t>
            </a:r>
            <a:r>
              <a:rPr lang="en-US" dirty="0"/>
              <a:t>, tea tree, etc.) </a:t>
            </a:r>
          </a:p>
          <a:p>
            <a:pPr algn="just"/>
            <a:r>
              <a:rPr lang="en-US" dirty="0"/>
              <a:t>Minty (peppermint, wintergreen, etc.) </a:t>
            </a:r>
          </a:p>
          <a:p>
            <a:pPr algn="just"/>
            <a:r>
              <a:rPr lang="en-US" dirty="0"/>
              <a:t>Oriental (ginger, patchouli, etc.) </a:t>
            </a:r>
          </a:p>
          <a:p>
            <a:pPr algn="just"/>
            <a:r>
              <a:rPr lang="en-US" dirty="0"/>
              <a:t>Spicy (cinnamon, nutmeg, ginger, clove, etc.) </a:t>
            </a:r>
          </a:p>
          <a:p>
            <a:pPr algn="just"/>
            <a:r>
              <a:rPr lang="en-US" dirty="0"/>
              <a:t>Woody (</a:t>
            </a:r>
            <a:r>
              <a:rPr lang="en-US" dirty="0" err="1"/>
              <a:t>cedarwood</a:t>
            </a:r>
            <a:r>
              <a:rPr lang="en-US" dirty="0"/>
              <a:t>, rosewood, pine, frank-incense, etc.)</a:t>
            </a:r>
          </a:p>
        </p:txBody>
      </p:sp>
      <p:sp>
        <p:nvSpPr>
          <p:cNvPr id="4" name="object 2"/>
          <p:cNvSpPr/>
          <p:nvPr/>
        </p:nvSpPr>
        <p:spPr>
          <a:xfrm>
            <a:off x="11312055" y="6130515"/>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58424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0685"/>
            <a:ext cx="10515600" cy="915034"/>
          </a:xfrm>
        </p:spPr>
        <p:txBody>
          <a:bodyPr/>
          <a:lstStyle/>
          <a:p>
            <a:pPr algn="ctr"/>
            <a:r>
              <a:rPr lang="en-US" dirty="0">
                <a:latin typeface="Algerian" panose="04020705040A02060702" pitchFamily="82" charset="0"/>
              </a:rPr>
              <a:t>PURITY</a:t>
            </a:r>
          </a:p>
        </p:txBody>
      </p:sp>
      <p:sp>
        <p:nvSpPr>
          <p:cNvPr id="3" name="Content Placeholder 2"/>
          <p:cNvSpPr>
            <a:spLocks noGrp="1"/>
          </p:cNvSpPr>
          <p:nvPr>
            <p:ph idx="1"/>
          </p:nvPr>
        </p:nvSpPr>
        <p:spPr>
          <a:xfrm>
            <a:off x="0" y="914400"/>
            <a:ext cx="12045243" cy="5796501"/>
          </a:xfrm>
        </p:spPr>
        <p:txBody>
          <a:bodyPr>
            <a:normAutofit fontScale="85000" lnSpcReduction="20000"/>
          </a:bodyPr>
          <a:lstStyle/>
          <a:p>
            <a:pPr algn="just"/>
            <a:r>
              <a:rPr lang="en-US" dirty="0"/>
              <a:t>The word “purity” as it relates to essential oils is a marketing term.</a:t>
            </a:r>
          </a:p>
          <a:p>
            <a:pPr algn="just"/>
            <a:r>
              <a:rPr lang="en-US" dirty="0"/>
              <a:t> Much like the label “natural,” it may not have the meaning you think it does. </a:t>
            </a:r>
          </a:p>
          <a:p>
            <a:pPr algn="just"/>
            <a:r>
              <a:rPr lang="en-US" dirty="0"/>
              <a:t>An essential oil labeled as pure doesn’t mean it is high quality or even that there is only one essential oil in the bottle. </a:t>
            </a:r>
          </a:p>
          <a:p>
            <a:pPr algn="just"/>
            <a:r>
              <a:rPr lang="en-US" dirty="0"/>
              <a:t>For example, it’s not uncommon to find Melissa oil (also known as lemon balm) diluted with the less expensive lemon oil. </a:t>
            </a:r>
          </a:p>
          <a:p>
            <a:pPr algn="just"/>
            <a:r>
              <a:rPr lang="en-US" dirty="0"/>
              <a:t>In some cases, the essential oil hasn’t been adulterated with another essential oil but has instead been cut with carrier oil. </a:t>
            </a:r>
          </a:p>
          <a:p>
            <a:pPr algn="just"/>
            <a:r>
              <a:rPr lang="en-US" dirty="0"/>
              <a:t>One of the best ways to learn about the quality of different brands of essential oils is to do your homework before you shop. </a:t>
            </a:r>
          </a:p>
          <a:p>
            <a:pPr algn="just"/>
            <a:r>
              <a:rPr lang="en-US" dirty="0"/>
              <a:t>Read company literature to learn how they distill their essential oils and whether their oils are “100 percent pure” and undiluted. </a:t>
            </a:r>
          </a:p>
          <a:p>
            <a:pPr algn="just"/>
            <a:r>
              <a:rPr lang="en-US" dirty="0"/>
              <a:t>Look for online reviews or talk with experienced users for recommendations of the best oils to use. </a:t>
            </a:r>
          </a:p>
          <a:p>
            <a:pPr algn="just"/>
            <a:r>
              <a:rPr lang="en-US" dirty="0"/>
              <a:t>As a rule, expect a pure essential oil to last at least a year—and many will last for more. </a:t>
            </a:r>
          </a:p>
          <a:p>
            <a:pPr algn="just"/>
            <a:r>
              <a:rPr lang="en-US" dirty="0">
                <a:solidFill>
                  <a:srgbClr val="FF0000"/>
                </a:solidFill>
              </a:rPr>
              <a:t>You can find an excellent A–Z list of the approximate shelf life of popular essential oils, at www.usingeossafely.com/shelflife. </a:t>
            </a:r>
          </a:p>
        </p:txBody>
      </p:sp>
    </p:spTree>
    <p:extLst>
      <p:ext uri="{BB962C8B-B14F-4D97-AF65-F5344CB8AC3E}">
        <p14:creationId xmlns:p14="http://schemas.microsoft.com/office/powerpoint/2010/main" val="3274314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1"/>
            <a:ext cx="10515600" cy="803717"/>
          </a:xfrm>
        </p:spPr>
        <p:txBody>
          <a:bodyPr/>
          <a:lstStyle/>
          <a:p>
            <a:pPr algn="ctr"/>
            <a:r>
              <a:rPr lang="en-US" dirty="0">
                <a:latin typeface="Algerian" panose="04020705040A02060702" pitchFamily="82" charset="0"/>
              </a:rPr>
              <a:t>PRICE</a:t>
            </a:r>
          </a:p>
        </p:txBody>
      </p:sp>
      <p:sp>
        <p:nvSpPr>
          <p:cNvPr id="3" name="Content Placeholder 2"/>
          <p:cNvSpPr>
            <a:spLocks noGrp="1"/>
          </p:cNvSpPr>
          <p:nvPr>
            <p:ph idx="1"/>
          </p:nvPr>
        </p:nvSpPr>
        <p:spPr>
          <a:xfrm>
            <a:off x="373711" y="895158"/>
            <a:ext cx="11632759" cy="5871401"/>
          </a:xfrm>
        </p:spPr>
        <p:txBody>
          <a:bodyPr>
            <a:normAutofit fontScale="92500"/>
          </a:bodyPr>
          <a:lstStyle/>
          <a:p>
            <a:pPr algn="just"/>
            <a:r>
              <a:rPr lang="en-US" dirty="0"/>
              <a:t>Just as a high-priced brand doesn’t necessarily indicate a high-quality essential oil, a low-priced brand may not indicate a poor-quality oil. </a:t>
            </a:r>
          </a:p>
          <a:p>
            <a:pPr algn="just"/>
            <a:r>
              <a:rPr lang="en-US" dirty="0"/>
              <a:t>That’s why it is so important to also weigh other factors when evaluating which oils, you’d like to try. </a:t>
            </a:r>
          </a:p>
          <a:p>
            <a:pPr algn="just"/>
            <a:r>
              <a:rPr lang="en-US" dirty="0"/>
              <a:t>Even within one brand, prices range vastly for specific types of essential oils.</a:t>
            </a:r>
          </a:p>
          <a:p>
            <a:pPr algn="just"/>
            <a:r>
              <a:rPr lang="en-US" dirty="0"/>
              <a:t> Some, such as orange oil, peppermint, or tea tree oil, don’t cost much to produce because the raw materials are inexpensive and easy to obtain. </a:t>
            </a:r>
          </a:p>
          <a:p>
            <a:pPr algn="just"/>
            <a:r>
              <a:rPr lang="en-US" dirty="0"/>
              <a:t>Others, such as jasmine and rose, require larger quantities of raw materials, or they have raw materials that are more expensive or difficult to obtain, resulting in breathtakingly high prices. </a:t>
            </a:r>
          </a:p>
          <a:p>
            <a:pPr algn="just"/>
            <a:r>
              <a:rPr lang="en-US" dirty="0"/>
              <a:t>Fortunately, for the very high-priced oils, you can often substitute less expensive oils that have similar properties to make your project more affordable. </a:t>
            </a:r>
          </a:p>
          <a:p>
            <a:pPr algn="just"/>
            <a:r>
              <a:rPr lang="en-US" dirty="0"/>
              <a:t>One great way to save money is to purchase a starter kit containing several oils from a reputable company, such as Mountain Rose Herbs. </a:t>
            </a:r>
          </a:p>
        </p:txBody>
      </p:sp>
    </p:spTree>
    <p:extLst>
      <p:ext uri="{BB962C8B-B14F-4D97-AF65-F5344CB8AC3E}">
        <p14:creationId xmlns:p14="http://schemas.microsoft.com/office/powerpoint/2010/main" val="396403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020" y="174295"/>
            <a:ext cx="10515600" cy="687038"/>
          </a:xfrm>
        </p:spPr>
        <p:txBody>
          <a:bodyPr>
            <a:normAutofit fontScale="90000"/>
          </a:bodyPr>
          <a:lstStyle/>
          <a:p>
            <a:pPr algn="ctr"/>
            <a:r>
              <a:rPr lang="en-US" dirty="0">
                <a:latin typeface="Algerian" panose="04020705040A02060702" pitchFamily="82" charset="0"/>
              </a:rPr>
              <a:t>MARKETING CLAIMS</a:t>
            </a:r>
          </a:p>
        </p:txBody>
      </p:sp>
      <p:sp>
        <p:nvSpPr>
          <p:cNvPr id="3" name="Content Placeholder 2"/>
          <p:cNvSpPr>
            <a:spLocks noGrp="1"/>
          </p:cNvSpPr>
          <p:nvPr>
            <p:ph idx="1"/>
          </p:nvPr>
        </p:nvSpPr>
        <p:spPr>
          <a:xfrm>
            <a:off x="238539" y="861334"/>
            <a:ext cx="11664563" cy="5825714"/>
          </a:xfrm>
        </p:spPr>
        <p:txBody>
          <a:bodyPr>
            <a:normAutofit fontScale="92500"/>
          </a:bodyPr>
          <a:lstStyle/>
          <a:p>
            <a:pPr algn="just"/>
            <a:r>
              <a:rPr lang="en-US" dirty="0"/>
              <a:t>Essential oil manufacturers use a lot of buzzwords as marketing hooks. </a:t>
            </a:r>
          </a:p>
          <a:p>
            <a:pPr algn="just"/>
            <a:r>
              <a:rPr lang="en-US" dirty="0"/>
              <a:t>While they may sound exciting, they don’t provide meaningful descriptions of the products.</a:t>
            </a:r>
          </a:p>
          <a:p>
            <a:pPr algn="just"/>
            <a:r>
              <a:rPr lang="en-US" dirty="0"/>
              <a:t> Aromatherapist Jade </a:t>
            </a:r>
            <a:r>
              <a:rPr lang="en-US" dirty="0" err="1"/>
              <a:t>Shutes</a:t>
            </a:r>
            <a:r>
              <a:rPr lang="en-US" dirty="0"/>
              <a:t> has written extensively about the false marketing concept of “therapeutic grade” and has pointed out that claims of an essential oil being “certified” are essentially nothing more than marketing lingo.</a:t>
            </a:r>
          </a:p>
          <a:p>
            <a:pPr algn="just"/>
            <a:r>
              <a:rPr lang="en-US" dirty="0"/>
              <a:t> There is no official governing body that certifies essential oils or issues grades. </a:t>
            </a:r>
          </a:p>
          <a:p>
            <a:pPr algn="just"/>
            <a:r>
              <a:rPr lang="en-US" dirty="0"/>
              <a:t>If a brand of essential oils claims that its oils are “more therapeutic than others,” you can be sure that they’re exaggerating for effect.</a:t>
            </a:r>
          </a:p>
          <a:p>
            <a:pPr algn="just"/>
            <a:r>
              <a:rPr lang="en-US" dirty="0"/>
              <a:t> Something else to consider when purchasing essential oils is that there is a lot of hype surrounding the oils’ beneficial properties.</a:t>
            </a:r>
          </a:p>
          <a:p>
            <a:pPr algn="just"/>
            <a:r>
              <a:rPr lang="en-US" dirty="0"/>
              <a:t> While solid scientific evidence does exist showing the efficacy of many essential oils, be wary of extraordinary claims, which are most likely marketing hype. </a:t>
            </a:r>
          </a:p>
        </p:txBody>
      </p:sp>
      <p:sp>
        <p:nvSpPr>
          <p:cNvPr id="4" name="object 2"/>
          <p:cNvSpPr/>
          <p:nvPr/>
        </p:nvSpPr>
        <p:spPr>
          <a:xfrm>
            <a:off x="11312055" y="6130515"/>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58831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440"/>
            <a:ext cx="10515600" cy="756010"/>
          </a:xfrm>
        </p:spPr>
        <p:txBody>
          <a:bodyPr/>
          <a:lstStyle/>
          <a:p>
            <a:pPr algn="ctr"/>
            <a:r>
              <a:rPr lang="en-US" dirty="0">
                <a:latin typeface="Algerian" panose="04020705040A02060702" pitchFamily="82" charset="0"/>
              </a:rPr>
              <a:t>BRAND REPUTATION</a:t>
            </a:r>
          </a:p>
        </p:txBody>
      </p:sp>
      <p:sp>
        <p:nvSpPr>
          <p:cNvPr id="3" name="Content Placeholder 2"/>
          <p:cNvSpPr>
            <a:spLocks noGrp="1"/>
          </p:cNvSpPr>
          <p:nvPr>
            <p:ph idx="1"/>
          </p:nvPr>
        </p:nvSpPr>
        <p:spPr>
          <a:xfrm>
            <a:off x="1" y="1033669"/>
            <a:ext cx="11942858" cy="5542059"/>
          </a:xfrm>
        </p:spPr>
        <p:txBody>
          <a:bodyPr>
            <a:normAutofit fontScale="92500" lnSpcReduction="20000"/>
          </a:bodyPr>
          <a:lstStyle/>
          <a:p>
            <a:pPr algn="just"/>
            <a:r>
              <a:rPr lang="en-US" dirty="0"/>
              <a:t>The Internet is a wonderful and powerful tool that allows you to do something that wasn’t easily available to generations past.</a:t>
            </a:r>
          </a:p>
          <a:p>
            <a:pPr algn="just"/>
            <a:endParaRPr lang="en-US" dirty="0"/>
          </a:p>
          <a:p>
            <a:pPr algn="just"/>
            <a:r>
              <a:rPr lang="en-US" dirty="0"/>
              <a:t> When used properly, the Internet can help you discover how users feel about the quality of available products and brands. </a:t>
            </a:r>
          </a:p>
          <a:p>
            <a:pPr algn="just"/>
            <a:r>
              <a:rPr lang="en-US" dirty="0"/>
              <a:t>This is as true for essential oils as it is for any other product on the market.</a:t>
            </a:r>
          </a:p>
          <a:p>
            <a:pPr algn="just"/>
            <a:r>
              <a:rPr lang="en-US" dirty="0"/>
              <a:t> It’s up to you to do your due diligence on a brand.</a:t>
            </a:r>
          </a:p>
          <a:p>
            <a:pPr algn="just"/>
            <a:r>
              <a:rPr lang="en-US" dirty="0"/>
              <a:t> Look for brand reviews on sites that have user driven content.</a:t>
            </a:r>
          </a:p>
          <a:p>
            <a:pPr algn="just"/>
            <a:r>
              <a:rPr lang="en-US" dirty="0"/>
              <a:t> Research people’s praise and concerns about each brand. </a:t>
            </a:r>
          </a:p>
          <a:p>
            <a:pPr algn="just"/>
            <a:r>
              <a:rPr lang="en-US" dirty="0"/>
              <a:t>It’s best to look at the reviews of consensus—those reviews in which multiple parties agree.</a:t>
            </a:r>
          </a:p>
          <a:p>
            <a:pPr algn="just"/>
            <a:r>
              <a:rPr lang="en-US" dirty="0"/>
              <a:t> While you should certainly take into account praises and criticisms, realize that those making wildly positive or wildly negative claims may need to be given less weight—unless the bulk of customers and users make those extremely positive or negative reviews.</a:t>
            </a:r>
          </a:p>
        </p:txBody>
      </p:sp>
      <p:sp>
        <p:nvSpPr>
          <p:cNvPr id="4" name="object 2"/>
          <p:cNvSpPr/>
          <p:nvPr/>
        </p:nvSpPr>
        <p:spPr>
          <a:xfrm>
            <a:off x="11312055" y="6130515"/>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08174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7519" y="-2007"/>
            <a:ext cx="5314536" cy="1021738"/>
          </a:xfrm>
        </p:spPr>
        <p:txBody>
          <a:bodyPr>
            <a:normAutofit/>
          </a:bodyPr>
          <a:lstStyle/>
          <a:p>
            <a:pPr algn="ctr"/>
            <a:r>
              <a:rPr lang="en-US" dirty="0">
                <a:latin typeface="Algerian" panose="04020705040A02060702" pitchFamily="82" charset="0"/>
              </a:rPr>
              <a:t>CARRIER OILS</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Herbs on bundles on a wood table">
            <a:extLst>
              <a:ext uri="{FF2B5EF4-FFF2-40B4-BE49-F238E27FC236}">
                <a16:creationId xmlns:a16="http://schemas.microsoft.com/office/drawing/2014/main" id="{55CAD9FE-173A-4BF0-AABC-1D3B54EA5D7D}"/>
              </a:ext>
            </a:extLst>
          </p:cNvPr>
          <p:cNvPicPr>
            <a:picLocks noChangeAspect="1"/>
          </p:cNvPicPr>
          <p:nvPr/>
        </p:nvPicPr>
        <p:blipFill rotWithShape="1">
          <a:blip r:embed="rId2"/>
          <a:srcRect l="4933" r="30834" b="2"/>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p:cNvSpPr>
            <a:spLocks noGrp="1"/>
          </p:cNvSpPr>
          <p:nvPr>
            <p:ph idx="1"/>
          </p:nvPr>
        </p:nvSpPr>
        <p:spPr>
          <a:xfrm>
            <a:off x="5441862" y="768626"/>
            <a:ext cx="6590482" cy="4847517"/>
          </a:xfrm>
        </p:spPr>
        <p:txBody>
          <a:bodyPr anchor="t">
            <a:noAutofit/>
          </a:bodyPr>
          <a:lstStyle/>
          <a:p>
            <a:pPr algn="just"/>
            <a:r>
              <a:rPr lang="en-US" sz="2400" dirty="0"/>
              <a:t>With just a few exceptions, essential oils need to be diluted before they are applied to the skin or inhaled.</a:t>
            </a:r>
          </a:p>
          <a:p>
            <a:pPr algn="just"/>
            <a:r>
              <a:rPr lang="en-US" sz="2400" dirty="0"/>
              <a:t> Most commonly, they are combined with carrier oils, although you may also dilute them in alcohol, gels, and liquid soap, or add them to water for specific projects. </a:t>
            </a:r>
          </a:p>
          <a:p>
            <a:pPr algn="just"/>
            <a:r>
              <a:rPr lang="en-US" sz="2400" dirty="0"/>
              <a:t>Carrier oils come in a wide variety of weights and prices. </a:t>
            </a:r>
          </a:p>
          <a:p>
            <a:pPr algn="just"/>
            <a:r>
              <a:rPr lang="en-US" sz="2400" dirty="0"/>
              <a:t>One of the most affordable and readily available carrier oils is olive oil, but its strong fragrance isn’t ideal for use in formulas with delicate scents.</a:t>
            </a:r>
          </a:p>
          <a:p>
            <a:pPr algn="just"/>
            <a:r>
              <a:rPr lang="en-US" sz="2400" dirty="0"/>
              <a:t>Fortunately, plenty of other options exist, including plain old (inexpensive) safflower oil, which you can find near the salad dressing in any supermarket. </a:t>
            </a:r>
          </a:p>
        </p:txBody>
      </p:sp>
      <p:sp>
        <p:nvSpPr>
          <p:cNvPr id="4" name="object 2"/>
          <p:cNvSpPr/>
          <p:nvPr/>
        </p:nvSpPr>
        <p:spPr>
          <a:xfrm>
            <a:off x="11422744" y="6248400"/>
            <a:ext cx="609600" cy="60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7939432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2253</Words>
  <Application>Microsoft Office PowerPoint</Application>
  <PresentationFormat>Widescreen</PresentationFormat>
  <Paragraphs>130</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Algerian</vt:lpstr>
      <vt:lpstr>Arial</vt:lpstr>
      <vt:lpstr>Calibri</vt:lpstr>
      <vt:lpstr>Calibri Light</vt:lpstr>
      <vt:lpstr>Office Theme</vt:lpstr>
      <vt:lpstr>PowerPoint Presentation</vt:lpstr>
      <vt:lpstr> CORE INGREDIENTS </vt:lpstr>
      <vt:lpstr>PowerPoint Presentation</vt:lpstr>
      <vt:lpstr>ESSENTIAL OILS</vt:lpstr>
      <vt:lpstr>PURITY</vt:lpstr>
      <vt:lpstr>PRICE</vt:lpstr>
      <vt:lpstr>MARKETING CLAIMS</vt:lpstr>
      <vt:lpstr>BRAND REPUTATION</vt:lpstr>
      <vt:lpstr>CARRIER OILS</vt:lpstr>
      <vt:lpstr>Six of the most affordable and versatile carrier oils are</vt:lpstr>
      <vt:lpstr>carrier oils</vt:lpstr>
      <vt:lpstr>carrier oils</vt:lpstr>
      <vt:lpstr>PowerPoint Presentation</vt:lpstr>
      <vt:lpstr>PREP EQUIPMENT</vt:lpstr>
      <vt:lpstr>PowerPoint Presentation</vt:lpstr>
      <vt:lpstr>STORAGE EQUIPMENT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Omji Porwal</cp:lastModifiedBy>
  <cp:revision>39</cp:revision>
  <dcterms:created xsi:type="dcterms:W3CDTF">2021-04-07T02:42:47Z</dcterms:created>
  <dcterms:modified xsi:type="dcterms:W3CDTF">2023-05-03T05:45:02Z</dcterms:modified>
</cp:coreProperties>
</file>