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3" r:id="rId2"/>
    <p:sldId id="275" r:id="rId3"/>
    <p:sldId id="276" r:id="rId4"/>
    <p:sldId id="287" r:id="rId5"/>
    <p:sldId id="277" r:id="rId6"/>
    <p:sldId id="278" r:id="rId7"/>
    <p:sldId id="279" r:id="rId8"/>
    <p:sldId id="280" r:id="rId9"/>
    <p:sldId id="281" r:id="rId10"/>
    <p:sldId id="282" r:id="rId11"/>
    <p:sldId id="283" r:id="rId12"/>
    <p:sldId id="27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5" d="100"/>
          <a:sy n="85" d="100"/>
        </p:scale>
        <p:origin x="9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109F3A-880B-4952-9195-2AC83C1A9831}" type="doc">
      <dgm:prSet loTypeId="urn:microsoft.com/office/officeart/2008/layout/LinedList" loCatId="list" qsTypeId="urn:microsoft.com/office/officeart/2005/8/quickstyle/simple5" qsCatId="simple" csTypeId="urn:microsoft.com/office/officeart/2005/8/colors/accent5_2" csCatId="accent5"/>
      <dgm:spPr/>
      <dgm:t>
        <a:bodyPr/>
        <a:lstStyle/>
        <a:p>
          <a:endParaRPr lang="en-US"/>
        </a:p>
      </dgm:t>
    </dgm:pt>
    <dgm:pt modelId="{469EA0F3-EF07-414E-83EB-DB1F2EB53585}">
      <dgm:prSet/>
      <dgm:spPr/>
      <dgm:t>
        <a:bodyPr/>
        <a:lstStyle/>
        <a:p>
          <a:r>
            <a:rPr lang="en-US"/>
            <a:t>Aromatherapy oils are so concentrated that they can irritate the skin, cause photosensitivity reactions, or build up in the body and lead to a sensitization response. </a:t>
          </a:r>
        </a:p>
      </dgm:t>
    </dgm:pt>
    <dgm:pt modelId="{6755AE08-E5DD-4352-A4BA-987F11AB9349}" type="parTrans" cxnId="{496952E5-36FC-4706-B607-FAC2E02F76B9}">
      <dgm:prSet/>
      <dgm:spPr/>
      <dgm:t>
        <a:bodyPr/>
        <a:lstStyle/>
        <a:p>
          <a:endParaRPr lang="en-US"/>
        </a:p>
      </dgm:t>
    </dgm:pt>
    <dgm:pt modelId="{BFFCA2F0-5D93-49D6-B0D7-7C53E6BB87EC}" type="sibTrans" cxnId="{496952E5-36FC-4706-B607-FAC2E02F76B9}">
      <dgm:prSet/>
      <dgm:spPr/>
      <dgm:t>
        <a:bodyPr/>
        <a:lstStyle/>
        <a:p>
          <a:endParaRPr lang="en-US"/>
        </a:p>
      </dgm:t>
    </dgm:pt>
    <dgm:pt modelId="{C8E06B1A-7A1D-474B-8CC5-7DAA4C024B56}">
      <dgm:prSet/>
      <dgm:spPr/>
      <dgm:t>
        <a:bodyPr/>
        <a:lstStyle/>
        <a:p>
          <a:r>
            <a:rPr lang="en-US"/>
            <a:t>Always dilute essential oils.</a:t>
          </a:r>
        </a:p>
      </dgm:t>
    </dgm:pt>
    <dgm:pt modelId="{A15B7C00-39C5-4777-B2C9-270F0A2DEC7C}" type="parTrans" cxnId="{E33AE13F-D4AE-4EE0-A5F4-FF062A02A84A}">
      <dgm:prSet/>
      <dgm:spPr/>
      <dgm:t>
        <a:bodyPr/>
        <a:lstStyle/>
        <a:p>
          <a:endParaRPr lang="en-US"/>
        </a:p>
      </dgm:t>
    </dgm:pt>
    <dgm:pt modelId="{9B298E32-AED8-4AB8-B7EC-D01E9EF3C587}" type="sibTrans" cxnId="{E33AE13F-D4AE-4EE0-A5F4-FF062A02A84A}">
      <dgm:prSet/>
      <dgm:spPr/>
      <dgm:t>
        <a:bodyPr/>
        <a:lstStyle/>
        <a:p>
          <a:endParaRPr lang="en-US"/>
        </a:p>
      </dgm:t>
    </dgm:pt>
    <dgm:pt modelId="{8122393C-A08A-4859-BE68-8D5290639797}">
      <dgm:prSet/>
      <dgm:spPr/>
      <dgm:t>
        <a:bodyPr/>
        <a:lstStyle/>
        <a:p>
          <a:r>
            <a:rPr lang="en-US"/>
            <a:t>If you get undiluted essential oils on your skin, wash them away with soap and water immediately.</a:t>
          </a:r>
        </a:p>
      </dgm:t>
    </dgm:pt>
    <dgm:pt modelId="{C4EB6498-878A-4946-A3B7-1AF73C8BE767}" type="parTrans" cxnId="{250998DB-F009-4D62-837E-6B94A9CD7A57}">
      <dgm:prSet/>
      <dgm:spPr/>
      <dgm:t>
        <a:bodyPr/>
        <a:lstStyle/>
        <a:p>
          <a:endParaRPr lang="en-US"/>
        </a:p>
      </dgm:t>
    </dgm:pt>
    <dgm:pt modelId="{2B95E400-A7AF-4645-9198-AEC296CF55D6}" type="sibTrans" cxnId="{250998DB-F009-4D62-837E-6B94A9CD7A57}">
      <dgm:prSet/>
      <dgm:spPr/>
      <dgm:t>
        <a:bodyPr/>
        <a:lstStyle/>
        <a:p>
          <a:endParaRPr lang="en-US"/>
        </a:p>
      </dgm:t>
    </dgm:pt>
    <dgm:pt modelId="{485D6B92-68E1-485E-87C2-D687442E28B1}" type="pres">
      <dgm:prSet presAssocID="{4C109F3A-880B-4952-9195-2AC83C1A9831}" presName="vert0" presStyleCnt="0">
        <dgm:presLayoutVars>
          <dgm:dir/>
          <dgm:animOne val="branch"/>
          <dgm:animLvl val="lvl"/>
        </dgm:presLayoutVars>
      </dgm:prSet>
      <dgm:spPr/>
    </dgm:pt>
    <dgm:pt modelId="{16A43406-0CEC-47C8-BE99-381C442DEE50}" type="pres">
      <dgm:prSet presAssocID="{469EA0F3-EF07-414E-83EB-DB1F2EB53585}" presName="thickLine" presStyleLbl="alignNode1" presStyleIdx="0" presStyleCnt="3"/>
      <dgm:spPr/>
    </dgm:pt>
    <dgm:pt modelId="{D55C44BC-12B4-4159-9392-D666C1965D92}" type="pres">
      <dgm:prSet presAssocID="{469EA0F3-EF07-414E-83EB-DB1F2EB53585}" presName="horz1" presStyleCnt="0"/>
      <dgm:spPr/>
    </dgm:pt>
    <dgm:pt modelId="{217299E2-15EC-4E30-9152-6F97C46F77BE}" type="pres">
      <dgm:prSet presAssocID="{469EA0F3-EF07-414E-83EB-DB1F2EB53585}" presName="tx1" presStyleLbl="revTx" presStyleIdx="0" presStyleCnt="3"/>
      <dgm:spPr/>
    </dgm:pt>
    <dgm:pt modelId="{7A733ED7-D1F1-4836-B3F0-146B0512EE41}" type="pres">
      <dgm:prSet presAssocID="{469EA0F3-EF07-414E-83EB-DB1F2EB53585}" presName="vert1" presStyleCnt="0"/>
      <dgm:spPr/>
    </dgm:pt>
    <dgm:pt modelId="{D9C81195-C50C-4393-91A8-DF095DD1029C}" type="pres">
      <dgm:prSet presAssocID="{C8E06B1A-7A1D-474B-8CC5-7DAA4C024B56}" presName="thickLine" presStyleLbl="alignNode1" presStyleIdx="1" presStyleCnt="3"/>
      <dgm:spPr/>
    </dgm:pt>
    <dgm:pt modelId="{7E82B241-4B0C-4081-8785-29617274BFBD}" type="pres">
      <dgm:prSet presAssocID="{C8E06B1A-7A1D-474B-8CC5-7DAA4C024B56}" presName="horz1" presStyleCnt="0"/>
      <dgm:spPr/>
    </dgm:pt>
    <dgm:pt modelId="{9761A5AD-628F-4018-8BB1-3A4C60DC8C9F}" type="pres">
      <dgm:prSet presAssocID="{C8E06B1A-7A1D-474B-8CC5-7DAA4C024B56}" presName="tx1" presStyleLbl="revTx" presStyleIdx="1" presStyleCnt="3"/>
      <dgm:spPr/>
    </dgm:pt>
    <dgm:pt modelId="{B19C35AA-FAD4-4878-AECF-ECC1A5F5B0AB}" type="pres">
      <dgm:prSet presAssocID="{C8E06B1A-7A1D-474B-8CC5-7DAA4C024B56}" presName="vert1" presStyleCnt="0"/>
      <dgm:spPr/>
    </dgm:pt>
    <dgm:pt modelId="{C4E6894C-3FB3-413F-8FB5-C200C2570666}" type="pres">
      <dgm:prSet presAssocID="{8122393C-A08A-4859-BE68-8D5290639797}" presName="thickLine" presStyleLbl="alignNode1" presStyleIdx="2" presStyleCnt="3"/>
      <dgm:spPr/>
    </dgm:pt>
    <dgm:pt modelId="{ECFDD86D-77AF-4DA8-9A2E-7B039952A6D4}" type="pres">
      <dgm:prSet presAssocID="{8122393C-A08A-4859-BE68-8D5290639797}" presName="horz1" presStyleCnt="0"/>
      <dgm:spPr/>
    </dgm:pt>
    <dgm:pt modelId="{BBED9909-F368-4839-A462-569E7819FF09}" type="pres">
      <dgm:prSet presAssocID="{8122393C-A08A-4859-BE68-8D5290639797}" presName="tx1" presStyleLbl="revTx" presStyleIdx="2" presStyleCnt="3"/>
      <dgm:spPr/>
    </dgm:pt>
    <dgm:pt modelId="{A8D7FE4C-E99E-4A48-BDA7-F790D033E187}" type="pres">
      <dgm:prSet presAssocID="{8122393C-A08A-4859-BE68-8D5290639797}" presName="vert1" presStyleCnt="0"/>
      <dgm:spPr/>
    </dgm:pt>
  </dgm:ptLst>
  <dgm:cxnLst>
    <dgm:cxn modelId="{A74A4F18-D358-4E16-9740-351FE9EAA3FA}" type="presOf" srcId="{469EA0F3-EF07-414E-83EB-DB1F2EB53585}" destId="{217299E2-15EC-4E30-9152-6F97C46F77BE}" srcOrd="0" destOrd="0" presId="urn:microsoft.com/office/officeart/2008/layout/LinedList"/>
    <dgm:cxn modelId="{E33AE13F-D4AE-4EE0-A5F4-FF062A02A84A}" srcId="{4C109F3A-880B-4952-9195-2AC83C1A9831}" destId="{C8E06B1A-7A1D-474B-8CC5-7DAA4C024B56}" srcOrd="1" destOrd="0" parTransId="{A15B7C00-39C5-4777-B2C9-270F0A2DEC7C}" sibTransId="{9B298E32-AED8-4AB8-B7EC-D01E9EF3C587}"/>
    <dgm:cxn modelId="{C31ACAA6-1F8C-434D-B51A-DD79219BA756}" type="presOf" srcId="{C8E06B1A-7A1D-474B-8CC5-7DAA4C024B56}" destId="{9761A5AD-628F-4018-8BB1-3A4C60DC8C9F}" srcOrd="0" destOrd="0" presId="urn:microsoft.com/office/officeart/2008/layout/LinedList"/>
    <dgm:cxn modelId="{8570A5D9-F3CE-4676-92C0-057455A62192}" type="presOf" srcId="{4C109F3A-880B-4952-9195-2AC83C1A9831}" destId="{485D6B92-68E1-485E-87C2-D687442E28B1}" srcOrd="0" destOrd="0" presId="urn:microsoft.com/office/officeart/2008/layout/LinedList"/>
    <dgm:cxn modelId="{250998DB-F009-4D62-837E-6B94A9CD7A57}" srcId="{4C109F3A-880B-4952-9195-2AC83C1A9831}" destId="{8122393C-A08A-4859-BE68-8D5290639797}" srcOrd="2" destOrd="0" parTransId="{C4EB6498-878A-4946-A3B7-1AF73C8BE767}" sibTransId="{2B95E400-A7AF-4645-9198-AEC296CF55D6}"/>
    <dgm:cxn modelId="{496952E5-36FC-4706-B607-FAC2E02F76B9}" srcId="{4C109F3A-880B-4952-9195-2AC83C1A9831}" destId="{469EA0F3-EF07-414E-83EB-DB1F2EB53585}" srcOrd="0" destOrd="0" parTransId="{6755AE08-E5DD-4352-A4BA-987F11AB9349}" sibTransId="{BFFCA2F0-5D93-49D6-B0D7-7C53E6BB87EC}"/>
    <dgm:cxn modelId="{15FA54F9-4D0E-43F5-AF42-94B7F0B37411}" type="presOf" srcId="{8122393C-A08A-4859-BE68-8D5290639797}" destId="{BBED9909-F368-4839-A462-569E7819FF09}" srcOrd="0" destOrd="0" presId="urn:microsoft.com/office/officeart/2008/layout/LinedList"/>
    <dgm:cxn modelId="{214730A2-8622-44A6-A57A-79F93EB586A2}" type="presParOf" srcId="{485D6B92-68E1-485E-87C2-D687442E28B1}" destId="{16A43406-0CEC-47C8-BE99-381C442DEE50}" srcOrd="0" destOrd="0" presId="urn:microsoft.com/office/officeart/2008/layout/LinedList"/>
    <dgm:cxn modelId="{DE9FFC86-77BA-49C6-A52D-F3AD92D6C624}" type="presParOf" srcId="{485D6B92-68E1-485E-87C2-D687442E28B1}" destId="{D55C44BC-12B4-4159-9392-D666C1965D92}" srcOrd="1" destOrd="0" presId="urn:microsoft.com/office/officeart/2008/layout/LinedList"/>
    <dgm:cxn modelId="{7992EC78-4B79-4D09-829E-9F3FC354D4B8}" type="presParOf" srcId="{D55C44BC-12B4-4159-9392-D666C1965D92}" destId="{217299E2-15EC-4E30-9152-6F97C46F77BE}" srcOrd="0" destOrd="0" presId="urn:microsoft.com/office/officeart/2008/layout/LinedList"/>
    <dgm:cxn modelId="{15C6F1F4-0D27-4C26-A091-53837CEBAE36}" type="presParOf" srcId="{D55C44BC-12B4-4159-9392-D666C1965D92}" destId="{7A733ED7-D1F1-4836-B3F0-146B0512EE41}" srcOrd="1" destOrd="0" presId="urn:microsoft.com/office/officeart/2008/layout/LinedList"/>
    <dgm:cxn modelId="{0EA53D27-7F37-419A-879F-AA552D99C036}" type="presParOf" srcId="{485D6B92-68E1-485E-87C2-D687442E28B1}" destId="{D9C81195-C50C-4393-91A8-DF095DD1029C}" srcOrd="2" destOrd="0" presId="urn:microsoft.com/office/officeart/2008/layout/LinedList"/>
    <dgm:cxn modelId="{D60F21D4-9B9A-4707-9983-D022E3C532F7}" type="presParOf" srcId="{485D6B92-68E1-485E-87C2-D687442E28B1}" destId="{7E82B241-4B0C-4081-8785-29617274BFBD}" srcOrd="3" destOrd="0" presId="urn:microsoft.com/office/officeart/2008/layout/LinedList"/>
    <dgm:cxn modelId="{080AD02A-9C72-4058-9C31-83ACC8F1A7A6}" type="presParOf" srcId="{7E82B241-4B0C-4081-8785-29617274BFBD}" destId="{9761A5AD-628F-4018-8BB1-3A4C60DC8C9F}" srcOrd="0" destOrd="0" presId="urn:microsoft.com/office/officeart/2008/layout/LinedList"/>
    <dgm:cxn modelId="{04E2545E-A86F-40CD-B487-1C41A4596FFF}" type="presParOf" srcId="{7E82B241-4B0C-4081-8785-29617274BFBD}" destId="{B19C35AA-FAD4-4878-AECF-ECC1A5F5B0AB}" srcOrd="1" destOrd="0" presId="urn:microsoft.com/office/officeart/2008/layout/LinedList"/>
    <dgm:cxn modelId="{4D52A0C8-8412-4AC5-96AD-D41B706BDA90}" type="presParOf" srcId="{485D6B92-68E1-485E-87C2-D687442E28B1}" destId="{C4E6894C-3FB3-413F-8FB5-C200C2570666}" srcOrd="4" destOrd="0" presId="urn:microsoft.com/office/officeart/2008/layout/LinedList"/>
    <dgm:cxn modelId="{D3296EAA-96C7-4CE0-949A-C64075D754F3}" type="presParOf" srcId="{485D6B92-68E1-485E-87C2-D687442E28B1}" destId="{ECFDD86D-77AF-4DA8-9A2E-7B039952A6D4}" srcOrd="5" destOrd="0" presId="urn:microsoft.com/office/officeart/2008/layout/LinedList"/>
    <dgm:cxn modelId="{BAF25754-93C7-446F-B832-088991E8D883}" type="presParOf" srcId="{ECFDD86D-77AF-4DA8-9A2E-7B039952A6D4}" destId="{BBED9909-F368-4839-A462-569E7819FF09}" srcOrd="0" destOrd="0" presId="urn:microsoft.com/office/officeart/2008/layout/LinedList"/>
    <dgm:cxn modelId="{0E9943E6-85EE-4C90-AEB9-68324556607B}" type="presParOf" srcId="{ECFDD86D-77AF-4DA8-9A2E-7B039952A6D4}" destId="{A8D7FE4C-E99E-4A48-BDA7-F790D033E18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43406-0CEC-47C8-BE99-381C442DEE50}">
      <dsp:nvSpPr>
        <dsp:cNvPr id="0" name=""/>
        <dsp:cNvSpPr/>
      </dsp:nvSpPr>
      <dsp:spPr>
        <a:xfrm>
          <a:off x="0" y="2124"/>
          <a:ext cx="10515600"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217299E2-15EC-4E30-9152-6F97C46F77BE}">
      <dsp:nvSpPr>
        <dsp:cNvPr id="0" name=""/>
        <dsp:cNvSpPr/>
      </dsp:nvSpPr>
      <dsp:spPr>
        <a:xfrm>
          <a:off x="0" y="212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Aromatherapy oils are so concentrated that they can irritate the skin, cause photosensitivity reactions, or build up in the body and lead to a sensitization response. </a:t>
          </a:r>
        </a:p>
      </dsp:txBody>
      <dsp:txXfrm>
        <a:off x="0" y="2124"/>
        <a:ext cx="10515600" cy="1449029"/>
      </dsp:txXfrm>
    </dsp:sp>
    <dsp:sp modelId="{D9C81195-C50C-4393-91A8-DF095DD1029C}">
      <dsp:nvSpPr>
        <dsp:cNvPr id="0" name=""/>
        <dsp:cNvSpPr/>
      </dsp:nvSpPr>
      <dsp:spPr>
        <a:xfrm>
          <a:off x="0" y="1451154"/>
          <a:ext cx="10515600"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9761A5AD-628F-4018-8BB1-3A4C60DC8C9F}">
      <dsp:nvSpPr>
        <dsp:cNvPr id="0" name=""/>
        <dsp:cNvSpPr/>
      </dsp:nvSpPr>
      <dsp:spPr>
        <a:xfrm>
          <a:off x="0" y="145115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Always dilute essential oils.</a:t>
          </a:r>
        </a:p>
      </dsp:txBody>
      <dsp:txXfrm>
        <a:off x="0" y="1451154"/>
        <a:ext cx="10515600" cy="1449029"/>
      </dsp:txXfrm>
    </dsp:sp>
    <dsp:sp modelId="{C4E6894C-3FB3-413F-8FB5-C200C2570666}">
      <dsp:nvSpPr>
        <dsp:cNvPr id="0" name=""/>
        <dsp:cNvSpPr/>
      </dsp:nvSpPr>
      <dsp:spPr>
        <a:xfrm>
          <a:off x="0" y="2900183"/>
          <a:ext cx="10515600" cy="0"/>
        </a:xfrm>
        <a:prstGeom prst="lin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outerShdw blurRad="57150" dist="19050" dir="5400000" algn="ctr" rotWithShape="0">
            <a:srgbClr val="000000">
              <a:alpha val="63000"/>
            </a:srgbClr>
          </a:outerShdw>
        </a:effectLst>
      </dsp:spPr>
      <dsp:style>
        <a:lnRef idx="1">
          <a:scrgbClr r="0" g="0" b="0"/>
        </a:lnRef>
        <a:fillRef idx="3">
          <a:scrgbClr r="0" g="0" b="0"/>
        </a:fillRef>
        <a:effectRef idx="3">
          <a:scrgbClr r="0" g="0" b="0"/>
        </a:effectRef>
        <a:fontRef idx="minor">
          <a:schemeClr val="lt1"/>
        </a:fontRef>
      </dsp:style>
    </dsp:sp>
    <dsp:sp modelId="{BBED9909-F368-4839-A462-569E7819FF09}">
      <dsp:nvSpPr>
        <dsp:cNvPr id="0" name=""/>
        <dsp:cNvSpPr/>
      </dsp:nvSpPr>
      <dsp:spPr>
        <a:xfrm>
          <a:off x="0" y="2900183"/>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If you get undiluted essential oils on your skin, wash them away with soap and water immediately.</a:t>
          </a:r>
        </a:p>
      </dsp:txBody>
      <dsp:txXfrm>
        <a:off x="0" y="2900183"/>
        <a:ext cx="10515600" cy="144902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305015-50FF-47C9-B752-8BADBCC80F0C}" type="datetimeFigureOut">
              <a:rPr lang="en-US" smtClean="0"/>
              <a:t>5/3/2023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1ACEC3-65D6-4153-999C-171E379A4B01}" type="slidenum">
              <a:rPr lang="en-US" smtClean="0"/>
              <a:t>‹#›</a:t>
            </a:fld>
            <a:endParaRPr lang="en-US"/>
          </a:p>
        </p:txBody>
      </p:sp>
    </p:spTree>
    <p:extLst>
      <p:ext uri="{BB962C8B-B14F-4D97-AF65-F5344CB8AC3E}">
        <p14:creationId xmlns:p14="http://schemas.microsoft.com/office/powerpoint/2010/main" val="1479317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3810000" y="514350"/>
            <a:ext cx="4572000" cy="25717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5551F5F-D960-4A2A-A528-4AAC2DDD340C}" type="slidenum">
              <a:rPr lang="en-US" altLang="en-US"/>
              <a:pPr eaLnBrk="1" hangingPunct="1"/>
              <a:t>1</a:t>
            </a:fld>
            <a:endParaRPr lang="en-US" altLang="en-US"/>
          </a:p>
        </p:txBody>
      </p:sp>
    </p:spTree>
    <p:extLst>
      <p:ext uri="{BB962C8B-B14F-4D97-AF65-F5344CB8AC3E}">
        <p14:creationId xmlns:p14="http://schemas.microsoft.com/office/powerpoint/2010/main" val="2081230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1E1307B-1F55-4F35-A8C6-086E4A320CD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664083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1307B-1F55-4F35-A8C6-086E4A320CD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1936241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1307B-1F55-4F35-A8C6-086E4A320CD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2151117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E1307B-1F55-4F35-A8C6-086E4A320CD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915008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E1307B-1F55-4F35-A8C6-086E4A320CDB}"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308219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1E1307B-1F55-4F35-A8C6-086E4A320CDB}"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3496175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1E1307B-1F55-4F35-A8C6-086E4A320CDB}" type="datetimeFigureOut">
              <a:rPr lang="en-US" smtClean="0"/>
              <a:t>5/3/2023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4117091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1E1307B-1F55-4F35-A8C6-086E4A320CDB}" type="datetimeFigureOut">
              <a:rPr lang="en-US" smtClean="0"/>
              <a:t>5/3/2023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3597902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1307B-1F55-4F35-A8C6-086E4A320CDB}" type="datetimeFigureOut">
              <a:rPr lang="en-US" smtClean="0"/>
              <a:t>5/3/2023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2514458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E1307B-1F55-4F35-A8C6-086E4A320CDB}"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2325246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E1307B-1F55-4F35-A8C6-086E4A320CDB}"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43E6EA-A3E2-4285-BEC2-65397A38ACC8}" type="slidenum">
              <a:rPr lang="en-US" smtClean="0"/>
              <a:t>‹#›</a:t>
            </a:fld>
            <a:endParaRPr lang="en-US"/>
          </a:p>
        </p:txBody>
      </p:sp>
    </p:spTree>
    <p:extLst>
      <p:ext uri="{BB962C8B-B14F-4D97-AF65-F5344CB8AC3E}">
        <p14:creationId xmlns:p14="http://schemas.microsoft.com/office/powerpoint/2010/main" val="984393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1307B-1F55-4F35-A8C6-086E4A320CDB}" type="datetimeFigureOut">
              <a:rPr lang="en-US" smtClean="0"/>
              <a:t>5/3/2023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43E6EA-A3E2-4285-BEC2-65397A38ACC8}" type="slidenum">
              <a:rPr lang="en-US" smtClean="0"/>
              <a:t>‹#›</a:t>
            </a:fld>
            <a:endParaRPr lang="en-US"/>
          </a:p>
        </p:txBody>
      </p:sp>
    </p:spTree>
    <p:extLst>
      <p:ext uri="{BB962C8B-B14F-4D97-AF65-F5344CB8AC3E}">
        <p14:creationId xmlns:p14="http://schemas.microsoft.com/office/powerpoint/2010/main" val="3535248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object 2"/>
          <p:cNvSpPr>
            <a:spLocks/>
          </p:cNvSpPr>
          <p:nvPr/>
        </p:nvSpPr>
        <p:spPr bwMode="auto">
          <a:xfrm>
            <a:off x="683941" y="4159700"/>
            <a:ext cx="10861287" cy="1387930"/>
          </a:xfrm>
          <a:custGeom>
            <a:avLst/>
            <a:gdLst>
              <a:gd name="T0" fmla="*/ 9144000 w 9144000"/>
              <a:gd name="T1" fmla="*/ 0 h 792479"/>
              <a:gd name="T2" fmla="*/ 0 w 9144000"/>
              <a:gd name="T3" fmla="*/ 0 h 792479"/>
              <a:gd name="T4" fmla="*/ 0 w 9144000"/>
              <a:gd name="T5" fmla="*/ 791454 h 792479"/>
              <a:gd name="T6" fmla="*/ 9144000 w 9144000"/>
              <a:gd name="T7" fmla="*/ 791454 h 792479"/>
              <a:gd name="T8" fmla="*/ 9144000 w 9144000"/>
              <a:gd name="T9" fmla="*/ 0 h 79247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44000" h="792479">
                <a:moveTo>
                  <a:pt x="9144000" y="0"/>
                </a:moveTo>
                <a:lnTo>
                  <a:pt x="0" y="0"/>
                </a:lnTo>
                <a:lnTo>
                  <a:pt x="0" y="792086"/>
                </a:lnTo>
                <a:lnTo>
                  <a:pt x="9144000" y="792086"/>
                </a:lnTo>
                <a:lnTo>
                  <a:pt x="914400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p>
        </p:txBody>
      </p:sp>
      <p:sp>
        <p:nvSpPr>
          <p:cNvPr id="3" name="object 3"/>
          <p:cNvSpPr txBox="1"/>
          <p:nvPr/>
        </p:nvSpPr>
        <p:spPr>
          <a:xfrm>
            <a:off x="646771" y="4413345"/>
            <a:ext cx="10861287" cy="2267929"/>
          </a:xfrm>
          <a:prstGeom prst="rect">
            <a:avLst/>
          </a:prstGeom>
        </p:spPr>
        <p:txBody>
          <a:bodyPr wrap="square" lIns="0" tIns="13335" rIns="0" bIns="0">
            <a:spAutoFit/>
          </a:bodyPr>
          <a:lstStyle/>
          <a:p>
            <a:pPr algn="ctr">
              <a:spcBef>
                <a:spcPts val="100"/>
              </a:spcBef>
              <a:defRPr/>
            </a:pPr>
            <a:r>
              <a:rPr lang="en-US" sz="3600" b="1" spc="-114" dirty="0">
                <a:latin typeface="Algerian" panose="04020705040A02060702" pitchFamily="82" charset="0"/>
                <a:cs typeface="Trebuchet MS"/>
              </a:rPr>
              <a:t>Oil and remedies for health beauty and home</a:t>
            </a:r>
          </a:p>
          <a:p>
            <a:pPr algn="ctr">
              <a:spcBef>
                <a:spcPts val="100"/>
              </a:spcBef>
              <a:defRPr/>
            </a:pPr>
            <a:r>
              <a:rPr lang="en-US" sz="3600" b="1" spc="-114" dirty="0">
                <a:latin typeface="Algerian" panose="04020705040A02060702" pitchFamily="82" charset="0"/>
                <a:cs typeface="Trebuchet MS"/>
              </a:rPr>
              <a:t>A R O M A t h e r a p y</a:t>
            </a:r>
          </a:p>
          <a:p>
            <a:pPr algn="ctr">
              <a:spcBef>
                <a:spcPts val="100"/>
              </a:spcBef>
              <a:defRPr/>
            </a:pPr>
            <a:endParaRPr lang="en-US" sz="3600" b="1" spc="-114" dirty="0">
              <a:latin typeface="Algerian" panose="04020705040A02060702" pitchFamily="82" charset="0"/>
              <a:cs typeface="Trebuchet MS"/>
            </a:endParaRPr>
          </a:p>
          <a:p>
            <a:pPr algn="ctr">
              <a:spcBef>
                <a:spcPts val="100"/>
              </a:spcBef>
              <a:defRPr/>
            </a:pPr>
            <a:endParaRPr lang="en-US" sz="3600" b="1" dirty="0">
              <a:latin typeface="Algerian" panose="04020705040A02060702" pitchFamily="82" charset="0"/>
              <a:cs typeface="Times New Roman"/>
            </a:endParaRPr>
          </a:p>
        </p:txBody>
      </p:sp>
      <p:sp>
        <p:nvSpPr>
          <p:cNvPr id="6" name="object 6"/>
          <p:cNvSpPr txBox="1"/>
          <p:nvPr/>
        </p:nvSpPr>
        <p:spPr>
          <a:xfrm>
            <a:off x="3095624" y="5840751"/>
            <a:ext cx="5595938" cy="856645"/>
          </a:xfrm>
          <a:prstGeom prst="rect">
            <a:avLst/>
          </a:prstGeom>
        </p:spPr>
        <p:txBody>
          <a:bodyPr lIns="0" tIns="12700" rIns="0" bIns="0">
            <a:spAutoFit/>
          </a:bodyPr>
          <a:lstStyle/>
          <a:p>
            <a:pPr algn="ctr">
              <a:spcBef>
                <a:spcPts val="100"/>
              </a:spcBef>
              <a:defRPr/>
            </a:pPr>
            <a:r>
              <a:rPr b="1" spc="210" dirty="0">
                <a:latin typeface="Algerian" panose="04020705040A02060702" pitchFamily="82" charset="0"/>
                <a:cs typeface="Times New Roman"/>
              </a:rPr>
              <a:t>Grade</a:t>
            </a:r>
            <a:r>
              <a:rPr b="1" spc="-60" dirty="0">
                <a:latin typeface="Algerian" panose="04020705040A02060702" pitchFamily="82" charset="0"/>
                <a:cs typeface="Times New Roman"/>
              </a:rPr>
              <a:t> </a:t>
            </a:r>
            <a:r>
              <a:rPr lang="en-US" b="1" spc="-60" dirty="0">
                <a:latin typeface="Algerian" panose="04020705040A02060702" pitchFamily="82" charset="0"/>
                <a:cs typeface="Times New Roman"/>
              </a:rPr>
              <a:t>4</a:t>
            </a:r>
            <a:r>
              <a:rPr b="1" spc="130" dirty="0">
                <a:latin typeface="Algerian" panose="04020705040A02060702" pitchFamily="82" charset="0"/>
                <a:cs typeface="Times New Roman"/>
              </a:rPr>
              <a:t>-</a:t>
            </a:r>
            <a:r>
              <a:rPr lang="en-US" b="1" spc="130" dirty="0">
                <a:latin typeface="Algerian" panose="04020705040A02060702" pitchFamily="82" charset="0"/>
                <a:cs typeface="Times New Roman"/>
              </a:rPr>
              <a:t> Spring</a:t>
            </a:r>
            <a:r>
              <a:rPr lang="en-US" b="1" spc="-55" dirty="0">
                <a:latin typeface="Algerian" panose="04020705040A02060702" pitchFamily="82" charset="0"/>
                <a:cs typeface="Times New Roman"/>
              </a:rPr>
              <a:t> </a:t>
            </a:r>
            <a:r>
              <a:rPr b="1" spc="270" dirty="0">
                <a:latin typeface="Algerian" panose="04020705040A02060702" pitchFamily="82" charset="0"/>
                <a:cs typeface="Times New Roman"/>
              </a:rPr>
              <a:t>semester</a:t>
            </a:r>
            <a:r>
              <a:rPr b="1" spc="-55" dirty="0">
                <a:latin typeface="Algerian" panose="04020705040A02060702" pitchFamily="82" charset="0"/>
                <a:cs typeface="Times New Roman"/>
              </a:rPr>
              <a:t> </a:t>
            </a:r>
            <a:endParaRPr lang="en-US" b="1" spc="-55" dirty="0">
              <a:latin typeface="Algerian" panose="04020705040A02060702" pitchFamily="82" charset="0"/>
              <a:cs typeface="Times New Roman"/>
            </a:endParaRPr>
          </a:p>
          <a:p>
            <a:pPr algn="ctr">
              <a:spcBef>
                <a:spcPts val="100"/>
              </a:spcBef>
              <a:defRPr/>
            </a:pPr>
            <a:r>
              <a:rPr b="1" spc="55" dirty="0">
                <a:solidFill>
                  <a:srgbClr val="FF0000"/>
                </a:solidFill>
                <a:latin typeface="Algerian" panose="04020705040A02060702" pitchFamily="82" charset="0"/>
                <a:cs typeface="Times New Roman"/>
              </a:rPr>
              <a:t>Dr.</a:t>
            </a:r>
            <a:r>
              <a:rPr lang="en-US" b="1" spc="55" dirty="0">
                <a:solidFill>
                  <a:srgbClr val="FF0000"/>
                </a:solidFill>
                <a:latin typeface="Algerian" panose="04020705040A02060702" pitchFamily="82" charset="0"/>
                <a:cs typeface="Times New Roman"/>
              </a:rPr>
              <a:t> </a:t>
            </a:r>
            <a:r>
              <a:rPr b="1" spc="55" dirty="0">
                <a:solidFill>
                  <a:srgbClr val="FF0000"/>
                </a:solidFill>
                <a:latin typeface="Algerian" panose="04020705040A02060702" pitchFamily="82" charset="0"/>
                <a:cs typeface="Times New Roman"/>
              </a:rPr>
              <a:t> </a:t>
            </a:r>
            <a:r>
              <a:rPr b="1" spc="-15" dirty="0" err="1">
                <a:solidFill>
                  <a:srgbClr val="FF0000"/>
                </a:solidFill>
                <a:latin typeface="Algerian" panose="04020705040A02060702" pitchFamily="82" charset="0"/>
                <a:cs typeface="Times New Roman"/>
              </a:rPr>
              <a:t>Omji</a:t>
            </a:r>
            <a:r>
              <a:rPr b="1" spc="-140" dirty="0">
                <a:solidFill>
                  <a:srgbClr val="FF0000"/>
                </a:solidFill>
                <a:latin typeface="Algerian" panose="04020705040A02060702" pitchFamily="82" charset="0"/>
                <a:cs typeface="Times New Roman"/>
              </a:rPr>
              <a:t> </a:t>
            </a:r>
            <a:r>
              <a:rPr lang="en-US" b="1" spc="-140" dirty="0">
                <a:solidFill>
                  <a:srgbClr val="FF0000"/>
                </a:solidFill>
                <a:latin typeface="Algerian" panose="04020705040A02060702" pitchFamily="82" charset="0"/>
                <a:cs typeface="Times New Roman"/>
              </a:rPr>
              <a:t>  </a:t>
            </a:r>
            <a:r>
              <a:rPr b="1" spc="270" dirty="0" err="1">
                <a:solidFill>
                  <a:srgbClr val="FF0000"/>
                </a:solidFill>
                <a:latin typeface="Algerian" panose="04020705040A02060702" pitchFamily="82" charset="0"/>
                <a:cs typeface="Times New Roman"/>
              </a:rPr>
              <a:t>Porwal</a:t>
            </a:r>
            <a:endParaRPr lang="en-US" b="1" spc="270" dirty="0">
              <a:solidFill>
                <a:srgbClr val="FF0000"/>
              </a:solidFill>
              <a:latin typeface="Algerian" panose="04020705040A02060702" pitchFamily="82" charset="0"/>
              <a:cs typeface="Times New Roman"/>
            </a:endParaRPr>
          </a:p>
          <a:p>
            <a:pPr algn="ctr">
              <a:defRPr/>
            </a:pPr>
            <a:endParaRPr dirty="0">
              <a:latin typeface="Algerian" panose="04020705040A02060702" pitchFamily="82" charset="0"/>
              <a:cs typeface="Times New Roman"/>
            </a:endParaRPr>
          </a:p>
        </p:txBody>
      </p:sp>
      <p:sp>
        <p:nvSpPr>
          <p:cNvPr id="2053" name="object 7"/>
          <p:cNvSpPr txBox="1">
            <a:spLocks noChangeArrowheads="1"/>
          </p:cNvSpPr>
          <p:nvPr/>
        </p:nvSpPr>
        <p:spPr bwMode="auto">
          <a:xfrm>
            <a:off x="2182091" y="617708"/>
            <a:ext cx="8094518" cy="4015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2065" rIns="0" bIns="0">
            <a:spAutoFit/>
          </a:bodyPr>
          <a:lstStyle>
            <a:lvl1pPr marL="12700" eaLnBrk="0" hangingPunct="0">
              <a:spcBef>
                <a:spcPct val="20000"/>
              </a:spcBef>
              <a:tabLst>
                <a:tab pos="1165225" algn="l"/>
              </a:tabLst>
              <a:defRPr>
                <a:solidFill>
                  <a:schemeClr val="tx1"/>
                </a:solidFill>
                <a:latin typeface="Calibri" pitchFamily="34" charset="0"/>
              </a:defRPr>
            </a:lvl1pPr>
            <a:lvl2pPr marL="742950" indent="-285750" eaLnBrk="0" hangingPunct="0">
              <a:spcBef>
                <a:spcPct val="20000"/>
              </a:spcBef>
              <a:tabLst>
                <a:tab pos="1165225" algn="l"/>
              </a:tabLst>
              <a:defRPr>
                <a:solidFill>
                  <a:schemeClr val="tx1"/>
                </a:solidFill>
                <a:latin typeface="Calibri" pitchFamily="34" charset="0"/>
              </a:defRPr>
            </a:lvl2pPr>
            <a:lvl3pPr marL="1143000" indent="-228600" eaLnBrk="0" hangingPunct="0">
              <a:spcBef>
                <a:spcPct val="20000"/>
              </a:spcBef>
              <a:tabLst>
                <a:tab pos="1165225" algn="l"/>
              </a:tabLst>
              <a:defRPr>
                <a:solidFill>
                  <a:schemeClr val="tx1"/>
                </a:solidFill>
                <a:latin typeface="Calibri" pitchFamily="34" charset="0"/>
              </a:defRPr>
            </a:lvl3pPr>
            <a:lvl4pPr marL="1600200" indent="-228600" eaLnBrk="0" hangingPunct="0">
              <a:spcBef>
                <a:spcPct val="20000"/>
              </a:spcBef>
              <a:tabLst>
                <a:tab pos="1165225" algn="l"/>
              </a:tabLst>
              <a:defRPr>
                <a:solidFill>
                  <a:schemeClr val="tx1"/>
                </a:solidFill>
                <a:latin typeface="Calibri" pitchFamily="34" charset="0"/>
              </a:defRPr>
            </a:lvl4pPr>
            <a:lvl5pPr marL="2057400" indent="-228600" eaLnBrk="0" hangingPunct="0">
              <a:spcBef>
                <a:spcPct val="20000"/>
              </a:spcBef>
              <a:tabLst>
                <a:tab pos="1165225" algn="l"/>
              </a:tabLst>
              <a:defRPr>
                <a:solidFill>
                  <a:schemeClr val="tx1"/>
                </a:solidFill>
                <a:latin typeface="Calibri" pitchFamily="34" charset="0"/>
              </a:defRPr>
            </a:lvl5pPr>
            <a:lvl6pPr marL="2514600" indent="-228600" eaLnBrk="0" fontAlgn="base" hangingPunct="0">
              <a:spcBef>
                <a:spcPct val="20000"/>
              </a:spcBef>
              <a:spcAft>
                <a:spcPct val="0"/>
              </a:spcAft>
              <a:tabLst>
                <a:tab pos="1165225" algn="l"/>
              </a:tabLst>
              <a:defRPr>
                <a:solidFill>
                  <a:schemeClr val="tx1"/>
                </a:solidFill>
                <a:latin typeface="Calibri" pitchFamily="34" charset="0"/>
              </a:defRPr>
            </a:lvl6pPr>
            <a:lvl7pPr marL="2971800" indent="-228600" eaLnBrk="0" fontAlgn="base" hangingPunct="0">
              <a:spcBef>
                <a:spcPct val="20000"/>
              </a:spcBef>
              <a:spcAft>
                <a:spcPct val="0"/>
              </a:spcAft>
              <a:tabLst>
                <a:tab pos="1165225" algn="l"/>
              </a:tabLst>
              <a:defRPr>
                <a:solidFill>
                  <a:schemeClr val="tx1"/>
                </a:solidFill>
                <a:latin typeface="Calibri" pitchFamily="34" charset="0"/>
              </a:defRPr>
            </a:lvl7pPr>
            <a:lvl8pPr marL="3429000" indent="-228600" eaLnBrk="0" fontAlgn="base" hangingPunct="0">
              <a:spcBef>
                <a:spcPct val="20000"/>
              </a:spcBef>
              <a:spcAft>
                <a:spcPct val="0"/>
              </a:spcAft>
              <a:tabLst>
                <a:tab pos="1165225" algn="l"/>
              </a:tabLst>
              <a:defRPr>
                <a:solidFill>
                  <a:schemeClr val="tx1"/>
                </a:solidFill>
                <a:latin typeface="Calibri" pitchFamily="34" charset="0"/>
              </a:defRPr>
            </a:lvl8pPr>
            <a:lvl9pPr marL="3886200" indent="-228600" eaLnBrk="0" fontAlgn="base" hangingPunct="0">
              <a:spcBef>
                <a:spcPct val="20000"/>
              </a:spcBef>
              <a:spcAft>
                <a:spcPct val="0"/>
              </a:spcAft>
              <a:tabLst>
                <a:tab pos="1165225" algn="l"/>
              </a:tabLst>
              <a:defRPr>
                <a:solidFill>
                  <a:schemeClr val="tx1"/>
                </a:solidFill>
                <a:latin typeface="Calibri" pitchFamily="34" charset="0"/>
              </a:defRPr>
            </a:lvl9pPr>
          </a:lstStyle>
          <a:p>
            <a:pPr algn="ctr" eaLnBrk="1" hangingPunct="1">
              <a:spcBef>
                <a:spcPts val="100"/>
              </a:spcBef>
            </a:pPr>
            <a:r>
              <a:rPr lang="en-US" altLang="en-US" sz="3600" b="1" dirty="0">
                <a:latin typeface="Algerian" pitchFamily="82" charset="0"/>
                <a:cs typeface="Times New Roman" pitchFamily="18" charset="0"/>
              </a:rPr>
              <a:t>Tishk  International  University</a:t>
            </a:r>
          </a:p>
          <a:p>
            <a:pPr algn="ctr" eaLnBrk="1" hangingPunct="1">
              <a:spcBef>
                <a:spcPts val="100"/>
              </a:spcBef>
            </a:pPr>
            <a:endParaRPr lang="en-US" altLang="en-US" sz="4400" b="1" dirty="0">
              <a:highlight>
                <a:srgbClr val="000080"/>
              </a:highlight>
              <a:latin typeface="Algerian" pitchFamily="82" charset="0"/>
              <a:cs typeface="Times New Roman" pitchFamily="18" charset="0"/>
            </a:endParaRPr>
          </a:p>
          <a:p>
            <a:pPr algn="ctr" eaLnBrk="1" hangingPunct="1">
              <a:spcBef>
                <a:spcPts val="100"/>
              </a:spcBef>
            </a:pPr>
            <a:r>
              <a:rPr lang="en-US" altLang="en-US" sz="4400" b="1" dirty="0">
                <a:latin typeface="Algerian" pitchFamily="82" charset="0"/>
                <a:cs typeface="Times New Roman" pitchFamily="18" charset="0"/>
              </a:rPr>
              <a:t>  </a:t>
            </a:r>
          </a:p>
          <a:p>
            <a:pPr algn="ctr" eaLnBrk="1" hangingPunct="1">
              <a:spcBef>
                <a:spcPts val="100"/>
              </a:spcBef>
            </a:pPr>
            <a:endParaRPr lang="en-US" altLang="en-US" sz="4400" dirty="0">
              <a:latin typeface="Algerian" pitchFamily="82" charset="0"/>
              <a:cs typeface="Times New Roman" pitchFamily="18" charset="0"/>
            </a:endParaRPr>
          </a:p>
          <a:p>
            <a:pPr algn="ctr" eaLnBrk="1" hangingPunct="1">
              <a:spcBef>
                <a:spcPts val="100"/>
              </a:spcBef>
            </a:pPr>
            <a:r>
              <a:rPr lang="en-US" altLang="en-US" sz="4400" dirty="0">
                <a:latin typeface="Algerian" pitchFamily="82" charset="0"/>
                <a:cs typeface="Times New Roman" pitchFamily="18" charset="0"/>
              </a:rPr>
              <a:t>FACULTY OF PHARMACY</a:t>
            </a:r>
          </a:p>
          <a:p>
            <a:pPr algn="ctr" eaLnBrk="1" hangingPunct="1">
              <a:spcBef>
                <a:spcPct val="0"/>
              </a:spcBef>
            </a:pPr>
            <a:r>
              <a:rPr lang="en-US" altLang="en-US" sz="2000" b="1" dirty="0">
                <a:solidFill>
                  <a:srgbClr val="00AF50"/>
                </a:solidFill>
                <a:latin typeface="Algerian" pitchFamily="82" charset="0"/>
                <a:cs typeface="Times New Roman" pitchFamily="18" charset="0"/>
              </a:rPr>
              <a:t>Department of Pharmacognosy</a:t>
            </a:r>
            <a:endParaRPr lang="en-US" altLang="en-US" sz="2000" dirty="0">
              <a:latin typeface="Algerian" pitchFamily="82" charset="0"/>
              <a:cs typeface="Times New Roman" pitchFamily="18" charset="0"/>
            </a:endParaRPr>
          </a:p>
          <a:p>
            <a:pPr eaLnBrk="1" hangingPunct="1">
              <a:spcBef>
                <a:spcPts val="50"/>
              </a:spcBef>
            </a:pPr>
            <a:endParaRPr lang="en-US" altLang="en-US" sz="2400" dirty="0">
              <a:latin typeface="Algerian" pitchFamily="82" charset="0"/>
              <a:cs typeface="Times New Roman" pitchFamily="18" charset="0"/>
            </a:endParaRPr>
          </a:p>
        </p:txBody>
      </p:sp>
      <p:pic>
        <p:nvPicPr>
          <p:cNvPr id="205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4840" y="1399180"/>
            <a:ext cx="1637507" cy="1610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object 7"/>
          <p:cNvSpPr>
            <a:spLocks noChangeArrowheads="1"/>
          </p:cNvSpPr>
          <p:nvPr/>
        </p:nvSpPr>
        <p:spPr bwMode="auto">
          <a:xfrm>
            <a:off x="1846118" y="1143000"/>
            <a:ext cx="8534400" cy="122238"/>
          </a:xfrm>
          <a:prstGeom prst="rect">
            <a:avLst/>
          </a:prstGeom>
          <a:blipFill dpi="0" rotWithShape="1">
            <a:blip/>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defRPr>
                <a:solidFill>
                  <a:schemeClr val="tx1"/>
                </a:solidFill>
                <a:latin typeface="Calibri" pitchFamily="34" charset="0"/>
              </a:defRPr>
            </a:lvl1pPr>
            <a:lvl2pPr marL="742950" indent="-285750" eaLnBrk="0" hangingPunct="0">
              <a:spcBef>
                <a:spcPct val="20000"/>
              </a:spcBef>
              <a:defRPr>
                <a:solidFill>
                  <a:schemeClr val="tx1"/>
                </a:solidFill>
                <a:latin typeface="Calibri" pitchFamily="34" charset="0"/>
              </a:defRPr>
            </a:lvl2pPr>
            <a:lvl3pPr marL="1143000" indent="-228600" eaLnBrk="0" hangingPunct="0">
              <a:spcBef>
                <a:spcPct val="20000"/>
              </a:spcBef>
              <a:defRPr>
                <a:solidFill>
                  <a:schemeClr val="tx1"/>
                </a:solidFill>
                <a:latin typeface="Calibri" pitchFamily="34" charset="0"/>
              </a:defRPr>
            </a:lvl3pPr>
            <a:lvl4pPr marL="1600200" indent="-228600" eaLnBrk="0" hangingPunct="0">
              <a:spcBef>
                <a:spcPct val="20000"/>
              </a:spcBef>
              <a:defRPr>
                <a:solidFill>
                  <a:schemeClr val="tx1"/>
                </a:solidFill>
                <a:latin typeface="Calibri" pitchFamily="34" charset="0"/>
              </a:defRPr>
            </a:lvl4pPr>
            <a:lvl5pPr marL="2057400" indent="-228600" eaLnBrk="0" hangingPunct="0">
              <a:spcBef>
                <a:spcPct val="20000"/>
              </a:spcBef>
              <a:defRPr>
                <a:solidFill>
                  <a:schemeClr val="tx1"/>
                </a:solidFill>
                <a:latin typeface="Calibri" pitchFamily="34" charset="0"/>
              </a:defRPr>
            </a:lvl5pPr>
            <a:lvl6pPr marL="2514600" indent="-228600" eaLnBrk="0" fontAlgn="base" hangingPunct="0">
              <a:spcBef>
                <a:spcPct val="20000"/>
              </a:spcBef>
              <a:spcAft>
                <a:spcPct val="0"/>
              </a:spcAft>
              <a:defRPr>
                <a:solidFill>
                  <a:schemeClr val="tx1"/>
                </a:solidFill>
                <a:latin typeface="Calibri" pitchFamily="34" charset="0"/>
              </a:defRPr>
            </a:lvl6pPr>
            <a:lvl7pPr marL="2971800" indent="-228600" eaLnBrk="0" fontAlgn="base" hangingPunct="0">
              <a:spcBef>
                <a:spcPct val="20000"/>
              </a:spcBef>
              <a:spcAft>
                <a:spcPct val="0"/>
              </a:spcAft>
              <a:defRPr>
                <a:solidFill>
                  <a:schemeClr val="tx1"/>
                </a:solidFill>
                <a:latin typeface="Calibri" pitchFamily="34" charset="0"/>
              </a:defRPr>
            </a:lvl7pPr>
            <a:lvl8pPr marL="3429000" indent="-228600" eaLnBrk="0" fontAlgn="base" hangingPunct="0">
              <a:spcBef>
                <a:spcPct val="20000"/>
              </a:spcBef>
              <a:spcAft>
                <a:spcPct val="0"/>
              </a:spcAft>
              <a:defRPr>
                <a:solidFill>
                  <a:schemeClr val="tx1"/>
                </a:solidFill>
                <a:latin typeface="Calibri" pitchFamily="34" charset="0"/>
              </a:defRPr>
            </a:lvl8pPr>
            <a:lvl9pPr marL="3886200" indent="-228600" eaLnBrk="0" fontAlgn="base" hangingPunct="0">
              <a:spcBef>
                <a:spcPct val="20000"/>
              </a:spcBef>
              <a:spcAft>
                <a:spcPct val="0"/>
              </a:spcAft>
              <a:defRPr>
                <a:solidFill>
                  <a:schemeClr val="tx1"/>
                </a:solidFill>
                <a:latin typeface="Calibri" pitchFamily="34" charset="0"/>
              </a:defRPr>
            </a:lvl9pPr>
          </a:lstStyle>
          <a:p>
            <a:pPr eaLnBrk="1" hangingPunct="1">
              <a:spcBef>
                <a:spcPct val="0"/>
              </a:spcBef>
            </a:pPr>
            <a:endParaRPr lang="en-US" altLang="en-US" dirty="0">
              <a:highlight>
                <a:srgbClr val="000080"/>
              </a:highlight>
            </a:endParaRPr>
          </a:p>
        </p:txBody>
      </p:sp>
      <p:sp>
        <p:nvSpPr>
          <p:cNvPr id="14" name="object 2"/>
          <p:cNvSpPr/>
          <p:nvPr/>
        </p:nvSpPr>
        <p:spPr>
          <a:xfrm>
            <a:off x="10898458" y="6034286"/>
            <a:ext cx="609600" cy="609600"/>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81290779"/>
      </p:ext>
    </p:extLst>
  </p:cSld>
  <p:clrMapOvr>
    <a:masterClrMapping/>
  </p:clrMapOvr>
  <mc:AlternateContent xmlns:mc="http://schemas.openxmlformats.org/markup-compatibility/2006" xmlns:p14="http://schemas.microsoft.com/office/powerpoint/2010/main">
    <mc:Choice Requires="p14">
      <p:transition spd="slow" p14:dur="2000" advTm="16148"/>
    </mc:Choice>
    <mc:Fallback xmlns="">
      <p:transition spd="slow" advTm="1614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6EFE66-C0DE-4654-A8F4-80BE239BA68E}"/>
              </a:ext>
            </a:extLst>
          </p:cNvPr>
          <p:cNvSpPr>
            <a:spLocks noGrp="1"/>
          </p:cNvSpPr>
          <p:nvPr>
            <p:ph idx="1"/>
          </p:nvPr>
        </p:nvSpPr>
        <p:spPr>
          <a:xfrm>
            <a:off x="259644" y="171810"/>
            <a:ext cx="11672711" cy="6488633"/>
          </a:xfrm>
        </p:spPr>
        <p:txBody>
          <a:bodyPr>
            <a:normAutofit/>
          </a:bodyPr>
          <a:lstStyle/>
          <a:p>
            <a:pPr algn="just"/>
            <a:r>
              <a:rPr lang="en-US" b="1" dirty="0"/>
              <a:t>Eucalyptus essential oil </a:t>
            </a:r>
            <a:r>
              <a:rPr lang="en-US" dirty="0"/>
              <a:t>works as an expectorant, and it has antibacterial and antiviral qualities.</a:t>
            </a:r>
          </a:p>
          <a:p>
            <a:pPr algn="just"/>
            <a:r>
              <a:rPr lang="en-US" dirty="0"/>
              <a:t> It is also cooling and soothing. </a:t>
            </a:r>
          </a:p>
          <a:p>
            <a:pPr algn="just"/>
            <a:r>
              <a:rPr lang="en-US" dirty="0"/>
              <a:t>Because of this, it is incredibly versatile, helping with an array of ailments such as the common cold, muscle aches and pains, and even as an insect repellent.</a:t>
            </a:r>
          </a:p>
          <a:p>
            <a:pPr algn="just"/>
            <a:r>
              <a:rPr lang="en-US" dirty="0"/>
              <a:t> </a:t>
            </a:r>
            <a:r>
              <a:rPr lang="en-US" b="1" dirty="0"/>
              <a:t>Lavender essential oil </a:t>
            </a:r>
            <a:r>
              <a:rPr lang="en-US" dirty="0"/>
              <a:t>not only smells great with its classic floral scent but also has several properties including stress release and relaxation. </a:t>
            </a:r>
          </a:p>
          <a:p>
            <a:pPr algn="just"/>
            <a:r>
              <a:rPr lang="en-US" dirty="0"/>
              <a:t>It’s useful to help people sleep, and it has antiseptic properties making it useful for treating illness and infection.</a:t>
            </a:r>
          </a:p>
          <a:p>
            <a:pPr algn="just"/>
            <a:r>
              <a:rPr lang="en-US" dirty="0"/>
              <a:t> </a:t>
            </a:r>
            <a:r>
              <a:rPr lang="en-US" b="1" dirty="0"/>
              <a:t>Lemon essential oil </a:t>
            </a:r>
            <a:r>
              <a:rPr lang="en-US" dirty="0"/>
              <a:t>has a delicious sunny smell, and it has powerful antibacterial properties.</a:t>
            </a:r>
          </a:p>
          <a:p>
            <a:pPr algn="just"/>
            <a:r>
              <a:rPr lang="en-US" dirty="0"/>
              <a:t> The citrusy smell can invigorate you and help focus your mind or soothe frayed nerves.</a:t>
            </a:r>
          </a:p>
        </p:txBody>
      </p:sp>
    </p:spTree>
    <p:extLst>
      <p:ext uri="{BB962C8B-B14F-4D97-AF65-F5344CB8AC3E}">
        <p14:creationId xmlns:p14="http://schemas.microsoft.com/office/powerpoint/2010/main" val="3975762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6EFE66-C0DE-4654-A8F4-80BE239BA68E}"/>
              </a:ext>
            </a:extLst>
          </p:cNvPr>
          <p:cNvSpPr>
            <a:spLocks noGrp="1"/>
          </p:cNvSpPr>
          <p:nvPr>
            <p:ph idx="1"/>
          </p:nvPr>
        </p:nvSpPr>
        <p:spPr>
          <a:xfrm>
            <a:off x="289932" y="936702"/>
            <a:ext cx="11508058" cy="5556173"/>
          </a:xfrm>
        </p:spPr>
        <p:txBody>
          <a:bodyPr>
            <a:normAutofit/>
          </a:bodyPr>
          <a:lstStyle/>
          <a:p>
            <a:pPr marL="0" indent="0" algn="just">
              <a:buNone/>
            </a:pPr>
            <a:r>
              <a:rPr lang="en-US" b="1" dirty="0"/>
              <a:t>Peppermint essential oil </a:t>
            </a:r>
            <a:r>
              <a:rPr lang="en-US" dirty="0"/>
              <a:t>has antispasmodic properties that can soothe an upset stomach.</a:t>
            </a:r>
          </a:p>
          <a:p>
            <a:pPr marL="0" indent="0" algn="just">
              <a:buNone/>
            </a:pPr>
            <a:r>
              <a:rPr lang="en-US" dirty="0"/>
              <a:t> It is also an antiseptic and anti-inflammatory substance, and the smell is invigorating and helps improve focus and concentration.</a:t>
            </a:r>
          </a:p>
          <a:p>
            <a:pPr marL="0" indent="0" algn="just">
              <a:buNone/>
            </a:pPr>
            <a:r>
              <a:rPr lang="en-US" dirty="0"/>
              <a:t> </a:t>
            </a:r>
            <a:r>
              <a:rPr lang="en-US" b="1" dirty="0"/>
              <a:t>Tea tree essential oil </a:t>
            </a:r>
            <a:r>
              <a:rPr lang="en-US" dirty="0"/>
              <a:t>is a workhorse around the house.</a:t>
            </a:r>
          </a:p>
          <a:p>
            <a:pPr marL="0" indent="0" algn="just">
              <a:buNone/>
            </a:pPr>
            <a:r>
              <a:rPr lang="en-US" dirty="0"/>
              <a:t> It stimulates the immune system. It has antimicrobial and antiseptic properties, and it boosts immune function.</a:t>
            </a:r>
          </a:p>
          <a:p>
            <a:pPr marL="0" indent="0" algn="just">
              <a:buNone/>
            </a:pPr>
            <a:r>
              <a:rPr lang="en-US" dirty="0"/>
              <a:t> It’s also great for fighting several common complaints including dandruff  and athlete’s foot.</a:t>
            </a:r>
          </a:p>
          <a:p>
            <a:pPr marL="0" indent="0" algn="just">
              <a:buNone/>
            </a:pPr>
            <a:r>
              <a:rPr lang="en-US" dirty="0"/>
              <a:t> Now feel free to dive into your first aromatherapy project.</a:t>
            </a:r>
          </a:p>
          <a:p>
            <a:pPr marL="0" indent="0" algn="just">
              <a:buNone/>
            </a:pPr>
            <a:r>
              <a:rPr lang="en-US" dirty="0"/>
              <a:t> The options on the following pages include a lip balm, a disinfectant, and a candle.</a:t>
            </a:r>
          </a:p>
        </p:txBody>
      </p:sp>
    </p:spTree>
    <p:extLst>
      <p:ext uri="{BB962C8B-B14F-4D97-AF65-F5344CB8AC3E}">
        <p14:creationId xmlns:p14="http://schemas.microsoft.com/office/powerpoint/2010/main" val="3242461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9600" dirty="0"/>
              <a:t>       </a:t>
            </a:r>
          </a:p>
          <a:p>
            <a:pPr marL="0" indent="0">
              <a:buNone/>
            </a:pPr>
            <a:r>
              <a:rPr lang="en-US" sz="9600" dirty="0"/>
              <a:t>        </a:t>
            </a:r>
            <a:r>
              <a:rPr lang="en-US" sz="9600" dirty="0">
                <a:latin typeface="Algerian" panose="04020705040A02060702" pitchFamily="82" charset="0"/>
              </a:rPr>
              <a:t>Thanks</a:t>
            </a:r>
          </a:p>
        </p:txBody>
      </p:sp>
    </p:spTree>
    <p:extLst>
      <p:ext uri="{BB962C8B-B14F-4D97-AF65-F5344CB8AC3E}">
        <p14:creationId xmlns:p14="http://schemas.microsoft.com/office/powerpoint/2010/main" val="2292048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213EBB-13C1-4DCA-A8A0-8441034B21B2}"/>
              </a:ext>
            </a:extLst>
          </p:cNvPr>
          <p:cNvSpPr>
            <a:spLocks noGrp="1"/>
          </p:cNvSpPr>
          <p:nvPr>
            <p:ph type="title"/>
          </p:nvPr>
        </p:nvSpPr>
        <p:spPr>
          <a:xfrm>
            <a:off x="1245072" y="1289765"/>
            <a:ext cx="3651101" cy="4270963"/>
          </a:xfrm>
        </p:spPr>
        <p:txBody>
          <a:bodyPr anchor="ctr">
            <a:normAutofit/>
          </a:bodyPr>
          <a:lstStyle/>
          <a:p>
            <a:pPr algn="ctr"/>
            <a:r>
              <a:rPr lang="en-US" sz="3100" dirty="0">
                <a:solidFill>
                  <a:srgbClr val="FFFFFF"/>
                </a:solidFill>
                <a:latin typeface="Algerian" panose="04020705040A02060702" pitchFamily="82" charset="0"/>
              </a:rPr>
              <a:t>COMMON AROMATHERAPY MISTAKES</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E56EFE66-C0DE-4654-A8F4-80BE239BA68E}"/>
              </a:ext>
            </a:extLst>
          </p:cNvPr>
          <p:cNvSpPr>
            <a:spLocks noGrp="1"/>
          </p:cNvSpPr>
          <p:nvPr>
            <p:ph idx="1"/>
          </p:nvPr>
        </p:nvSpPr>
        <p:spPr>
          <a:xfrm>
            <a:off x="4651516" y="374394"/>
            <a:ext cx="6771856" cy="5981955"/>
          </a:xfrm>
        </p:spPr>
        <p:txBody>
          <a:bodyPr anchor="ctr">
            <a:normAutofit/>
          </a:bodyPr>
          <a:lstStyle/>
          <a:p>
            <a:pPr algn="just"/>
            <a:r>
              <a:rPr lang="en-US" sz="2400" dirty="0">
                <a:solidFill>
                  <a:schemeClr val="tx1">
                    <a:alpha val="80000"/>
                  </a:schemeClr>
                </a:solidFill>
              </a:rPr>
              <a:t>There aren’t that many hard and fast rules in the world of DIY aromatherapy. </a:t>
            </a:r>
          </a:p>
          <a:p>
            <a:pPr algn="just"/>
            <a:r>
              <a:rPr lang="en-US" sz="2400" dirty="0">
                <a:solidFill>
                  <a:schemeClr val="tx1">
                    <a:alpha val="80000"/>
                  </a:schemeClr>
                </a:solidFill>
              </a:rPr>
              <a:t>There are some common-sense guidelines—don’t walk away from the stove when you’re melting beeswax, for example—but by and large, no one’s standing over you like an Olympic ice skating judge who saw every mistake you made on that triple toe-loop. </a:t>
            </a:r>
          </a:p>
          <a:p>
            <a:pPr algn="just"/>
            <a:r>
              <a:rPr lang="en-US" sz="2400" dirty="0">
                <a:solidFill>
                  <a:schemeClr val="tx1">
                    <a:alpha val="80000"/>
                  </a:schemeClr>
                </a:solidFill>
              </a:rPr>
              <a:t>Even so, when beginning any new venture, mistakes are likely to be made. Familiarizing yourself ahead of time with some of the most common aromatherapy missteps can help you to avoid making them in the first (or at least second) place. </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8174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57363FD-7E77-4145-9483-331A807A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6802" cy="6858000"/>
          </a:xfrm>
          <a:prstGeom prst="rect">
            <a:avLst/>
          </a:prstGeom>
          <a:gradFill flip="none" rotWithShape="1">
            <a:gsLst>
              <a:gs pos="28000">
                <a:schemeClr val="bg2">
                  <a:alpha val="84000"/>
                </a:schemeClr>
              </a:gs>
              <a:gs pos="74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213EBB-13C1-4DCA-A8A0-8441034B21B2}"/>
              </a:ext>
            </a:extLst>
          </p:cNvPr>
          <p:cNvSpPr>
            <a:spLocks noGrp="1"/>
          </p:cNvSpPr>
          <p:nvPr>
            <p:ph type="title"/>
          </p:nvPr>
        </p:nvSpPr>
        <p:spPr>
          <a:xfrm>
            <a:off x="838200" y="365125"/>
            <a:ext cx="10515600" cy="1325563"/>
          </a:xfrm>
        </p:spPr>
        <p:txBody>
          <a:bodyPr>
            <a:normAutofit/>
          </a:bodyPr>
          <a:lstStyle/>
          <a:p>
            <a:pPr algn="ctr"/>
            <a:r>
              <a:rPr lang="en-US" sz="3600" dirty="0">
                <a:latin typeface="Algerian" panose="04020705040A02060702" pitchFamily="82" charset="0"/>
              </a:rPr>
              <a:t>MISTAKE #     1: USING UNDILUTED OILS</a:t>
            </a:r>
          </a:p>
        </p:txBody>
      </p:sp>
      <p:graphicFrame>
        <p:nvGraphicFramePr>
          <p:cNvPr id="5" name="Content Placeholder 2">
            <a:extLst>
              <a:ext uri="{FF2B5EF4-FFF2-40B4-BE49-F238E27FC236}">
                <a16:creationId xmlns:a16="http://schemas.microsoft.com/office/drawing/2014/main" id="{05899BBE-1A85-42CB-A16D-757A1FAC7290}"/>
              </a:ext>
            </a:extLst>
          </p:cNvPr>
          <p:cNvGraphicFramePr>
            <a:graphicFrameLocks noGrp="1"/>
          </p:cNvGraphicFramePr>
          <p:nvPr>
            <p:ph idx="1"/>
            <p:extLst>
              <p:ext uri="{D42A27DB-BD31-4B8C-83A1-F6EECF244321}">
                <p14:modId xmlns:p14="http://schemas.microsoft.com/office/powerpoint/2010/main" val="23619654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247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3EBB-13C1-4DCA-A8A0-8441034B21B2}"/>
              </a:ext>
            </a:extLst>
          </p:cNvPr>
          <p:cNvSpPr>
            <a:spLocks noGrp="1"/>
          </p:cNvSpPr>
          <p:nvPr>
            <p:ph type="title"/>
          </p:nvPr>
        </p:nvSpPr>
        <p:spPr>
          <a:xfrm>
            <a:off x="516835" y="365125"/>
            <a:ext cx="11317355" cy="1325563"/>
          </a:xfrm>
        </p:spPr>
        <p:txBody>
          <a:bodyPr>
            <a:normAutofit/>
          </a:bodyPr>
          <a:lstStyle/>
          <a:p>
            <a:r>
              <a:rPr lang="en-US" sz="4000" dirty="0">
                <a:latin typeface="Algerian" panose="04020705040A02060702" pitchFamily="82" charset="0"/>
              </a:rPr>
              <a:t>MISTAKE #2: USING TOO MUCH ESSENTIAL OIL</a:t>
            </a:r>
          </a:p>
        </p:txBody>
      </p:sp>
      <p:sp>
        <p:nvSpPr>
          <p:cNvPr id="3" name="Content Placeholder 2">
            <a:extLst>
              <a:ext uri="{FF2B5EF4-FFF2-40B4-BE49-F238E27FC236}">
                <a16:creationId xmlns:a16="http://schemas.microsoft.com/office/drawing/2014/main" id="{E56EFE66-C0DE-4654-A8F4-80BE239BA68E}"/>
              </a:ext>
            </a:extLst>
          </p:cNvPr>
          <p:cNvSpPr>
            <a:spLocks noGrp="1"/>
          </p:cNvSpPr>
          <p:nvPr>
            <p:ph idx="1"/>
          </p:nvPr>
        </p:nvSpPr>
        <p:spPr>
          <a:xfrm>
            <a:off x="516835" y="1825625"/>
            <a:ext cx="10836965" cy="4351338"/>
          </a:xfrm>
        </p:spPr>
        <p:txBody>
          <a:bodyPr/>
          <a:lstStyle/>
          <a:p>
            <a:pPr algn="just"/>
            <a:r>
              <a:rPr lang="en-US" dirty="0"/>
              <a:t>Some people want their products to have a strong scent, so they use more essential oils than a recipe calls for. </a:t>
            </a:r>
          </a:p>
          <a:p>
            <a:pPr algn="just"/>
            <a:r>
              <a:rPr lang="en-US" dirty="0"/>
              <a:t>While this may make the end product more fragrant, it might also irritate the skin or nasal passages.</a:t>
            </a:r>
          </a:p>
          <a:p>
            <a:pPr algn="just"/>
            <a:r>
              <a:rPr lang="en-US" dirty="0"/>
              <a:t> It’s important to follow recipes exactly.</a:t>
            </a:r>
          </a:p>
          <a:p>
            <a:pPr algn="just"/>
            <a:r>
              <a:rPr lang="en-US" dirty="0"/>
              <a:t> When you have gained experience and confidence with essential oils and are beginning to make your own recipes, the rule to follow is: Use no more than one drop of essential oil per teaspoon of carrier oil.</a:t>
            </a:r>
          </a:p>
        </p:txBody>
      </p:sp>
    </p:spTree>
    <p:extLst>
      <p:ext uri="{BB962C8B-B14F-4D97-AF65-F5344CB8AC3E}">
        <p14:creationId xmlns:p14="http://schemas.microsoft.com/office/powerpoint/2010/main" val="291724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3EBB-13C1-4DCA-A8A0-8441034B21B2}"/>
              </a:ext>
            </a:extLst>
          </p:cNvPr>
          <p:cNvSpPr>
            <a:spLocks noGrp="1"/>
          </p:cNvSpPr>
          <p:nvPr>
            <p:ph type="title"/>
          </p:nvPr>
        </p:nvSpPr>
        <p:spPr/>
        <p:txBody>
          <a:bodyPr>
            <a:normAutofit/>
          </a:bodyPr>
          <a:lstStyle/>
          <a:p>
            <a:pPr algn="ctr"/>
            <a:r>
              <a:rPr lang="en-US" sz="3200" dirty="0">
                <a:latin typeface="Algerian" panose="04020705040A02060702" pitchFamily="82" charset="0"/>
              </a:rPr>
              <a:t>MISTAKE #3: USING POROUS MATERIALS FOR MIXING, MEASURING, AND POURING</a:t>
            </a:r>
          </a:p>
        </p:txBody>
      </p:sp>
      <p:sp>
        <p:nvSpPr>
          <p:cNvPr id="3" name="Content Placeholder 2">
            <a:extLst>
              <a:ext uri="{FF2B5EF4-FFF2-40B4-BE49-F238E27FC236}">
                <a16:creationId xmlns:a16="http://schemas.microsoft.com/office/drawing/2014/main" id="{E56EFE66-C0DE-4654-A8F4-80BE239BA68E}"/>
              </a:ext>
            </a:extLst>
          </p:cNvPr>
          <p:cNvSpPr>
            <a:spLocks noGrp="1"/>
          </p:cNvSpPr>
          <p:nvPr>
            <p:ph idx="1"/>
          </p:nvPr>
        </p:nvSpPr>
        <p:spPr/>
        <p:txBody>
          <a:bodyPr/>
          <a:lstStyle/>
          <a:p>
            <a:pPr algn="just"/>
            <a:r>
              <a:rPr lang="en-US" dirty="0"/>
              <a:t>Porous materials like plastic will absorb fragrance.</a:t>
            </a:r>
          </a:p>
          <a:p>
            <a:pPr algn="just"/>
            <a:r>
              <a:rPr lang="en-US" dirty="0"/>
              <a:t>Once those aromas are there, they are there to stay, which can muddle the fragrances of future recipes made with the same objects.</a:t>
            </a:r>
          </a:p>
          <a:p>
            <a:pPr algn="just"/>
            <a:r>
              <a:rPr lang="en-US" dirty="0"/>
              <a:t> If you use plastic stirrers, funnels, droppers, or pipettes, consider them single-use objects. </a:t>
            </a:r>
          </a:p>
          <a:p>
            <a:pPr algn="just"/>
            <a:r>
              <a:rPr lang="en-US" dirty="0"/>
              <a:t>For mixing, use glass or metal bowls and stirring rods, and use metal funnels or dispose of plastic funnels after a single use.</a:t>
            </a:r>
          </a:p>
        </p:txBody>
      </p:sp>
    </p:spTree>
    <p:extLst>
      <p:ext uri="{BB962C8B-B14F-4D97-AF65-F5344CB8AC3E}">
        <p14:creationId xmlns:p14="http://schemas.microsoft.com/office/powerpoint/2010/main" val="1389679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FC9BE17-9A7B-462D-AE50-3D87773873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pices in jars on counter">
            <a:extLst>
              <a:ext uri="{FF2B5EF4-FFF2-40B4-BE49-F238E27FC236}">
                <a16:creationId xmlns:a16="http://schemas.microsoft.com/office/drawing/2014/main" id="{2DC96F4A-6E72-4142-8809-C627335EABE4}"/>
              </a:ext>
            </a:extLst>
          </p:cNvPr>
          <p:cNvPicPr>
            <a:picLocks noChangeAspect="1"/>
          </p:cNvPicPr>
          <p:nvPr/>
        </p:nvPicPr>
        <p:blipFill rotWithShape="1">
          <a:blip r:embed="rId2"/>
          <a:srcRect r="15627" b="-1"/>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3EBE8569-6AEC-4B8C-8D53-2DE337CDB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9213EBB-13C1-4DCA-A8A0-8441034B21B2}"/>
              </a:ext>
            </a:extLst>
          </p:cNvPr>
          <p:cNvSpPr>
            <a:spLocks noGrp="1"/>
          </p:cNvSpPr>
          <p:nvPr>
            <p:ph type="title"/>
          </p:nvPr>
        </p:nvSpPr>
        <p:spPr>
          <a:xfrm>
            <a:off x="530751" y="424398"/>
            <a:ext cx="9890506" cy="1124712"/>
          </a:xfrm>
        </p:spPr>
        <p:txBody>
          <a:bodyPr anchor="b">
            <a:normAutofit/>
          </a:bodyPr>
          <a:lstStyle/>
          <a:p>
            <a:pPr algn="ctr"/>
            <a:r>
              <a:rPr lang="en-US" sz="3600" dirty="0">
                <a:latin typeface="Algerian" panose="04020705040A02060702" pitchFamily="82" charset="0"/>
              </a:rPr>
              <a:t>MISTAKE #4: STORING IMPROPERLY</a:t>
            </a:r>
          </a:p>
        </p:txBody>
      </p:sp>
      <p:sp>
        <p:nvSpPr>
          <p:cNvPr id="13" name="Rectangle 1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9144"/>
          </a:xfrm>
          <a:prstGeom prst="rect">
            <a:avLst/>
          </a:prstGeom>
          <a:solidFill>
            <a:srgbClr val="D5D5D5"/>
          </a:solidFill>
          <a:ln w="3175">
            <a:solidFill>
              <a:srgbClr val="D5D5D5"/>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E56EFE66-C0DE-4654-A8F4-80BE239BA68E}"/>
              </a:ext>
            </a:extLst>
          </p:cNvPr>
          <p:cNvSpPr>
            <a:spLocks noGrp="1"/>
          </p:cNvSpPr>
          <p:nvPr>
            <p:ph idx="1"/>
          </p:nvPr>
        </p:nvSpPr>
        <p:spPr>
          <a:xfrm>
            <a:off x="371093" y="1968246"/>
            <a:ext cx="8410049" cy="3957066"/>
          </a:xfrm>
        </p:spPr>
        <p:txBody>
          <a:bodyPr anchor="t">
            <a:normAutofit/>
          </a:bodyPr>
          <a:lstStyle/>
          <a:p>
            <a:pPr algn="just"/>
            <a:r>
              <a:rPr lang="en-US" dirty="0"/>
              <a:t>Essential oils are volatile and break down over time. Most manufacturers put them in dark glass jars, which keeps the light out and preserves the oils. </a:t>
            </a:r>
          </a:p>
          <a:p>
            <a:pPr marL="0" indent="0" algn="just">
              <a:buNone/>
            </a:pPr>
            <a:endParaRPr lang="en-US" dirty="0"/>
          </a:p>
          <a:p>
            <a:pPr algn="just"/>
            <a:r>
              <a:rPr lang="en-US" dirty="0"/>
              <a:t>Still, in order to preserve the oils for as long as possible, store the bottles tightly sealed in a cool, dry location away from a heat source or vibration both of which can break down the volatile compounds more quickly.</a:t>
            </a:r>
          </a:p>
        </p:txBody>
      </p:sp>
    </p:spTree>
    <p:extLst>
      <p:ext uri="{BB962C8B-B14F-4D97-AF65-F5344CB8AC3E}">
        <p14:creationId xmlns:p14="http://schemas.microsoft.com/office/powerpoint/2010/main" val="1960318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3EBB-13C1-4DCA-A8A0-8441034B21B2}"/>
              </a:ext>
            </a:extLst>
          </p:cNvPr>
          <p:cNvSpPr>
            <a:spLocks noGrp="1"/>
          </p:cNvSpPr>
          <p:nvPr>
            <p:ph type="title"/>
          </p:nvPr>
        </p:nvSpPr>
        <p:spPr/>
        <p:txBody>
          <a:bodyPr/>
          <a:lstStyle/>
          <a:p>
            <a:pPr algn="ctr"/>
            <a:r>
              <a:rPr lang="en-US" dirty="0">
                <a:latin typeface="Algerian" panose="04020705040A02060702" pitchFamily="82" charset="0"/>
              </a:rPr>
              <a:t>MISTAKE #5: BUYING TOO MANY OILS</a:t>
            </a:r>
          </a:p>
        </p:txBody>
      </p:sp>
      <p:sp>
        <p:nvSpPr>
          <p:cNvPr id="3" name="Content Placeholder 2">
            <a:extLst>
              <a:ext uri="{FF2B5EF4-FFF2-40B4-BE49-F238E27FC236}">
                <a16:creationId xmlns:a16="http://schemas.microsoft.com/office/drawing/2014/main" id="{E56EFE66-C0DE-4654-A8F4-80BE239BA68E}"/>
              </a:ext>
            </a:extLst>
          </p:cNvPr>
          <p:cNvSpPr>
            <a:spLocks noGrp="1"/>
          </p:cNvSpPr>
          <p:nvPr>
            <p:ph idx="1"/>
          </p:nvPr>
        </p:nvSpPr>
        <p:spPr/>
        <p:txBody>
          <a:bodyPr/>
          <a:lstStyle/>
          <a:p>
            <a:pPr algn="just"/>
            <a:r>
              <a:rPr lang="en-US" dirty="0"/>
              <a:t>Getting started with essential oils is exciting and fun, so it’s easy to get carried away. </a:t>
            </a:r>
          </a:p>
          <a:p>
            <a:pPr algn="just"/>
            <a:r>
              <a:rPr lang="en-US" dirty="0"/>
              <a:t>Don’t purchase the biggest starter kit you can find, because it may be difficult to use all of those oils before they go bad.</a:t>
            </a:r>
          </a:p>
          <a:p>
            <a:pPr algn="just"/>
            <a:r>
              <a:rPr lang="en-US" dirty="0"/>
              <a:t> Instead, buy a few commonly used starter oils such as lavender, peppermint, and lemon, and then add a few more as needed. </a:t>
            </a:r>
          </a:p>
          <a:p>
            <a:pPr algn="just"/>
            <a:r>
              <a:rPr lang="en-US" dirty="0"/>
              <a:t>Check the oils after about six months and again after a year to ensure they remain fresh, and discard those with an off scent.</a:t>
            </a:r>
          </a:p>
        </p:txBody>
      </p:sp>
    </p:spTree>
    <p:extLst>
      <p:ext uri="{BB962C8B-B14F-4D97-AF65-F5344CB8AC3E}">
        <p14:creationId xmlns:p14="http://schemas.microsoft.com/office/powerpoint/2010/main" val="2411561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13EBB-13C1-4DCA-A8A0-8441034B21B2}"/>
              </a:ext>
            </a:extLst>
          </p:cNvPr>
          <p:cNvSpPr>
            <a:spLocks noGrp="1"/>
          </p:cNvSpPr>
          <p:nvPr>
            <p:ph type="title"/>
          </p:nvPr>
        </p:nvSpPr>
        <p:spPr>
          <a:xfrm>
            <a:off x="838199" y="248357"/>
            <a:ext cx="10515600" cy="970844"/>
          </a:xfrm>
        </p:spPr>
        <p:txBody>
          <a:bodyPr/>
          <a:lstStyle/>
          <a:p>
            <a:r>
              <a:rPr lang="en-US" dirty="0">
                <a:latin typeface="Algerian" panose="04020705040A02060702" pitchFamily="82" charset="0"/>
              </a:rPr>
              <a:t>YOUR FIRST AROMATHERAPY BLENDS</a:t>
            </a:r>
          </a:p>
        </p:txBody>
      </p:sp>
      <p:sp>
        <p:nvSpPr>
          <p:cNvPr id="3" name="Content Placeholder 2">
            <a:extLst>
              <a:ext uri="{FF2B5EF4-FFF2-40B4-BE49-F238E27FC236}">
                <a16:creationId xmlns:a16="http://schemas.microsoft.com/office/drawing/2014/main" id="{E56EFE66-C0DE-4654-A8F4-80BE239BA68E}"/>
              </a:ext>
            </a:extLst>
          </p:cNvPr>
          <p:cNvSpPr>
            <a:spLocks noGrp="1"/>
          </p:cNvSpPr>
          <p:nvPr>
            <p:ph idx="1"/>
          </p:nvPr>
        </p:nvSpPr>
        <p:spPr>
          <a:xfrm>
            <a:off x="208844" y="1512711"/>
            <a:ext cx="11774311" cy="5887154"/>
          </a:xfrm>
        </p:spPr>
        <p:txBody>
          <a:bodyPr>
            <a:normAutofit/>
          </a:bodyPr>
          <a:lstStyle/>
          <a:p>
            <a:pPr algn="just"/>
            <a:r>
              <a:rPr lang="en-US" dirty="0"/>
              <a:t>You don’t have to buy an entire portfolio with hundreds of essential oils and carrier oils.</a:t>
            </a:r>
          </a:p>
          <a:p>
            <a:pPr algn="just"/>
            <a:r>
              <a:rPr lang="en-US" dirty="0"/>
              <a:t> In fact, with just a few different oils, you can make some fun recipes that use just one or two oils and have powerful properties, smell great, and will whet your appetite for making aromatherapy a regular part of your life. </a:t>
            </a:r>
          </a:p>
          <a:p>
            <a:pPr algn="just"/>
            <a:r>
              <a:rPr lang="en-US" dirty="0"/>
              <a:t>The three recipes in this chapter are your introduction to using some of the most popular essential oils. </a:t>
            </a:r>
          </a:p>
          <a:p>
            <a:pPr algn="just"/>
            <a:r>
              <a:rPr lang="en-US" dirty="0"/>
              <a:t>Even if you’re extremely new to aromatherapy, the projects are easy, fun, and an affordable way to enter the wonderful world of aromatherapy. </a:t>
            </a:r>
          </a:p>
        </p:txBody>
      </p:sp>
    </p:spTree>
    <p:extLst>
      <p:ext uri="{BB962C8B-B14F-4D97-AF65-F5344CB8AC3E}">
        <p14:creationId xmlns:p14="http://schemas.microsoft.com/office/powerpoint/2010/main" val="117107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9213EBB-13C1-4DCA-A8A0-8441034B21B2}"/>
              </a:ext>
            </a:extLst>
          </p:cNvPr>
          <p:cNvSpPr>
            <a:spLocks noGrp="1"/>
          </p:cNvSpPr>
          <p:nvPr>
            <p:ph type="title"/>
          </p:nvPr>
        </p:nvSpPr>
        <p:spPr>
          <a:xfrm>
            <a:off x="1245072" y="1289765"/>
            <a:ext cx="3651101" cy="4270963"/>
          </a:xfrm>
        </p:spPr>
        <p:txBody>
          <a:bodyPr anchor="ctr">
            <a:normAutofit/>
          </a:bodyPr>
          <a:lstStyle/>
          <a:p>
            <a:pPr algn="ctr"/>
            <a:r>
              <a:rPr lang="en-US" sz="5600" dirty="0">
                <a:solidFill>
                  <a:srgbClr val="FFFFFF"/>
                </a:solidFill>
                <a:latin typeface="Algerian" panose="04020705040A02060702" pitchFamily="82" charset="0"/>
              </a:rPr>
              <a:t>FIVE OILS AND THREE BLENDS</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E56EFE66-C0DE-4654-A8F4-80BE239BA68E}"/>
              </a:ext>
            </a:extLst>
          </p:cNvPr>
          <p:cNvSpPr>
            <a:spLocks noGrp="1"/>
          </p:cNvSpPr>
          <p:nvPr>
            <p:ph idx="1"/>
          </p:nvPr>
        </p:nvSpPr>
        <p:spPr>
          <a:xfrm>
            <a:off x="4896173" y="518400"/>
            <a:ext cx="7096297" cy="5837949"/>
          </a:xfrm>
        </p:spPr>
        <p:txBody>
          <a:bodyPr anchor="ctr">
            <a:noAutofit/>
          </a:bodyPr>
          <a:lstStyle/>
          <a:p>
            <a:pPr algn="just"/>
            <a:r>
              <a:rPr lang="en-US" sz="2000" b="1" dirty="0">
                <a:solidFill>
                  <a:schemeClr val="tx1">
                    <a:alpha val="80000"/>
                  </a:schemeClr>
                </a:solidFill>
              </a:rPr>
              <a:t>Swiss Army knives are incredibly popular tools because of their versatility. </a:t>
            </a:r>
          </a:p>
          <a:p>
            <a:pPr algn="just"/>
            <a:r>
              <a:rPr lang="en-US" sz="2000" b="1" dirty="0">
                <a:solidFill>
                  <a:schemeClr val="tx1">
                    <a:alpha val="80000"/>
                  </a:schemeClr>
                </a:solidFill>
              </a:rPr>
              <a:t>With a single tool, you can perform numerous functions.</a:t>
            </a:r>
          </a:p>
          <a:p>
            <a:pPr algn="just"/>
            <a:r>
              <a:rPr lang="en-US" sz="2000" b="1" dirty="0">
                <a:solidFill>
                  <a:schemeClr val="tx1">
                    <a:alpha val="80000"/>
                  </a:schemeClr>
                </a:solidFill>
              </a:rPr>
              <a:t> Consider the five oils and three blends contained in this section as your Swiss Army knife of aromatherapy. </a:t>
            </a:r>
          </a:p>
          <a:p>
            <a:pPr algn="just"/>
            <a:r>
              <a:rPr lang="en-US" sz="2000" b="1" dirty="0">
                <a:solidFill>
                  <a:schemeClr val="tx1">
                    <a:alpha val="80000"/>
                  </a:schemeClr>
                </a:solidFill>
              </a:rPr>
              <a:t>With them, you can create an array of products that work well and smell amazing.</a:t>
            </a:r>
          </a:p>
          <a:p>
            <a:pPr algn="just"/>
            <a:r>
              <a:rPr lang="en-US" sz="2000" b="1" dirty="0">
                <a:solidFill>
                  <a:schemeClr val="tx1">
                    <a:alpha val="80000"/>
                  </a:schemeClr>
                </a:solidFill>
              </a:rPr>
              <a:t> Many manufacturers sell their essential oils in kits, and if you do some research, you’ll discover that these basic kits often contain the same five or six essential oils or blends. </a:t>
            </a:r>
          </a:p>
          <a:p>
            <a:pPr algn="just"/>
            <a:r>
              <a:rPr lang="en-US" sz="2000" b="1" dirty="0">
                <a:solidFill>
                  <a:schemeClr val="tx1">
                    <a:alpha val="80000"/>
                  </a:schemeClr>
                </a:solidFill>
              </a:rPr>
              <a:t>The kits are a great way to save a little bit of money and get started with essential oil blends.</a:t>
            </a:r>
          </a:p>
          <a:p>
            <a:pPr algn="just"/>
            <a:r>
              <a:rPr lang="en-US" sz="2000" b="1" dirty="0">
                <a:solidFill>
                  <a:schemeClr val="tx1">
                    <a:alpha val="80000"/>
                  </a:schemeClr>
                </a:solidFill>
              </a:rPr>
              <a:t> They typically use the same handful of oils or blends because these have powerful healing properties and are the most useful and versatile in aromatherapy work.</a:t>
            </a:r>
          </a:p>
          <a:p>
            <a:pPr algn="just"/>
            <a:r>
              <a:rPr lang="en-US" sz="2000" b="1" dirty="0">
                <a:solidFill>
                  <a:schemeClr val="tx1">
                    <a:alpha val="80000"/>
                  </a:schemeClr>
                </a:solidFill>
              </a:rPr>
              <a:t> Your five go-to oils are listed below with brief descriptions, and one or more of them are included in the three starter projects that follow. </a:t>
            </a:r>
          </a:p>
          <a:p>
            <a:pPr algn="just"/>
            <a:endParaRPr lang="en-US" sz="2000" b="1"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80985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1134</Words>
  <Application>Microsoft Office PowerPoint</Application>
  <PresentationFormat>Widescreen</PresentationFormat>
  <Paragraphs>68</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Algerian</vt:lpstr>
      <vt:lpstr>Arial</vt:lpstr>
      <vt:lpstr>Calibri</vt:lpstr>
      <vt:lpstr>Calibri Light</vt:lpstr>
      <vt:lpstr>Office Theme</vt:lpstr>
      <vt:lpstr>PowerPoint Presentation</vt:lpstr>
      <vt:lpstr>COMMON AROMATHERAPY MISTAKES</vt:lpstr>
      <vt:lpstr>MISTAKE #     1: USING UNDILUTED OILS</vt:lpstr>
      <vt:lpstr>MISTAKE #2: USING TOO MUCH ESSENTIAL OIL</vt:lpstr>
      <vt:lpstr>MISTAKE #3: USING POROUS MATERIALS FOR MIXING, MEASURING, AND POURING</vt:lpstr>
      <vt:lpstr>MISTAKE #4: STORING IMPROPERLY</vt:lpstr>
      <vt:lpstr>MISTAKE #5: BUYING TOO MANY OILS</vt:lpstr>
      <vt:lpstr>YOUR FIRST AROMATHERAPY BLENDS</vt:lpstr>
      <vt:lpstr>FIVE OILS AND THREE BLENDS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Omji Porwal</cp:lastModifiedBy>
  <cp:revision>25</cp:revision>
  <dcterms:created xsi:type="dcterms:W3CDTF">2021-04-07T02:42:47Z</dcterms:created>
  <dcterms:modified xsi:type="dcterms:W3CDTF">2023-05-03T05:48:50Z</dcterms:modified>
</cp:coreProperties>
</file>