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3" r:id="rId2"/>
    <p:sldId id="257" r:id="rId3"/>
    <p:sldId id="258" r:id="rId4"/>
    <p:sldId id="275" r:id="rId5"/>
    <p:sldId id="276" r:id="rId6"/>
    <p:sldId id="277" r:id="rId7"/>
    <p:sldId id="278" r:id="rId8"/>
    <p:sldId id="279" r:id="rId9"/>
    <p:sldId id="280" r:id="rId10"/>
    <p:sldId id="287" r:id="rId11"/>
    <p:sldId id="281" r:id="rId12"/>
    <p:sldId id="282" r:id="rId13"/>
    <p:sldId id="283" r:id="rId14"/>
    <p:sldId id="288"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6" d="100"/>
          <a:sy n="96" d="100"/>
        </p:scale>
        <p:origin x="86" y="1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BBC7D-D34F-4953-A9E8-8325F684622E}" type="datetimeFigureOut">
              <a:rPr lang="en-US" smtClean="0"/>
              <a:t>5/10/2023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AB0A31-CE76-43D5-933C-5ABB3BA4863C}" type="slidenum">
              <a:rPr lang="en-US" smtClean="0"/>
              <a:t>‹#›</a:t>
            </a:fld>
            <a:endParaRPr lang="en-US"/>
          </a:p>
        </p:txBody>
      </p:sp>
    </p:spTree>
    <p:extLst>
      <p:ext uri="{BB962C8B-B14F-4D97-AF65-F5344CB8AC3E}">
        <p14:creationId xmlns:p14="http://schemas.microsoft.com/office/powerpoint/2010/main" val="2317880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3810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5551F5F-D960-4A2A-A528-4AAC2DDD340C}" type="slidenum">
              <a:rPr lang="en-US" altLang="en-US"/>
              <a:pPr eaLnBrk="1" hangingPunct="1"/>
              <a:t>1</a:t>
            </a:fld>
            <a:endParaRPr lang="en-US" altLang="en-US"/>
          </a:p>
        </p:txBody>
      </p:sp>
    </p:spTree>
    <p:extLst>
      <p:ext uri="{BB962C8B-B14F-4D97-AF65-F5344CB8AC3E}">
        <p14:creationId xmlns:p14="http://schemas.microsoft.com/office/powerpoint/2010/main" val="2642941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E1307B-1F55-4F35-A8C6-086E4A320CDB}"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664083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1307B-1F55-4F35-A8C6-086E4A320CDB}"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1936241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1307B-1F55-4F35-A8C6-086E4A320CDB}"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2151117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1307B-1F55-4F35-A8C6-086E4A320CDB}"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915008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307B-1F55-4F35-A8C6-086E4A320CDB}"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3082193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E1307B-1F55-4F35-A8C6-086E4A320CDB}"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3496175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E1307B-1F55-4F35-A8C6-086E4A320CDB}" type="datetimeFigureOut">
              <a:rPr lang="en-US" smtClean="0"/>
              <a:t>5/10/2023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4117091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E1307B-1F55-4F35-A8C6-086E4A320CDB}" type="datetimeFigureOut">
              <a:rPr lang="en-US" smtClean="0"/>
              <a:t>5/10/2023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3597902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307B-1F55-4F35-A8C6-086E4A320CDB}" type="datetimeFigureOut">
              <a:rPr lang="en-US" smtClean="0"/>
              <a:t>5/10/2023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2514458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E1307B-1F55-4F35-A8C6-086E4A320CDB}"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2325246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E1307B-1F55-4F35-A8C6-086E4A320CDB}"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98439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1307B-1F55-4F35-A8C6-086E4A320CDB}" type="datetimeFigureOut">
              <a:rPr lang="en-US" smtClean="0"/>
              <a:t>5/10/2023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3E6EA-A3E2-4285-BEC2-65397A38ACC8}" type="slidenum">
              <a:rPr lang="en-US" smtClean="0"/>
              <a:t>‹#›</a:t>
            </a:fld>
            <a:endParaRPr lang="en-US"/>
          </a:p>
        </p:txBody>
      </p:sp>
    </p:spTree>
    <p:extLst>
      <p:ext uri="{BB962C8B-B14F-4D97-AF65-F5344CB8AC3E}">
        <p14:creationId xmlns:p14="http://schemas.microsoft.com/office/powerpoint/2010/main" val="3535248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bject 2"/>
          <p:cNvSpPr>
            <a:spLocks/>
          </p:cNvSpPr>
          <p:nvPr/>
        </p:nvSpPr>
        <p:spPr bwMode="auto">
          <a:xfrm>
            <a:off x="1524000" y="4159699"/>
            <a:ext cx="9144000" cy="1209225"/>
          </a:xfrm>
          <a:custGeom>
            <a:avLst/>
            <a:gdLst>
              <a:gd name="T0" fmla="*/ 9144000 w 9144000"/>
              <a:gd name="T1" fmla="*/ 0 h 792479"/>
              <a:gd name="T2" fmla="*/ 0 w 9144000"/>
              <a:gd name="T3" fmla="*/ 0 h 792479"/>
              <a:gd name="T4" fmla="*/ 0 w 9144000"/>
              <a:gd name="T5" fmla="*/ 791454 h 792479"/>
              <a:gd name="T6" fmla="*/ 9144000 w 9144000"/>
              <a:gd name="T7" fmla="*/ 791454 h 792479"/>
              <a:gd name="T8" fmla="*/ 9144000 w 9144000"/>
              <a:gd name="T9" fmla="*/ 0 h 792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792479">
                <a:moveTo>
                  <a:pt x="9144000" y="0"/>
                </a:moveTo>
                <a:lnTo>
                  <a:pt x="0" y="0"/>
                </a:lnTo>
                <a:lnTo>
                  <a:pt x="0" y="792086"/>
                </a:lnTo>
                <a:lnTo>
                  <a:pt x="9144000" y="792086"/>
                </a:lnTo>
                <a:lnTo>
                  <a:pt x="914400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dirty="0"/>
          </a:p>
        </p:txBody>
      </p:sp>
      <p:sp>
        <p:nvSpPr>
          <p:cNvPr id="3" name="object 3"/>
          <p:cNvSpPr txBox="1"/>
          <p:nvPr/>
        </p:nvSpPr>
        <p:spPr>
          <a:xfrm>
            <a:off x="1846118" y="4159698"/>
            <a:ext cx="8458200" cy="1134285"/>
          </a:xfrm>
          <a:prstGeom prst="rect">
            <a:avLst/>
          </a:prstGeom>
        </p:spPr>
        <p:txBody>
          <a:bodyPr lIns="0" tIns="13335" rIns="0" bIns="0">
            <a:spAutoFit/>
          </a:bodyPr>
          <a:lstStyle/>
          <a:p>
            <a:pPr algn="ctr">
              <a:spcBef>
                <a:spcPts val="100"/>
              </a:spcBef>
              <a:defRPr/>
            </a:pPr>
            <a:r>
              <a:rPr lang="en-US" sz="3600" b="1" spc="-114" dirty="0">
                <a:latin typeface="Algerian" panose="04020705040A02060702" pitchFamily="82" charset="0"/>
                <a:cs typeface="Trebuchet MS"/>
              </a:rPr>
              <a:t>A R O M A t h e r a p y</a:t>
            </a:r>
          </a:p>
          <a:p>
            <a:pPr algn="ctr">
              <a:spcBef>
                <a:spcPts val="100"/>
              </a:spcBef>
              <a:defRPr/>
            </a:pPr>
            <a:r>
              <a:rPr lang="en-US" sz="3600" b="1" spc="-114" dirty="0">
                <a:latin typeface="Algerian" panose="04020705040A02060702" pitchFamily="82" charset="0"/>
                <a:cs typeface="Times New Roman"/>
              </a:rPr>
              <a:t>Oil to know and use them-1</a:t>
            </a:r>
            <a:endParaRPr lang="en-US" sz="3600" b="1" dirty="0">
              <a:latin typeface="Algerian" panose="04020705040A02060702" pitchFamily="82" charset="0"/>
              <a:cs typeface="Times New Roman"/>
            </a:endParaRPr>
          </a:p>
        </p:txBody>
      </p:sp>
      <p:sp>
        <p:nvSpPr>
          <p:cNvPr id="6" name="object 6"/>
          <p:cNvSpPr txBox="1"/>
          <p:nvPr/>
        </p:nvSpPr>
        <p:spPr>
          <a:xfrm>
            <a:off x="3095625" y="5368925"/>
            <a:ext cx="5595938" cy="844550"/>
          </a:xfrm>
          <a:prstGeom prst="rect">
            <a:avLst/>
          </a:prstGeom>
        </p:spPr>
        <p:txBody>
          <a:bodyPr lIns="0" tIns="12700" rIns="0" bIns="0">
            <a:spAutoFit/>
          </a:bodyPr>
          <a:lstStyle/>
          <a:p>
            <a:pPr algn="ctr">
              <a:spcBef>
                <a:spcPts val="100"/>
              </a:spcBef>
              <a:defRPr/>
            </a:pPr>
            <a:r>
              <a:rPr b="1" spc="210" dirty="0">
                <a:latin typeface="Algerian" panose="04020705040A02060702" pitchFamily="82" charset="0"/>
                <a:cs typeface="Times New Roman"/>
              </a:rPr>
              <a:t>Grade</a:t>
            </a:r>
            <a:r>
              <a:rPr b="1" spc="-60" dirty="0">
                <a:latin typeface="Algerian" panose="04020705040A02060702" pitchFamily="82" charset="0"/>
                <a:cs typeface="Times New Roman"/>
              </a:rPr>
              <a:t> </a:t>
            </a:r>
            <a:r>
              <a:rPr lang="en-US" b="1" spc="-60" dirty="0">
                <a:latin typeface="Algerian" panose="04020705040A02060702" pitchFamily="82" charset="0"/>
                <a:cs typeface="Times New Roman"/>
              </a:rPr>
              <a:t>4</a:t>
            </a:r>
            <a:r>
              <a:rPr b="1" spc="130" dirty="0">
                <a:latin typeface="Algerian" panose="04020705040A02060702" pitchFamily="82" charset="0"/>
                <a:cs typeface="Times New Roman"/>
              </a:rPr>
              <a:t>-</a:t>
            </a:r>
            <a:r>
              <a:rPr lang="en-US" b="1" spc="130" dirty="0">
                <a:latin typeface="Algerian" panose="04020705040A02060702" pitchFamily="82" charset="0"/>
                <a:cs typeface="Times New Roman"/>
              </a:rPr>
              <a:t> Spring</a:t>
            </a:r>
            <a:r>
              <a:rPr lang="en-US" b="1" spc="-55" dirty="0">
                <a:latin typeface="Algerian" panose="04020705040A02060702" pitchFamily="82" charset="0"/>
                <a:cs typeface="Times New Roman"/>
              </a:rPr>
              <a:t> </a:t>
            </a:r>
            <a:r>
              <a:rPr b="1" spc="270">
                <a:latin typeface="Algerian" panose="04020705040A02060702" pitchFamily="82" charset="0"/>
                <a:cs typeface="Times New Roman"/>
              </a:rPr>
              <a:t>semester</a:t>
            </a:r>
            <a:r>
              <a:rPr b="1" spc="-55">
                <a:latin typeface="Algerian" panose="04020705040A02060702" pitchFamily="82" charset="0"/>
                <a:cs typeface="Times New Roman"/>
              </a:rPr>
              <a:t> </a:t>
            </a:r>
            <a:endParaRPr lang="en-US" b="1" spc="150" smtClean="0">
              <a:latin typeface="Algerian" panose="04020705040A02060702" pitchFamily="82" charset="0"/>
              <a:cs typeface="Times New Roman"/>
            </a:endParaRPr>
          </a:p>
          <a:p>
            <a:pPr algn="ctr">
              <a:defRPr/>
            </a:pPr>
            <a:r>
              <a:rPr lang="en-US" b="1" spc="55" smtClean="0">
                <a:solidFill>
                  <a:srgbClr val="FF0000"/>
                </a:solidFill>
                <a:latin typeface="Algerian" panose="04020705040A02060702" pitchFamily="82" charset="0"/>
                <a:cs typeface="Times New Roman"/>
              </a:rPr>
              <a:t>Prof</a:t>
            </a:r>
            <a:r>
              <a:rPr lang="en-US" b="1" spc="55" dirty="0">
                <a:solidFill>
                  <a:srgbClr val="FF0000"/>
                </a:solidFill>
                <a:latin typeface="Algerian" panose="04020705040A02060702" pitchFamily="82" charset="0"/>
                <a:cs typeface="Times New Roman"/>
              </a:rPr>
              <a:t>. </a:t>
            </a:r>
            <a:r>
              <a:rPr b="1" spc="55" dirty="0">
                <a:solidFill>
                  <a:srgbClr val="FF0000"/>
                </a:solidFill>
                <a:latin typeface="Algerian" panose="04020705040A02060702" pitchFamily="82" charset="0"/>
                <a:cs typeface="Times New Roman"/>
              </a:rPr>
              <a:t>Dr.</a:t>
            </a:r>
            <a:r>
              <a:rPr lang="en-US" b="1" spc="55" dirty="0">
                <a:solidFill>
                  <a:srgbClr val="FF0000"/>
                </a:solidFill>
                <a:latin typeface="Algerian" panose="04020705040A02060702" pitchFamily="82" charset="0"/>
                <a:cs typeface="Times New Roman"/>
              </a:rPr>
              <a:t> </a:t>
            </a:r>
            <a:r>
              <a:rPr b="1" spc="55" dirty="0">
                <a:solidFill>
                  <a:srgbClr val="FF0000"/>
                </a:solidFill>
                <a:latin typeface="Algerian" panose="04020705040A02060702" pitchFamily="82" charset="0"/>
                <a:cs typeface="Times New Roman"/>
              </a:rPr>
              <a:t> </a:t>
            </a:r>
            <a:r>
              <a:rPr b="1" spc="-15" dirty="0" err="1">
                <a:solidFill>
                  <a:srgbClr val="FF0000"/>
                </a:solidFill>
                <a:latin typeface="Algerian" panose="04020705040A02060702" pitchFamily="82" charset="0"/>
                <a:cs typeface="Times New Roman"/>
              </a:rPr>
              <a:t>Omji</a:t>
            </a:r>
            <a:r>
              <a:rPr b="1" spc="-140" dirty="0">
                <a:solidFill>
                  <a:srgbClr val="FF0000"/>
                </a:solidFill>
                <a:latin typeface="Algerian" panose="04020705040A02060702" pitchFamily="82" charset="0"/>
                <a:cs typeface="Times New Roman"/>
              </a:rPr>
              <a:t> </a:t>
            </a:r>
            <a:r>
              <a:rPr lang="en-US" b="1" spc="-140" dirty="0">
                <a:solidFill>
                  <a:srgbClr val="FF0000"/>
                </a:solidFill>
                <a:latin typeface="Algerian" panose="04020705040A02060702" pitchFamily="82" charset="0"/>
                <a:cs typeface="Times New Roman"/>
              </a:rPr>
              <a:t>  </a:t>
            </a:r>
            <a:r>
              <a:rPr b="1" spc="270" dirty="0" err="1">
                <a:solidFill>
                  <a:srgbClr val="FF0000"/>
                </a:solidFill>
                <a:latin typeface="Algerian" panose="04020705040A02060702" pitchFamily="82" charset="0"/>
                <a:cs typeface="Times New Roman"/>
              </a:rPr>
              <a:t>Porwal</a:t>
            </a:r>
            <a:endParaRPr lang="en-US" b="1" spc="270" dirty="0">
              <a:solidFill>
                <a:srgbClr val="FF0000"/>
              </a:solidFill>
              <a:latin typeface="Algerian" panose="04020705040A02060702" pitchFamily="82" charset="0"/>
              <a:cs typeface="Times New Roman"/>
            </a:endParaRPr>
          </a:p>
          <a:p>
            <a:pPr algn="ctr">
              <a:defRPr/>
            </a:pPr>
            <a:endParaRPr dirty="0">
              <a:latin typeface="Algerian" panose="04020705040A02060702" pitchFamily="82" charset="0"/>
              <a:cs typeface="Times New Roman"/>
            </a:endParaRPr>
          </a:p>
        </p:txBody>
      </p:sp>
      <p:sp>
        <p:nvSpPr>
          <p:cNvPr id="2053" name="object 7"/>
          <p:cNvSpPr txBox="1">
            <a:spLocks noChangeArrowheads="1"/>
          </p:cNvSpPr>
          <p:nvPr/>
        </p:nvSpPr>
        <p:spPr bwMode="auto">
          <a:xfrm>
            <a:off x="2182091" y="617708"/>
            <a:ext cx="8094518" cy="401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065" rIns="0" bIns="0">
            <a:spAutoFit/>
          </a:bodyPr>
          <a:lstStyle>
            <a:lvl1pPr marL="12700" eaLnBrk="0" hangingPunct="0">
              <a:spcBef>
                <a:spcPct val="20000"/>
              </a:spcBef>
              <a:tabLst>
                <a:tab pos="1165225" algn="l"/>
              </a:tabLst>
              <a:defRPr>
                <a:solidFill>
                  <a:schemeClr val="tx1"/>
                </a:solidFill>
                <a:latin typeface="Calibri" pitchFamily="34" charset="0"/>
              </a:defRPr>
            </a:lvl1pPr>
            <a:lvl2pPr marL="742950" indent="-285750" eaLnBrk="0" hangingPunct="0">
              <a:spcBef>
                <a:spcPct val="20000"/>
              </a:spcBef>
              <a:tabLst>
                <a:tab pos="1165225" algn="l"/>
              </a:tabLst>
              <a:defRPr>
                <a:solidFill>
                  <a:schemeClr val="tx1"/>
                </a:solidFill>
                <a:latin typeface="Calibri" pitchFamily="34" charset="0"/>
              </a:defRPr>
            </a:lvl2pPr>
            <a:lvl3pPr marL="1143000" indent="-228600" eaLnBrk="0" hangingPunct="0">
              <a:spcBef>
                <a:spcPct val="20000"/>
              </a:spcBef>
              <a:tabLst>
                <a:tab pos="1165225" algn="l"/>
              </a:tabLst>
              <a:defRPr>
                <a:solidFill>
                  <a:schemeClr val="tx1"/>
                </a:solidFill>
                <a:latin typeface="Calibri" pitchFamily="34" charset="0"/>
              </a:defRPr>
            </a:lvl3pPr>
            <a:lvl4pPr marL="1600200" indent="-228600" eaLnBrk="0" hangingPunct="0">
              <a:spcBef>
                <a:spcPct val="20000"/>
              </a:spcBef>
              <a:tabLst>
                <a:tab pos="1165225" algn="l"/>
              </a:tabLst>
              <a:defRPr>
                <a:solidFill>
                  <a:schemeClr val="tx1"/>
                </a:solidFill>
                <a:latin typeface="Calibri" pitchFamily="34" charset="0"/>
              </a:defRPr>
            </a:lvl4pPr>
            <a:lvl5pPr marL="2057400" indent="-228600" eaLnBrk="0" hangingPunct="0">
              <a:spcBef>
                <a:spcPct val="20000"/>
              </a:spcBef>
              <a:tabLst>
                <a:tab pos="1165225" algn="l"/>
              </a:tabLst>
              <a:defRPr>
                <a:solidFill>
                  <a:schemeClr val="tx1"/>
                </a:solidFill>
                <a:latin typeface="Calibri" pitchFamily="34" charset="0"/>
              </a:defRPr>
            </a:lvl5pPr>
            <a:lvl6pPr marL="2514600" indent="-228600" eaLnBrk="0" fontAlgn="base" hangingPunct="0">
              <a:spcBef>
                <a:spcPct val="20000"/>
              </a:spcBef>
              <a:spcAft>
                <a:spcPct val="0"/>
              </a:spcAft>
              <a:tabLst>
                <a:tab pos="1165225" algn="l"/>
              </a:tabLst>
              <a:defRPr>
                <a:solidFill>
                  <a:schemeClr val="tx1"/>
                </a:solidFill>
                <a:latin typeface="Calibri" pitchFamily="34" charset="0"/>
              </a:defRPr>
            </a:lvl6pPr>
            <a:lvl7pPr marL="2971800" indent="-228600" eaLnBrk="0" fontAlgn="base" hangingPunct="0">
              <a:spcBef>
                <a:spcPct val="20000"/>
              </a:spcBef>
              <a:spcAft>
                <a:spcPct val="0"/>
              </a:spcAft>
              <a:tabLst>
                <a:tab pos="1165225" algn="l"/>
              </a:tabLst>
              <a:defRPr>
                <a:solidFill>
                  <a:schemeClr val="tx1"/>
                </a:solidFill>
                <a:latin typeface="Calibri" pitchFamily="34" charset="0"/>
              </a:defRPr>
            </a:lvl7pPr>
            <a:lvl8pPr marL="3429000" indent="-228600" eaLnBrk="0" fontAlgn="base" hangingPunct="0">
              <a:spcBef>
                <a:spcPct val="20000"/>
              </a:spcBef>
              <a:spcAft>
                <a:spcPct val="0"/>
              </a:spcAft>
              <a:tabLst>
                <a:tab pos="1165225" algn="l"/>
              </a:tabLst>
              <a:defRPr>
                <a:solidFill>
                  <a:schemeClr val="tx1"/>
                </a:solidFill>
                <a:latin typeface="Calibri" pitchFamily="34" charset="0"/>
              </a:defRPr>
            </a:lvl8pPr>
            <a:lvl9pPr marL="3886200" indent="-228600" eaLnBrk="0" fontAlgn="base" hangingPunct="0">
              <a:spcBef>
                <a:spcPct val="20000"/>
              </a:spcBef>
              <a:spcAft>
                <a:spcPct val="0"/>
              </a:spcAft>
              <a:tabLst>
                <a:tab pos="1165225" algn="l"/>
              </a:tabLst>
              <a:defRPr>
                <a:solidFill>
                  <a:schemeClr val="tx1"/>
                </a:solidFill>
                <a:latin typeface="Calibri" pitchFamily="34" charset="0"/>
              </a:defRPr>
            </a:lvl9pPr>
          </a:lstStyle>
          <a:p>
            <a:pPr algn="ctr" eaLnBrk="1" hangingPunct="1">
              <a:spcBef>
                <a:spcPts val="100"/>
              </a:spcBef>
            </a:pPr>
            <a:r>
              <a:rPr lang="en-US" altLang="en-US" sz="3600" b="1" dirty="0">
                <a:latin typeface="Algerian" pitchFamily="82" charset="0"/>
                <a:cs typeface="Times New Roman" pitchFamily="18" charset="0"/>
              </a:rPr>
              <a:t>Tishk  International  University</a:t>
            </a:r>
          </a:p>
          <a:p>
            <a:pPr algn="ctr" eaLnBrk="1" hangingPunct="1">
              <a:spcBef>
                <a:spcPts val="100"/>
              </a:spcBef>
            </a:pPr>
            <a:endParaRPr lang="en-US" altLang="en-US" sz="4400" b="1" dirty="0">
              <a:latin typeface="Algerian" pitchFamily="82" charset="0"/>
              <a:cs typeface="Times New Roman" pitchFamily="18" charset="0"/>
            </a:endParaRPr>
          </a:p>
          <a:p>
            <a:pPr algn="ctr" eaLnBrk="1" hangingPunct="1">
              <a:spcBef>
                <a:spcPts val="100"/>
              </a:spcBef>
            </a:pPr>
            <a:r>
              <a:rPr lang="en-US" altLang="en-US" sz="4400" b="1" dirty="0">
                <a:latin typeface="Algerian" pitchFamily="82" charset="0"/>
                <a:cs typeface="Times New Roman" pitchFamily="18" charset="0"/>
              </a:rPr>
              <a:t>  </a:t>
            </a:r>
          </a:p>
          <a:p>
            <a:pPr algn="ctr" eaLnBrk="1" hangingPunct="1">
              <a:spcBef>
                <a:spcPts val="100"/>
              </a:spcBef>
            </a:pPr>
            <a:endParaRPr lang="en-US" altLang="en-US" sz="4400" dirty="0">
              <a:latin typeface="Algerian" pitchFamily="82" charset="0"/>
              <a:cs typeface="Times New Roman" pitchFamily="18" charset="0"/>
            </a:endParaRPr>
          </a:p>
          <a:p>
            <a:pPr algn="ctr" eaLnBrk="1" hangingPunct="1">
              <a:spcBef>
                <a:spcPts val="100"/>
              </a:spcBef>
            </a:pPr>
            <a:r>
              <a:rPr lang="en-US" altLang="en-US" sz="4400" dirty="0">
                <a:latin typeface="Algerian" pitchFamily="82" charset="0"/>
                <a:cs typeface="Times New Roman" pitchFamily="18" charset="0"/>
              </a:rPr>
              <a:t>FACULTY OF PHARMACY</a:t>
            </a:r>
          </a:p>
          <a:p>
            <a:pPr algn="ctr" eaLnBrk="1" hangingPunct="1">
              <a:spcBef>
                <a:spcPct val="0"/>
              </a:spcBef>
            </a:pPr>
            <a:r>
              <a:rPr lang="en-US" altLang="en-US" sz="2000" b="1" dirty="0">
                <a:solidFill>
                  <a:srgbClr val="00AF50"/>
                </a:solidFill>
                <a:latin typeface="Algerian" pitchFamily="82" charset="0"/>
                <a:cs typeface="Times New Roman" pitchFamily="18" charset="0"/>
              </a:rPr>
              <a:t>Department of Pharmacognosy</a:t>
            </a:r>
            <a:endParaRPr lang="en-US" altLang="en-US" sz="2000" dirty="0">
              <a:latin typeface="Algerian" pitchFamily="82" charset="0"/>
              <a:cs typeface="Times New Roman" pitchFamily="18" charset="0"/>
            </a:endParaRPr>
          </a:p>
          <a:p>
            <a:pPr eaLnBrk="1" hangingPunct="1">
              <a:spcBef>
                <a:spcPts val="50"/>
              </a:spcBef>
            </a:pPr>
            <a:endParaRPr lang="en-US" altLang="en-US" sz="2400" dirty="0">
              <a:latin typeface="Algerian" pitchFamily="82" charset="0"/>
              <a:cs typeface="Times New Roman" pitchFamily="18" charset="0"/>
            </a:endParaRPr>
          </a:p>
        </p:txBody>
      </p:sp>
      <p:pic>
        <p:nvPicPr>
          <p:cNvPr id="20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1492" y="1513446"/>
            <a:ext cx="1637507" cy="1610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object 7"/>
          <p:cNvSpPr>
            <a:spLocks noChangeArrowheads="1"/>
          </p:cNvSpPr>
          <p:nvPr/>
        </p:nvSpPr>
        <p:spPr bwMode="auto">
          <a:xfrm>
            <a:off x="1846118" y="1143000"/>
            <a:ext cx="8534400" cy="122238"/>
          </a:xfrm>
          <a:prstGeom prst="rect">
            <a:avLst/>
          </a:prstGeom>
          <a:blipFill dpi="0" rotWithShape="1">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defRPr>
                <a:solidFill>
                  <a:schemeClr val="tx1"/>
                </a:solidFill>
                <a:latin typeface="Calibri" pitchFamily="34" charset="0"/>
              </a:defRPr>
            </a:lvl1pPr>
            <a:lvl2pPr marL="742950" indent="-285750" eaLnBrk="0" hangingPunct="0">
              <a:spcBef>
                <a:spcPct val="20000"/>
              </a:spcBef>
              <a:defRPr>
                <a:solidFill>
                  <a:schemeClr val="tx1"/>
                </a:solidFill>
                <a:latin typeface="Calibri" pitchFamily="34" charset="0"/>
              </a:defRPr>
            </a:lvl2pPr>
            <a:lvl3pPr marL="1143000" indent="-228600" eaLnBrk="0" hangingPunct="0">
              <a:spcBef>
                <a:spcPct val="20000"/>
              </a:spcBef>
              <a:defRPr>
                <a:solidFill>
                  <a:schemeClr val="tx1"/>
                </a:solidFill>
                <a:latin typeface="Calibri" pitchFamily="34" charset="0"/>
              </a:defRPr>
            </a:lvl3pPr>
            <a:lvl4pPr marL="1600200" indent="-228600" eaLnBrk="0" hangingPunct="0">
              <a:spcBef>
                <a:spcPct val="20000"/>
              </a:spcBef>
              <a:defRPr>
                <a:solidFill>
                  <a:schemeClr val="tx1"/>
                </a:solidFill>
                <a:latin typeface="Calibri" pitchFamily="34" charset="0"/>
              </a:defRPr>
            </a:lvl4pPr>
            <a:lvl5pPr marL="2057400" indent="-228600" eaLnBrk="0" hangingPunct="0">
              <a:spcBef>
                <a:spcPct val="20000"/>
              </a:spcBef>
              <a:defRPr>
                <a:solidFill>
                  <a:schemeClr val="tx1"/>
                </a:solidFill>
                <a:latin typeface="Calibri" pitchFamily="34" charset="0"/>
              </a:defRPr>
            </a:lvl5pPr>
            <a:lvl6pPr marL="2514600" indent="-228600" eaLnBrk="0" fontAlgn="base" hangingPunct="0">
              <a:spcBef>
                <a:spcPct val="20000"/>
              </a:spcBef>
              <a:spcAft>
                <a:spcPct val="0"/>
              </a:spcAft>
              <a:defRPr>
                <a:solidFill>
                  <a:schemeClr val="tx1"/>
                </a:solidFill>
                <a:latin typeface="Calibri" pitchFamily="34" charset="0"/>
              </a:defRPr>
            </a:lvl6pPr>
            <a:lvl7pPr marL="2971800" indent="-228600" eaLnBrk="0" fontAlgn="base" hangingPunct="0">
              <a:spcBef>
                <a:spcPct val="20000"/>
              </a:spcBef>
              <a:spcAft>
                <a:spcPct val="0"/>
              </a:spcAft>
              <a:defRPr>
                <a:solidFill>
                  <a:schemeClr val="tx1"/>
                </a:solidFill>
                <a:latin typeface="Calibri" pitchFamily="34" charset="0"/>
              </a:defRPr>
            </a:lvl7pPr>
            <a:lvl8pPr marL="3429000" indent="-228600" eaLnBrk="0" fontAlgn="base" hangingPunct="0">
              <a:spcBef>
                <a:spcPct val="20000"/>
              </a:spcBef>
              <a:spcAft>
                <a:spcPct val="0"/>
              </a:spcAft>
              <a:defRPr>
                <a:solidFill>
                  <a:schemeClr val="tx1"/>
                </a:solidFill>
                <a:latin typeface="Calibri" pitchFamily="34" charset="0"/>
              </a:defRPr>
            </a:lvl8pPr>
            <a:lvl9pPr marL="3886200" indent="-228600" eaLnBrk="0" fontAlgn="base" hangingPunct="0">
              <a:spcBef>
                <a:spcPct val="20000"/>
              </a:spcBef>
              <a:spcAft>
                <a:spcPct val="0"/>
              </a:spcAft>
              <a:defRPr>
                <a:solidFill>
                  <a:schemeClr val="tx1"/>
                </a:solidFill>
                <a:latin typeface="Calibri" pitchFamily="34" charset="0"/>
              </a:defRPr>
            </a:lvl9pPr>
          </a:lstStyle>
          <a:p>
            <a:pPr eaLnBrk="1" hangingPunct="1">
              <a:spcBef>
                <a:spcPct val="0"/>
              </a:spcBef>
            </a:pPr>
            <a:endParaRPr lang="en-US" altLang="en-US"/>
          </a:p>
        </p:txBody>
      </p:sp>
      <p:sp>
        <p:nvSpPr>
          <p:cNvPr id="14" name="object 2"/>
          <p:cNvSpPr/>
          <p:nvPr/>
        </p:nvSpPr>
        <p:spPr>
          <a:xfrm>
            <a:off x="10933043" y="6039402"/>
            <a:ext cx="609600" cy="6096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35792219"/>
      </p:ext>
    </p:extLst>
  </p:cSld>
  <p:clrMapOvr>
    <a:masterClrMapping/>
  </p:clrMapOvr>
  <mc:AlternateContent xmlns:mc="http://schemas.openxmlformats.org/markup-compatibility/2006" xmlns:p14="http://schemas.microsoft.com/office/powerpoint/2010/main">
    <mc:Choice Requires="p14">
      <p:transition spd="slow" p14:dur="2000" advTm="16148"/>
    </mc:Choice>
    <mc:Fallback xmlns="">
      <p:transition spd="slow" advTm="1614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C02D62-1EE7-4F10-9472-C88E2C18DE5B}"/>
              </a:ext>
            </a:extLst>
          </p:cNvPr>
          <p:cNvPicPr>
            <a:picLocks noChangeAspect="1"/>
          </p:cNvPicPr>
          <p:nvPr/>
        </p:nvPicPr>
        <p:blipFill rotWithShape="1">
          <a:blip r:embed="rId2">
            <a:alphaModFix/>
          </a:blip>
          <a:srcRect l="6052" r="-1" b="-1"/>
          <a:stretch/>
        </p:blipFill>
        <p:spPr>
          <a:xfrm>
            <a:off x="5797848"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C1FE5C04-8810-47DA-99B1-2E5CDF0CC669}"/>
              </a:ext>
            </a:extLst>
          </p:cNvPr>
          <p:cNvSpPr>
            <a:spLocks noGrp="1"/>
          </p:cNvSpPr>
          <p:nvPr>
            <p:ph type="title"/>
          </p:nvPr>
        </p:nvSpPr>
        <p:spPr>
          <a:xfrm>
            <a:off x="851036" y="256849"/>
            <a:ext cx="4803636" cy="1311664"/>
          </a:xfrm>
        </p:spPr>
        <p:txBody>
          <a:bodyPr vert="horz" lIns="91440" tIns="45720" rIns="91440" bIns="45720" rtlCol="0" anchor="ctr">
            <a:normAutofit/>
          </a:bodyPr>
          <a:lstStyle/>
          <a:p>
            <a:pPr algn="ctr"/>
            <a:r>
              <a:rPr lang="en-US" sz="2800" dirty="0">
                <a:solidFill>
                  <a:srgbClr val="000000"/>
                </a:solidFill>
                <a:latin typeface="Algerian" panose="04020705040A02060702" pitchFamily="82" charset="0"/>
              </a:rPr>
              <a:t>BERGAMOT </a:t>
            </a:r>
            <a:br>
              <a:rPr lang="en-US" sz="2800" dirty="0">
                <a:solidFill>
                  <a:srgbClr val="000000"/>
                </a:solidFill>
                <a:latin typeface="Algerian" panose="04020705040A02060702" pitchFamily="82" charset="0"/>
              </a:rPr>
            </a:br>
            <a:r>
              <a:rPr lang="en-US" sz="2800" dirty="0">
                <a:solidFill>
                  <a:srgbClr val="000000"/>
                </a:solidFill>
                <a:latin typeface="Algerian" panose="04020705040A02060702" pitchFamily="82" charset="0"/>
              </a:rPr>
              <a:t>Citrus bergamia</a:t>
            </a:r>
            <a:br>
              <a:rPr lang="en-US" sz="2800" dirty="0">
                <a:solidFill>
                  <a:srgbClr val="000000"/>
                </a:solidFill>
                <a:latin typeface="Algerian" panose="04020705040A02060702" pitchFamily="82" charset="0"/>
              </a:rPr>
            </a:br>
            <a:r>
              <a:rPr lang="en-US" sz="2800" dirty="0">
                <a:solidFill>
                  <a:srgbClr val="000000"/>
                </a:solidFill>
                <a:latin typeface="Algerian" panose="04020705040A02060702" pitchFamily="82" charset="0"/>
              </a:rPr>
              <a:t>SCENT: CITRUS/FLORAL</a:t>
            </a:r>
          </a:p>
        </p:txBody>
      </p:sp>
      <p:sp>
        <p:nvSpPr>
          <p:cNvPr id="4" name="Text Placeholder 3">
            <a:extLst>
              <a:ext uri="{FF2B5EF4-FFF2-40B4-BE49-F238E27FC236}">
                <a16:creationId xmlns:a16="http://schemas.microsoft.com/office/drawing/2014/main" id="{59E2F77C-70B7-4E44-A9C9-6099B92529D7}"/>
              </a:ext>
            </a:extLst>
          </p:cNvPr>
          <p:cNvSpPr>
            <a:spLocks noGrp="1"/>
          </p:cNvSpPr>
          <p:nvPr>
            <p:ph type="body" sz="half" idx="2"/>
          </p:nvPr>
        </p:nvSpPr>
        <p:spPr>
          <a:xfrm>
            <a:off x="344558" y="1568513"/>
            <a:ext cx="5751442" cy="4925051"/>
          </a:xfrm>
        </p:spPr>
        <p:txBody>
          <a:bodyPr vert="horz" lIns="91440" tIns="45720" rIns="91440" bIns="45720" rtlCol="0" anchor="ctr">
            <a:normAutofit fontScale="85000" lnSpcReduction="20000"/>
          </a:bodyPr>
          <a:lstStyle/>
          <a:p>
            <a:pPr indent="-228600" algn="just">
              <a:buFont typeface="Arial" panose="020B0604020202020204" pitchFamily="34" charset="0"/>
              <a:buChar char="•"/>
            </a:pPr>
            <a:r>
              <a:rPr lang="en-US" sz="2800" dirty="0">
                <a:solidFill>
                  <a:srgbClr val="000000"/>
                </a:solidFill>
              </a:rPr>
              <a:t>Bergamot oil is used both in food preparation and perfumery. It is the oil that gives Earl Grey tea its distinctive taste. </a:t>
            </a:r>
          </a:p>
          <a:p>
            <a:pPr algn="just"/>
            <a:endParaRPr lang="en-US" sz="2800" dirty="0">
              <a:solidFill>
                <a:srgbClr val="000000"/>
              </a:solidFill>
            </a:endParaRPr>
          </a:p>
          <a:p>
            <a:pPr indent="-228600" algn="just">
              <a:buFont typeface="Arial" panose="020B0604020202020204" pitchFamily="34" charset="0"/>
              <a:buChar char="•"/>
            </a:pPr>
            <a:r>
              <a:rPr lang="en-US" sz="2800" dirty="0">
                <a:solidFill>
                  <a:srgbClr val="000000"/>
                </a:solidFill>
              </a:rPr>
              <a:t>It has also been used to flavor pipe tobacco.</a:t>
            </a:r>
          </a:p>
          <a:p>
            <a:pPr algn="just"/>
            <a:endParaRPr lang="en-US" sz="2800" dirty="0">
              <a:solidFill>
                <a:srgbClr val="000000"/>
              </a:solidFill>
            </a:endParaRPr>
          </a:p>
          <a:p>
            <a:pPr indent="-228600" algn="just">
              <a:buFont typeface="Arial" panose="020B0604020202020204" pitchFamily="34" charset="0"/>
              <a:buChar char="•"/>
            </a:pPr>
            <a:r>
              <a:rPr lang="en-US" sz="2800" dirty="0">
                <a:solidFill>
                  <a:srgbClr val="000000"/>
                </a:solidFill>
              </a:rPr>
              <a:t>The best bergamot oil is sourced from Italy, although the plant also grows in Africa, southern France, and parts of Turkey, where it is primarily used to flavor marmalade. </a:t>
            </a:r>
          </a:p>
          <a:p>
            <a:pPr algn="just"/>
            <a:endParaRPr lang="en-US" sz="2800" dirty="0">
              <a:solidFill>
                <a:srgbClr val="000000"/>
              </a:solidFill>
            </a:endParaRPr>
          </a:p>
          <a:p>
            <a:pPr indent="-228600" algn="just">
              <a:buFont typeface="Arial" panose="020B0604020202020204" pitchFamily="34" charset="0"/>
              <a:buChar char="•"/>
            </a:pPr>
            <a:r>
              <a:rPr lang="en-US" sz="2800" dirty="0">
                <a:solidFill>
                  <a:srgbClr val="000000"/>
                </a:solidFill>
              </a:rPr>
              <a:t>It is sometimes adulterated with the essential oil of bergamot mint.</a:t>
            </a:r>
          </a:p>
          <a:p>
            <a:pPr indent="-228600">
              <a:buFont typeface="Arial" panose="020B0604020202020204" pitchFamily="34" charset="0"/>
              <a:buChar char="•"/>
            </a:pPr>
            <a:endParaRPr lang="en-US" sz="2000" dirty="0">
              <a:solidFill>
                <a:srgbClr val="000000"/>
              </a:solidFill>
            </a:endParaRPr>
          </a:p>
        </p:txBody>
      </p:sp>
    </p:spTree>
    <p:extLst>
      <p:ext uri="{BB962C8B-B14F-4D97-AF65-F5344CB8AC3E}">
        <p14:creationId xmlns:p14="http://schemas.microsoft.com/office/powerpoint/2010/main" val="1768383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B0DC6E-4B61-40C6-9CFA-5660FBC6261D}"/>
              </a:ext>
            </a:extLst>
          </p:cNvPr>
          <p:cNvSpPr>
            <a:spLocks noGrp="1"/>
          </p:cNvSpPr>
          <p:nvPr>
            <p:ph idx="1"/>
          </p:nvPr>
        </p:nvSpPr>
        <p:spPr>
          <a:xfrm>
            <a:off x="838200" y="602166"/>
            <a:ext cx="10515600" cy="5574797"/>
          </a:xfrm>
        </p:spPr>
        <p:txBody>
          <a:bodyPr>
            <a:normAutofit fontScale="92500" lnSpcReduction="20000"/>
          </a:bodyPr>
          <a:lstStyle/>
          <a:p>
            <a:pPr algn="just"/>
            <a:r>
              <a:rPr lang="en-US" dirty="0" smtClean="0"/>
              <a:t>PROPERTIES </a:t>
            </a:r>
            <a:endParaRPr lang="en-US" dirty="0"/>
          </a:p>
          <a:p>
            <a:pPr algn="just"/>
            <a:r>
              <a:rPr lang="en-US" dirty="0"/>
              <a:t>Antidepressant, Antifungal, Antiseptic, Deodorant, Digestive tonic, Febrifuge, Immune booster, Insect repellant, Sedative </a:t>
            </a:r>
          </a:p>
          <a:p>
            <a:pPr algn="just"/>
            <a:r>
              <a:rPr lang="en-US" dirty="0"/>
              <a:t>POTENTIAL USES Acne, Anxiety, Body odor, Colds and flu, Cold sores, Cough, Depression, Digestive problems, Dry Skin, Eczema, Fever, Insomnia, Laryngitis, Mood disorders, Nerve pain, Psoriasis, Scabies, Seborrhea, Skin infection, Skin irritation, Stress and tension, Urinary tract infections, Wound healing </a:t>
            </a:r>
          </a:p>
          <a:p>
            <a:pPr algn="just"/>
            <a:r>
              <a:rPr lang="en-US" dirty="0"/>
              <a:t>BLENDS WELL WITH Citrus: grapefruit, orange, bergamot Floral: lavender, geranium, </a:t>
            </a:r>
            <a:r>
              <a:rPr lang="en-US" dirty="0" err="1"/>
              <a:t>palmarosa</a:t>
            </a:r>
            <a:r>
              <a:rPr lang="en-US" dirty="0"/>
              <a:t>, </a:t>
            </a:r>
            <a:r>
              <a:rPr lang="en-US" dirty="0" err="1"/>
              <a:t>ylang</a:t>
            </a:r>
            <a:r>
              <a:rPr lang="en-US" dirty="0"/>
              <a:t> </a:t>
            </a:r>
            <a:r>
              <a:rPr lang="en-US" dirty="0" err="1"/>
              <a:t>ylang</a:t>
            </a:r>
            <a:r>
              <a:rPr lang="en-US" dirty="0"/>
              <a:t> Oriental: patchouli Spicy: cinnamon, clove, nutmeg</a:t>
            </a:r>
          </a:p>
          <a:p>
            <a:pPr algn="just"/>
            <a:r>
              <a:rPr lang="en-US" dirty="0"/>
              <a:t>CAN BE SUBSTITUTED WITH Bitter Orange Grapefruit</a:t>
            </a:r>
          </a:p>
          <a:p>
            <a:pPr algn="just"/>
            <a:r>
              <a:rPr lang="en-US" dirty="0"/>
              <a:t> PRECAUTIONS</a:t>
            </a:r>
          </a:p>
          <a:p>
            <a:pPr algn="just"/>
            <a:r>
              <a:rPr lang="en-US" dirty="0"/>
              <a:t> Never use more than 1 drop per 2 teaspoons of carrier oil.</a:t>
            </a:r>
          </a:p>
          <a:p>
            <a:pPr algn="just"/>
            <a:r>
              <a:rPr lang="en-US" dirty="0"/>
              <a:t> Do not spend time in the sun after using this essential oil.</a:t>
            </a:r>
          </a:p>
        </p:txBody>
      </p:sp>
    </p:spTree>
    <p:extLst>
      <p:ext uri="{BB962C8B-B14F-4D97-AF65-F5344CB8AC3E}">
        <p14:creationId xmlns:p14="http://schemas.microsoft.com/office/powerpoint/2010/main" val="4003924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6D3F838-EF6F-4A22-BF2B-87FDEE722DEB}"/>
              </a:ext>
            </a:extLst>
          </p:cNvPr>
          <p:cNvPicPr>
            <a:picLocks noChangeAspect="1"/>
          </p:cNvPicPr>
          <p:nvPr/>
        </p:nvPicPr>
        <p:blipFill rotWithShape="1">
          <a:blip r:embed="rId2">
            <a:alphaModFix/>
          </a:blip>
          <a:srcRect r="6764" b="1"/>
          <a:stretch/>
        </p:blipFill>
        <p:spPr>
          <a:xfrm>
            <a:off x="5797543" y="10"/>
            <a:ext cx="6394152" cy="6857990"/>
          </a:xfrm>
          <a:prstGeom prst="rect">
            <a:avLst/>
          </a:prstGeom>
        </p:spPr>
      </p:pic>
      <p:pic>
        <p:nvPicPr>
          <p:cNvPr id="58" name="Picture 57">
            <a:extLst>
              <a:ext uri="{FF2B5EF4-FFF2-40B4-BE49-F238E27FC236}">
                <a16:creationId xmlns:a16="http://schemas.microsoft.com/office/drawing/2014/main"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C9B15712-A902-4CAE-AB3B-30276A1827C5}"/>
              </a:ext>
            </a:extLst>
          </p:cNvPr>
          <p:cNvSpPr>
            <a:spLocks noGrp="1"/>
          </p:cNvSpPr>
          <p:nvPr>
            <p:ph type="title"/>
          </p:nvPr>
        </p:nvSpPr>
        <p:spPr>
          <a:xfrm>
            <a:off x="0" y="429774"/>
            <a:ext cx="6394152" cy="1311664"/>
          </a:xfrm>
        </p:spPr>
        <p:txBody>
          <a:bodyPr vert="horz" lIns="91440" tIns="45720" rIns="91440" bIns="45720" rtlCol="0">
            <a:normAutofit fontScale="90000"/>
          </a:bodyPr>
          <a:lstStyle/>
          <a:p>
            <a:pPr algn="ctr"/>
            <a:r>
              <a:rPr lang="en-US" kern="1200" dirty="0">
                <a:solidFill>
                  <a:srgbClr val="000000"/>
                </a:solidFill>
                <a:latin typeface="Algerian" panose="04020705040A02060702" pitchFamily="82" charset="0"/>
              </a:rPr>
              <a:t>CALENDULA </a:t>
            </a:r>
            <a:br>
              <a:rPr lang="en-US" kern="1200" dirty="0">
                <a:solidFill>
                  <a:srgbClr val="000000"/>
                </a:solidFill>
                <a:latin typeface="Algerian" panose="04020705040A02060702" pitchFamily="82" charset="0"/>
              </a:rPr>
            </a:br>
            <a:r>
              <a:rPr lang="en-US" kern="1200" dirty="0" err="1">
                <a:solidFill>
                  <a:srgbClr val="000000"/>
                </a:solidFill>
                <a:latin typeface="Algerian" panose="04020705040A02060702" pitchFamily="82" charset="0"/>
              </a:rPr>
              <a:t>Calendula</a:t>
            </a:r>
            <a:r>
              <a:rPr lang="en-US" kern="1200" dirty="0">
                <a:solidFill>
                  <a:srgbClr val="000000"/>
                </a:solidFill>
                <a:latin typeface="Algerian" panose="04020705040A02060702" pitchFamily="82" charset="0"/>
              </a:rPr>
              <a:t> officinalis </a:t>
            </a:r>
          </a:p>
        </p:txBody>
      </p:sp>
      <p:sp>
        <p:nvSpPr>
          <p:cNvPr id="35" name="Content Placeholder 34">
            <a:extLst>
              <a:ext uri="{FF2B5EF4-FFF2-40B4-BE49-F238E27FC236}">
                <a16:creationId xmlns:a16="http://schemas.microsoft.com/office/drawing/2014/main" id="{19A88EAD-9C73-4B64-9273-8297A1225CB1}"/>
              </a:ext>
            </a:extLst>
          </p:cNvPr>
          <p:cNvSpPr>
            <a:spLocks noGrp="1"/>
          </p:cNvSpPr>
          <p:nvPr>
            <p:ph idx="1"/>
          </p:nvPr>
        </p:nvSpPr>
        <p:spPr>
          <a:xfrm>
            <a:off x="0" y="1741438"/>
            <a:ext cx="6891453" cy="4949294"/>
          </a:xfrm>
        </p:spPr>
        <p:txBody>
          <a:bodyPr anchor="ctr">
            <a:normAutofit/>
          </a:bodyPr>
          <a:lstStyle/>
          <a:p>
            <a:pPr algn="just"/>
            <a:r>
              <a:rPr lang="en-US" dirty="0">
                <a:solidFill>
                  <a:srgbClr val="000000"/>
                </a:solidFill>
              </a:rPr>
              <a:t>SCENT: FLORAL</a:t>
            </a:r>
          </a:p>
          <a:p>
            <a:pPr algn="just"/>
            <a:r>
              <a:rPr lang="en-US" dirty="0">
                <a:solidFill>
                  <a:srgbClr val="000000"/>
                </a:solidFill>
              </a:rPr>
              <a:t>Also known as the pot marigold, calendula is one of the few flowers that produces an essential oil and not an absolute. </a:t>
            </a:r>
          </a:p>
          <a:p>
            <a:pPr algn="just"/>
            <a:r>
              <a:rPr lang="en-US" dirty="0">
                <a:solidFill>
                  <a:srgbClr val="000000"/>
                </a:solidFill>
              </a:rPr>
              <a:t>The flower has a long history of being associated with sacred rituals and was used to adorn Hindi temples and revered by the Egyptians for its regenerative properties.</a:t>
            </a:r>
          </a:p>
          <a:p>
            <a:pPr algn="just"/>
            <a:r>
              <a:rPr lang="en-US" dirty="0">
                <a:solidFill>
                  <a:srgbClr val="000000"/>
                </a:solidFill>
              </a:rPr>
              <a:t> Calendula ointments have long been used to treat conjunctivitis (pink eye) and as a gentle lotion for diaper rash. </a:t>
            </a:r>
          </a:p>
        </p:txBody>
      </p:sp>
    </p:spTree>
    <p:extLst>
      <p:ext uri="{BB962C8B-B14F-4D97-AF65-F5344CB8AC3E}">
        <p14:creationId xmlns:p14="http://schemas.microsoft.com/office/powerpoint/2010/main" val="2033622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B0DC6E-4B61-40C6-9CFA-5660FBC6261D}"/>
              </a:ext>
            </a:extLst>
          </p:cNvPr>
          <p:cNvSpPr>
            <a:spLocks noGrp="1"/>
          </p:cNvSpPr>
          <p:nvPr>
            <p:ph idx="1"/>
          </p:nvPr>
        </p:nvSpPr>
        <p:spPr>
          <a:xfrm>
            <a:off x="838200" y="847493"/>
            <a:ext cx="10770704" cy="5645382"/>
          </a:xfrm>
        </p:spPr>
        <p:txBody>
          <a:bodyPr>
            <a:normAutofit/>
          </a:bodyPr>
          <a:lstStyle/>
          <a:p>
            <a:r>
              <a:rPr lang="en-US" sz="3200" dirty="0"/>
              <a:t>PROPERTIES</a:t>
            </a:r>
          </a:p>
          <a:p>
            <a:r>
              <a:rPr lang="en-US" sz="3200" dirty="0"/>
              <a:t> Anti-inflammatory, Antispasmodic, Sedative, Skincare, Soporific, Tonic </a:t>
            </a:r>
          </a:p>
          <a:p>
            <a:r>
              <a:rPr lang="en-US" sz="3200" dirty="0"/>
              <a:t>POTENTIAL USES Acne, Anxiety, Burns, Cold sores, Menstrual issues, Psoriasis, Skin irritation</a:t>
            </a:r>
          </a:p>
          <a:p>
            <a:r>
              <a:rPr lang="en-US" sz="3200" dirty="0"/>
              <a:t> BLENDS WELL WITH: Citrus: orange, lemon, neroli Floral: lavender, chamomile Woody: cypress, pine, cedarwood </a:t>
            </a:r>
          </a:p>
          <a:p>
            <a:r>
              <a:rPr lang="en-US" sz="3200" dirty="0"/>
              <a:t>CAN BE SUBSTITUTED WITH Lavender</a:t>
            </a:r>
          </a:p>
          <a:p>
            <a:r>
              <a:rPr lang="en-US" sz="3200" dirty="0"/>
              <a:t>PRECAUTIONS Avoid use if pregnant or breast feeding</a:t>
            </a:r>
          </a:p>
        </p:txBody>
      </p:sp>
    </p:spTree>
    <p:extLst>
      <p:ext uri="{BB962C8B-B14F-4D97-AF65-F5344CB8AC3E}">
        <p14:creationId xmlns:p14="http://schemas.microsoft.com/office/powerpoint/2010/main" val="3816032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864DD-C91A-44B9-AD35-966D0366A3EA}"/>
              </a:ext>
            </a:extLst>
          </p:cNvPr>
          <p:cNvSpPr>
            <a:spLocks noGrp="1"/>
          </p:cNvSpPr>
          <p:nvPr>
            <p:ph type="ctrTitle"/>
          </p:nvPr>
        </p:nvSpPr>
        <p:spPr/>
        <p:txBody>
          <a:bodyPr/>
          <a:lstStyle/>
          <a:p>
            <a:r>
              <a:rPr lang="en-US" dirty="0">
                <a:latin typeface="Algerian" panose="04020705040A02060702" pitchFamily="82" charset="0"/>
              </a:rPr>
              <a:t>To be continue…..  In Part-2</a:t>
            </a:r>
          </a:p>
        </p:txBody>
      </p:sp>
    </p:spTree>
    <p:extLst>
      <p:ext uri="{BB962C8B-B14F-4D97-AF65-F5344CB8AC3E}">
        <p14:creationId xmlns:p14="http://schemas.microsoft.com/office/powerpoint/2010/main" val="355801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9600" dirty="0"/>
              <a:t>       </a:t>
            </a:r>
          </a:p>
          <a:p>
            <a:pPr marL="0" indent="0">
              <a:buNone/>
            </a:pPr>
            <a:r>
              <a:rPr lang="en-US" sz="9600" dirty="0"/>
              <a:t>        </a:t>
            </a:r>
            <a:r>
              <a:rPr lang="en-US" sz="9600" dirty="0">
                <a:latin typeface="Algerian" panose="04020705040A02060702" pitchFamily="82" charset="0"/>
              </a:rPr>
              <a:t>Thanks</a:t>
            </a:r>
          </a:p>
        </p:txBody>
      </p:sp>
    </p:spTree>
    <p:extLst>
      <p:ext uri="{BB962C8B-B14F-4D97-AF65-F5344CB8AC3E}">
        <p14:creationId xmlns:p14="http://schemas.microsoft.com/office/powerpoint/2010/main" val="2841903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55600" y="826680"/>
            <a:ext cx="11480494" cy="1325563"/>
          </a:xfrm>
        </p:spPr>
        <p:txBody>
          <a:bodyPr>
            <a:normAutofit/>
          </a:bodyPr>
          <a:lstStyle/>
          <a:p>
            <a:pPr algn="ctr"/>
            <a:r>
              <a:rPr lang="en-US" sz="4000" dirty="0">
                <a:solidFill>
                  <a:srgbClr val="FFFFFF"/>
                </a:solidFill>
                <a:latin typeface="Algerian" panose="04020705040A02060702" pitchFamily="82" charset="0"/>
              </a:rPr>
              <a:t>ESSENTIAL OIL DILUTIONS AND CONVERSIONS</a:t>
            </a:r>
          </a:p>
        </p:txBody>
      </p:sp>
      <p:sp>
        <p:nvSpPr>
          <p:cNvPr id="3" name="Content Placeholder 2"/>
          <p:cNvSpPr>
            <a:spLocks noGrp="1"/>
          </p:cNvSpPr>
          <p:nvPr>
            <p:ph idx="1"/>
          </p:nvPr>
        </p:nvSpPr>
        <p:spPr>
          <a:xfrm>
            <a:off x="-1" y="2152243"/>
            <a:ext cx="11836095" cy="4401303"/>
          </a:xfrm>
        </p:spPr>
        <p:txBody>
          <a:bodyPr>
            <a:normAutofit fontScale="92500" lnSpcReduction="10000"/>
          </a:bodyPr>
          <a:lstStyle/>
          <a:p>
            <a:endParaRPr lang="en-US" sz="1900" dirty="0">
              <a:solidFill>
                <a:srgbClr val="000000"/>
              </a:solidFill>
            </a:endParaRPr>
          </a:p>
          <a:p>
            <a:endParaRPr lang="en-US" sz="1900" dirty="0">
              <a:solidFill>
                <a:srgbClr val="000000"/>
              </a:solidFill>
            </a:endParaRPr>
          </a:p>
          <a:p>
            <a:pPr algn="just"/>
            <a:r>
              <a:rPr lang="en-US" dirty="0">
                <a:solidFill>
                  <a:srgbClr val="000000"/>
                </a:solidFill>
              </a:rPr>
              <a:t>If you aren’t familiar with the metric system, the way essential oils are packaged for sale can be baffling at first.</a:t>
            </a:r>
          </a:p>
          <a:p>
            <a:pPr algn="just"/>
            <a:r>
              <a:rPr lang="en-US" dirty="0">
                <a:solidFill>
                  <a:srgbClr val="000000"/>
                </a:solidFill>
              </a:rPr>
              <a:t>Even if you can convert ½ ounce into 15 milliliters in your head, how does that relate to drams and drops? And what does an ounce look like anyway? For aromatherapy recipes, crafters use drops, drams, milliliters, ounces, teaspoons, and tablespoons as measurements.</a:t>
            </a:r>
          </a:p>
          <a:p>
            <a:pPr algn="just"/>
            <a:r>
              <a:rPr lang="en-US" dirty="0">
                <a:solidFill>
                  <a:srgbClr val="000000"/>
                </a:solidFill>
              </a:rPr>
              <a:t> Here’s how they all relate: 20 drops = 1 milliliter (mL) 10 mL = ⅓ ounce 15 mL = ½ ounce 75 drops = 1 teaspoon = 1 dram 3 teaspoons = 1 tablespoon 2 tablespoons = 1 ounce 1 ounce = 30 milliliters = 600 drops In general, a 1 percent dilution means you’ll be using one drop of essential oil per one teaspoon of carrier oil</a:t>
            </a:r>
          </a:p>
        </p:txBody>
      </p:sp>
    </p:spTree>
    <p:extLst>
      <p:ext uri="{BB962C8B-B14F-4D97-AF65-F5344CB8AC3E}">
        <p14:creationId xmlns:p14="http://schemas.microsoft.com/office/powerpoint/2010/main" val="4290607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7845966-6EFC-468A-9CC7-BAB4B95854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575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75554383-98AF-4A47-BB65-705FAAA4BE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Freeform: Shape 29">
            <a:extLst>
              <a:ext uri="{FF2B5EF4-FFF2-40B4-BE49-F238E27FC236}">
                <a16:creationId xmlns:a16="http://schemas.microsoft.com/office/drawing/2014/main" id="{ADAD1991-FFD1-4E94-ABAB-7560D33008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470BAB52-6241-479F-B3C3-AD2B060DDFCA}"/>
              </a:ext>
            </a:extLst>
          </p:cNvPr>
          <p:cNvPicPr>
            <a:picLocks noGrp="1" noChangeAspect="1"/>
          </p:cNvPicPr>
          <p:nvPr>
            <p:ph idx="1"/>
          </p:nvPr>
        </p:nvPicPr>
        <p:blipFill>
          <a:blip r:embed="rId3"/>
          <a:stretch>
            <a:fillRect/>
          </a:stretch>
        </p:blipFill>
        <p:spPr>
          <a:xfrm>
            <a:off x="3498574" y="357808"/>
            <a:ext cx="5486400" cy="6202017"/>
          </a:xfrm>
          <a:prstGeom prst="rect">
            <a:avLst/>
          </a:prstGeom>
        </p:spPr>
      </p:pic>
    </p:spTree>
    <p:extLst>
      <p:ext uri="{BB962C8B-B14F-4D97-AF65-F5344CB8AC3E}">
        <p14:creationId xmlns:p14="http://schemas.microsoft.com/office/powerpoint/2010/main" val="3964033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6D4A70F8-CA7B-4086-B03C-4CCD76CD873B}"/>
              </a:ext>
            </a:extLst>
          </p:cNvPr>
          <p:cNvPicPr>
            <a:picLocks noGrp="1" noChangeAspect="1"/>
          </p:cNvPicPr>
          <p:nvPr>
            <p:ph idx="1"/>
          </p:nvPr>
        </p:nvPicPr>
        <p:blipFill rotWithShape="1">
          <a:blip r:embed="rId2"/>
          <a:srcRect t="10502" b="36915"/>
          <a:stretch/>
        </p:blipFill>
        <p:spPr>
          <a:xfrm>
            <a:off x="20" y="1282"/>
            <a:ext cx="12191980" cy="6856718"/>
          </a:xfrm>
          <a:prstGeom prst="rect">
            <a:avLst/>
          </a:prstGeom>
        </p:spPr>
      </p:pic>
    </p:spTree>
    <p:extLst>
      <p:ext uri="{BB962C8B-B14F-4D97-AF65-F5344CB8AC3E}">
        <p14:creationId xmlns:p14="http://schemas.microsoft.com/office/powerpoint/2010/main" val="930269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B4D5-07EB-422E-B69C-23D0B0702BB1}"/>
              </a:ext>
            </a:extLst>
          </p:cNvPr>
          <p:cNvSpPr>
            <a:spLocks noGrp="1"/>
          </p:cNvSpPr>
          <p:nvPr>
            <p:ph type="title"/>
          </p:nvPr>
        </p:nvSpPr>
        <p:spPr/>
        <p:txBody>
          <a:bodyPr/>
          <a:lstStyle/>
          <a:p>
            <a:pPr algn="ctr"/>
            <a:r>
              <a:rPr lang="en-US" dirty="0">
                <a:latin typeface="Algerian" panose="04020705040A02060702" pitchFamily="82" charset="0"/>
              </a:rPr>
              <a:t>OILS TO KNOW AND USE</a:t>
            </a:r>
          </a:p>
        </p:txBody>
      </p:sp>
      <p:sp>
        <p:nvSpPr>
          <p:cNvPr id="3" name="Content Placeholder 2">
            <a:extLst>
              <a:ext uri="{FF2B5EF4-FFF2-40B4-BE49-F238E27FC236}">
                <a16:creationId xmlns:a16="http://schemas.microsoft.com/office/drawing/2014/main" id="{C2893C5F-F06D-420C-A643-AB585E778261}"/>
              </a:ext>
            </a:extLst>
          </p:cNvPr>
          <p:cNvSpPr>
            <a:spLocks noGrp="1"/>
          </p:cNvSpPr>
          <p:nvPr>
            <p:ph idx="1"/>
          </p:nvPr>
        </p:nvSpPr>
        <p:spPr>
          <a:xfrm>
            <a:off x="349857" y="1690688"/>
            <a:ext cx="11306755" cy="4351338"/>
          </a:xfrm>
        </p:spPr>
        <p:txBody>
          <a:bodyPr>
            <a:normAutofit/>
          </a:bodyPr>
          <a:lstStyle/>
          <a:p>
            <a:pPr algn="just"/>
            <a:r>
              <a:rPr lang="en-US" dirty="0"/>
              <a:t>Here are hundreds of essential oils and blends available for your DIY needs, but knowing which one suits your needs can take a little research.</a:t>
            </a:r>
          </a:p>
          <a:p>
            <a:pPr algn="just"/>
            <a:r>
              <a:rPr lang="en-US" dirty="0"/>
              <a:t> If you’re interested in making your own nontoxic baby lotions, for example, you need to know which oils are safe for infants (lavender and dill, for instance) and, more importantly, which are not (rosemary, eucalyptus). </a:t>
            </a:r>
          </a:p>
          <a:p>
            <a:pPr algn="just"/>
            <a:r>
              <a:rPr lang="en-US" dirty="0"/>
              <a:t>Just as you wouldn’t treat a headache with a spoon of cough syrup, it makes sense to focus on the oils that fit the specific requirement of your project—whether it’s making an antiseptic salve, a nourishing eye cream, or a disinfectant spray to remove pet odors.</a:t>
            </a:r>
          </a:p>
        </p:txBody>
      </p:sp>
    </p:spTree>
    <p:extLst>
      <p:ext uri="{BB962C8B-B14F-4D97-AF65-F5344CB8AC3E}">
        <p14:creationId xmlns:p14="http://schemas.microsoft.com/office/powerpoint/2010/main" val="3684044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15712-A902-4CAE-AB3B-30276A1827C5}"/>
              </a:ext>
            </a:extLst>
          </p:cNvPr>
          <p:cNvSpPr>
            <a:spLocks noGrp="1"/>
          </p:cNvSpPr>
          <p:nvPr>
            <p:ph type="title"/>
          </p:nvPr>
        </p:nvSpPr>
        <p:spPr>
          <a:xfrm>
            <a:off x="838200" y="30588"/>
            <a:ext cx="10515600" cy="1173744"/>
          </a:xfrm>
        </p:spPr>
        <p:txBody>
          <a:bodyPr/>
          <a:lstStyle/>
          <a:p>
            <a:pPr algn="ctr"/>
            <a:r>
              <a:rPr lang="en-US" dirty="0">
                <a:latin typeface="Algerian" panose="04020705040A02060702" pitchFamily="82" charset="0"/>
              </a:rPr>
              <a:t>COST KEY </a:t>
            </a:r>
          </a:p>
        </p:txBody>
      </p:sp>
      <p:sp>
        <p:nvSpPr>
          <p:cNvPr id="3" name="Content Placeholder 2">
            <a:extLst>
              <a:ext uri="{FF2B5EF4-FFF2-40B4-BE49-F238E27FC236}">
                <a16:creationId xmlns:a16="http://schemas.microsoft.com/office/drawing/2014/main" id="{FCB0DC6E-4B61-40C6-9CFA-5660FBC6261D}"/>
              </a:ext>
            </a:extLst>
          </p:cNvPr>
          <p:cNvSpPr>
            <a:spLocks noGrp="1"/>
          </p:cNvSpPr>
          <p:nvPr>
            <p:ph idx="1"/>
          </p:nvPr>
        </p:nvSpPr>
        <p:spPr>
          <a:xfrm>
            <a:off x="475785" y="1095375"/>
            <a:ext cx="11236486" cy="4667250"/>
          </a:xfrm>
        </p:spPr>
        <p:txBody>
          <a:bodyPr>
            <a:noAutofit/>
          </a:bodyPr>
          <a:lstStyle/>
          <a:p>
            <a:pPr algn="just"/>
            <a:r>
              <a:rPr lang="en-US" dirty="0"/>
              <a:t>The following pages contain the profiles of the most common, affordable, and useful essential oils available. </a:t>
            </a:r>
          </a:p>
          <a:p>
            <a:pPr algn="just"/>
            <a:r>
              <a:rPr lang="en-US" dirty="0"/>
              <a:t>For each essential oil, a cost rating is included. </a:t>
            </a:r>
          </a:p>
          <a:p>
            <a:pPr algn="just"/>
            <a:r>
              <a:rPr lang="en-US" dirty="0"/>
              <a:t>1- $1 to $9             2- $ 10 to $20                             3- $ $21 to $35 </a:t>
            </a:r>
          </a:p>
          <a:p>
            <a:pPr algn="just"/>
            <a:r>
              <a:rPr lang="en-US" dirty="0"/>
              <a:t>This rating is based on the price of ½ ounce (15 mL) of essential oil.</a:t>
            </a:r>
          </a:p>
          <a:p>
            <a:pPr algn="just"/>
            <a:r>
              <a:rPr lang="en-US" dirty="0"/>
              <a:t> There are approximately 300 drops of essential oil in ½ ounce, and most recipes only use a few drops, so ½ ounce should last a while unless you’re crafting blends on a large scale. </a:t>
            </a:r>
          </a:p>
          <a:p>
            <a:pPr algn="just"/>
            <a:r>
              <a:rPr lang="en-US" dirty="0"/>
              <a:t>Some essential oils may cost as much as $35 for a 15 mL bottle (hops flower, helichrysum, and rose, for example), but there are plenty of great-smelling, equally therapeutic essential oils that work for DIY projects and won’t stress your budget.</a:t>
            </a:r>
          </a:p>
        </p:txBody>
      </p:sp>
    </p:spTree>
    <p:extLst>
      <p:ext uri="{BB962C8B-B14F-4D97-AF65-F5344CB8AC3E}">
        <p14:creationId xmlns:p14="http://schemas.microsoft.com/office/powerpoint/2010/main" val="3596839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40C6A03-A965-473C-ADDE-B0F1C5C5C3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58B3569-73B2-4D05-8E95-886A6EE17F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9B15712-A902-4CAE-AB3B-30276A1827C5}"/>
              </a:ext>
            </a:extLst>
          </p:cNvPr>
          <p:cNvSpPr>
            <a:spLocks noGrp="1"/>
          </p:cNvSpPr>
          <p:nvPr>
            <p:ph type="title"/>
          </p:nvPr>
        </p:nvSpPr>
        <p:spPr>
          <a:xfrm>
            <a:off x="540929" y="1127643"/>
            <a:ext cx="4412419" cy="3626217"/>
          </a:xfrm>
        </p:spPr>
        <p:txBody>
          <a:bodyPr vert="horz" lIns="91440" tIns="45720" rIns="91440" bIns="45720" rtlCol="0" anchor="t">
            <a:normAutofit/>
          </a:bodyPr>
          <a:lstStyle/>
          <a:p>
            <a:pPr algn="ctr"/>
            <a:r>
              <a:rPr lang="en-US" sz="8000" dirty="0">
                <a:solidFill>
                  <a:srgbClr val="FFFFFF"/>
                </a:solidFill>
              </a:rPr>
              <a:t>BASIL </a:t>
            </a:r>
            <a:br>
              <a:rPr lang="en-US" sz="8000" dirty="0">
                <a:solidFill>
                  <a:srgbClr val="FFFFFF"/>
                </a:solidFill>
              </a:rPr>
            </a:br>
            <a:r>
              <a:rPr lang="en-US" sz="3600" dirty="0" err="1">
                <a:solidFill>
                  <a:srgbClr val="FFFFFF"/>
                </a:solidFill>
              </a:rPr>
              <a:t>Ocimum</a:t>
            </a:r>
            <a:r>
              <a:rPr lang="en-US" sz="3600" dirty="0">
                <a:solidFill>
                  <a:srgbClr val="FFFFFF"/>
                </a:solidFill>
              </a:rPr>
              <a:t> </a:t>
            </a:r>
            <a:r>
              <a:rPr lang="en-US" sz="3600" dirty="0" err="1">
                <a:solidFill>
                  <a:srgbClr val="FFFFFF"/>
                </a:solidFill>
              </a:rPr>
              <a:t>basilicum</a:t>
            </a:r>
            <a:endParaRPr lang="en-US" sz="3600" dirty="0">
              <a:solidFill>
                <a:srgbClr val="FFFFFF"/>
              </a:solidFill>
            </a:endParaRPr>
          </a:p>
        </p:txBody>
      </p:sp>
      <p:sp>
        <p:nvSpPr>
          <p:cNvPr id="8" name="Content Placeholder 7">
            <a:extLst>
              <a:ext uri="{FF2B5EF4-FFF2-40B4-BE49-F238E27FC236}">
                <a16:creationId xmlns:a16="http://schemas.microsoft.com/office/drawing/2014/main" id="{DC9E46B8-DC37-487A-AE23-B4522253CB3A}"/>
              </a:ext>
            </a:extLst>
          </p:cNvPr>
          <p:cNvSpPr>
            <a:spLocks noGrp="1"/>
          </p:cNvSpPr>
          <p:nvPr>
            <p:ph idx="1"/>
          </p:nvPr>
        </p:nvSpPr>
        <p:spPr>
          <a:xfrm>
            <a:off x="540931" y="3917248"/>
            <a:ext cx="4412417" cy="1031537"/>
          </a:xfrm>
        </p:spPr>
        <p:txBody>
          <a:bodyPr vert="horz" lIns="91440" tIns="45720" rIns="91440" bIns="45720" rtlCol="0">
            <a:normAutofit/>
          </a:bodyPr>
          <a:lstStyle/>
          <a:p>
            <a:pPr marL="0" indent="0" algn="ctr">
              <a:buNone/>
            </a:pPr>
            <a:r>
              <a:rPr lang="en-US" sz="2700" dirty="0">
                <a:solidFill>
                  <a:srgbClr val="FFFFFF"/>
                </a:solidFill>
              </a:rPr>
              <a:t>SCENT: HERBACEOUS/SPICY</a:t>
            </a:r>
          </a:p>
        </p:txBody>
      </p:sp>
      <p:sp>
        <p:nvSpPr>
          <p:cNvPr id="24" name="!!plus graphic">
            <a:extLst>
              <a:ext uri="{FF2B5EF4-FFF2-40B4-BE49-F238E27FC236}">
                <a16:creationId xmlns:a16="http://schemas.microsoft.com/office/drawing/2014/main" id="{B71758F4-3F46-45DA-8AC5-4E508DA080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cxnSp>
        <p:nvCxnSpPr>
          <p:cNvPr id="26" name="!!Straight Connector">
            <a:extLst>
              <a:ext uri="{FF2B5EF4-FFF2-40B4-BE49-F238E27FC236}">
                <a16:creationId xmlns:a16="http://schemas.microsoft.com/office/drawing/2014/main"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98246"/>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7AD6AC88-E794-49B3-8964-97F246721E18}"/>
              </a:ext>
            </a:extLst>
          </p:cNvPr>
          <p:cNvPicPr>
            <a:picLocks noChangeAspect="1"/>
          </p:cNvPicPr>
          <p:nvPr/>
        </p:nvPicPr>
        <p:blipFill rotWithShape="1">
          <a:blip r:embed="rId2"/>
          <a:srcRect t="4788" b="27668"/>
          <a:stretch/>
        </p:blipFill>
        <p:spPr>
          <a:xfrm>
            <a:off x="5709431" y="350738"/>
            <a:ext cx="6171083" cy="6031012"/>
          </a:xfrm>
          <a:prstGeom prst="rect">
            <a:avLst/>
          </a:prstGeom>
        </p:spPr>
      </p:pic>
      <p:sp>
        <p:nvSpPr>
          <p:cNvPr id="28" name="!!circle graphic">
            <a:extLst>
              <a:ext uri="{FF2B5EF4-FFF2-40B4-BE49-F238E27FC236}">
                <a16:creationId xmlns:a16="http://schemas.microsoft.com/office/drawing/2014/main" id="{8D61482F-F3C5-4D66-8C5D-C6BBE3E127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96495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1F65DB11-05DE-42F7-91C3-966E248DAD5A}"/>
              </a:ext>
            </a:extLst>
          </p:cNvPr>
          <p:cNvPicPr>
            <a:picLocks noChangeAspect="1"/>
          </p:cNvPicPr>
          <p:nvPr/>
        </p:nvPicPr>
        <p:blipFill rotWithShape="1">
          <a:blip r:embed="rId2"/>
          <a:srcRect t="4686" b="17231"/>
          <a:stretch/>
        </p:blipFill>
        <p:spPr>
          <a:xfrm>
            <a:off x="3523488" y="10"/>
            <a:ext cx="8668512" cy="6857990"/>
          </a:xfrm>
          <a:prstGeom prst="rect">
            <a:avLst/>
          </a:prstGeom>
        </p:spPr>
      </p:pic>
      <p:sp>
        <p:nvSpPr>
          <p:cNvPr id="29" name="Rectangle 23">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9B15712-A902-4CAE-AB3B-30276A1827C5}"/>
              </a:ext>
            </a:extLst>
          </p:cNvPr>
          <p:cNvSpPr>
            <a:spLocks noGrp="1"/>
          </p:cNvSpPr>
          <p:nvPr>
            <p:ph type="title"/>
          </p:nvPr>
        </p:nvSpPr>
        <p:spPr>
          <a:xfrm>
            <a:off x="1127374" y="145178"/>
            <a:ext cx="4458594" cy="1124712"/>
          </a:xfrm>
        </p:spPr>
        <p:txBody>
          <a:bodyPr anchor="b">
            <a:normAutofit/>
          </a:bodyPr>
          <a:lstStyle/>
          <a:p>
            <a:r>
              <a:rPr lang="en-US" sz="2400" b="1" dirty="0" err="1">
                <a:latin typeface="Algerian" panose="04020705040A02060702" pitchFamily="82" charset="0"/>
              </a:rPr>
              <a:t>Ocimum</a:t>
            </a:r>
            <a:r>
              <a:rPr lang="en-US" sz="2400" b="1" dirty="0">
                <a:latin typeface="Algerian" panose="04020705040A02060702" pitchFamily="82" charset="0"/>
              </a:rPr>
              <a:t> </a:t>
            </a:r>
            <a:r>
              <a:rPr lang="en-US" sz="2400" b="1" dirty="0" err="1">
                <a:latin typeface="Algerian" panose="04020705040A02060702" pitchFamily="82" charset="0"/>
              </a:rPr>
              <a:t>basilicum</a:t>
            </a:r>
            <a:r>
              <a:rPr lang="en-US" sz="2400" b="1" dirty="0">
                <a:latin typeface="Algerian" panose="04020705040A02060702" pitchFamily="82" charset="0"/>
              </a:rPr>
              <a:t> </a:t>
            </a:r>
            <a:br>
              <a:rPr lang="en-US" sz="2400" b="1" dirty="0">
                <a:latin typeface="Algerian" panose="04020705040A02060702" pitchFamily="82" charset="0"/>
              </a:rPr>
            </a:br>
            <a:r>
              <a:rPr lang="en-US" sz="2400" b="1" dirty="0">
                <a:latin typeface="Algerian" panose="04020705040A02060702" pitchFamily="82" charset="0"/>
              </a:rPr>
              <a:t>SCENT: HERBACEOUS/SPICY</a:t>
            </a:r>
          </a:p>
        </p:txBody>
      </p:sp>
      <p:sp>
        <p:nvSpPr>
          <p:cNvPr id="30" name="Rectangle 25">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281979AA-8E9E-46E1-A242-391AAC447542}"/>
              </a:ext>
            </a:extLst>
          </p:cNvPr>
          <p:cNvSpPr>
            <a:spLocks noGrp="1"/>
          </p:cNvSpPr>
          <p:nvPr>
            <p:ph idx="1"/>
          </p:nvPr>
        </p:nvSpPr>
        <p:spPr>
          <a:xfrm>
            <a:off x="300438" y="1557280"/>
            <a:ext cx="6997115" cy="3207258"/>
          </a:xfrm>
        </p:spPr>
        <p:txBody>
          <a:bodyPr anchor="t">
            <a:noAutofit/>
          </a:bodyPr>
          <a:lstStyle/>
          <a:p>
            <a:pPr algn="just"/>
            <a:r>
              <a:rPr lang="en-US" dirty="0"/>
              <a:t>Native to India, where it is considered sacred, basil is widely used in Ayurvedic medicine.</a:t>
            </a:r>
          </a:p>
          <a:p>
            <a:pPr algn="just"/>
            <a:r>
              <a:rPr lang="en-US" dirty="0"/>
              <a:t> The herb has also been used in funerary rites since ancient times and is commonly planted on graves in ancient Persia, Malaysia, and Greece.</a:t>
            </a:r>
          </a:p>
          <a:p>
            <a:pPr algn="just"/>
            <a:r>
              <a:rPr lang="en-US" dirty="0"/>
              <a:t> Egyptians believed the leaves opened the gates of heaven and in ancient India, sprigs of the herb were placed in the hands of the dead to ease their passage to the next world.</a:t>
            </a:r>
          </a:p>
          <a:p>
            <a:pPr algn="just"/>
            <a:r>
              <a:rPr lang="en-US" dirty="0"/>
              <a:t> The Romans used it to treat wounds, mixing it with honey to make an antiseptic salve.</a:t>
            </a:r>
          </a:p>
        </p:txBody>
      </p:sp>
    </p:spTree>
    <p:extLst>
      <p:ext uri="{BB962C8B-B14F-4D97-AF65-F5344CB8AC3E}">
        <p14:creationId xmlns:p14="http://schemas.microsoft.com/office/powerpoint/2010/main" val="3177819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B0DC6E-4B61-40C6-9CFA-5660FBC6261D}"/>
              </a:ext>
            </a:extLst>
          </p:cNvPr>
          <p:cNvSpPr>
            <a:spLocks noGrp="1"/>
          </p:cNvSpPr>
          <p:nvPr>
            <p:ph idx="1"/>
          </p:nvPr>
        </p:nvSpPr>
        <p:spPr>
          <a:xfrm>
            <a:off x="838200" y="365125"/>
            <a:ext cx="10515600" cy="6127750"/>
          </a:xfrm>
        </p:spPr>
        <p:txBody>
          <a:bodyPr>
            <a:normAutofit fontScale="92500" lnSpcReduction="10000"/>
          </a:bodyPr>
          <a:lstStyle/>
          <a:p>
            <a:pPr algn="just"/>
            <a:r>
              <a:rPr lang="en-US" dirty="0"/>
              <a:t>PROPERTIES</a:t>
            </a:r>
          </a:p>
          <a:p>
            <a:pPr algn="just"/>
            <a:r>
              <a:rPr lang="en-US" dirty="0"/>
              <a:t> Antibacterial, Antidepressant, Anti-inflammatory, Antiseptic, Antispasmodic </a:t>
            </a:r>
          </a:p>
          <a:p>
            <a:pPr algn="just"/>
            <a:r>
              <a:rPr lang="en-US" dirty="0"/>
              <a:t>POTENTIAL USES </a:t>
            </a:r>
          </a:p>
          <a:p>
            <a:pPr algn="just"/>
            <a:r>
              <a:rPr lang="en-US" dirty="0"/>
              <a:t>Abrasions, Acne, Brain fog, Cleaning products, Digestive issues, Gout, Insect bites and stings, Loss of appetite, Menstrual cramps, Muscle aches, Respiratory problems</a:t>
            </a:r>
          </a:p>
          <a:p>
            <a:pPr algn="just"/>
            <a:r>
              <a:rPr lang="en-US" dirty="0"/>
              <a:t> BLENDS WELL WITH </a:t>
            </a:r>
          </a:p>
          <a:p>
            <a:pPr algn="just"/>
            <a:r>
              <a:rPr lang="en-US" dirty="0"/>
              <a:t>Citrus: lemon, lemongrass, lime, grapefruit, orange, neroli</a:t>
            </a:r>
          </a:p>
          <a:p>
            <a:pPr algn="just"/>
            <a:r>
              <a:rPr lang="en-US" dirty="0"/>
              <a:t> Herbal: thyme, parsley Floral: lavender, clary sage, chamomile </a:t>
            </a:r>
          </a:p>
          <a:p>
            <a:pPr algn="just"/>
            <a:r>
              <a:rPr lang="en-US" dirty="0"/>
              <a:t>CAN BE SUBSTITUTED WITH:  Oregano Thyme </a:t>
            </a:r>
          </a:p>
          <a:p>
            <a:pPr algn="just"/>
            <a:r>
              <a:rPr lang="en-US" dirty="0"/>
              <a:t>PRECAUTIONS </a:t>
            </a:r>
          </a:p>
          <a:p>
            <a:pPr algn="just"/>
            <a:r>
              <a:rPr lang="en-US" dirty="0"/>
              <a:t>Avoid use while pregnant or breastfeeding. </a:t>
            </a:r>
          </a:p>
          <a:p>
            <a:pPr algn="just"/>
            <a:r>
              <a:rPr lang="en-US" dirty="0"/>
              <a:t>Avoid use if you suffer from epilepsy.</a:t>
            </a:r>
          </a:p>
        </p:txBody>
      </p:sp>
    </p:spTree>
    <p:extLst>
      <p:ext uri="{BB962C8B-B14F-4D97-AF65-F5344CB8AC3E}">
        <p14:creationId xmlns:p14="http://schemas.microsoft.com/office/powerpoint/2010/main" val="3660152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1072</Words>
  <Application>Microsoft Office PowerPoint</Application>
  <PresentationFormat>Widescreen</PresentationFormat>
  <Paragraphs>76</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Algerian</vt:lpstr>
      <vt:lpstr>Arial</vt:lpstr>
      <vt:lpstr>Calibri</vt:lpstr>
      <vt:lpstr>Calibri Light</vt:lpstr>
      <vt:lpstr>Times New Roman</vt:lpstr>
      <vt:lpstr>Trebuchet MS</vt:lpstr>
      <vt:lpstr>Office Theme</vt:lpstr>
      <vt:lpstr>PowerPoint Presentation</vt:lpstr>
      <vt:lpstr>ESSENTIAL OIL DILUTIONS AND CONVERSIONS</vt:lpstr>
      <vt:lpstr>PowerPoint Presentation</vt:lpstr>
      <vt:lpstr>PowerPoint Presentation</vt:lpstr>
      <vt:lpstr>OILS TO KNOW AND USE</vt:lpstr>
      <vt:lpstr>COST KEY </vt:lpstr>
      <vt:lpstr>BASIL  Ocimum basilicum</vt:lpstr>
      <vt:lpstr>Ocimum basilicum  SCENT: HERBACEOUS/SPICY</vt:lpstr>
      <vt:lpstr>PowerPoint Presentation</vt:lpstr>
      <vt:lpstr>BERGAMOT  Citrus bergamia SCENT: CITRUS/FLORAL</vt:lpstr>
      <vt:lpstr>PowerPoint Presentation</vt:lpstr>
      <vt:lpstr>CALENDULA  Calendula officinalis </vt:lpstr>
      <vt:lpstr>PowerPoint Presentation</vt:lpstr>
      <vt:lpstr>To be continue…..  In Part-2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46</cp:revision>
  <dcterms:created xsi:type="dcterms:W3CDTF">2021-04-07T02:42:47Z</dcterms:created>
  <dcterms:modified xsi:type="dcterms:W3CDTF">2023-05-10T02:03:05Z</dcterms:modified>
</cp:coreProperties>
</file>