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3" r:id="rId2"/>
    <p:sldId id="289" r:id="rId3"/>
    <p:sldId id="291" r:id="rId4"/>
    <p:sldId id="290"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288" r:id="rId22"/>
    <p:sldId id="2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5" d="100"/>
          <a:sy n="85" d="100"/>
        </p:scale>
        <p:origin x="96" y="84"/>
      </p:cViewPr>
      <p:guideLst>
        <p:guide orient="horz" pos="2160"/>
        <p:guide pos="3840"/>
      </p:guideLst>
    </p:cSldViewPr>
  </p:slideViewPr>
  <p:notesTextViewPr>
    <p:cViewPr>
      <p:scale>
        <a:sx n="1" d="1"/>
        <a:sy n="1" d="1"/>
      </p:scale>
      <p:origin x="0" y="0"/>
    </p:cViewPr>
  </p:notesTextViewPr>
  <p:sorterViewPr>
    <p:cViewPr>
      <p:scale>
        <a:sx n="100" d="100"/>
        <a:sy n="100" d="100"/>
      </p:scale>
      <p:origin x="0" y="12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BBC7D-D34F-4953-A9E8-8325F684622E}" type="datetimeFigureOut">
              <a:rPr lang="en-US" smtClean="0"/>
              <a:t>5/17/2023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AB0A31-CE76-43D5-933C-5ABB3BA4863C}" type="slidenum">
              <a:rPr lang="en-US" smtClean="0"/>
              <a:t>‹#›</a:t>
            </a:fld>
            <a:endParaRPr lang="en-US"/>
          </a:p>
        </p:txBody>
      </p:sp>
    </p:spTree>
    <p:extLst>
      <p:ext uri="{BB962C8B-B14F-4D97-AF65-F5344CB8AC3E}">
        <p14:creationId xmlns:p14="http://schemas.microsoft.com/office/powerpoint/2010/main" val="2317880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3810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5551F5F-D960-4A2A-A528-4AAC2DDD340C}" type="slidenum">
              <a:rPr lang="en-US" altLang="en-US"/>
              <a:pPr eaLnBrk="1" hangingPunct="1"/>
              <a:t>1</a:t>
            </a:fld>
            <a:endParaRPr lang="en-US" altLang="en-US"/>
          </a:p>
        </p:txBody>
      </p:sp>
    </p:spTree>
    <p:extLst>
      <p:ext uri="{BB962C8B-B14F-4D97-AF65-F5344CB8AC3E}">
        <p14:creationId xmlns:p14="http://schemas.microsoft.com/office/powerpoint/2010/main" val="2642941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E1307B-1F55-4F35-A8C6-086E4A320CDB}"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664083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1307B-1F55-4F35-A8C6-086E4A320CDB}"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1936241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1307B-1F55-4F35-A8C6-086E4A320CDB}"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2151117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1307B-1F55-4F35-A8C6-086E4A320CDB}"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915008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307B-1F55-4F35-A8C6-086E4A320CDB}"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308219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E1307B-1F55-4F35-A8C6-086E4A320CDB}"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3496175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E1307B-1F55-4F35-A8C6-086E4A320CDB}" type="datetimeFigureOut">
              <a:rPr lang="en-US" smtClean="0"/>
              <a:t>5/17/2023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4117091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E1307B-1F55-4F35-A8C6-086E4A320CDB}" type="datetimeFigureOut">
              <a:rPr lang="en-US" smtClean="0"/>
              <a:t>5/17/2023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3597902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307B-1F55-4F35-A8C6-086E4A320CDB}" type="datetimeFigureOut">
              <a:rPr lang="en-US" smtClean="0"/>
              <a:t>5/17/2023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2514458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E1307B-1F55-4F35-A8C6-086E4A320CDB}"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2325246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E1307B-1F55-4F35-A8C6-086E4A320CDB}"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98439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1307B-1F55-4F35-A8C6-086E4A320CDB}" type="datetimeFigureOut">
              <a:rPr lang="en-US" smtClean="0"/>
              <a:t>5/17/2023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3E6EA-A3E2-4285-BEC2-65397A38ACC8}" type="slidenum">
              <a:rPr lang="en-US" smtClean="0"/>
              <a:t>‹#›</a:t>
            </a:fld>
            <a:endParaRPr lang="en-US"/>
          </a:p>
        </p:txBody>
      </p:sp>
    </p:spTree>
    <p:extLst>
      <p:ext uri="{BB962C8B-B14F-4D97-AF65-F5344CB8AC3E}">
        <p14:creationId xmlns:p14="http://schemas.microsoft.com/office/powerpoint/2010/main" val="3535248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bject 2"/>
          <p:cNvSpPr>
            <a:spLocks/>
          </p:cNvSpPr>
          <p:nvPr/>
        </p:nvSpPr>
        <p:spPr bwMode="auto">
          <a:xfrm>
            <a:off x="1524000" y="4159699"/>
            <a:ext cx="9144000" cy="1209225"/>
          </a:xfrm>
          <a:custGeom>
            <a:avLst/>
            <a:gdLst>
              <a:gd name="T0" fmla="*/ 9144000 w 9144000"/>
              <a:gd name="T1" fmla="*/ 0 h 792479"/>
              <a:gd name="T2" fmla="*/ 0 w 9144000"/>
              <a:gd name="T3" fmla="*/ 0 h 792479"/>
              <a:gd name="T4" fmla="*/ 0 w 9144000"/>
              <a:gd name="T5" fmla="*/ 791454 h 792479"/>
              <a:gd name="T6" fmla="*/ 9144000 w 9144000"/>
              <a:gd name="T7" fmla="*/ 791454 h 792479"/>
              <a:gd name="T8" fmla="*/ 9144000 w 9144000"/>
              <a:gd name="T9" fmla="*/ 0 h 792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792479">
                <a:moveTo>
                  <a:pt x="9144000" y="0"/>
                </a:moveTo>
                <a:lnTo>
                  <a:pt x="0" y="0"/>
                </a:lnTo>
                <a:lnTo>
                  <a:pt x="0" y="792086"/>
                </a:lnTo>
                <a:lnTo>
                  <a:pt x="9144000" y="792086"/>
                </a:lnTo>
                <a:lnTo>
                  <a:pt x="914400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dirty="0"/>
          </a:p>
        </p:txBody>
      </p:sp>
      <p:sp>
        <p:nvSpPr>
          <p:cNvPr id="3" name="object 3"/>
          <p:cNvSpPr txBox="1"/>
          <p:nvPr/>
        </p:nvSpPr>
        <p:spPr>
          <a:xfrm>
            <a:off x="1846118" y="4159698"/>
            <a:ext cx="8458200" cy="1134285"/>
          </a:xfrm>
          <a:prstGeom prst="rect">
            <a:avLst/>
          </a:prstGeom>
        </p:spPr>
        <p:txBody>
          <a:bodyPr lIns="0" tIns="13335" rIns="0" bIns="0">
            <a:spAutoFit/>
          </a:bodyPr>
          <a:lstStyle/>
          <a:p>
            <a:pPr algn="ctr">
              <a:spcBef>
                <a:spcPts val="100"/>
              </a:spcBef>
              <a:defRPr/>
            </a:pPr>
            <a:r>
              <a:rPr lang="en-US" sz="3600" b="1" spc="-114" dirty="0">
                <a:latin typeface="Algerian" panose="04020705040A02060702" pitchFamily="82" charset="0"/>
                <a:cs typeface="Trebuchet MS"/>
              </a:rPr>
              <a:t>A R O M A t h e r a p y</a:t>
            </a:r>
          </a:p>
          <a:p>
            <a:pPr algn="ctr">
              <a:spcBef>
                <a:spcPts val="100"/>
              </a:spcBef>
              <a:defRPr/>
            </a:pPr>
            <a:r>
              <a:rPr lang="en-US" sz="3600" b="1" spc="-114" dirty="0">
                <a:latin typeface="Algerian" panose="04020705040A02060702" pitchFamily="82" charset="0"/>
                <a:cs typeface="Times New Roman"/>
              </a:rPr>
              <a:t>Oil to know and </a:t>
            </a:r>
            <a:r>
              <a:rPr lang="en-US" sz="3600" b="1" spc="-114">
                <a:latin typeface="Algerian" panose="04020705040A02060702" pitchFamily="82" charset="0"/>
                <a:cs typeface="Times New Roman"/>
              </a:rPr>
              <a:t>use them-2</a:t>
            </a:r>
            <a:endParaRPr lang="en-US" sz="3600" b="1" dirty="0">
              <a:latin typeface="Algerian" panose="04020705040A02060702" pitchFamily="82" charset="0"/>
              <a:cs typeface="Times New Roman"/>
            </a:endParaRPr>
          </a:p>
        </p:txBody>
      </p:sp>
      <p:sp>
        <p:nvSpPr>
          <p:cNvPr id="6" name="object 6"/>
          <p:cNvSpPr txBox="1"/>
          <p:nvPr/>
        </p:nvSpPr>
        <p:spPr>
          <a:xfrm>
            <a:off x="3095625" y="5368925"/>
            <a:ext cx="5595938" cy="844550"/>
          </a:xfrm>
          <a:prstGeom prst="rect">
            <a:avLst/>
          </a:prstGeom>
        </p:spPr>
        <p:txBody>
          <a:bodyPr lIns="0" tIns="12700" rIns="0" bIns="0">
            <a:spAutoFit/>
          </a:bodyPr>
          <a:lstStyle/>
          <a:p>
            <a:pPr algn="ctr">
              <a:spcBef>
                <a:spcPts val="100"/>
              </a:spcBef>
              <a:defRPr/>
            </a:pPr>
            <a:r>
              <a:rPr b="1" spc="210" dirty="0">
                <a:latin typeface="Algerian" panose="04020705040A02060702" pitchFamily="82" charset="0"/>
                <a:cs typeface="Times New Roman"/>
              </a:rPr>
              <a:t>Grade</a:t>
            </a:r>
            <a:r>
              <a:rPr b="1" spc="-60" dirty="0">
                <a:latin typeface="Algerian" panose="04020705040A02060702" pitchFamily="82" charset="0"/>
                <a:cs typeface="Times New Roman"/>
              </a:rPr>
              <a:t> </a:t>
            </a:r>
            <a:r>
              <a:rPr lang="en-US" b="1" spc="-60" dirty="0">
                <a:latin typeface="Algerian" panose="04020705040A02060702" pitchFamily="82" charset="0"/>
                <a:cs typeface="Times New Roman"/>
              </a:rPr>
              <a:t>4</a:t>
            </a:r>
            <a:r>
              <a:rPr b="1" spc="130" dirty="0">
                <a:latin typeface="Algerian" panose="04020705040A02060702" pitchFamily="82" charset="0"/>
                <a:cs typeface="Times New Roman"/>
              </a:rPr>
              <a:t>-</a:t>
            </a:r>
            <a:r>
              <a:rPr lang="en-US" b="1" spc="130" dirty="0">
                <a:latin typeface="Algerian" panose="04020705040A02060702" pitchFamily="82" charset="0"/>
                <a:cs typeface="Times New Roman"/>
              </a:rPr>
              <a:t> Spring</a:t>
            </a:r>
            <a:r>
              <a:rPr lang="en-US" b="1" spc="-55" dirty="0">
                <a:latin typeface="Algerian" panose="04020705040A02060702" pitchFamily="82" charset="0"/>
                <a:cs typeface="Times New Roman"/>
              </a:rPr>
              <a:t> </a:t>
            </a:r>
            <a:r>
              <a:rPr b="1" spc="270" dirty="0">
                <a:latin typeface="Algerian" panose="04020705040A02060702" pitchFamily="82" charset="0"/>
                <a:cs typeface="Times New Roman"/>
              </a:rPr>
              <a:t>semester</a:t>
            </a:r>
            <a:r>
              <a:rPr b="1" spc="-55" dirty="0">
                <a:latin typeface="Algerian" panose="04020705040A02060702" pitchFamily="82" charset="0"/>
                <a:cs typeface="Times New Roman"/>
              </a:rPr>
              <a:t> </a:t>
            </a:r>
            <a:endParaRPr lang="en-US" b="1" spc="150" dirty="0">
              <a:latin typeface="Algerian" panose="04020705040A02060702" pitchFamily="82" charset="0"/>
              <a:cs typeface="Times New Roman"/>
            </a:endParaRPr>
          </a:p>
          <a:p>
            <a:pPr algn="ctr">
              <a:defRPr/>
            </a:pPr>
            <a:r>
              <a:rPr lang="en-US" b="1" spc="55" dirty="0">
                <a:solidFill>
                  <a:srgbClr val="FF0000"/>
                </a:solidFill>
                <a:latin typeface="Algerian" panose="04020705040A02060702" pitchFamily="82" charset="0"/>
                <a:cs typeface="Times New Roman"/>
              </a:rPr>
              <a:t>Prof. </a:t>
            </a:r>
            <a:r>
              <a:rPr b="1" spc="55" dirty="0">
                <a:solidFill>
                  <a:srgbClr val="FF0000"/>
                </a:solidFill>
                <a:latin typeface="Algerian" panose="04020705040A02060702" pitchFamily="82" charset="0"/>
                <a:cs typeface="Times New Roman"/>
              </a:rPr>
              <a:t>Dr.</a:t>
            </a:r>
            <a:r>
              <a:rPr lang="en-US" b="1" spc="55" dirty="0">
                <a:solidFill>
                  <a:srgbClr val="FF0000"/>
                </a:solidFill>
                <a:latin typeface="Algerian" panose="04020705040A02060702" pitchFamily="82" charset="0"/>
                <a:cs typeface="Times New Roman"/>
              </a:rPr>
              <a:t> </a:t>
            </a:r>
            <a:r>
              <a:rPr b="1" spc="55" dirty="0">
                <a:solidFill>
                  <a:srgbClr val="FF0000"/>
                </a:solidFill>
                <a:latin typeface="Algerian" panose="04020705040A02060702" pitchFamily="82" charset="0"/>
                <a:cs typeface="Times New Roman"/>
              </a:rPr>
              <a:t> </a:t>
            </a:r>
            <a:r>
              <a:rPr b="1" spc="-15" dirty="0" err="1">
                <a:solidFill>
                  <a:srgbClr val="FF0000"/>
                </a:solidFill>
                <a:latin typeface="Algerian" panose="04020705040A02060702" pitchFamily="82" charset="0"/>
                <a:cs typeface="Times New Roman"/>
              </a:rPr>
              <a:t>Omji</a:t>
            </a:r>
            <a:r>
              <a:rPr b="1" spc="-140" dirty="0">
                <a:solidFill>
                  <a:srgbClr val="FF0000"/>
                </a:solidFill>
                <a:latin typeface="Algerian" panose="04020705040A02060702" pitchFamily="82" charset="0"/>
                <a:cs typeface="Times New Roman"/>
              </a:rPr>
              <a:t> </a:t>
            </a:r>
            <a:r>
              <a:rPr lang="en-US" b="1" spc="-140" dirty="0">
                <a:solidFill>
                  <a:srgbClr val="FF0000"/>
                </a:solidFill>
                <a:latin typeface="Algerian" panose="04020705040A02060702" pitchFamily="82" charset="0"/>
                <a:cs typeface="Times New Roman"/>
              </a:rPr>
              <a:t>  </a:t>
            </a:r>
            <a:r>
              <a:rPr b="1" spc="270" dirty="0" err="1">
                <a:solidFill>
                  <a:srgbClr val="FF0000"/>
                </a:solidFill>
                <a:latin typeface="Algerian" panose="04020705040A02060702" pitchFamily="82" charset="0"/>
                <a:cs typeface="Times New Roman"/>
              </a:rPr>
              <a:t>Porwal</a:t>
            </a:r>
            <a:endParaRPr lang="en-US" b="1" spc="270" dirty="0">
              <a:solidFill>
                <a:srgbClr val="FF0000"/>
              </a:solidFill>
              <a:latin typeface="Algerian" panose="04020705040A02060702" pitchFamily="82" charset="0"/>
              <a:cs typeface="Times New Roman"/>
            </a:endParaRPr>
          </a:p>
          <a:p>
            <a:pPr algn="ctr">
              <a:defRPr/>
            </a:pPr>
            <a:endParaRPr dirty="0">
              <a:latin typeface="Algerian" panose="04020705040A02060702" pitchFamily="82" charset="0"/>
              <a:cs typeface="Times New Roman"/>
            </a:endParaRPr>
          </a:p>
        </p:txBody>
      </p:sp>
      <p:sp>
        <p:nvSpPr>
          <p:cNvPr id="2053" name="object 7"/>
          <p:cNvSpPr txBox="1">
            <a:spLocks noChangeArrowheads="1"/>
          </p:cNvSpPr>
          <p:nvPr/>
        </p:nvSpPr>
        <p:spPr bwMode="auto">
          <a:xfrm>
            <a:off x="2182091" y="617708"/>
            <a:ext cx="8094518" cy="401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065" rIns="0" bIns="0">
            <a:spAutoFit/>
          </a:bodyPr>
          <a:lstStyle>
            <a:lvl1pPr marL="12700" eaLnBrk="0" hangingPunct="0">
              <a:spcBef>
                <a:spcPct val="20000"/>
              </a:spcBef>
              <a:tabLst>
                <a:tab pos="1165225" algn="l"/>
              </a:tabLst>
              <a:defRPr>
                <a:solidFill>
                  <a:schemeClr val="tx1"/>
                </a:solidFill>
                <a:latin typeface="Calibri" pitchFamily="34" charset="0"/>
              </a:defRPr>
            </a:lvl1pPr>
            <a:lvl2pPr marL="742950" indent="-285750" eaLnBrk="0" hangingPunct="0">
              <a:spcBef>
                <a:spcPct val="20000"/>
              </a:spcBef>
              <a:tabLst>
                <a:tab pos="1165225" algn="l"/>
              </a:tabLst>
              <a:defRPr>
                <a:solidFill>
                  <a:schemeClr val="tx1"/>
                </a:solidFill>
                <a:latin typeface="Calibri" pitchFamily="34" charset="0"/>
              </a:defRPr>
            </a:lvl2pPr>
            <a:lvl3pPr marL="1143000" indent="-228600" eaLnBrk="0" hangingPunct="0">
              <a:spcBef>
                <a:spcPct val="20000"/>
              </a:spcBef>
              <a:tabLst>
                <a:tab pos="1165225" algn="l"/>
              </a:tabLst>
              <a:defRPr>
                <a:solidFill>
                  <a:schemeClr val="tx1"/>
                </a:solidFill>
                <a:latin typeface="Calibri" pitchFamily="34" charset="0"/>
              </a:defRPr>
            </a:lvl3pPr>
            <a:lvl4pPr marL="1600200" indent="-228600" eaLnBrk="0" hangingPunct="0">
              <a:spcBef>
                <a:spcPct val="20000"/>
              </a:spcBef>
              <a:tabLst>
                <a:tab pos="1165225" algn="l"/>
              </a:tabLst>
              <a:defRPr>
                <a:solidFill>
                  <a:schemeClr val="tx1"/>
                </a:solidFill>
                <a:latin typeface="Calibri" pitchFamily="34" charset="0"/>
              </a:defRPr>
            </a:lvl4pPr>
            <a:lvl5pPr marL="2057400" indent="-228600" eaLnBrk="0" hangingPunct="0">
              <a:spcBef>
                <a:spcPct val="20000"/>
              </a:spcBef>
              <a:tabLst>
                <a:tab pos="1165225" algn="l"/>
              </a:tabLst>
              <a:defRPr>
                <a:solidFill>
                  <a:schemeClr val="tx1"/>
                </a:solidFill>
                <a:latin typeface="Calibri" pitchFamily="34" charset="0"/>
              </a:defRPr>
            </a:lvl5pPr>
            <a:lvl6pPr marL="2514600" indent="-228600" eaLnBrk="0" fontAlgn="base" hangingPunct="0">
              <a:spcBef>
                <a:spcPct val="20000"/>
              </a:spcBef>
              <a:spcAft>
                <a:spcPct val="0"/>
              </a:spcAft>
              <a:tabLst>
                <a:tab pos="1165225" algn="l"/>
              </a:tabLst>
              <a:defRPr>
                <a:solidFill>
                  <a:schemeClr val="tx1"/>
                </a:solidFill>
                <a:latin typeface="Calibri" pitchFamily="34" charset="0"/>
              </a:defRPr>
            </a:lvl6pPr>
            <a:lvl7pPr marL="2971800" indent="-228600" eaLnBrk="0" fontAlgn="base" hangingPunct="0">
              <a:spcBef>
                <a:spcPct val="20000"/>
              </a:spcBef>
              <a:spcAft>
                <a:spcPct val="0"/>
              </a:spcAft>
              <a:tabLst>
                <a:tab pos="1165225" algn="l"/>
              </a:tabLst>
              <a:defRPr>
                <a:solidFill>
                  <a:schemeClr val="tx1"/>
                </a:solidFill>
                <a:latin typeface="Calibri" pitchFamily="34" charset="0"/>
              </a:defRPr>
            </a:lvl7pPr>
            <a:lvl8pPr marL="3429000" indent="-228600" eaLnBrk="0" fontAlgn="base" hangingPunct="0">
              <a:spcBef>
                <a:spcPct val="20000"/>
              </a:spcBef>
              <a:spcAft>
                <a:spcPct val="0"/>
              </a:spcAft>
              <a:tabLst>
                <a:tab pos="1165225" algn="l"/>
              </a:tabLst>
              <a:defRPr>
                <a:solidFill>
                  <a:schemeClr val="tx1"/>
                </a:solidFill>
                <a:latin typeface="Calibri" pitchFamily="34" charset="0"/>
              </a:defRPr>
            </a:lvl8pPr>
            <a:lvl9pPr marL="3886200" indent="-228600" eaLnBrk="0" fontAlgn="base" hangingPunct="0">
              <a:spcBef>
                <a:spcPct val="20000"/>
              </a:spcBef>
              <a:spcAft>
                <a:spcPct val="0"/>
              </a:spcAft>
              <a:tabLst>
                <a:tab pos="1165225" algn="l"/>
              </a:tabLst>
              <a:defRPr>
                <a:solidFill>
                  <a:schemeClr val="tx1"/>
                </a:solidFill>
                <a:latin typeface="Calibri" pitchFamily="34" charset="0"/>
              </a:defRPr>
            </a:lvl9pPr>
          </a:lstStyle>
          <a:p>
            <a:pPr algn="ctr" eaLnBrk="1" hangingPunct="1">
              <a:spcBef>
                <a:spcPts val="100"/>
              </a:spcBef>
            </a:pPr>
            <a:r>
              <a:rPr lang="en-US" altLang="en-US" sz="3600" b="1" dirty="0">
                <a:latin typeface="Algerian" pitchFamily="82" charset="0"/>
                <a:cs typeface="Times New Roman" pitchFamily="18" charset="0"/>
              </a:rPr>
              <a:t>Tishk  International  University</a:t>
            </a:r>
          </a:p>
          <a:p>
            <a:pPr algn="ctr" eaLnBrk="1" hangingPunct="1">
              <a:spcBef>
                <a:spcPts val="100"/>
              </a:spcBef>
            </a:pPr>
            <a:endParaRPr lang="en-US" altLang="en-US" sz="4400" b="1" dirty="0">
              <a:latin typeface="Algerian" pitchFamily="82" charset="0"/>
              <a:cs typeface="Times New Roman" pitchFamily="18" charset="0"/>
            </a:endParaRPr>
          </a:p>
          <a:p>
            <a:pPr algn="ctr" eaLnBrk="1" hangingPunct="1">
              <a:spcBef>
                <a:spcPts val="100"/>
              </a:spcBef>
            </a:pPr>
            <a:r>
              <a:rPr lang="en-US" altLang="en-US" sz="4400" b="1" dirty="0">
                <a:latin typeface="Algerian" pitchFamily="82" charset="0"/>
                <a:cs typeface="Times New Roman" pitchFamily="18" charset="0"/>
              </a:rPr>
              <a:t>  </a:t>
            </a:r>
          </a:p>
          <a:p>
            <a:pPr algn="ctr" eaLnBrk="1" hangingPunct="1">
              <a:spcBef>
                <a:spcPts val="100"/>
              </a:spcBef>
            </a:pPr>
            <a:endParaRPr lang="en-US" altLang="en-US" sz="4400" dirty="0">
              <a:latin typeface="Algerian" pitchFamily="82" charset="0"/>
              <a:cs typeface="Times New Roman" pitchFamily="18" charset="0"/>
            </a:endParaRPr>
          </a:p>
          <a:p>
            <a:pPr algn="ctr" eaLnBrk="1" hangingPunct="1">
              <a:spcBef>
                <a:spcPts val="100"/>
              </a:spcBef>
            </a:pPr>
            <a:r>
              <a:rPr lang="en-US" altLang="en-US" sz="4400" dirty="0">
                <a:latin typeface="Algerian" pitchFamily="82" charset="0"/>
                <a:cs typeface="Times New Roman" pitchFamily="18" charset="0"/>
              </a:rPr>
              <a:t>FACULTY OF PHARMACY</a:t>
            </a:r>
          </a:p>
          <a:p>
            <a:pPr algn="ctr" eaLnBrk="1" hangingPunct="1">
              <a:spcBef>
                <a:spcPct val="0"/>
              </a:spcBef>
            </a:pPr>
            <a:r>
              <a:rPr lang="en-US" altLang="en-US" sz="2000" b="1" dirty="0">
                <a:solidFill>
                  <a:srgbClr val="00AF50"/>
                </a:solidFill>
                <a:latin typeface="Algerian" pitchFamily="82" charset="0"/>
                <a:cs typeface="Times New Roman" pitchFamily="18" charset="0"/>
              </a:rPr>
              <a:t>Department of Pharmacognosy</a:t>
            </a:r>
            <a:endParaRPr lang="en-US" altLang="en-US" sz="2000" dirty="0">
              <a:latin typeface="Algerian" pitchFamily="82" charset="0"/>
              <a:cs typeface="Times New Roman" pitchFamily="18" charset="0"/>
            </a:endParaRPr>
          </a:p>
          <a:p>
            <a:pPr eaLnBrk="1" hangingPunct="1">
              <a:spcBef>
                <a:spcPts val="50"/>
              </a:spcBef>
            </a:pPr>
            <a:endParaRPr lang="en-US" altLang="en-US" sz="2400" dirty="0">
              <a:latin typeface="Algerian" pitchFamily="82" charset="0"/>
              <a:cs typeface="Times New Roman" pitchFamily="18" charset="0"/>
            </a:endParaRPr>
          </a:p>
        </p:txBody>
      </p:sp>
      <p:pic>
        <p:nvPicPr>
          <p:cNvPr id="20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1492" y="1513446"/>
            <a:ext cx="1637507" cy="1610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bject 2"/>
          <p:cNvSpPr/>
          <p:nvPr/>
        </p:nvSpPr>
        <p:spPr>
          <a:xfrm>
            <a:off x="10933043" y="6039402"/>
            <a:ext cx="609600" cy="6096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35792219"/>
      </p:ext>
    </p:extLst>
  </p:cSld>
  <p:clrMapOvr>
    <a:masterClrMapping/>
  </p:clrMapOvr>
  <mc:AlternateContent xmlns:mc="http://schemas.openxmlformats.org/markup-compatibility/2006" xmlns:p14="http://schemas.microsoft.com/office/powerpoint/2010/main">
    <mc:Choice Requires="p14">
      <p:transition spd="slow" p14:dur="2000" advTm="16148"/>
    </mc:Choice>
    <mc:Fallback xmlns="">
      <p:transition spd="slow" advTm="1614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AD070-DF05-46D7-B1CE-9C0A9DA0A650}"/>
              </a:ext>
            </a:extLst>
          </p:cNvPr>
          <p:cNvSpPr>
            <a:spLocks noGrp="1"/>
          </p:cNvSpPr>
          <p:nvPr>
            <p:ph type="title"/>
          </p:nvPr>
        </p:nvSpPr>
        <p:spPr>
          <a:xfrm>
            <a:off x="941614" y="1267670"/>
            <a:ext cx="10515600" cy="1325563"/>
          </a:xfrm>
        </p:spPr>
        <p:txBody>
          <a:bodyPr>
            <a:normAutofit fontScale="90000"/>
          </a:bodyPr>
          <a:lstStyle/>
          <a:p>
            <a:pPr algn="ctr"/>
            <a:r>
              <a:rPr lang="en-US" b="1" dirty="0">
                <a:latin typeface="Algerian" panose="04020705040A02060702" pitchFamily="82" charset="0"/>
              </a:rPr>
              <a:t>CLOVE</a:t>
            </a:r>
            <a:br>
              <a:rPr lang="en-US" b="1" dirty="0">
                <a:latin typeface="Algerian" panose="04020705040A02060702" pitchFamily="82" charset="0"/>
              </a:rPr>
            </a:br>
            <a:r>
              <a:rPr lang="en-US" b="1" i="1" dirty="0" err="1">
                <a:latin typeface="Algerian" panose="04020705040A02060702" pitchFamily="82" charset="0"/>
              </a:rPr>
              <a:t>Syzygium</a:t>
            </a:r>
            <a:r>
              <a:rPr lang="en-US" b="1" i="1" dirty="0">
                <a:latin typeface="Algerian" panose="04020705040A02060702" pitchFamily="82" charset="0"/>
              </a:rPr>
              <a:t> </a:t>
            </a:r>
            <a:r>
              <a:rPr lang="en-US" b="1" i="1" dirty="0" err="1">
                <a:latin typeface="Algerian" panose="04020705040A02060702" pitchFamily="82" charset="0"/>
              </a:rPr>
              <a:t>aromaticum</a:t>
            </a:r>
            <a:br>
              <a:rPr lang="en-US" b="1" i="1" dirty="0">
                <a:latin typeface="Algerian" panose="04020705040A02060702" pitchFamily="82" charset="0"/>
              </a:rPr>
            </a:br>
            <a:br>
              <a:rPr lang="en-US" b="1" i="1" dirty="0">
                <a:latin typeface="Algerian" panose="04020705040A02060702" pitchFamily="82" charset="0"/>
              </a:rPr>
            </a:br>
            <a:r>
              <a:rPr lang="en-US" b="1" dirty="0">
                <a:latin typeface="Algerian" panose="04020705040A02060702" pitchFamily="82" charset="0"/>
              </a:rPr>
              <a:t>SCENT: </a:t>
            </a:r>
            <a:r>
              <a:rPr lang="en-US" dirty="0">
                <a:latin typeface="Algerian" panose="04020705040A02060702" pitchFamily="82" charset="0"/>
              </a:rPr>
              <a:t>SPICY/WOODY</a:t>
            </a:r>
            <a:br>
              <a:rPr lang="en-US" dirty="0">
                <a:latin typeface="Algerian" panose="04020705040A02060702" pitchFamily="82" charset="0"/>
              </a:rPr>
            </a:br>
            <a:endParaRPr lang="en-US" dirty="0">
              <a:latin typeface="Algerian" panose="04020705040A02060702" pitchFamily="82" charset="0"/>
            </a:endParaRPr>
          </a:p>
        </p:txBody>
      </p:sp>
      <p:sp>
        <p:nvSpPr>
          <p:cNvPr id="3" name="Content Placeholder 2">
            <a:extLst>
              <a:ext uri="{FF2B5EF4-FFF2-40B4-BE49-F238E27FC236}">
                <a16:creationId xmlns:a16="http://schemas.microsoft.com/office/drawing/2014/main" id="{D228D146-A3D9-44DF-9797-7D1F304A300B}"/>
              </a:ext>
            </a:extLst>
          </p:cNvPr>
          <p:cNvSpPr>
            <a:spLocks noGrp="1"/>
          </p:cNvSpPr>
          <p:nvPr>
            <p:ph idx="1"/>
          </p:nvPr>
        </p:nvSpPr>
        <p:spPr>
          <a:xfrm>
            <a:off x="206829" y="2799234"/>
            <a:ext cx="11985171" cy="4351338"/>
          </a:xfrm>
        </p:spPr>
        <p:txBody>
          <a:bodyPr/>
          <a:lstStyle/>
          <a:p>
            <a:r>
              <a:rPr lang="en-US" dirty="0"/>
              <a:t>Unscrupulous vendors may dilute clove oil with copaiba or pimento essential oil.</a:t>
            </a:r>
          </a:p>
          <a:p>
            <a:r>
              <a:rPr lang="en-US" dirty="0"/>
              <a:t> In pioneer dentistry, oil of cloves was used to deaden the pain of decayed teeth and inflamed gums, but it’s not recommended for internal use. </a:t>
            </a:r>
          </a:p>
          <a:p>
            <a:r>
              <a:rPr lang="en-US" dirty="0"/>
              <a:t>It is a sacred spice and in ancient times, clove trees were planted to mark a child’s birth.</a:t>
            </a:r>
          </a:p>
          <a:p>
            <a:r>
              <a:rPr lang="en-US" dirty="0"/>
              <a:t> (It was a bad sign if the tree failed to thrive.) Cloves are used in cooking and are</a:t>
            </a:r>
            <a:br>
              <a:rPr lang="en-US" dirty="0"/>
            </a:br>
            <a:r>
              <a:rPr lang="en-US" dirty="0"/>
              <a:t>also smoked as a substitute for tobacco </a:t>
            </a:r>
            <a:br>
              <a:rPr lang="en-US" dirty="0"/>
            </a:br>
            <a:endParaRPr lang="en-US" dirty="0"/>
          </a:p>
        </p:txBody>
      </p:sp>
    </p:spTree>
    <p:extLst>
      <p:ext uri="{BB962C8B-B14F-4D97-AF65-F5344CB8AC3E}">
        <p14:creationId xmlns:p14="http://schemas.microsoft.com/office/powerpoint/2010/main" val="1194388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28D146-A3D9-44DF-9797-7D1F304A300B}"/>
              </a:ext>
            </a:extLst>
          </p:cNvPr>
          <p:cNvSpPr>
            <a:spLocks noGrp="1"/>
          </p:cNvSpPr>
          <p:nvPr>
            <p:ph idx="1"/>
          </p:nvPr>
        </p:nvSpPr>
        <p:spPr>
          <a:xfrm>
            <a:off x="838200" y="800100"/>
            <a:ext cx="10515600" cy="5376863"/>
          </a:xfrm>
        </p:spPr>
        <p:txBody>
          <a:bodyPr>
            <a:normAutofit fontScale="62500" lnSpcReduction="20000"/>
          </a:bodyPr>
          <a:lstStyle/>
          <a:p>
            <a:r>
              <a:rPr lang="en-US" b="1" dirty="0"/>
              <a:t>PROPERTIES</a:t>
            </a:r>
            <a:br>
              <a:rPr lang="en-US" b="1" dirty="0"/>
            </a:br>
            <a:r>
              <a:rPr lang="en-US" dirty="0"/>
              <a:t>Analgesic, Antibacterial, Antiseptic, Antispasmodic, Digestive tonic, Disinfectant, </a:t>
            </a:r>
            <a:r>
              <a:rPr lang="en-US" b="1" dirty="0"/>
              <a:t>Eases nerve pain</a:t>
            </a:r>
            <a:r>
              <a:rPr lang="en-US" dirty="0"/>
              <a:t>, Insect repellant, Muscle relaxant</a:t>
            </a:r>
          </a:p>
          <a:p>
            <a:br>
              <a:rPr lang="en-US" dirty="0"/>
            </a:br>
            <a:r>
              <a:rPr lang="en-US" b="1" dirty="0"/>
              <a:t>POTENTIAL USES</a:t>
            </a:r>
            <a:br>
              <a:rPr lang="en-US" b="1" dirty="0"/>
            </a:br>
            <a:r>
              <a:rPr lang="en-US" dirty="0"/>
              <a:t>Acne, Arthritis, Asthma, Athlete’s foot, Bad breath</a:t>
            </a:r>
            <a:r>
              <a:rPr lang="en-US" b="1" dirty="0"/>
              <a:t>, Bronchitis</a:t>
            </a:r>
            <a:r>
              <a:rPr lang="en-US" dirty="0"/>
              <a:t>, Burns, Cleaning products, Digestive upset, Gas, Infection, </a:t>
            </a:r>
            <a:r>
              <a:rPr lang="en-US" b="1" dirty="0"/>
              <a:t>Nerve pain, Toothache</a:t>
            </a:r>
          </a:p>
          <a:p>
            <a:br>
              <a:rPr lang="en-US" dirty="0"/>
            </a:br>
            <a:r>
              <a:rPr lang="en-US" b="1" dirty="0"/>
              <a:t>BLENDS WELL WITH</a:t>
            </a:r>
            <a:br>
              <a:rPr lang="en-US" b="1" dirty="0"/>
            </a:br>
            <a:r>
              <a:rPr lang="en-US" b="1" dirty="0"/>
              <a:t>Citrus: orange, mandarin</a:t>
            </a:r>
            <a:br>
              <a:rPr lang="en-US" b="1" dirty="0"/>
            </a:br>
            <a:r>
              <a:rPr lang="en-US" b="1" dirty="0"/>
              <a:t>Oriental: patchouli</a:t>
            </a:r>
            <a:br>
              <a:rPr lang="en-US" b="1" dirty="0"/>
            </a:br>
            <a:r>
              <a:rPr lang="en-US" b="1" dirty="0"/>
              <a:t>Spicy: ginger, nutmeg, cinnamon</a:t>
            </a:r>
          </a:p>
          <a:p>
            <a:br>
              <a:rPr lang="en-US" b="1" dirty="0"/>
            </a:br>
            <a:r>
              <a:rPr lang="en-US" b="1" dirty="0"/>
              <a:t>CAN BE SUBSTITUTED WITH</a:t>
            </a:r>
            <a:br>
              <a:rPr lang="en-US" dirty="0"/>
            </a:br>
            <a:r>
              <a:rPr lang="en-US" b="1" dirty="0"/>
              <a:t>Cinnamon Copaiba</a:t>
            </a:r>
          </a:p>
          <a:p>
            <a:br>
              <a:rPr lang="en-US" b="1" dirty="0"/>
            </a:br>
            <a:r>
              <a:rPr lang="en-US" b="1" dirty="0"/>
              <a:t>PRECAUTIONS</a:t>
            </a:r>
            <a:br>
              <a:rPr lang="en-US" b="1" dirty="0"/>
            </a:br>
            <a:r>
              <a:rPr lang="en-US" b="1" dirty="0"/>
              <a:t>Avoid use while pregnant.</a:t>
            </a:r>
            <a:br>
              <a:rPr lang="en-US" b="1" dirty="0"/>
            </a:br>
            <a:r>
              <a:rPr lang="en-US" b="1" dirty="0"/>
              <a:t>Avoid use if suffering from liver or kidney conditions.</a:t>
            </a:r>
            <a:br>
              <a:rPr lang="en-US" b="1" dirty="0"/>
            </a:br>
            <a:r>
              <a:rPr lang="en-US" b="1" dirty="0"/>
              <a:t>Avoid use in young children under the age of 3.</a:t>
            </a:r>
            <a:br>
              <a:rPr lang="en-US" b="1" dirty="0"/>
            </a:br>
            <a:r>
              <a:rPr lang="en-US" b="1" dirty="0"/>
              <a:t>Dilute to no more than 1 drop per 2 teaspoons of carrier oil.</a:t>
            </a:r>
            <a:br>
              <a:rPr lang="en-US" b="1" dirty="0"/>
            </a:br>
            <a:r>
              <a:rPr lang="en-US" b="1" dirty="0"/>
              <a:t>May react with certain medications.</a:t>
            </a:r>
          </a:p>
          <a:p>
            <a:r>
              <a:rPr lang="en-US" b="1" dirty="0"/>
              <a:t> Talk to your doctor or pharmacist about potential interactions</a:t>
            </a:r>
            <a:r>
              <a:rPr lang="en-US" dirty="0"/>
              <a:t> </a:t>
            </a:r>
            <a:br>
              <a:rPr lang="en-US" dirty="0"/>
            </a:br>
            <a:endParaRPr lang="en-US" dirty="0"/>
          </a:p>
        </p:txBody>
      </p:sp>
    </p:spTree>
    <p:extLst>
      <p:ext uri="{BB962C8B-B14F-4D97-AF65-F5344CB8AC3E}">
        <p14:creationId xmlns:p14="http://schemas.microsoft.com/office/powerpoint/2010/main" val="2429580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b="1"/>
              <a:t>GINGER</a:t>
            </a:r>
            <a:r>
              <a:rPr lang="en-US" sz="5400"/>
              <a:t> </a:t>
            </a:r>
            <a:br>
              <a:rPr lang="en-US" sz="5400"/>
            </a:br>
            <a:endParaRPr lang="en-US" sz="5400"/>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914" r="3" b="3"/>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ject 2"/>
          <p:cNvSpPr/>
          <p:nvPr/>
        </p:nvSpPr>
        <p:spPr>
          <a:xfrm>
            <a:off x="10933043" y="6039402"/>
            <a:ext cx="609600" cy="609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32642757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797" y="1445362"/>
            <a:ext cx="11748406" cy="5025799"/>
          </a:xfrm>
        </p:spPr>
        <p:txBody>
          <a:bodyPr/>
          <a:lstStyle/>
          <a:p>
            <a:r>
              <a:rPr lang="en-US" dirty="0"/>
              <a:t>The ginger spice was traded as early as the first century.</a:t>
            </a:r>
          </a:p>
          <a:p>
            <a:pPr marL="0" indent="0">
              <a:buNone/>
            </a:pPr>
            <a:endParaRPr lang="en-US" dirty="0"/>
          </a:p>
          <a:p>
            <a:r>
              <a:rPr lang="en-US" dirty="0"/>
              <a:t> In the 16th century, Jamaican ginger became the first “Oriental spice” to be grown in the New World and exported back to Europe. </a:t>
            </a:r>
          </a:p>
          <a:p>
            <a:pPr marL="0" indent="0">
              <a:buNone/>
            </a:pPr>
            <a:endParaRPr lang="en-US" dirty="0"/>
          </a:p>
          <a:p>
            <a:r>
              <a:rPr lang="en-US" dirty="0"/>
              <a:t>Ginger is used to flavor food, candy, soft drinks, and wine.</a:t>
            </a:r>
          </a:p>
          <a:p>
            <a:pPr marL="0" indent="0">
              <a:buNone/>
            </a:pPr>
            <a:endParaRPr lang="en-US" dirty="0"/>
          </a:p>
          <a:p>
            <a:r>
              <a:rPr lang="en-US" dirty="0"/>
              <a:t> It is used in perfume, especially in unisex and male fragrances like </a:t>
            </a:r>
            <a:r>
              <a:rPr lang="en-US" dirty="0" err="1"/>
              <a:t>Zenzero</a:t>
            </a:r>
            <a:r>
              <a:rPr lang="en-US" dirty="0"/>
              <a:t> </a:t>
            </a:r>
            <a:r>
              <a:rPr lang="en-US" dirty="0" err="1"/>
              <a:t>Tesorid’Oriente</a:t>
            </a:r>
            <a:r>
              <a:rPr lang="en-US" dirty="0"/>
              <a:t>, and Big Pony 3 by Ralph Lauren. </a:t>
            </a:r>
            <a:br>
              <a:rPr lang="en-US" dirty="0"/>
            </a:br>
            <a:endParaRPr lang="en-US" dirty="0"/>
          </a:p>
        </p:txBody>
      </p:sp>
    </p:spTree>
    <p:extLst>
      <p:ext uri="{BB962C8B-B14F-4D97-AF65-F5344CB8AC3E}">
        <p14:creationId xmlns:p14="http://schemas.microsoft.com/office/powerpoint/2010/main" val="1061123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91936"/>
            <a:ext cx="10515600" cy="5385027"/>
          </a:xfrm>
        </p:spPr>
        <p:txBody>
          <a:bodyPr>
            <a:normAutofit fontScale="70000" lnSpcReduction="20000"/>
          </a:bodyPr>
          <a:lstStyle/>
          <a:p>
            <a:r>
              <a:rPr lang="en-US" b="1" dirty="0"/>
              <a:t>PROPERTIES</a:t>
            </a:r>
            <a:br>
              <a:rPr lang="en-US" b="1" dirty="0"/>
            </a:br>
            <a:r>
              <a:rPr lang="en-US" dirty="0"/>
              <a:t>Analgesic, Anti-inflammatory, Antiseptic, </a:t>
            </a:r>
            <a:r>
              <a:rPr lang="en-US" b="1" dirty="0"/>
              <a:t>Aphrodisiac</a:t>
            </a:r>
            <a:r>
              <a:rPr lang="en-US" dirty="0"/>
              <a:t>, Decongestant, Digestive tonic, Febrifuge, Laxative, </a:t>
            </a:r>
            <a:r>
              <a:rPr lang="en-US" b="1" dirty="0"/>
              <a:t>Thermogenic</a:t>
            </a:r>
          </a:p>
          <a:p>
            <a:br>
              <a:rPr lang="en-US" dirty="0"/>
            </a:br>
            <a:r>
              <a:rPr lang="en-US" b="1" dirty="0"/>
              <a:t>POTENTIAL USES</a:t>
            </a:r>
            <a:br>
              <a:rPr lang="en-US" b="1" dirty="0"/>
            </a:br>
            <a:r>
              <a:rPr lang="en-US" dirty="0"/>
              <a:t>Arthritis, Cold/flu, Cough, Diarrhea, Digestive issues, Fever, Gas, </a:t>
            </a:r>
            <a:r>
              <a:rPr lang="en-US" b="1" dirty="0"/>
              <a:t>Heartburn</a:t>
            </a:r>
            <a:r>
              <a:rPr lang="en-US" dirty="0"/>
              <a:t>, Motion sickness, </a:t>
            </a:r>
            <a:r>
              <a:rPr lang="en-US" b="1" dirty="0"/>
              <a:t>Muscle aches</a:t>
            </a:r>
            <a:r>
              <a:rPr lang="en-US" dirty="0"/>
              <a:t>/pains, Nausea, Pain, </a:t>
            </a:r>
            <a:r>
              <a:rPr lang="en-US" b="1" dirty="0" err="1"/>
              <a:t>Sexual,problems</a:t>
            </a:r>
            <a:r>
              <a:rPr lang="en-US" dirty="0"/>
              <a:t>, </a:t>
            </a:r>
            <a:r>
              <a:rPr lang="en-US" b="1" dirty="0"/>
              <a:t>Sore throat</a:t>
            </a:r>
          </a:p>
          <a:p>
            <a:br>
              <a:rPr lang="en-US" dirty="0"/>
            </a:br>
            <a:r>
              <a:rPr lang="en-US" b="1" dirty="0"/>
              <a:t>BLENDS WELL WITH</a:t>
            </a:r>
            <a:br>
              <a:rPr lang="en-US" b="1" dirty="0"/>
            </a:br>
            <a:r>
              <a:rPr lang="en-US" b="1" dirty="0"/>
              <a:t>Citrus: mandarin, grapefruit, lemon</a:t>
            </a:r>
            <a:br>
              <a:rPr lang="en-US" b="1" dirty="0"/>
            </a:br>
            <a:r>
              <a:rPr lang="en-US" b="1" dirty="0"/>
              <a:t>Floral: </a:t>
            </a:r>
            <a:r>
              <a:rPr lang="en-US" b="1" dirty="0" err="1"/>
              <a:t>ylang</a:t>
            </a:r>
            <a:r>
              <a:rPr lang="en-US" b="1" dirty="0"/>
              <a:t> </a:t>
            </a:r>
            <a:r>
              <a:rPr lang="en-US" b="1" dirty="0" err="1"/>
              <a:t>ylang</a:t>
            </a:r>
            <a:r>
              <a:rPr lang="en-US" b="1" dirty="0"/>
              <a:t>, geranium</a:t>
            </a:r>
            <a:br>
              <a:rPr lang="en-US" b="1" dirty="0"/>
            </a:br>
            <a:r>
              <a:rPr lang="en-US" b="1" dirty="0"/>
              <a:t>Oriental: patchouli, frankincense</a:t>
            </a:r>
            <a:br>
              <a:rPr lang="en-US" b="1" dirty="0"/>
            </a:br>
            <a:r>
              <a:rPr lang="en-US" b="1" dirty="0"/>
              <a:t>Spicy: clove</a:t>
            </a:r>
            <a:br>
              <a:rPr lang="en-US" b="1" dirty="0"/>
            </a:br>
            <a:r>
              <a:rPr lang="en-US" b="1" dirty="0"/>
              <a:t>Woody: </a:t>
            </a:r>
            <a:r>
              <a:rPr lang="en-US" b="1" dirty="0" err="1"/>
              <a:t>cedarwood</a:t>
            </a:r>
            <a:r>
              <a:rPr lang="en-US" b="1" dirty="0"/>
              <a:t>, juniper</a:t>
            </a:r>
          </a:p>
          <a:p>
            <a:br>
              <a:rPr lang="en-US" dirty="0"/>
            </a:br>
            <a:r>
              <a:rPr lang="en-US" b="1" dirty="0"/>
              <a:t>CAN BE SUBSTITUTED WITH</a:t>
            </a:r>
            <a:br>
              <a:rPr lang="en-US" b="1" dirty="0"/>
            </a:br>
            <a:r>
              <a:rPr lang="en-US" b="1" dirty="0"/>
              <a:t>Cardamom Cinnamon</a:t>
            </a:r>
          </a:p>
          <a:p>
            <a:br>
              <a:rPr lang="en-US" b="1" dirty="0"/>
            </a:br>
            <a:r>
              <a:rPr lang="en-US" b="1" dirty="0"/>
              <a:t>PRECAUTIONS</a:t>
            </a:r>
            <a:br>
              <a:rPr lang="en-US" b="1" dirty="0"/>
            </a:br>
            <a:r>
              <a:rPr lang="en-US" b="1" dirty="0"/>
              <a:t>Avoid use in first trimester of pregnancy</a:t>
            </a:r>
            <a:r>
              <a:rPr lang="en-US" dirty="0"/>
              <a:t> </a:t>
            </a:r>
            <a:br>
              <a:rPr lang="en-US" dirty="0"/>
            </a:br>
            <a:endParaRPr lang="en-US" dirty="0"/>
          </a:p>
        </p:txBody>
      </p:sp>
    </p:spTree>
    <p:extLst>
      <p:ext uri="{BB962C8B-B14F-4D97-AF65-F5344CB8AC3E}">
        <p14:creationId xmlns:p14="http://schemas.microsoft.com/office/powerpoint/2010/main" val="1061123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7002" r="1" b="1"/>
          <a:stretch/>
        </p:blipFill>
        <p:spPr bwMode="auto">
          <a:xfrm>
            <a:off x="4038599" y="10"/>
            <a:ext cx="8160026" cy="687580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 name="Freeform: Shape 7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b="1">
                <a:solidFill>
                  <a:srgbClr val="FFFFFF"/>
                </a:solidFill>
              </a:rPr>
              <a:t>GRAPEFRUIT</a:t>
            </a:r>
            <a:r>
              <a:rPr lang="en-US" sz="4000">
                <a:solidFill>
                  <a:srgbClr val="FFFFFF"/>
                </a:solidFill>
              </a:rPr>
              <a:t> </a:t>
            </a:r>
            <a:br>
              <a:rPr lang="en-US" sz="4000">
                <a:solidFill>
                  <a:srgbClr val="FFFFFF"/>
                </a:solidFill>
              </a:rPr>
            </a:br>
            <a:endParaRPr lang="en-US" sz="4000">
              <a:solidFill>
                <a:srgbClr val="FFFFFF"/>
              </a:solidFill>
            </a:endParaRPr>
          </a:p>
        </p:txBody>
      </p:sp>
      <p:sp>
        <p:nvSpPr>
          <p:cNvPr id="5" name="object 2"/>
          <p:cNvSpPr/>
          <p:nvPr/>
        </p:nvSpPr>
        <p:spPr>
          <a:xfrm>
            <a:off x="10933043" y="6039402"/>
            <a:ext cx="609600" cy="609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61123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872" y="1221468"/>
            <a:ext cx="11519807" cy="4351338"/>
          </a:xfrm>
        </p:spPr>
        <p:txBody>
          <a:bodyPr>
            <a:normAutofit/>
          </a:bodyPr>
          <a:lstStyle/>
          <a:p>
            <a:r>
              <a:rPr lang="en-US" dirty="0"/>
              <a:t>Grapefruit is believed to have originated as a hybrid between the pomelo and sweet orange sometime in the 19th century. </a:t>
            </a:r>
          </a:p>
          <a:p>
            <a:pPr marL="0" indent="0">
              <a:buNone/>
            </a:pPr>
            <a:endParaRPr lang="en-US" dirty="0"/>
          </a:p>
          <a:p>
            <a:pPr marL="0" indent="0">
              <a:buNone/>
            </a:pPr>
            <a:endParaRPr lang="en-US" dirty="0"/>
          </a:p>
          <a:p>
            <a:r>
              <a:rPr lang="en-US" dirty="0"/>
              <a:t>Energy workers believe the oil is cleansing to the aura. </a:t>
            </a:r>
          </a:p>
          <a:p>
            <a:pPr marL="0" indent="0">
              <a:buNone/>
            </a:pPr>
            <a:endParaRPr lang="en-US" dirty="0"/>
          </a:p>
          <a:p>
            <a:pPr marL="0" indent="0">
              <a:buNone/>
            </a:pPr>
            <a:endParaRPr lang="en-US" dirty="0"/>
          </a:p>
          <a:p>
            <a:r>
              <a:rPr lang="en-US" dirty="0"/>
              <a:t>Both pink and white grapefruit are used in perfumery. </a:t>
            </a:r>
            <a:br>
              <a:rPr lang="en-US" dirty="0"/>
            </a:br>
            <a:endParaRPr lang="en-US" dirty="0"/>
          </a:p>
        </p:txBody>
      </p:sp>
    </p:spTree>
    <p:extLst>
      <p:ext uri="{BB962C8B-B14F-4D97-AF65-F5344CB8AC3E}">
        <p14:creationId xmlns:p14="http://schemas.microsoft.com/office/powerpoint/2010/main" val="1061123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438" y="277160"/>
            <a:ext cx="11740243" cy="6286500"/>
          </a:xfrm>
        </p:spPr>
        <p:txBody>
          <a:bodyPr>
            <a:normAutofit fontScale="85000" lnSpcReduction="20000"/>
          </a:bodyPr>
          <a:lstStyle/>
          <a:p>
            <a:r>
              <a:rPr lang="en-US" b="1" dirty="0"/>
              <a:t>PROPERTIES</a:t>
            </a:r>
            <a:br>
              <a:rPr lang="en-US" b="1" dirty="0"/>
            </a:br>
            <a:r>
              <a:rPr lang="en-US" dirty="0"/>
              <a:t>Antidepressant, Antiseptic, Detoxifying, Disinfectant, Diuretic, Stimulant, Tonic</a:t>
            </a:r>
          </a:p>
          <a:p>
            <a:br>
              <a:rPr lang="en-US" dirty="0"/>
            </a:br>
            <a:r>
              <a:rPr lang="en-US" b="1" dirty="0"/>
              <a:t>POTENTIAL USES</a:t>
            </a:r>
            <a:br>
              <a:rPr lang="en-US" b="1" dirty="0"/>
            </a:br>
            <a:r>
              <a:rPr lang="en-US" dirty="0"/>
              <a:t>Acne, Brain fog, Cleaning products, </a:t>
            </a:r>
            <a:r>
              <a:rPr lang="en-US" b="1" dirty="0"/>
              <a:t>Exhaustion</a:t>
            </a:r>
            <a:r>
              <a:rPr lang="en-US" dirty="0"/>
              <a:t>, </a:t>
            </a:r>
            <a:r>
              <a:rPr lang="en-US" b="1" dirty="0"/>
              <a:t>Memory problems</a:t>
            </a:r>
            <a:r>
              <a:rPr lang="en-US" dirty="0"/>
              <a:t>, </a:t>
            </a:r>
            <a:r>
              <a:rPr lang="en-US" b="1" dirty="0"/>
              <a:t>Muscle fatigue</a:t>
            </a:r>
            <a:r>
              <a:rPr lang="en-US" dirty="0"/>
              <a:t>, Muscle stiffness, Oily skin</a:t>
            </a:r>
          </a:p>
          <a:p>
            <a:br>
              <a:rPr lang="en-US" dirty="0"/>
            </a:br>
            <a:r>
              <a:rPr lang="en-US" b="1" dirty="0"/>
              <a:t>BLENDS WELL WITH</a:t>
            </a:r>
            <a:br>
              <a:rPr lang="en-US" b="1" dirty="0"/>
            </a:br>
            <a:r>
              <a:rPr lang="en-US" b="1" dirty="0"/>
              <a:t>Citrus: bergamot, orange, lemon, lime</a:t>
            </a:r>
            <a:br>
              <a:rPr lang="en-US" b="1" dirty="0"/>
            </a:br>
            <a:r>
              <a:rPr lang="en-US" b="1" dirty="0"/>
              <a:t>Floral: </a:t>
            </a:r>
            <a:r>
              <a:rPr lang="en-US" b="1" dirty="0" err="1"/>
              <a:t>palmarosa</a:t>
            </a:r>
            <a:r>
              <a:rPr lang="en-US" b="1" dirty="0"/>
              <a:t>, </a:t>
            </a:r>
            <a:r>
              <a:rPr lang="en-US" b="1" dirty="0" err="1"/>
              <a:t>ylang</a:t>
            </a:r>
            <a:r>
              <a:rPr lang="en-US" b="1" dirty="0"/>
              <a:t> </a:t>
            </a:r>
            <a:r>
              <a:rPr lang="en-US" b="1" dirty="0" err="1"/>
              <a:t>ylang</a:t>
            </a:r>
            <a:br>
              <a:rPr lang="en-US" b="1" dirty="0"/>
            </a:br>
            <a:r>
              <a:rPr lang="en-US" b="1" dirty="0"/>
              <a:t>Herbal: rosemary</a:t>
            </a:r>
            <a:br>
              <a:rPr lang="en-US" b="1" dirty="0"/>
            </a:br>
            <a:r>
              <a:rPr lang="en-US" b="1" dirty="0"/>
              <a:t>Medicinal: eucalyptus</a:t>
            </a:r>
            <a:br>
              <a:rPr lang="en-US" b="1" dirty="0"/>
            </a:br>
            <a:r>
              <a:rPr lang="en-US" b="1" dirty="0"/>
              <a:t>Oriental: patchouli</a:t>
            </a:r>
            <a:br>
              <a:rPr lang="en-US" b="1" dirty="0"/>
            </a:br>
            <a:r>
              <a:rPr lang="en-US" b="1" dirty="0"/>
              <a:t>Spicy: black pepper, cardamom, clove, ginger</a:t>
            </a:r>
          </a:p>
          <a:p>
            <a:br>
              <a:rPr lang="en-US" dirty="0"/>
            </a:br>
            <a:r>
              <a:rPr lang="en-US" b="1" dirty="0"/>
              <a:t>CAN BE SUBSTITUTED WITH</a:t>
            </a:r>
            <a:br>
              <a:rPr lang="en-US" b="1" dirty="0"/>
            </a:br>
            <a:r>
              <a:rPr lang="en-US" b="1" dirty="0"/>
              <a:t>Bergamot</a:t>
            </a:r>
            <a:br>
              <a:rPr lang="en-US" b="1" dirty="0"/>
            </a:br>
            <a:r>
              <a:rPr lang="en-US" b="1" dirty="0"/>
              <a:t>Lemon</a:t>
            </a:r>
          </a:p>
          <a:p>
            <a:br>
              <a:rPr lang="en-US" b="1" dirty="0"/>
            </a:br>
            <a:r>
              <a:rPr lang="en-US" b="1" dirty="0"/>
              <a:t>PRECAUTIONS</a:t>
            </a:r>
            <a:br>
              <a:rPr lang="en-US" b="1" dirty="0"/>
            </a:br>
            <a:r>
              <a:rPr lang="en-US" b="1" dirty="0"/>
              <a:t>Mildly phototoxic, though the least phototoxic of the citrus oils.</a:t>
            </a:r>
            <a:r>
              <a:rPr lang="en-US" dirty="0"/>
              <a:t> </a:t>
            </a:r>
            <a:br>
              <a:rPr lang="en-US" dirty="0"/>
            </a:br>
            <a:endParaRPr lang="en-US" dirty="0"/>
          </a:p>
        </p:txBody>
      </p:sp>
    </p:spTree>
    <p:extLst>
      <p:ext uri="{BB962C8B-B14F-4D97-AF65-F5344CB8AC3E}">
        <p14:creationId xmlns:p14="http://schemas.microsoft.com/office/powerpoint/2010/main" val="1061123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13788" y="365125"/>
            <a:ext cx="4840010" cy="1807305"/>
          </a:xfrm>
        </p:spPr>
        <p:txBody>
          <a:bodyPr>
            <a:normAutofit/>
          </a:bodyPr>
          <a:lstStyle/>
          <a:p>
            <a:r>
              <a:rPr lang="en-US" b="1" dirty="0">
                <a:latin typeface="Algerian" panose="04020705040A02060702" pitchFamily="82" charset="0"/>
              </a:rPr>
              <a:t>LAVENDER</a:t>
            </a:r>
            <a:r>
              <a:rPr lang="en-US" dirty="0">
                <a:latin typeface="Algerian" panose="04020705040A02060702" pitchFamily="82" charset="0"/>
              </a:rPr>
              <a:t> </a:t>
            </a:r>
            <a:br>
              <a:rPr lang="en-US" dirty="0"/>
            </a:br>
            <a:endParaRPr lang="en-US"/>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91" r="679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ject 2"/>
          <p:cNvSpPr/>
          <p:nvPr/>
        </p:nvSpPr>
        <p:spPr>
          <a:xfrm>
            <a:off x="10933043" y="6039402"/>
            <a:ext cx="609600" cy="609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61123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665" y="1001939"/>
            <a:ext cx="10515600" cy="1325563"/>
          </a:xfrm>
        </p:spPr>
        <p:txBody>
          <a:bodyPr>
            <a:normAutofit fontScale="90000"/>
          </a:bodyPr>
          <a:lstStyle/>
          <a:p>
            <a:pPr algn="ctr"/>
            <a:r>
              <a:rPr lang="en-US" b="1" dirty="0">
                <a:latin typeface="Algerian" panose="04020705040A02060702" pitchFamily="82" charset="0"/>
              </a:rPr>
              <a:t>LAVENDER</a:t>
            </a:r>
            <a:br>
              <a:rPr lang="en-US" b="1" dirty="0"/>
            </a:br>
            <a:r>
              <a:rPr lang="en-US" sz="2200" i="1" dirty="0" err="1">
                <a:latin typeface="Algerian" panose="04020705040A02060702" pitchFamily="82" charset="0"/>
              </a:rPr>
              <a:t>Lavandula</a:t>
            </a:r>
            <a:r>
              <a:rPr lang="en-US" sz="2200" i="1" dirty="0">
                <a:latin typeface="Algerian" panose="04020705040A02060702" pitchFamily="82" charset="0"/>
              </a:rPr>
              <a:t> </a:t>
            </a:r>
            <a:r>
              <a:rPr lang="en-US" sz="2200" i="1" dirty="0" err="1">
                <a:latin typeface="Algerian" panose="04020705040A02060702" pitchFamily="82" charset="0"/>
              </a:rPr>
              <a:t>angustifolia</a:t>
            </a:r>
            <a:r>
              <a:rPr lang="en-US" sz="2200" i="1" dirty="0">
                <a:latin typeface="Algerian" panose="04020705040A02060702" pitchFamily="82" charset="0"/>
              </a:rPr>
              <a:t> </a:t>
            </a:r>
            <a:r>
              <a:rPr lang="en-US" sz="2200" i="1" dirty="0" err="1">
                <a:latin typeface="Algerian" panose="04020705040A02060702" pitchFamily="82" charset="0"/>
              </a:rPr>
              <a:t>Lavandula</a:t>
            </a:r>
            <a:r>
              <a:rPr lang="en-US" sz="2200" i="1" dirty="0">
                <a:latin typeface="Algerian" panose="04020705040A02060702" pitchFamily="82" charset="0"/>
              </a:rPr>
              <a:t> </a:t>
            </a:r>
            <a:r>
              <a:rPr lang="en-US" sz="2200" i="1" dirty="0" err="1">
                <a:latin typeface="Algerian" panose="04020705040A02060702" pitchFamily="82" charset="0"/>
              </a:rPr>
              <a:t>latifolia</a:t>
            </a:r>
            <a:r>
              <a:rPr lang="en-US" sz="2200" i="1" dirty="0">
                <a:latin typeface="Algerian" panose="04020705040A02060702" pitchFamily="82" charset="0"/>
              </a:rPr>
              <a:t> (spike lavender) </a:t>
            </a:r>
            <a:r>
              <a:rPr lang="en-US" sz="2200" i="1" dirty="0" err="1">
                <a:latin typeface="Algerian" panose="04020705040A02060702" pitchFamily="82" charset="0"/>
              </a:rPr>
              <a:t>Lavandula</a:t>
            </a:r>
            <a:r>
              <a:rPr lang="en-US" sz="2200" i="1" dirty="0">
                <a:latin typeface="Algerian" panose="04020705040A02060702" pitchFamily="82" charset="0"/>
              </a:rPr>
              <a:t> </a:t>
            </a:r>
            <a:r>
              <a:rPr lang="en-US" sz="2200" i="1" dirty="0" err="1">
                <a:latin typeface="Algerian" panose="04020705040A02060702" pitchFamily="82" charset="0"/>
              </a:rPr>
              <a:t>stoechas</a:t>
            </a:r>
            <a:r>
              <a:rPr lang="en-US" sz="2200" i="1" dirty="0">
                <a:latin typeface="Algerian" panose="04020705040A02060702" pitchFamily="82" charset="0"/>
              </a:rPr>
              <a:t> (Spanish lavender)</a:t>
            </a:r>
            <a:br>
              <a:rPr lang="en-US" sz="2200" i="1" dirty="0">
                <a:latin typeface="Algerian" panose="04020705040A02060702" pitchFamily="82" charset="0"/>
              </a:rPr>
            </a:br>
            <a:br>
              <a:rPr lang="en-US" sz="2200" i="1" dirty="0">
                <a:latin typeface="Algerian" panose="04020705040A02060702" pitchFamily="82" charset="0"/>
              </a:rPr>
            </a:br>
            <a:r>
              <a:rPr lang="en-US" sz="2200" b="1" dirty="0">
                <a:latin typeface="Algerian" panose="04020705040A02060702" pitchFamily="82" charset="0"/>
              </a:rPr>
              <a:t>SCENT: </a:t>
            </a:r>
            <a:r>
              <a:rPr lang="en-US" sz="2200" dirty="0">
                <a:latin typeface="Algerian" panose="04020705040A02060702" pitchFamily="82" charset="0"/>
              </a:rPr>
              <a:t>FLORAL</a:t>
            </a:r>
            <a:br>
              <a:rPr lang="en-US" sz="2200" dirty="0">
                <a:latin typeface="Algerian" panose="04020705040A02060702" pitchFamily="82" charset="0"/>
              </a:rPr>
            </a:br>
            <a:endParaRPr lang="en-US" sz="2200" dirty="0">
              <a:latin typeface="Algerian" panose="04020705040A02060702" pitchFamily="82" charset="0"/>
            </a:endParaRPr>
          </a:p>
        </p:txBody>
      </p:sp>
      <p:sp>
        <p:nvSpPr>
          <p:cNvPr id="3" name="Content Placeholder 2"/>
          <p:cNvSpPr>
            <a:spLocks noGrp="1"/>
          </p:cNvSpPr>
          <p:nvPr>
            <p:ph idx="1"/>
          </p:nvPr>
        </p:nvSpPr>
        <p:spPr>
          <a:xfrm>
            <a:off x="97971" y="2617561"/>
            <a:ext cx="11642272" cy="4351338"/>
          </a:xfrm>
        </p:spPr>
        <p:txBody>
          <a:bodyPr/>
          <a:lstStyle/>
          <a:p>
            <a:r>
              <a:rPr lang="en-US" dirty="0"/>
              <a:t>Lavender is one of the oldest essential oils still in use today. </a:t>
            </a:r>
          </a:p>
          <a:p>
            <a:pPr marL="0" indent="0">
              <a:buNone/>
            </a:pPr>
            <a:endParaRPr lang="en-US" dirty="0"/>
          </a:p>
          <a:p>
            <a:r>
              <a:rPr lang="en-US" dirty="0"/>
              <a:t>The Egyptians used it in their mummification rituals and it was known to both the Greeks and Romans in classical times.</a:t>
            </a:r>
          </a:p>
          <a:p>
            <a:pPr marL="0" indent="0">
              <a:buNone/>
            </a:pPr>
            <a:endParaRPr lang="en-US" dirty="0"/>
          </a:p>
          <a:p>
            <a:r>
              <a:rPr lang="en-US" dirty="0"/>
              <a:t> In the United States, lavender is grown coast-to-coast but flourishes in the Pacific Northwest where an annual lavender festival is held in Sequim, Washington </a:t>
            </a:r>
            <a:br>
              <a:rPr lang="en-US" dirty="0"/>
            </a:br>
            <a:endParaRPr lang="en-US" dirty="0"/>
          </a:p>
        </p:txBody>
      </p:sp>
    </p:spTree>
    <p:extLst>
      <p:ext uri="{BB962C8B-B14F-4D97-AF65-F5344CB8AC3E}">
        <p14:creationId xmlns:p14="http://schemas.microsoft.com/office/powerpoint/2010/main" val="1061123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Freeform: Shape 134">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0366" r="1" b="24708"/>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7295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538" y="244929"/>
            <a:ext cx="11544300" cy="6613071"/>
          </a:xfrm>
        </p:spPr>
        <p:txBody>
          <a:bodyPr>
            <a:normAutofit fontScale="85000" lnSpcReduction="20000"/>
          </a:bodyPr>
          <a:lstStyle/>
          <a:p>
            <a:r>
              <a:rPr lang="en-US" b="1" dirty="0"/>
              <a:t>PROPERTIES</a:t>
            </a:r>
            <a:br>
              <a:rPr lang="en-US" b="1" dirty="0"/>
            </a:br>
            <a:r>
              <a:rPr lang="en-US" dirty="0"/>
              <a:t>Analgesic, Antibacterial, Antifungal, Anti-inflammatory, Antiseptic, Antispasmodic, Antiviral, Insect repellant, Muscle relaxant, Stimulates, cell growth</a:t>
            </a:r>
          </a:p>
          <a:p>
            <a:br>
              <a:rPr lang="en-US" dirty="0"/>
            </a:br>
            <a:r>
              <a:rPr lang="en-US" b="1" dirty="0"/>
              <a:t>POTENTIAL USES</a:t>
            </a:r>
            <a:br>
              <a:rPr lang="en-US" b="1" dirty="0"/>
            </a:br>
            <a:r>
              <a:rPr lang="en-US" dirty="0"/>
              <a:t>Abrasions, Acne, Aging skin, Anxiety, Arthritis, </a:t>
            </a:r>
            <a:r>
              <a:rPr lang="en-US" b="1" dirty="0"/>
              <a:t>Athlete’s foot</a:t>
            </a:r>
            <a:r>
              <a:rPr lang="en-US" dirty="0"/>
              <a:t>, Bug spray, Burns, Colds/flu, Dermatitis, </a:t>
            </a:r>
            <a:r>
              <a:rPr lang="en-US" b="1" dirty="0"/>
              <a:t>Eczema, Headaches</a:t>
            </a:r>
            <a:r>
              <a:rPr lang="en-US" dirty="0"/>
              <a:t>, Insect bites/ stings, Insomnia, Laryngitis</a:t>
            </a:r>
            <a:r>
              <a:rPr lang="en-US" b="1" dirty="0"/>
              <a:t>, Menstrual cramps, Mood swings, Muscle cramping/pain, Nervous conditions, Psoriasis, Scabies, Scarring, Sciatica, Skin disorders, Sunburn</a:t>
            </a:r>
          </a:p>
          <a:p>
            <a:br>
              <a:rPr lang="en-US" dirty="0"/>
            </a:br>
            <a:r>
              <a:rPr lang="en-US" b="1" dirty="0"/>
              <a:t>BLENDS WELL WITH</a:t>
            </a:r>
            <a:br>
              <a:rPr lang="en-US" b="1" dirty="0"/>
            </a:br>
            <a:r>
              <a:rPr lang="en-US" b="1" dirty="0"/>
              <a:t>Citrus: lemon</a:t>
            </a:r>
            <a:br>
              <a:rPr lang="en-US" b="1" dirty="0"/>
            </a:br>
            <a:r>
              <a:rPr lang="en-US" b="1" dirty="0"/>
              <a:t>Floral: Roman chamomile, clary sage, geranium</a:t>
            </a:r>
            <a:br>
              <a:rPr lang="en-US" b="1" dirty="0"/>
            </a:br>
            <a:r>
              <a:rPr lang="en-US" b="1" dirty="0"/>
              <a:t>Spicy: nutmeg</a:t>
            </a:r>
            <a:br>
              <a:rPr lang="en-US" b="1" dirty="0"/>
            </a:br>
            <a:r>
              <a:rPr lang="en-US" b="1" dirty="0"/>
              <a:t>Woody: cedar wood, pine</a:t>
            </a:r>
          </a:p>
          <a:p>
            <a:br>
              <a:rPr lang="en-US" dirty="0"/>
            </a:br>
            <a:r>
              <a:rPr lang="en-US" b="1" dirty="0"/>
              <a:t>CAN BE SUBSTITUTED WITH</a:t>
            </a:r>
            <a:br>
              <a:rPr lang="en-US" b="1" dirty="0"/>
            </a:br>
            <a:r>
              <a:rPr lang="en-US" b="1" dirty="0"/>
              <a:t>Chamomile</a:t>
            </a:r>
          </a:p>
          <a:p>
            <a:br>
              <a:rPr lang="en-US" b="1" dirty="0"/>
            </a:br>
            <a:r>
              <a:rPr lang="en-US" b="1" dirty="0"/>
              <a:t>PRECAUTIONS</a:t>
            </a:r>
            <a:br>
              <a:rPr lang="en-US" b="1" dirty="0"/>
            </a:br>
            <a:r>
              <a:rPr lang="en-US" b="1" dirty="0"/>
              <a:t>Avoid use of spike lavender and Spanish lavender if pregnant or breastfeeding.</a:t>
            </a:r>
            <a:br>
              <a:rPr lang="en-US" b="1" dirty="0"/>
            </a:br>
            <a:r>
              <a:rPr lang="en-US" b="1" dirty="0"/>
              <a:t>Avoid use of spike lavender and Spanish lavender with infants and children.</a:t>
            </a:r>
            <a:r>
              <a:rPr lang="en-US" dirty="0"/>
              <a:t> </a:t>
            </a:r>
            <a:br>
              <a:rPr lang="en-US" dirty="0"/>
            </a:br>
            <a:endParaRPr lang="en-US" dirty="0"/>
          </a:p>
        </p:txBody>
      </p:sp>
      <p:sp>
        <p:nvSpPr>
          <p:cNvPr id="4" name="object 2"/>
          <p:cNvSpPr/>
          <p:nvPr/>
        </p:nvSpPr>
        <p:spPr>
          <a:xfrm>
            <a:off x="10933043" y="6039402"/>
            <a:ext cx="609600" cy="609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61123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EB620B45-C9BA-468D-8100-C7D95437BEF2}"/>
              </a:ext>
            </a:extLst>
          </p:cNvPr>
          <p:cNvSpPr>
            <a:spLocks noGrp="1"/>
          </p:cNvSpPr>
          <p:nvPr>
            <p:ph type="subTitle" idx="1"/>
          </p:nvPr>
        </p:nvSpPr>
        <p:spPr>
          <a:xfrm>
            <a:off x="4439633" y="4518923"/>
            <a:ext cx="3312734" cy="1141851"/>
          </a:xfrm>
          <a:noFill/>
        </p:spPr>
        <p:txBody>
          <a:bodyPr>
            <a:normAutofit/>
          </a:bodyPr>
          <a:lstStyle/>
          <a:p>
            <a:endParaRPr lang="en-US" sz="2000">
              <a:solidFill>
                <a:srgbClr val="080808"/>
              </a:solidFill>
            </a:endParaRPr>
          </a:p>
        </p:txBody>
      </p:sp>
      <p:sp>
        <p:nvSpPr>
          <p:cNvPr id="2" name="Title 1">
            <a:extLst>
              <a:ext uri="{FF2B5EF4-FFF2-40B4-BE49-F238E27FC236}">
                <a16:creationId xmlns:a16="http://schemas.microsoft.com/office/drawing/2014/main" id="{A21864DD-C91A-44B9-AD35-966D0366A3EA}"/>
              </a:ext>
            </a:extLst>
          </p:cNvPr>
          <p:cNvSpPr>
            <a:spLocks noGrp="1"/>
          </p:cNvSpPr>
          <p:nvPr>
            <p:ph type="ctrTitle"/>
          </p:nvPr>
        </p:nvSpPr>
        <p:spPr>
          <a:xfrm>
            <a:off x="3204642" y="2353641"/>
            <a:ext cx="5782716" cy="2150719"/>
          </a:xfrm>
          <a:noFill/>
        </p:spPr>
        <p:txBody>
          <a:bodyPr anchor="ctr">
            <a:normAutofit/>
          </a:bodyPr>
          <a:lstStyle/>
          <a:p>
            <a:r>
              <a:rPr lang="en-US" sz="3600">
                <a:solidFill>
                  <a:srgbClr val="080808"/>
                </a:solidFill>
                <a:latin typeface="Algerian" panose="04020705040A02060702" pitchFamily="82" charset="0"/>
              </a:rPr>
              <a:t>To be continue…..  In Part-3</a:t>
            </a: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object 2"/>
          <p:cNvSpPr/>
          <p:nvPr/>
        </p:nvSpPr>
        <p:spPr>
          <a:xfrm>
            <a:off x="10933043" y="6039402"/>
            <a:ext cx="609600" cy="609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5801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9600" dirty="0"/>
              <a:t>       </a:t>
            </a:r>
          </a:p>
          <a:p>
            <a:pPr marL="0" indent="0">
              <a:buNone/>
            </a:pPr>
            <a:r>
              <a:rPr lang="en-US" sz="9600" dirty="0"/>
              <a:t>        </a:t>
            </a:r>
            <a:r>
              <a:rPr lang="en-US" sz="9600" dirty="0">
                <a:latin typeface="Algerian" panose="04020705040A02060702" pitchFamily="82" charset="0"/>
              </a:rPr>
              <a:t>Thanks</a:t>
            </a:r>
          </a:p>
        </p:txBody>
      </p:sp>
    </p:spTree>
    <p:extLst>
      <p:ext uri="{BB962C8B-B14F-4D97-AF65-F5344CB8AC3E}">
        <p14:creationId xmlns:p14="http://schemas.microsoft.com/office/powerpoint/2010/main" val="2841903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AD070-DF05-46D7-B1CE-9C0A9DA0A650}"/>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b="1"/>
              <a:t>CEDARWOOD</a:t>
            </a:r>
            <a:endParaRPr lang="en-US" sz="5400"/>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1863"/>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ject 2"/>
          <p:cNvSpPr/>
          <p:nvPr/>
        </p:nvSpPr>
        <p:spPr>
          <a:xfrm>
            <a:off x="10933043" y="6039402"/>
            <a:ext cx="609600" cy="609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2731082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AD070-DF05-46D7-B1CE-9C0A9DA0A650}"/>
              </a:ext>
            </a:extLst>
          </p:cNvPr>
          <p:cNvSpPr>
            <a:spLocks noGrp="1"/>
          </p:cNvSpPr>
          <p:nvPr>
            <p:ph type="title"/>
          </p:nvPr>
        </p:nvSpPr>
        <p:spPr>
          <a:xfrm>
            <a:off x="901941" y="746575"/>
            <a:ext cx="10515600" cy="1325563"/>
          </a:xfrm>
        </p:spPr>
        <p:txBody>
          <a:bodyPr>
            <a:normAutofit fontScale="90000"/>
          </a:bodyPr>
          <a:lstStyle/>
          <a:p>
            <a:pPr algn="ctr"/>
            <a:r>
              <a:rPr lang="en-US" b="1" dirty="0">
                <a:latin typeface="Algerian" panose="04020705040A02060702" pitchFamily="82" charset="0"/>
              </a:rPr>
              <a:t>CEDARWOOD</a:t>
            </a:r>
            <a:br>
              <a:rPr lang="en-US" b="1" dirty="0">
                <a:latin typeface="Algerian" panose="04020705040A02060702" pitchFamily="82" charset="0"/>
              </a:rPr>
            </a:br>
            <a:r>
              <a:rPr lang="en-US" i="1" dirty="0" err="1">
                <a:latin typeface="Algerian" panose="04020705040A02060702" pitchFamily="82" charset="0"/>
              </a:rPr>
              <a:t>Juniperus</a:t>
            </a:r>
            <a:r>
              <a:rPr lang="en-US" i="1" dirty="0">
                <a:latin typeface="Algerian" panose="04020705040A02060702" pitchFamily="82" charset="0"/>
              </a:rPr>
              <a:t> </a:t>
            </a:r>
            <a:r>
              <a:rPr lang="en-US" i="1" dirty="0" err="1">
                <a:latin typeface="Algerian" panose="04020705040A02060702" pitchFamily="82" charset="0"/>
              </a:rPr>
              <a:t>virginiana</a:t>
            </a:r>
            <a:br>
              <a:rPr lang="en-US" i="1" dirty="0">
                <a:latin typeface="Algerian" panose="04020705040A02060702" pitchFamily="82" charset="0"/>
              </a:rPr>
            </a:br>
            <a:r>
              <a:rPr lang="en-US" b="1" dirty="0">
                <a:latin typeface="Algerian" panose="04020705040A02060702" pitchFamily="82" charset="0"/>
              </a:rPr>
              <a:t>SCENT: </a:t>
            </a:r>
            <a:r>
              <a:rPr lang="en-US" dirty="0">
                <a:latin typeface="Algerian" panose="04020705040A02060702" pitchFamily="82" charset="0"/>
              </a:rPr>
              <a:t>WOODY </a:t>
            </a:r>
            <a:r>
              <a:rPr lang="en-US" b="1" dirty="0">
                <a:latin typeface="Algerian" panose="04020705040A02060702" pitchFamily="82" charset="0"/>
              </a:rPr>
              <a:t>NOTE: </a:t>
            </a:r>
            <a:r>
              <a:rPr lang="en-US" dirty="0">
                <a:latin typeface="Algerian" panose="04020705040A02060702" pitchFamily="82" charset="0"/>
              </a:rPr>
              <a:t>BASE</a:t>
            </a:r>
          </a:p>
        </p:txBody>
      </p:sp>
      <p:sp>
        <p:nvSpPr>
          <p:cNvPr id="3" name="Content Placeholder 2">
            <a:extLst>
              <a:ext uri="{FF2B5EF4-FFF2-40B4-BE49-F238E27FC236}">
                <a16:creationId xmlns:a16="http://schemas.microsoft.com/office/drawing/2014/main" id="{D228D146-A3D9-44DF-9797-7D1F304A300B}"/>
              </a:ext>
            </a:extLst>
          </p:cNvPr>
          <p:cNvSpPr>
            <a:spLocks noGrp="1"/>
          </p:cNvSpPr>
          <p:nvPr>
            <p:ph idx="1"/>
          </p:nvPr>
        </p:nvSpPr>
        <p:spPr>
          <a:xfrm>
            <a:off x="252881" y="2506662"/>
            <a:ext cx="11813720" cy="4351338"/>
          </a:xfrm>
        </p:spPr>
        <p:txBody>
          <a:bodyPr>
            <a:normAutofit/>
          </a:bodyPr>
          <a:lstStyle/>
          <a:p>
            <a:r>
              <a:rPr lang="en-US" dirty="0"/>
              <a:t>The scent of cedar wood is said to have a grounding, calming effect.</a:t>
            </a:r>
          </a:p>
          <a:p>
            <a:r>
              <a:rPr lang="en-US" dirty="0"/>
              <a:t> The ancient Romans and Greeks burned the wood to scent the air. </a:t>
            </a:r>
          </a:p>
          <a:p>
            <a:r>
              <a:rPr lang="en-US" dirty="0"/>
              <a:t>It was nicknamed the “Tree of Life” (arborvitae). </a:t>
            </a:r>
          </a:p>
          <a:p>
            <a:r>
              <a:rPr lang="en-US" dirty="0"/>
              <a:t>It is used for fencing and roofing. </a:t>
            </a:r>
          </a:p>
          <a:p>
            <a:r>
              <a:rPr lang="en-US" dirty="0"/>
              <a:t>The wood’s scent is a natural moth repellant and chests made of the fragrant wood were often used to store clothes. </a:t>
            </a:r>
          </a:p>
          <a:p>
            <a:r>
              <a:rPr lang="en-US" dirty="0"/>
              <a:t>Increasingly, the wood is also being used for “green” coffins </a:t>
            </a:r>
            <a:br>
              <a:rPr lang="en-US" dirty="0"/>
            </a:br>
            <a:endParaRPr lang="en-US" dirty="0"/>
          </a:p>
        </p:txBody>
      </p:sp>
      <p:sp>
        <p:nvSpPr>
          <p:cNvPr id="4" name="object 2"/>
          <p:cNvSpPr/>
          <p:nvPr/>
        </p:nvSpPr>
        <p:spPr>
          <a:xfrm>
            <a:off x="10933043" y="6039402"/>
            <a:ext cx="609600" cy="609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5986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28D146-A3D9-44DF-9797-7D1F304A300B}"/>
              </a:ext>
            </a:extLst>
          </p:cNvPr>
          <p:cNvSpPr>
            <a:spLocks noGrp="1"/>
          </p:cNvSpPr>
          <p:nvPr>
            <p:ph idx="1"/>
          </p:nvPr>
        </p:nvSpPr>
        <p:spPr>
          <a:xfrm>
            <a:off x="381000" y="1027906"/>
            <a:ext cx="11429999" cy="5515656"/>
          </a:xfrm>
        </p:spPr>
        <p:txBody>
          <a:bodyPr>
            <a:normAutofit fontScale="70000" lnSpcReduction="20000"/>
          </a:bodyPr>
          <a:lstStyle/>
          <a:p>
            <a:r>
              <a:rPr lang="en-US" b="1" dirty="0"/>
              <a:t>PROPERTIES</a:t>
            </a:r>
            <a:br>
              <a:rPr lang="en-US" b="1" dirty="0"/>
            </a:br>
            <a:r>
              <a:rPr lang="en-US" dirty="0"/>
              <a:t>Antibacterial, Antifungal, Antiseptic, Astringent (mild), Decongestant, Insecticide, Sedative</a:t>
            </a:r>
          </a:p>
          <a:p>
            <a:pPr marL="0" indent="0">
              <a:buNone/>
            </a:pPr>
            <a:br>
              <a:rPr lang="en-US" dirty="0"/>
            </a:br>
            <a:r>
              <a:rPr lang="en-US" b="1" dirty="0"/>
              <a:t>POTENTIAL USES</a:t>
            </a:r>
            <a:br>
              <a:rPr lang="en-US" b="1" dirty="0"/>
            </a:br>
            <a:r>
              <a:rPr lang="en-US" dirty="0"/>
              <a:t>Acne, Arthritis, Cold/flu, Cough, Dermatitis, Eczema, Fungal infections, Insect repellant, Oily skin, </a:t>
            </a:r>
            <a:r>
              <a:rPr lang="en-US" b="1" dirty="0"/>
              <a:t>Psoriasis</a:t>
            </a:r>
            <a:r>
              <a:rPr lang="en-US" dirty="0"/>
              <a:t>, Skin conditions, </a:t>
            </a:r>
            <a:r>
              <a:rPr lang="en-US" b="1" dirty="0"/>
              <a:t>Urinary tract infections</a:t>
            </a:r>
          </a:p>
          <a:p>
            <a:pPr marL="0" indent="0">
              <a:buNone/>
            </a:pPr>
            <a:br>
              <a:rPr lang="en-US" dirty="0"/>
            </a:br>
            <a:r>
              <a:rPr lang="en-US" b="1" dirty="0"/>
              <a:t>BLENDS WELL WITH</a:t>
            </a:r>
            <a:br>
              <a:rPr lang="en-US" b="1" dirty="0"/>
            </a:br>
            <a:r>
              <a:rPr lang="en-US" b="1" dirty="0"/>
              <a:t>Citrus: bergamot, lemon</a:t>
            </a:r>
            <a:br>
              <a:rPr lang="en-US" b="1" dirty="0"/>
            </a:br>
            <a:r>
              <a:rPr lang="en-US" b="1" dirty="0"/>
              <a:t>Floral: lavender</a:t>
            </a:r>
            <a:br>
              <a:rPr lang="en-US" b="1" dirty="0"/>
            </a:br>
            <a:r>
              <a:rPr lang="en-US" b="1" dirty="0"/>
              <a:t>Herbal: rosemary</a:t>
            </a:r>
            <a:br>
              <a:rPr lang="en-US" b="1" dirty="0"/>
            </a:br>
            <a:r>
              <a:rPr lang="en-US" b="1" dirty="0"/>
              <a:t>Woody: cypress</a:t>
            </a:r>
          </a:p>
          <a:p>
            <a:pPr marL="0" indent="0">
              <a:buNone/>
            </a:pPr>
            <a:br>
              <a:rPr lang="en-US" b="1" dirty="0"/>
            </a:br>
            <a:r>
              <a:rPr lang="en-US" b="1" dirty="0"/>
              <a:t>CAN BE SUBSTITUTED WITH</a:t>
            </a:r>
            <a:br>
              <a:rPr lang="en-US" dirty="0"/>
            </a:br>
            <a:r>
              <a:rPr lang="en-US" b="1" dirty="0"/>
              <a:t>Cypress</a:t>
            </a:r>
          </a:p>
          <a:p>
            <a:pPr marL="0" indent="0">
              <a:buNone/>
            </a:pPr>
            <a:br>
              <a:rPr lang="en-US" b="1" dirty="0"/>
            </a:br>
            <a:r>
              <a:rPr lang="en-US" b="1" dirty="0"/>
              <a:t>PRECAUTIONS</a:t>
            </a:r>
            <a:br>
              <a:rPr lang="en-US" b="1" dirty="0"/>
            </a:br>
            <a:r>
              <a:rPr lang="en-US" b="1" dirty="0"/>
              <a:t>Avoid use while pregnant or breastfeeding.</a:t>
            </a:r>
            <a:br>
              <a:rPr lang="en-US" b="1" dirty="0"/>
            </a:br>
            <a:r>
              <a:rPr lang="en-US" b="1" dirty="0"/>
              <a:t>Some sources cite </a:t>
            </a:r>
            <a:r>
              <a:rPr lang="en-US" b="1" dirty="0" err="1"/>
              <a:t>cedarwood</a:t>
            </a:r>
            <a:r>
              <a:rPr lang="en-US" b="1" dirty="0"/>
              <a:t> as an abortifacient, while others claim it is safe to use in pregnancy</a:t>
            </a:r>
            <a:r>
              <a:rPr lang="en-US" dirty="0"/>
              <a:t> </a:t>
            </a:r>
            <a:br>
              <a:rPr lang="en-US" dirty="0"/>
            </a:br>
            <a:endParaRPr lang="en-US" dirty="0"/>
          </a:p>
        </p:txBody>
      </p:sp>
    </p:spTree>
    <p:extLst>
      <p:ext uri="{BB962C8B-B14F-4D97-AF65-F5344CB8AC3E}">
        <p14:creationId xmlns:p14="http://schemas.microsoft.com/office/powerpoint/2010/main" val="658922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AD070-DF05-46D7-B1CE-9C0A9DA0A650}"/>
              </a:ext>
            </a:extLst>
          </p:cNvPr>
          <p:cNvSpPr>
            <a:spLocks noGrp="1"/>
          </p:cNvSpPr>
          <p:nvPr>
            <p:ph type="title"/>
          </p:nvPr>
        </p:nvSpPr>
        <p:spPr>
          <a:xfrm>
            <a:off x="804673" y="3320859"/>
            <a:ext cx="4524973" cy="2076333"/>
          </a:xfrm>
        </p:spPr>
        <p:txBody>
          <a:bodyPr vert="horz" lIns="91440" tIns="45720" rIns="91440" bIns="45720" rtlCol="0" anchor="t">
            <a:normAutofit/>
          </a:bodyPr>
          <a:lstStyle/>
          <a:p>
            <a:r>
              <a:rPr lang="en-US" sz="4800" b="1"/>
              <a:t>CHAMOMILE</a:t>
            </a:r>
            <a:br>
              <a:rPr lang="en-US" sz="4800" b="1"/>
            </a:br>
            <a:br>
              <a:rPr lang="en-US" sz="4800"/>
            </a:br>
            <a:endParaRPr lang="en-US" sz="4800"/>
          </a:p>
        </p:txBody>
      </p:sp>
      <p:sp>
        <p:nvSpPr>
          <p:cNvPr id="71" name="Freeform: Shape 70">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67"/>
          <a:stretch/>
        </p:blipFill>
        <p:spPr bwMode="auto">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ject 2"/>
          <p:cNvSpPr/>
          <p:nvPr/>
        </p:nvSpPr>
        <p:spPr>
          <a:xfrm>
            <a:off x="10933043" y="6039402"/>
            <a:ext cx="609600" cy="609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51822636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AD070-DF05-46D7-B1CE-9C0A9DA0A650}"/>
              </a:ext>
            </a:extLst>
          </p:cNvPr>
          <p:cNvSpPr>
            <a:spLocks noGrp="1"/>
          </p:cNvSpPr>
          <p:nvPr>
            <p:ph type="title"/>
          </p:nvPr>
        </p:nvSpPr>
        <p:spPr>
          <a:xfrm>
            <a:off x="747684" y="1157416"/>
            <a:ext cx="10515600" cy="1325563"/>
          </a:xfrm>
        </p:spPr>
        <p:txBody>
          <a:bodyPr>
            <a:normAutofit fontScale="90000"/>
          </a:bodyPr>
          <a:lstStyle/>
          <a:p>
            <a:pPr algn="ctr"/>
            <a:r>
              <a:rPr lang="en-US" b="1" dirty="0">
                <a:latin typeface="Algerian" panose="04020705040A02060702" pitchFamily="82" charset="0"/>
              </a:rPr>
              <a:t>CHAMOMILE</a:t>
            </a:r>
            <a:br>
              <a:rPr lang="en-US" b="1" dirty="0"/>
            </a:br>
            <a:r>
              <a:rPr lang="en-US" sz="3600" i="1" dirty="0" err="1">
                <a:latin typeface="Algerian" panose="04020705040A02060702" pitchFamily="82" charset="0"/>
              </a:rPr>
              <a:t>Chamaemelum</a:t>
            </a:r>
            <a:r>
              <a:rPr lang="en-US" sz="3600" i="1" dirty="0">
                <a:latin typeface="Algerian" panose="04020705040A02060702" pitchFamily="82" charset="0"/>
              </a:rPr>
              <a:t> </a:t>
            </a:r>
            <a:r>
              <a:rPr lang="en-US" sz="3600" i="1" dirty="0" err="1">
                <a:latin typeface="Algerian" panose="04020705040A02060702" pitchFamily="82" charset="0"/>
              </a:rPr>
              <a:t>nobil</a:t>
            </a:r>
            <a:r>
              <a:rPr lang="en-US" sz="3600" i="1" dirty="0">
                <a:latin typeface="Algerian" panose="04020705040A02060702" pitchFamily="82" charset="0"/>
              </a:rPr>
              <a:t>     (Roman Chamomile) </a:t>
            </a:r>
            <a:br>
              <a:rPr lang="en-US" sz="3600" i="1" dirty="0">
                <a:latin typeface="Algerian" panose="04020705040A02060702" pitchFamily="82" charset="0"/>
              </a:rPr>
            </a:br>
            <a:r>
              <a:rPr lang="en-US" sz="3600" i="1" dirty="0" err="1">
                <a:latin typeface="Algerian" panose="04020705040A02060702" pitchFamily="82" charset="0"/>
              </a:rPr>
              <a:t>Matricaria</a:t>
            </a:r>
            <a:r>
              <a:rPr lang="en-US" sz="3600" i="1" dirty="0">
                <a:latin typeface="Algerian" panose="04020705040A02060702" pitchFamily="82" charset="0"/>
              </a:rPr>
              <a:t> </a:t>
            </a:r>
            <a:r>
              <a:rPr lang="en-US" sz="3600" i="1" dirty="0" err="1">
                <a:latin typeface="Algerian" panose="04020705040A02060702" pitchFamily="82" charset="0"/>
              </a:rPr>
              <a:t>recutita</a:t>
            </a:r>
            <a:r>
              <a:rPr lang="en-US" sz="3600" i="1" dirty="0">
                <a:latin typeface="Algerian" panose="04020705040A02060702" pitchFamily="82" charset="0"/>
              </a:rPr>
              <a:t>    (German Chamomile)</a:t>
            </a:r>
            <a:br>
              <a:rPr lang="en-US" sz="3600" i="1" dirty="0">
                <a:latin typeface="Algerian" panose="04020705040A02060702" pitchFamily="82" charset="0"/>
              </a:rPr>
            </a:br>
            <a:r>
              <a:rPr lang="en-US" b="1" dirty="0">
                <a:latin typeface="Algerian" panose="04020705040A02060702" pitchFamily="82" charset="0"/>
              </a:rPr>
              <a:t>SCENT: </a:t>
            </a:r>
            <a:r>
              <a:rPr lang="en-US" dirty="0">
                <a:latin typeface="Algerian" panose="04020705040A02060702" pitchFamily="82" charset="0"/>
              </a:rPr>
              <a:t>FLORAL</a:t>
            </a:r>
          </a:p>
        </p:txBody>
      </p:sp>
      <p:sp>
        <p:nvSpPr>
          <p:cNvPr id="3" name="Content Placeholder 2">
            <a:extLst>
              <a:ext uri="{FF2B5EF4-FFF2-40B4-BE49-F238E27FC236}">
                <a16:creationId xmlns:a16="http://schemas.microsoft.com/office/drawing/2014/main" id="{D228D146-A3D9-44DF-9797-7D1F304A300B}"/>
              </a:ext>
            </a:extLst>
          </p:cNvPr>
          <p:cNvSpPr>
            <a:spLocks noGrp="1"/>
          </p:cNvSpPr>
          <p:nvPr>
            <p:ph idx="1"/>
          </p:nvPr>
        </p:nvSpPr>
        <p:spPr>
          <a:xfrm>
            <a:off x="456941" y="2975790"/>
            <a:ext cx="11846378" cy="4351338"/>
          </a:xfrm>
        </p:spPr>
        <p:txBody>
          <a:bodyPr/>
          <a:lstStyle/>
          <a:p>
            <a:r>
              <a:rPr lang="en-US" dirty="0"/>
              <a:t>Chamomile is moderately priced, but it’s well worth the few extra dollars it costs for this versatile and gentle essential oil. </a:t>
            </a:r>
          </a:p>
          <a:p>
            <a:r>
              <a:rPr lang="en-US" dirty="0"/>
              <a:t>Typically, you’ll find two varieties of chamomile: Roman and German.</a:t>
            </a:r>
          </a:p>
          <a:p>
            <a:r>
              <a:rPr lang="en-US" dirty="0"/>
              <a:t> You can use these two oils interchangeably in preparations and recipes.</a:t>
            </a:r>
          </a:p>
          <a:p>
            <a:r>
              <a:rPr lang="en-US" dirty="0"/>
              <a:t> Chamomile is related to rag weed, so people with a ragweed allergy may be sensitive to topical application of chamomile. </a:t>
            </a:r>
            <a:br>
              <a:rPr lang="en-US" dirty="0"/>
            </a:br>
            <a:endParaRPr lang="en-US" dirty="0"/>
          </a:p>
        </p:txBody>
      </p:sp>
    </p:spTree>
    <p:extLst>
      <p:ext uri="{BB962C8B-B14F-4D97-AF65-F5344CB8AC3E}">
        <p14:creationId xmlns:p14="http://schemas.microsoft.com/office/powerpoint/2010/main" val="12995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28D146-A3D9-44DF-9797-7D1F304A300B}"/>
              </a:ext>
            </a:extLst>
          </p:cNvPr>
          <p:cNvSpPr>
            <a:spLocks noGrp="1"/>
          </p:cNvSpPr>
          <p:nvPr>
            <p:ph idx="1"/>
          </p:nvPr>
        </p:nvSpPr>
        <p:spPr>
          <a:xfrm>
            <a:off x="277372" y="924552"/>
            <a:ext cx="11838215" cy="5747657"/>
          </a:xfrm>
        </p:spPr>
        <p:txBody>
          <a:bodyPr>
            <a:normAutofit fontScale="77500" lnSpcReduction="20000"/>
          </a:bodyPr>
          <a:lstStyle/>
          <a:p>
            <a:r>
              <a:rPr lang="en-US" b="1" dirty="0"/>
              <a:t>PROPERTIES</a:t>
            </a:r>
            <a:br>
              <a:rPr lang="en-US" b="1" dirty="0"/>
            </a:br>
            <a:r>
              <a:rPr lang="en-US" dirty="0"/>
              <a:t>Antibacterial, Antifungal, Anti-inflammatory, Calming, Digestive tonic, </a:t>
            </a:r>
            <a:r>
              <a:rPr lang="en-US" b="1" dirty="0"/>
              <a:t>Numbs nerve pain</a:t>
            </a:r>
            <a:r>
              <a:rPr lang="en-US" dirty="0"/>
              <a:t>, Stimulates </a:t>
            </a:r>
            <a:r>
              <a:rPr lang="en-US" b="1" dirty="0"/>
              <a:t>bile production</a:t>
            </a:r>
            <a:r>
              <a:rPr lang="en-US" dirty="0"/>
              <a:t>, </a:t>
            </a:r>
            <a:r>
              <a:rPr lang="en-US" b="1" dirty="0"/>
              <a:t>Stimulates urine flow</a:t>
            </a:r>
          </a:p>
          <a:p>
            <a:br>
              <a:rPr lang="en-US" dirty="0"/>
            </a:br>
            <a:r>
              <a:rPr lang="en-US" b="1" dirty="0"/>
              <a:t>POTENTIAL USES</a:t>
            </a:r>
            <a:br>
              <a:rPr lang="en-US" b="1" dirty="0"/>
            </a:br>
            <a:r>
              <a:rPr lang="en-US" dirty="0"/>
              <a:t>Abrasions, Arthritis, Cold sores, Colic, Dermatitis, Diarrhea, Digestive upset, Dry skin, Eczema, Fungal infections, Gas, Headache, Hives, Inflammation, Insect bites, Insomnia, Menstrual problems, Migraine, Nerve pain, Premenstrual symptoms, Sprains and strains, Stomach upset, Stress, Teething, Toothache, Urinary tract infection, Wound healing</a:t>
            </a:r>
          </a:p>
          <a:p>
            <a:br>
              <a:rPr lang="en-US" dirty="0"/>
            </a:br>
            <a:r>
              <a:rPr lang="en-US" b="1" dirty="0"/>
              <a:t>BLENDS WELL WITH</a:t>
            </a:r>
            <a:br>
              <a:rPr lang="en-US" b="1" dirty="0"/>
            </a:br>
            <a:r>
              <a:rPr lang="en-US" b="1" dirty="0"/>
              <a:t>Floral: geranium, rose, lavender</a:t>
            </a:r>
            <a:br>
              <a:rPr lang="en-US" b="1" dirty="0"/>
            </a:br>
            <a:r>
              <a:rPr lang="en-US" b="1" dirty="0"/>
              <a:t>Oriental: patchouli</a:t>
            </a:r>
          </a:p>
          <a:p>
            <a:br>
              <a:rPr lang="en-US" b="1" dirty="0"/>
            </a:br>
            <a:r>
              <a:rPr lang="en-US" b="1" dirty="0"/>
              <a:t>CAN BE SUBSTITUTED WITH</a:t>
            </a:r>
            <a:br>
              <a:rPr lang="en-US" b="1" dirty="0"/>
            </a:br>
            <a:r>
              <a:rPr lang="en-US" b="1" dirty="0"/>
              <a:t>Lavender</a:t>
            </a:r>
          </a:p>
          <a:p>
            <a:br>
              <a:rPr lang="en-US" dirty="0"/>
            </a:br>
            <a:r>
              <a:rPr lang="en-US" b="1" dirty="0"/>
              <a:t>PRECAUTIONS</a:t>
            </a:r>
            <a:br>
              <a:rPr lang="en-US" b="1" dirty="0"/>
            </a:br>
            <a:r>
              <a:rPr lang="en-US" b="1" dirty="0"/>
              <a:t>May interact with certain drugs. Talk to your doctor or pharmacist about potential interactions.</a:t>
            </a:r>
            <a:r>
              <a:rPr lang="en-US" dirty="0"/>
              <a:t> </a:t>
            </a:r>
            <a:br>
              <a:rPr lang="en-US" dirty="0"/>
            </a:br>
            <a:endParaRPr lang="en-US" dirty="0"/>
          </a:p>
        </p:txBody>
      </p:sp>
    </p:spTree>
    <p:extLst>
      <p:ext uri="{BB962C8B-B14F-4D97-AF65-F5344CB8AC3E}">
        <p14:creationId xmlns:p14="http://schemas.microsoft.com/office/powerpoint/2010/main" val="2559844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AD070-DF05-46D7-B1CE-9C0A9DA0A650}"/>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b="1"/>
              <a:t>CLOVE</a:t>
            </a:r>
            <a:r>
              <a:rPr lang="en-US" sz="5400"/>
              <a:t> </a:t>
            </a:r>
            <a:br>
              <a:rPr lang="en-US" sz="5400"/>
            </a:br>
            <a:endParaRPr lang="en-US" sz="5400"/>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433"/>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ject 2"/>
          <p:cNvSpPr/>
          <p:nvPr/>
        </p:nvSpPr>
        <p:spPr>
          <a:xfrm>
            <a:off x="10933043" y="6039402"/>
            <a:ext cx="609600" cy="609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536089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1348</Words>
  <Application>Microsoft Office PowerPoint</Application>
  <PresentationFormat>Widescreen</PresentationFormat>
  <Paragraphs>88</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Algerian</vt:lpstr>
      <vt:lpstr>Arial</vt:lpstr>
      <vt:lpstr>Calibri</vt:lpstr>
      <vt:lpstr>Calibri Light</vt:lpstr>
      <vt:lpstr>Office Theme</vt:lpstr>
      <vt:lpstr>PowerPoint Presentation</vt:lpstr>
      <vt:lpstr>PowerPoint Presentation</vt:lpstr>
      <vt:lpstr>CEDARWOOD</vt:lpstr>
      <vt:lpstr>CEDARWOOD Juniperus virginiana SCENT: WOODY NOTE: BASE</vt:lpstr>
      <vt:lpstr>PowerPoint Presentation</vt:lpstr>
      <vt:lpstr>CHAMOMILE  </vt:lpstr>
      <vt:lpstr>CHAMOMILE Chamaemelum nobil     (Roman Chamomile)  Matricaria recutita    (German Chamomile) SCENT: FLORAL</vt:lpstr>
      <vt:lpstr>PowerPoint Presentation</vt:lpstr>
      <vt:lpstr>CLOVE  </vt:lpstr>
      <vt:lpstr>CLOVE Syzygium aromaticum  SCENT: SPICY/WOODY </vt:lpstr>
      <vt:lpstr>PowerPoint Presentation</vt:lpstr>
      <vt:lpstr>GINGER  </vt:lpstr>
      <vt:lpstr>PowerPoint Presentation</vt:lpstr>
      <vt:lpstr>PowerPoint Presentation</vt:lpstr>
      <vt:lpstr>GRAPEFRUIT  </vt:lpstr>
      <vt:lpstr>PowerPoint Presentation</vt:lpstr>
      <vt:lpstr>PowerPoint Presentation</vt:lpstr>
      <vt:lpstr>LAVENDER  </vt:lpstr>
      <vt:lpstr>LAVENDER Lavandula angustifolia Lavandula latifolia (spike lavender) Lavandula stoechas (Spanish lavender)  SCENT: FLORAL </vt:lpstr>
      <vt:lpstr>PowerPoint Presentation</vt:lpstr>
      <vt:lpstr>To be continue…..  In Part-3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Omji Porwal</cp:lastModifiedBy>
  <cp:revision>109</cp:revision>
  <dcterms:created xsi:type="dcterms:W3CDTF">2021-04-07T02:42:47Z</dcterms:created>
  <dcterms:modified xsi:type="dcterms:W3CDTF">2023-05-17T05:55:54Z</dcterms:modified>
</cp:coreProperties>
</file>