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61" r:id="rId5"/>
    <p:sldId id="260" r:id="rId6"/>
    <p:sldId id="262" r:id="rId7"/>
    <p:sldId id="267" r:id="rId8"/>
    <p:sldId id="263" r:id="rId9"/>
    <p:sldId id="265" r:id="rId10"/>
    <p:sldId id="268" r:id="rId11"/>
    <p:sldId id="269" r:id="rId12"/>
    <p:sldId id="266" r:id="rId13"/>
    <p:sldId id="271" r:id="rId14"/>
    <p:sldId id="299" r:id="rId15"/>
    <p:sldId id="264" r:id="rId16"/>
    <p:sldId id="300" r:id="rId17"/>
    <p:sldId id="301" r:id="rId18"/>
    <p:sldId id="302" r:id="rId19"/>
    <p:sldId id="303" r:id="rId20"/>
    <p:sldId id="30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4" autoAdjust="0"/>
    <p:restoredTop sz="94660"/>
  </p:normalViewPr>
  <p:slideViewPr>
    <p:cSldViewPr snapToGrid="0">
      <p:cViewPr varScale="1">
        <p:scale>
          <a:sx n="68" d="100"/>
          <a:sy n="68" d="100"/>
        </p:scale>
        <p:origin x="130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4CE78-9EF4-4D5E-A8C1-4CF4737C28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24E492-2433-41D2-ACD7-B918B40EE2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C02E0E-D194-4FBE-A1A9-CFC81529B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110E-10C2-4412-A919-0AE833BFFC90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B36588-E1FF-4A1A-9B93-862638F0B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22A3A2-B4C2-42C4-9465-28FB75966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8C590-D644-4325-A205-B169CABA4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409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97727-C5F2-4AC4-877C-7D3F9ED82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C695A9-D6B4-4878-9CCA-EC4900D4D4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CF443B-B1A7-4A45-8A7B-61B916100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110E-10C2-4412-A919-0AE833BFFC90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60EA6F-95B2-4210-A00D-939093735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35E5C3-F341-494D-BC66-9133B08AF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8C590-D644-4325-A205-B169CABA4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441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345999-2E1F-4A6B-B749-AC7462434B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ED7409-5BAA-4E02-9090-27F0128F07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9323B5-1C72-4A51-84AC-EAFEDC581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110E-10C2-4412-A919-0AE833BFFC90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36580-E2D8-48F1-A248-614E94D7F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99A47C-8F04-49C5-BE5F-623B28916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8C590-D644-4325-A205-B169CABA4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099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15C73-8FD8-4F27-A97C-F24CF1A017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AA7FEA-B5EB-41D2-A93A-6052F84B98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57F30D-3A02-44C0-B9C1-1FFF03A1E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2B7E08-A1E0-430F-89EB-ED76FEF1C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C5726-5151-4A6A-92BB-4E5EA4940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432556-6147-497D-8028-C6AF36F437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8271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4B308-55CF-4849-A753-9FB497C60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DCFB8-4C9A-43CD-9D98-5C3B5E032C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450F3-8ACE-42DA-B1EA-0E0065CAE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3A7C2F-BCBD-4F39-A05D-BA783F453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3DD6DA-D039-4FFF-BE9B-E7F02C3C3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E5D2E3-B2DE-4C55-97F2-6D34B0B9BF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1361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8CC19-9AA2-4CE5-B325-8862F32D1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AEF1C8-01BA-4302-9748-DCBB477C2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7587F4-B2C4-45C0-8719-0C2B7D9CF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1BF502-ED5A-48C3-9DF0-60174AD0E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36B392-6DC4-4078-BED4-2550D090D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C25D8D-349C-4A95-8FA1-29EDFFF29C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4889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5EC94-FD43-42FC-AFB2-60A509B8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4C890-8F38-46FE-BE41-8FF35D5A6B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5886B7-0181-46B0-9C74-ECB84DBC1D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671F2B-587E-4806-8989-BDA6456F5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540CD9-5102-46EE-BCB2-B1730E4B0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8FADAA-CA32-499B-BD98-6C406D15E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FB88E6-1515-400D-AA3D-3D2B771CAA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3271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C149B-6AB8-4B27-9A36-362C0E9B9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3CEA2D-62FF-4A80-91CC-CDA369E57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1AA48B-85E0-435F-BCC4-124DAC6153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8D261E-82B4-446F-887E-3143587BE9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E9C822-947A-4FAC-9719-7D306EE790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E1DF9C-9C29-4302-BC5E-A91B3FDAC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965201-4B39-4472-AF22-1ED4E1E1F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6D8D37-9F0F-4C9E-B111-38DEA5652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D68A48-5DCD-413F-907E-03DDCA7E44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15076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CF38A-6EF7-4C99-99A8-13E8FEF5D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831224-BA68-43F7-BFFB-6AF860F82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DE332E-A26D-47F5-AE1E-5F188723E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6FEE6D-191C-4A2B-9292-8D29C5D32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FE5A20-94AD-4501-9321-8EB421E30D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71924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F713F5-7C08-4568-9294-9C9F64C7E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3CA9A7-AE95-4232-83DD-BDD3B6531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F8CE40-2241-4B7B-A967-04CD5C730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862F40-B685-4203-9ED1-CC23B392BC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28786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BA269-3DC5-4F25-9A25-6957F4EE6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05E08-62DE-4DBB-9429-736C47D7B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CAE762-E2A6-4B17-872F-C7459ED385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D12503-42A2-47E5-ACCB-5E966208E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11439D-5D61-413E-A5A4-FDBBACA5F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6F124A-77CB-4E52-A728-EB34A90B4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C8A78E-47C3-472E-8242-CAC8A2D011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7308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FF494-1764-4CED-B971-10A334149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12A19-302F-4EF6-88A1-BBDC950A3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27AEA-10BA-4961-8C79-98792427D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110E-10C2-4412-A919-0AE833BFFC90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074CD7-F7CE-403B-9057-49654560C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372E2-614C-46F6-A226-2AD27546F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8C590-D644-4325-A205-B169CABA4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2857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AA2B3-0C3D-4455-AAA8-0CB74EF2E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E8D15B-9988-46D0-A9C1-E997830D38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1FC651-6FE4-4454-A794-09A413CAC9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C0CE3B-0F29-43F3-A0FC-DB0B0570E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420CE7-9F0F-4A69-A7FA-975A09D1F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9D1CF4-BE25-4296-8C4A-96C160C83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D72BBD-918C-459D-9041-CADEE5551C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3510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84446-F1B5-4ED7-B358-09396F773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AC0BAF-525F-4984-9A67-7DBE709585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0933-7291-4016-8D31-DAD033930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3E5D73-146D-48C9-B79B-FC11CC2B3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39F83-3F9C-402D-8EB5-794966183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50168A-450D-4483-B7A9-93B685D01A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4911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A3A41E-69B4-4AB3-AD4D-A3EFB5D955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F953C5-8320-47A3-BE71-9FB6E7E127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084B37-8376-4FCB-A756-9F2C134B6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90DBC6-F8DA-4B9D-991F-C92A44BF7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573CB-FBFD-4EC4-8A96-C9FE26FBA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279724-8C72-44F9-8046-A186A8C352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4224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8DEC2-D90A-44AB-AFFB-FAD1487EA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FAD5DD-069B-4B12-AC04-FE369AA116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39518-34E6-43BB-A808-005AE3B1B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110E-10C2-4412-A919-0AE833BFFC90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67D280-DB06-4DBC-8F5E-388A68EF8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E40EA5-B0DF-4765-B7C0-DAD3A4139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8C590-D644-4325-A205-B169CABA4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150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A2161-86A9-422E-BDBE-1220FA83F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B7796C-6F78-489A-BE8E-FCAC6EEE67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45889C-41B8-487B-82E2-8F3A17DCEF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90F5F0-C753-429C-8514-74319CE62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110E-10C2-4412-A919-0AE833BFFC90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4447F2-52DD-465E-B638-E5CE59870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89EE40-14F0-4194-9272-7066764D9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8C590-D644-4325-A205-B169CABA4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809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79E1E-D5FE-4AA4-8866-18280C167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058DC4-0C81-4A5A-95DD-92301CAB2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DC0863-D990-4205-83D4-EA3BA868DD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B3BA7D-58FA-4515-843D-518A23A413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65C955-65A5-4E63-BB5B-E85D487702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E0025-6006-41E3-97D3-36BF97848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110E-10C2-4412-A919-0AE833BFFC90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7FDC9C-B078-4750-813F-8374733DD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AAF3A9-4DFF-4DD5-ACDA-8F27195A9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8C590-D644-4325-A205-B169CABA4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628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17679-A716-4737-AF89-BD89525AD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4840EB-C2DF-41E9-B6A2-1FD90DB1C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110E-10C2-4412-A919-0AE833BFFC90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7D9980-D3F6-4AB3-B4D7-E0F02D894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81F964-0E36-4A08-9E8F-8C89B944C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8C590-D644-4325-A205-B169CABA4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891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6B319C-94FB-4165-B4A9-0EDECCE51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110E-10C2-4412-A919-0AE833BFFC90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CF42B6-1B64-4E88-BB38-A77C3A203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0F7A63-0538-4D30-ABED-8FEAC8966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8C590-D644-4325-A205-B169CABA4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004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6CF79-F218-4E07-B75A-5E88C3E5B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2BF88-DCFA-4E64-A38E-2EE8D8052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D0795C-04BA-41A3-AFA7-D6E45A361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CF3E53-6298-4794-B545-56DEAD126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110E-10C2-4412-A919-0AE833BFFC90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505092-D215-44BD-8D3F-31FD6A60D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2F4236-36EB-49F2-8061-5A13B616E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8C590-D644-4325-A205-B169CABA4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639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4C4BA-8134-4211-A948-3F34A5E39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4D461D-8967-4CC7-9141-1F58547D23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460137-3241-48E5-B483-24FB2046B3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D4A1EB-2005-4F4D-87A4-52BD419F2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110E-10C2-4412-A919-0AE833BFFC90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DA64E5-0ADE-46E9-B086-F4D95C597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8EA0AB-E827-48A1-9F1D-8BF7A47FA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8C590-D644-4325-A205-B169CABA4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883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D73C2D-86E0-4345-AFDB-CACAD95C6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2CFD3B-5350-469F-8B29-6EE295C863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DDBA0A-7D64-467A-838B-A4D63F5629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7110E-10C2-4412-A919-0AE833BFFC90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3045E-A981-4F98-89C5-BF446EE17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8A926D-88FE-4B41-A876-19DA35B15D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8C590-D644-4325-A205-B169CABA4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50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47EB669-B41C-4FCE-8CC5-C776D8CF53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2C45FD3-13AF-4A18-8746-692E929584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DAAA5D5-10CC-4785-B23B-644FABEC082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309F734-7E0F-4EFB-86F4-91AC267F377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E4CE598-5A7E-400B-9D4B-66663F04ECB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2FE2C30-9C4F-478E-A3C3-E6CCA71EDF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150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248F9BC-3F1A-4398-AFF2-FA87CAEF8BF5}"/>
              </a:ext>
            </a:extLst>
          </p:cNvPr>
          <p:cNvSpPr txBox="1"/>
          <p:nvPr/>
        </p:nvSpPr>
        <p:spPr>
          <a:xfrm>
            <a:off x="592111" y="753030"/>
            <a:ext cx="586864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Tishk</a:t>
            </a:r>
            <a:r>
              <a:rPr lang="en-US" sz="2000" dirty="0">
                <a:solidFill>
                  <a:srgbClr val="FF0000"/>
                </a:solidFill>
              </a:rPr>
              <a:t> international university</a:t>
            </a:r>
          </a:p>
          <a:p>
            <a:r>
              <a:rPr lang="en-US" sz="2000" dirty="0">
                <a:solidFill>
                  <a:srgbClr val="FF0000"/>
                </a:solidFill>
              </a:rPr>
              <a:t>Faculty of science </a:t>
            </a:r>
          </a:p>
          <a:p>
            <a:r>
              <a:rPr lang="en-US" sz="2000" dirty="0">
                <a:solidFill>
                  <a:srgbClr val="FF0000"/>
                </a:solidFill>
              </a:rPr>
              <a:t>Medical analysis Department </a:t>
            </a:r>
          </a:p>
          <a:p>
            <a:r>
              <a:rPr lang="en-US" sz="2000" dirty="0">
                <a:solidFill>
                  <a:srgbClr val="FF0000"/>
                </a:solidFill>
              </a:rPr>
              <a:t>Biology Module: Practical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A83E53-223B-487D-978F-CA93B0AA2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9226" y="367051"/>
            <a:ext cx="2801774" cy="2521874"/>
          </a:xfrm>
          <a:prstGeom prst="rect">
            <a:avLst/>
          </a:prstGeom>
        </p:spPr>
      </p:pic>
      <p:pic>
        <p:nvPicPr>
          <p:cNvPr id="1026" name="Picture 2" descr="Introduction to Biology: Revise your basics | Miles Smart Tutoring">
            <a:extLst>
              <a:ext uri="{FF2B5EF4-FFF2-40B4-BE49-F238E27FC236}">
                <a16:creationId xmlns:a16="http://schemas.microsoft.com/office/drawing/2014/main" id="{77B0DD18-6BD5-4BA1-939D-0E0F31FDD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52" y="2503859"/>
            <a:ext cx="7090348" cy="398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0EA5E8-13EF-473F-80F4-E4478C2542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8638" y="3146176"/>
            <a:ext cx="1812851" cy="65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233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A021C-074A-4CBF-860F-DDCC40492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5493895" cy="4525963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All living things are both complex and highly ordered. Your body is composed of many different kinds of cells, each containing many complex molecular structures.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Many nonliving things may also be complex, but they do not exhibit this degree of ordered complexity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B941D5-863F-4810-8EB3-D4B2CFCB426B}"/>
              </a:ext>
            </a:extLst>
          </p:cNvPr>
          <p:cNvSpPr txBox="1"/>
          <p:nvPr/>
        </p:nvSpPr>
        <p:spPr>
          <a:xfrm>
            <a:off x="112426" y="731837"/>
            <a:ext cx="79672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7- Specific organization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650C32-9DA9-4DBB-AC1E-A21028815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1552" y="0"/>
            <a:ext cx="23652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267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hotos shows a white, furry polar bear.">
            <a:extLst>
              <a:ext uri="{FF2B5EF4-FFF2-40B4-BE49-F238E27FC236}">
                <a16:creationId xmlns:a16="http://schemas.microsoft.com/office/drawing/2014/main" id="{0F3E090D-B1CB-4BCE-9ECF-DAF2F07DC0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500" y="3683000"/>
            <a:ext cx="4445000" cy="31750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D2E060B-007F-4C20-9503-AFCEDA848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490927"/>
            <a:ext cx="8546123" cy="2817761"/>
          </a:xfrm>
        </p:spPr>
        <p:txBody>
          <a:bodyPr/>
          <a:lstStyle/>
          <a:p>
            <a:pPr marL="0" indent="0">
              <a:lnSpc>
                <a:spcPct val="160000"/>
              </a:lnSpc>
              <a:buNone/>
            </a:pPr>
            <a:r>
              <a:rPr lang="en-US" sz="2400" b="1" dirty="0">
                <a:solidFill>
                  <a:srgbClr val="FF0000"/>
                </a:solidFill>
              </a:rPr>
              <a:t>8- Regulation (Homeostasis)</a:t>
            </a:r>
          </a:p>
          <a:p>
            <a:pPr>
              <a:lnSpc>
                <a:spcPct val="160000"/>
              </a:lnSpc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External environment may change, but internal environment remains fairly constant.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All organisms maintain relatively constant internal conditions that are different from their environment, a process called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homeostasis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809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B2E48E66-25CC-473C-8591-FD84838943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95754" y="160337"/>
            <a:ext cx="6161649" cy="1143000"/>
          </a:xfrm>
        </p:spPr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</a:rPr>
              <a:t>9- Responsiveness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4228CABE-77FF-4C2C-B4C2-1E9C3ED57F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Reaction(s) to various </a:t>
            </a:r>
            <a:r>
              <a:rPr lang="en-US" altLang="en-US" b="1" u="sng" dirty="0"/>
              <a:t>stimuli</a:t>
            </a:r>
          </a:p>
          <a:p>
            <a:pPr>
              <a:buFontTx/>
              <a:buNone/>
            </a:pPr>
            <a:endParaRPr lang="en-US" altLang="en-US" dirty="0"/>
          </a:p>
          <a:p>
            <a:pPr>
              <a:buFontTx/>
              <a:buNone/>
            </a:pPr>
            <a:r>
              <a:rPr lang="en-US" altLang="en-US" dirty="0"/>
              <a:t>Examples of stimuli:  light, heat, pH, vibration, smell.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785" y="44698"/>
            <a:ext cx="8229600" cy="459880"/>
          </a:xfrm>
        </p:spPr>
        <p:txBody>
          <a:bodyPr/>
          <a:lstStyle/>
          <a:p>
            <a:r>
              <a:rPr lang="en-US" sz="3600" b="1" dirty="0">
                <a:solidFill>
                  <a:srgbClr val="FF0000"/>
                </a:solidFill>
              </a:rPr>
              <a:t>Some Branches of Biology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62461"/>
              </p:ext>
            </p:extLst>
          </p:nvPr>
        </p:nvGraphicFramePr>
        <p:xfrm>
          <a:off x="329785" y="970671"/>
          <a:ext cx="8484431" cy="5612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2218">
                  <a:extLst>
                    <a:ext uri="{9D8B030D-6E8A-4147-A177-3AD203B41FA5}">
                      <a16:colId xmlns:a16="http://schemas.microsoft.com/office/drawing/2014/main" val="1185390164"/>
                    </a:ext>
                  </a:extLst>
                </a:gridCol>
                <a:gridCol w="5902213">
                  <a:extLst>
                    <a:ext uri="{9D8B030D-6E8A-4147-A177-3AD203B41FA5}">
                      <a16:colId xmlns:a16="http://schemas.microsoft.com/office/drawing/2014/main" val="34311986"/>
                    </a:ext>
                  </a:extLst>
                </a:gridCol>
              </a:tblGrid>
              <a:tr h="36852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Branch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Studies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61045728"/>
                  </a:ext>
                </a:extLst>
              </a:tr>
              <a:tr h="368529"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Paleontology</a:t>
                      </a:r>
                      <a:endParaRPr lang="en-US" sz="1200" dirty="0">
                        <a:latin typeface="Century Gothic" panose="020B0502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history of life using fossils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04027968"/>
                  </a:ext>
                </a:extLst>
              </a:tr>
              <a:tr h="63655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Molecular biology and Biochemistry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1F1F1D"/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biological processes at the molecular and chemical level.</a:t>
                      </a:r>
                      <a:endParaRPr lang="en-US" sz="1200" dirty="0">
                        <a:latin typeface="Century Gothic" panose="020B0502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40471105"/>
                  </a:ext>
                </a:extLst>
              </a:tr>
              <a:tr h="38628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1F1F1D"/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Microbiology</a:t>
                      </a:r>
                      <a:endParaRPr lang="en-US" sz="1200" dirty="0">
                        <a:latin typeface="Century Gothic" panose="020B0502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1F1F1D"/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structure and function of single-celled organisms. </a:t>
                      </a:r>
                      <a:endParaRPr lang="en-US" sz="1200" dirty="0">
                        <a:latin typeface="Century Gothic" panose="020B0502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08957348"/>
                  </a:ext>
                </a:extLst>
              </a:tr>
              <a:tr h="36852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Neurobiology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the nervous system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68036042"/>
                  </a:ext>
                </a:extLst>
              </a:tr>
              <a:tr h="36852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Zoology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animals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23337234"/>
                  </a:ext>
                </a:extLst>
              </a:tr>
              <a:tr h="36852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Botany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plants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47877566"/>
                  </a:ext>
                </a:extLst>
              </a:tr>
              <a:tr h="36852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Genetics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heredity and genes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17107578"/>
                  </a:ext>
                </a:extLst>
              </a:tr>
              <a:tr h="63655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Ecology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how organisms interact with other organisms and with their environment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68850680"/>
                  </a:ext>
                </a:extLst>
              </a:tr>
              <a:tr h="63655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Biotechnology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how to use biological processes, for example manipulating micro-organisms to produce medicines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67240958"/>
                  </a:ext>
                </a:extLst>
              </a:tr>
              <a:tr h="36852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Forensic Biology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applications of biology to law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75200253"/>
                  </a:ext>
                </a:extLst>
              </a:tr>
              <a:tr h="36852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Physiology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functions of organisms and their parts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96983371"/>
                  </a:ext>
                </a:extLst>
              </a:tr>
              <a:tr h="36852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And many more!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472883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6925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292393"/>
            <a:ext cx="8229600" cy="4273213"/>
          </a:xfrm>
          <a:noFill/>
          <a:ln/>
        </p:spPr>
        <p:txBody>
          <a:bodyPr lIns="92062" tIns="46032" rIns="92062" bIns="46032">
            <a:normAutofit/>
          </a:bodyPr>
          <a:lstStyle/>
          <a:p>
            <a:r>
              <a:rPr lang="en-US" sz="2400" dirty="0"/>
              <a:t>The organization of the biological world is hierarchical—that is, each level builds on the level below it.</a:t>
            </a:r>
          </a:p>
          <a:p>
            <a:r>
              <a:rPr lang="en-US" sz="2400" b="1" dirty="0"/>
              <a:t>Levels of biological organization:</a:t>
            </a:r>
          </a:p>
          <a:p>
            <a:pPr lvl="1">
              <a:lnSpc>
                <a:spcPct val="0"/>
              </a:lnSpc>
              <a:buFontTx/>
              <a:buNone/>
            </a:pPr>
            <a:endParaRPr lang="en-US" sz="2400" b="1" dirty="0"/>
          </a:p>
          <a:p>
            <a:pPr marL="914400" lvl="1" indent="-457200">
              <a:buFont typeface="+mj-lt"/>
              <a:buAutoNum type="arabicPeriod"/>
            </a:pPr>
            <a:r>
              <a:rPr lang="en-US" sz="2400" b="1" dirty="0">
                <a:solidFill>
                  <a:srgbClr val="002060"/>
                </a:solidFill>
              </a:rPr>
              <a:t>Atoms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b="1" dirty="0">
                <a:solidFill>
                  <a:srgbClr val="002060"/>
                </a:solidFill>
              </a:rPr>
              <a:t>Molecules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b="1" dirty="0">
                <a:solidFill>
                  <a:srgbClr val="002060"/>
                </a:solidFill>
              </a:rPr>
              <a:t>Subcellular organelles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b="1" dirty="0">
                <a:solidFill>
                  <a:srgbClr val="002060"/>
                </a:solidFill>
              </a:rPr>
              <a:t>Cells</a:t>
            </a:r>
          </a:p>
        </p:txBody>
      </p:sp>
      <p:sp>
        <p:nvSpPr>
          <p:cNvPr id="2" name="Rectangle 1"/>
          <p:cNvSpPr/>
          <p:nvPr/>
        </p:nvSpPr>
        <p:spPr>
          <a:xfrm>
            <a:off x="1219200" y="152400"/>
            <a:ext cx="580389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2800" b="1" dirty="0">
                <a:solidFill>
                  <a:srgbClr val="002060"/>
                </a:solidFill>
              </a:rPr>
              <a:t>Levels of Organization of living things </a:t>
            </a:r>
          </a:p>
          <a:p>
            <a:pPr>
              <a:buFontTx/>
              <a:buNone/>
            </a:pP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0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838200"/>
            <a:ext cx="7543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208" lvl="1" indent="-457200">
              <a:lnSpc>
                <a:spcPct val="150000"/>
              </a:lnSpc>
              <a:buFont typeface="+mj-lt"/>
              <a:buAutoNum type="arabicPeriod" startAt="4"/>
            </a:pPr>
            <a:r>
              <a:rPr lang="en-US" sz="2400" b="1" dirty="0">
                <a:solidFill>
                  <a:srgbClr val="002060"/>
                </a:solidFill>
              </a:rPr>
              <a:t>Tissues*</a:t>
            </a:r>
          </a:p>
          <a:p>
            <a:pPr marL="914208" lvl="1" indent="-457200">
              <a:lnSpc>
                <a:spcPct val="150000"/>
              </a:lnSpc>
              <a:buFont typeface="+mj-lt"/>
              <a:buAutoNum type="arabicPeriod" startAt="4"/>
            </a:pPr>
            <a:r>
              <a:rPr lang="en-US" sz="2400" b="1" dirty="0">
                <a:solidFill>
                  <a:srgbClr val="002060"/>
                </a:solidFill>
              </a:rPr>
              <a:t>Organs*</a:t>
            </a:r>
          </a:p>
          <a:p>
            <a:pPr marL="914208" lvl="1" indent="-457200">
              <a:lnSpc>
                <a:spcPct val="150000"/>
              </a:lnSpc>
              <a:buFont typeface="+mj-lt"/>
              <a:buAutoNum type="arabicPeriod" startAt="4"/>
            </a:pPr>
            <a:r>
              <a:rPr lang="en-US" sz="2400" b="1" dirty="0">
                <a:solidFill>
                  <a:srgbClr val="002060"/>
                </a:solidFill>
              </a:rPr>
              <a:t>Organ systems*</a:t>
            </a:r>
          </a:p>
          <a:p>
            <a:pPr marL="914208" lvl="1" indent="-457200">
              <a:lnSpc>
                <a:spcPct val="150000"/>
              </a:lnSpc>
              <a:buFont typeface="+mj-lt"/>
              <a:buAutoNum type="arabicPeriod" startAt="4"/>
            </a:pPr>
            <a:r>
              <a:rPr lang="en-US" sz="2400" b="1" dirty="0">
                <a:solidFill>
                  <a:srgbClr val="002060"/>
                </a:solidFill>
              </a:rPr>
              <a:t>Organism:  </a:t>
            </a:r>
            <a:r>
              <a:rPr lang="en-US" sz="2400" b="1" dirty="0"/>
              <a:t>May consist of a single cell or a complex multicellular organism.</a:t>
            </a:r>
          </a:p>
          <a:p>
            <a:pPr lvl="1">
              <a:lnSpc>
                <a:spcPct val="150000"/>
              </a:lnSpc>
              <a:buFontTx/>
              <a:buNone/>
            </a:pPr>
            <a:r>
              <a:rPr lang="en-US" sz="2400" b="1" dirty="0">
                <a:solidFill>
                  <a:srgbClr val="FF0000"/>
                </a:solidFill>
              </a:rPr>
              <a:t>* Level of organization not found in all organisms</a:t>
            </a:r>
          </a:p>
        </p:txBody>
      </p:sp>
    </p:spTree>
    <p:extLst>
      <p:ext uri="{BB962C8B-B14F-4D97-AF65-F5344CB8AC3E}">
        <p14:creationId xmlns:p14="http://schemas.microsoft.com/office/powerpoint/2010/main" val="2711119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jen2e_fig_01_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0"/>
            <a:ext cx="7453313" cy="587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3933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684997" y="6248439"/>
            <a:ext cx="1905149" cy="456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577" tIns="51289" rIns="102577" bIns="51289" anchor="ctr"/>
          <a:lstStyle/>
          <a:p>
            <a:endParaRPr lang="en-US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123517" y="6248439"/>
            <a:ext cx="2896968" cy="456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577" tIns="51289" rIns="102577" bIns="51289" anchor="ctr"/>
          <a:lstStyle/>
          <a:p>
            <a:endParaRPr lang="en-US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684997" y="6248439"/>
            <a:ext cx="1905149" cy="456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577" tIns="51289" rIns="102577" bIns="51289" anchor="ctr"/>
          <a:lstStyle/>
          <a:p>
            <a:endParaRPr lang="en-US"/>
          </a:p>
        </p:txBody>
      </p:sp>
      <p:sp>
        <p:nvSpPr>
          <p:cNvPr id="38917" name="Rectangle 5"/>
          <p:cNvSpPr>
            <a:spLocks noGrp="1" noChangeArrowheads="1"/>
          </p:cNvSpPr>
          <p:nvPr>
            <p:ph idx="1"/>
          </p:nvPr>
        </p:nvSpPr>
        <p:spPr>
          <a:xfrm>
            <a:off x="152399" y="76418"/>
            <a:ext cx="8915401" cy="6628748"/>
          </a:xfrm>
          <a:noFill/>
          <a:ln/>
        </p:spPr>
        <p:txBody>
          <a:bodyPr lIns="92062" tIns="46032" rIns="92062" bIns="46032">
            <a:noAutofit/>
          </a:bodyPr>
          <a:lstStyle/>
          <a:p>
            <a:pPr lvl="1">
              <a:buFontTx/>
              <a:buNone/>
            </a:pPr>
            <a:r>
              <a:rPr lang="en-US" b="1" dirty="0">
                <a:solidFill>
                  <a:srgbClr val="C00000"/>
                </a:solidFill>
              </a:rPr>
              <a:t>Levels of organization beyond organism:</a:t>
            </a:r>
          </a:p>
          <a:p>
            <a:pPr lvl="1"/>
            <a:endParaRPr lang="en-US" sz="2400" b="1" u="sng" dirty="0">
              <a:solidFill>
                <a:srgbClr val="002060"/>
              </a:solidFill>
            </a:endParaRPr>
          </a:p>
          <a:p>
            <a:pPr marL="914400" lvl="1" indent="-457200">
              <a:lnSpc>
                <a:spcPct val="150000"/>
              </a:lnSpc>
              <a:buFont typeface="+mj-lt"/>
              <a:buAutoNum type="arabicPeriod" startAt="8"/>
            </a:pPr>
            <a:r>
              <a:rPr lang="en-US" sz="2400" b="1" u="sng" dirty="0">
                <a:solidFill>
                  <a:srgbClr val="002060"/>
                </a:solidFill>
              </a:rPr>
              <a:t>The Population level</a:t>
            </a:r>
            <a:r>
              <a:rPr lang="en-US" sz="2400" b="1" dirty="0"/>
              <a:t>: </a:t>
            </a:r>
            <a:r>
              <a:rPr lang="en-US" sz="2400" dirty="0"/>
              <a:t>Group of organisms of the </a:t>
            </a:r>
            <a:r>
              <a:rPr lang="en-US" sz="2400" i="1" dirty="0">
                <a:solidFill>
                  <a:srgbClr val="C00000"/>
                </a:solidFill>
              </a:rPr>
              <a:t>same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species that interact with one another.</a:t>
            </a:r>
          </a:p>
          <a:p>
            <a:pPr marL="857250" lvl="2" indent="0">
              <a:lnSpc>
                <a:spcPct val="150000"/>
              </a:lnSpc>
              <a:buNone/>
            </a:pPr>
            <a:r>
              <a:rPr lang="en-US" sz="2800" dirty="0"/>
              <a:t>All populations of a particular kind of organism together form a </a:t>
            </a:r>
            <a:r>
              <a:rPr lang="en-US" sz="2800" b="1" dirty="0">
                <a:solidFill>
                  <a:srgbClr val="FF0000"/>
                </a:solidFill>
              </a:rPr>
              <a:t>species</a:t>
            </a:r>
            <a:r>
              <a:rPr lang="en-US" sz="2800" dirty="0"/>
              <a:t>, its members similar in appearance and able to interbreed.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 startAt="8"/>
            </a:pPr>
            <a:r>
              <a:rPr lang="en-US" sz="2400" b="1" u="sng" dirty="0">
                <a:solidFill>
                  <a:srgbClr val="002060"/>
                </a:solidFill>
              </a:rPr>
              <a:t>The Community </a:t>
            </a:r>
            <a:r>
              <a:rPr lang="en-US" sz="2400" dirty="0">
                <a:solidFill>
                  <a:srgbClr val="66FF33"/>
                </a:solidFill>
              </a:rPr>
              <a:t>:</a:t>
            </a:r>
            <a:r>
              <a:rPr lang="en-US" sz="2400" dirty="0"/>
              <a:t> Several different populations living together in same area (e.g.: lake, forest, jungle).</a:t>
            </a:r>
          </a:p>
        </p:txBody>
      </p:sp>
    </p:spTree>
    <p:extLst>
      <p:ext uri="{BB962C8B-B14F-4D97-AF65-F5344CB8AC3E}">
        <p14:creationId xmlns:p14="http://schemas.microsoft.com/office/powerpoint/2010/main" val="19161084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 build="p" bldLvl="4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382000" cy="5897563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60000"/>
              </a:lnSpc>
              <a:buFont typeface="+mj-lt"/>
              <a:buAutoNum type="arabicPeriod" startAt="10"/>
            </a:pPr>
            <a:r>
              <a:rPr lang="en-US" sz="2400" b="1" u="sng" dirty="0">
                <a:solidFill>
                  <a:srgbClr val="002060"/>
                </a:solidFill>
              </a:rPr>
              <a:t>The ecosystem level </a:t>
            </a:r>
            <a:r>
              <a:rPr lang="en-US" sz="2400" b="1" dirty="0"/>
              <a:t>: Interactions of community with non-living environment (air, water, soil).</a:t>
            </a:r>
          </a:p>
          <a:p>
            <a:pPr marL="522288" lvl="1" indent="0" algn="just">
              <a:lnSpc>
                <a:spcPct val="150000"/>
              </a:lnSpc>
              <a:buNone/>
            </a:pPr>
            <a:r>
              <a:rPr lang="en-US" sz="2000" dirty="0"/>
              <a:t>At the highest tier of biological organization, a biological community and the physical habitat within which it lives together constitute an ecological system, or </a:t>
            </a:r>
            <a:r>
              <a:rPr lang="en-US" sz="2000" b="1" dirty="0"/>
              <a:t>ecosystem. </a:t>
            </a:r>
            <a:r>
              <a:rPr lang="en-US" sz="2000" dirty="0"/>
              <a:t>For example, the soil, water, and atmosphere of a mountain ecosystem interact with the biological community of a mountain meadow in many important ways.</a:t>
            </a:r>
            <a:endParaRPr lang="en-US" sz="2000" b="1" dirty="0">
              <a:solidFill>
                <a:srgbClr val="002060"/>
              </a:solidFill>
            </a:endParaRPr>
          </a:p>
          <a:p>
            <a:pPr marL="857250" lvl="1" indent="-457200">
              <a:buFont typeface="+mj-lt"/>
              <a:buAutoNum type="arabicPeriod" startAt="10"/>
            </a:pPr>
            <a:endParaRPr lang="en-US" sz="2000" b="1" dirty="0">
              <a:solidFill>
                <a:srgbClr val="002060"/>
              </a:solidFill>
            </a:endParaRPr>
          </a:p>
          <a:p>
            <a:pPr marL="457200" indent="-457200">
              <a:lnSpc>
                <a:spcPct val="160000"/>
              </a:lnSpc>
              <a:buFont typeface="+mj-lt"/>
              <a:buAutoNum type="arabicPeriod" startAt="10"/>
            </a:pPr>
            <a:r>
              <a:rPr lang="en-US" sz="2400" b="1" dirty="0">
                <a:solidFill>
                  <a:srgbClr val="002060"/>
                </a:solidFill>
              </a:rPr>
              <a:t>Biosphere(</a:t>
            </a:r>
            <a:r>
              <a:rPr lang="en-US" sz="2400" b="1" u="sng" dirty="0">
                <a:solidFill>
                  <a:srgbClr val="002060"/>
                </a:solidFill>
              </a:rPr>
              <a:t>Ecosphere)</a:t>
            </a:r>
            <a:r>
              <a:rPr lang="en-US" sz="2400" b="1" dirty="0"/>
              <a:t>: All ecosystems on planet earth: It </a:t>
            </a:r>
            <a:r>
              <a:rPr lang="en-US" sz="2200" dirty="0"/>
              <a:t>is made up of the parts </a:t>
            </a:r>
            <a:r>
              <a:rPr lang="en-US" sz="2200"/>
              <a:t>of earth </a:t>
            </a:r>
            <a:r>
              <a:rPr lang="en-US" sz="2200" dirty="0"/>
              <a:t>where life exists and it include </a:t>
            </a:r>
            <a:r>
              <a:rPr lang="en-US" sz="2200" dirty="0">
                <a:solidFill>
                  <a:srgbClr val="C00000"/>
                </a:solidFill>
              </a:rPr>
              <a:t>lithosphere, atmosphere and hydrosphere</a:t>
            </a:r>
            <a:r>
              <a:rPr lang="en-US" dirty="0">
                <a:solidFill>
                  <a:srgbClr val="C00000"/>
                </a:solidFill>
              </a:rPr>
              <a:t>.</a:t>
            </a:r>
            <a:endParaRPr lang="en-US" sz="2200" dirty="0">
              <a:solidFill>
                <a:srgbClr val="C00000"/>
              </a:solidFill>
            </a:endParaRPr>
          </a:p>
          <a:p>
            <a:pPr marL="0" indent="0">
              <a:lnSpc>
                <a:spcPct val="160000"/>
              </a:lnSpc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99103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bery\Desktop\Captu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0"/>
            <a:ext cx="6222332" cy="6115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9722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CA31A-7BDE-4A5B-BEE0-A3E2104A2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695" y="365126"/>
            <a:ext cx="8050655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What is biology?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D0C2E-D573-413B-B533-5E98864A8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694" y="1627529"/>
            <a:ext cx="8050655" cy="445525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US" altLang="en-US" sz="2400" dirty="0">
                <a:latin typeface="Arial" panose="020B0604020202020204" pitchFamily="34" charset="0"/>
              </a:rPr>
              <a:t>Biology  (Greek or Latin origin)</a:t>
            </a:r>
          </a:p>
          <a:p>
            <a:pPr lvl="2">
              <a:lnSpc>
                <a:spcPct val="100000"/>
              </a:lnSpc>
            </a:pPr>
            <a:r>
              <a:rPr lang="en-US" altLang="en-US" sz="2400" dirty="0">
                <a:latin typeface="Arial" panose="020B0604020202020204" pitchFamily="34" charset="0"/>
              </a:rPr>
              <a:t>Bios = life</a:t>
            </a:r>
          </a:p>
          <a:p>
            <a:pPr lvl="2">
              <a:lnSpc>
                <a:spcPct val="100000"/>
              </a:lnSpc>
            </a:pPr>
            <a:r>
              <a:rPr lang="en-US" altLang="en-US" sz="2400" dirty="0">
                <a:latin typeface="Arial" panose="020B0604020202020204" pitchFamily="34" charset="0"/>
              </a:rPr>
              <a:t>Logos = study of</a:t>
            </a:r>
          </a:p>
          <a:p>
            <a:pPr lvl="2">
              <a:lnSpc>
                <a:spcPct val="100000"/>
              </a:lnSpc>
            </a:pPr>
            <a:endParaRPr lang="en-US" altLang="en-US" sz="2400" dirty="0">
              <a:latin typeface="Arial" panose="020B0604020202020204" pitchFamily="34" charset="0"/>
            </a:endParaRPr>
          </a:p>
          <a:p>
            <a:pPr marL="685800" lvl="2" indent="0">
              <a:lnSpc>
                <a:spcPct val="100000"/>
              </a:lnSpc>
              <a:buNone/>
            </a:pPr>
            <a:endParaRPr lang="en-US" altLang="en-US" sz="2400" dirty="0">
              <a:latin typeface="Arial" panose="020B0604020202020204" pitchFamily="34" charset="0"/>
            </a:endParaRPr>
          </a:p>
          <a:p>
            <a:pPr>
              <a:lnSpc>
                <a:spcPct val="160000"/>
              </a:lnSpc>
            </a:pPr>
            <a:r>
              <a:rPr lang="en-US" sz="2000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Biology</a:t>
            </a:r>
            <a:r>
              <a:rPr lang="en-US" sz="2000" b="0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is the branch of science which deals with the study of living organisms.</a:t>
            </a:r>
          </a:p>
          <a:p>
            <a:pPr>
              <a:lnSpc>
                <a:spcPct val="160000"/>
              </a:lnSpc>
            </a:pPr>
            <a:r>
              <a:rPr lang="en-US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The study of living organisms, divided into many specialized fields that cover their morphology, physiology, anatomy, behavior, origin, interaction with </a:t>
            </a:r>
            <a:r>
              <a:rPr lang="en-US" sz="2000" dirty="0">
                <a:solidFill>
                  <a:srgbClr val="202124"/>
                </a:solidFill>
                <a:latin typeface="arial" panose="020B0604020202020204" pitchFamily="34" charset="0"/>
              </a:rPr>
              <a:t>environment</a:t>
            </a:r>
            <a:r>
              <a:rPr lang="en-US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and distribution.</a:t>
            </a:r>
          </a:p>
          <a:p>
            <a:pPr marL="0" indent="0">
              <a:buNone/>
            </a:pPr>
            <a:br>
              <a:rPr lang="en-US" sz="16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endParaRPr lang="en-US" altLang="en-US" sz="20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34B8EF-4418-4061-BC23-364E5C649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4596" y="518482"/>
            <a:ext cx="2904709" cy="291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554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74DCDFAB-7E5B-4350-AC02-8A95670D50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b="1" dirty="0"/>
              <a:t>Characteristics of Life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AC05F4E8-3B39-4CD0-A0C5-C261AAF0FB1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altLang="en-US" sz="2800" dirty="0"/>
              <a:t>Cellular composition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800" dirty="0"/>
              <a:t>Growth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800" dirty="0"/>
              <a:t>Movement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800" dirty="0"/>
              <a:t>Reproduction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800" dirty="0"/>
              <a:t>Adaptation</a:t>
            </a:r>
          </a:p>
          <a:p>
            <a:pPr marL="609600" indent="-609600">
              <a:buFontTx/>
              <a:buAutoNum type="arabicPeriod"/>
            </a:pPr>
            <a:endParaRPr lang="en-US" altLang="en-US" sz="2800" dirty="0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2C816E60-1022-4DEF-976D-46578B3079B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533400" indent="-533400">
              <a:buFontTx/>
              <a:buAutoNum type="arabicPeriod" startAt="6"/>
            </a:pPr>
            <a:r>
              <a:rPr lang="en-US" altLang="en-US" sz="2800" dirty="0"/>
              <a:t>Metabolism</a:t>
            </a:r>
          </a:p>
          <a:p>
            <a:pPr marL="533400" indent="-533400">
              <a:buFontTx/>
              <a:buAutoNum type="arabicPeriod" startAt="6"/>
            </a:pPr>
            <a:r>
              <a:rPr lang="en-US" altLang="en-US" sz="2800" dirty="0"/>
              <a:t>Specific organization</a:t>
            </a:r>
          </a:p>
          <a:p>
            <a:pPr marL="533400" indent="-533400">
              <a:buFontTx/>
              <a:buAutoNum type="arabicPeriod" startAt="6"/>
            </a:pPr>
            <a:r>
              <a:rPr lang="en-US" altLang="en-US" sz="2800" dirty="0"/>
              <a:t>Homeostasis</a:t>
            </a:r>
          </a:p>
          <a:p>
            <a:pPr marL="533400" indent="-533400">
              <a:buFontTx/>
              <a:buAutoNum type="arabicPeriod" startAt="6"/>
            </a:pPr>
            <a:r>
              <a:rPr lang="en-US" altLang="en-US" sz="2800" dirty="0"/>
              <a:t>Responsiveness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76C993FA-7B2D-4BD1-93DB-C7E6ED3712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solidFill>
                  <a:srgbClr val="FF0000"/>
                </a:solidFill>
              </a:rPr>
              <a:t>1-Cellular Composition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2BBC8322-5AE7-459D-8144-95CEECA91C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000" dirty="0"/>
              <a:t>Made up of at least one cell</a:t>
            </a:r>
          </a:p>
          <a:p>
            <a:endParaRPr lang="en-US" altLang="en-US" sz="2000" dirty="0"/>
          </a:p>
          <a:p>
            <a:r>
              <a:rPr lang="en-US" altLang="en-US" sz="2000" b="1" u="sng" dirty="0"/>
              <a:t>Uni</a:t>
            </a:r>
            <a:r>
              <a:rPr lang="en-US" altLang="en-US" sz="2000" dirty="0"/>
              <a:t>cellular - made of one cell (bacteria, amoeba, paramecium)</a:t>
            </a:r>
          </a:p>
          <a:p>
            <a:endParaRPr lang="en-US" altLang="en-US" sz="2000" dirty="0"/>
          </a:p>
          <a:p>
            <a:r>
              <a:rPr lang="en-US" altLang="en-US" sz="2000" b="1" u="sng" dirty="0"/>
              <a:t>Multi</a:t>
            </a:r>
            <a:r>
              <a:rPr lang="en-US" altLang="en-US" sz="2000" dirty="0"/>
              <a:t>cellular - made up of two or more cells (plants, fungi, animals)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0E3EF9-4F60-49AD-9B30-D18BDD17AE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000" r="5000"/>
          <a:stretch/>
        </p:blipFill>
        <p:spPr>
          <a:xfrm>
            <a:off x="719528" y="3911365"/>
            <a:ext cx="6835515" cy="269823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9A5D1E6B-EB2E-4A2E-85A6-DEF4995B8F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solidFill>
                  <a:srgbClr val="FF0000"/>
                </a:solidFill>
              </a:rPr>
              <a:t>2-Growth and development 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6E941820-1333-42CF-8152-32BF23C440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17638"/>
            <a:ext cx="8229600" cy="2284932"/>
          </a:xfrm>
        </p:spPr>
        <p:txBody>
          <a:bodyPr/>
          <a:lstStyle/>
          <a:p>
            <a:r>
              <a:rPr lang="en-US" altLang="en-US" sz="3200" dirty="0">
                <a:solidFill>
                  <a:srgbClr val="A6000D"/>
                </a:solidFill>
                <a:cs typeface="Times New Roman" panose="02020603050405020304" pitchFamily="18" charset="0"/>
              </a:rPr>
              <a:t>Growth</a:t>
            </a:r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 in means 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increase in the mass of </a:t>
            </a:r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an organism.</a:t>
            </a:r>
            <a:endParaRPr lang="en-US" altLang="en-US" dirty="0"/>
          </a:p>
          <a:p>
            <a:r>
              <a:rPr lang="en-US" altLang="en-US" dirty="0"/>
              <a:t>Increase in cell size (unicellular) and/or an increase in cell number (multicellular)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5B4929-B391-4E4B-A0FB-4401218CE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225" y="3967980"/>
            <a:ext cx="5352192" cy="261538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C74C7-DA21-41F4-8338-23621EDDE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278" y="400987"/>
            <a:ext cx="8229600" cy="4525963"/>
          </a:xfrm>
        </p:spPr>
        <p:txBody>
          <a:bodyPr/>
          <a:lstStyle/>
          <a:p>
            <a:pPr marL="0" indent="0">
              <a:lnSpc>
                <a:spcPct val="160000"/>
              </a:lnSpc>
              <a:buNone/>
            </a:pPr>
            <a:r>
              <a:rPr lang="en-US" b="1" dirty="0">
                <a:solidFill>
                  <a:srgbClr val="FF0000"/>
                </a:solidFill>
              </a:rPr>
              <a:t>3- Movement: </a:t>
            </a:r>
          </a:p>
          <a:p>
            <a:pPr lvl="1">
              <a:lnSpc>
                <a:spcPct val="160000"/>
              </a:lnSpc>
            </a:pPr>
            <a:r>
              <a:rPr lang="en-US" sz="2400" b="1" dirty="0"/>
              <a:t>Internal movement:  Characteristic of all life.</a:t>
            </a:r>
          </a:p>
          <a:p>
            <a:pPr lvl="1">
              <a:lnSpc>
                <a:spcPct val="160000"/>
              </a:lnSpc>
            </a:pPr>
            <a:r>
              <a:rPr lang="en-US" sz="2400" b="1" dirty="0"/>
              <a:t>Locomotion:  Self-propelled movement from point A to point B.  Not observed in all life forms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716024-AE98-4D16-9B09-A55F537CC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824" y="3429000"/>
            <a:ext cx="4194958" cy="31482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9FE4DA1-1EFE-46E0-9A0F-2DED518AE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78" y="3429000"/>
            <a:ext cx="3190875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610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AE480673-E20C-40DA-B0DA-5BBDD0F85C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51620"/>
            <a:ext cx="8229600" cy="657160"/>
          </a:xfrm>
        </p:spPr>
        <p:txBody>
          <a:bodyPr/>
          <a:lstStyle/>
          <a:p>
            <a:pPr algn="l"/>
            <a:r>
              <a:rPr lang="en-US" altLang="en-US" sz="3200" b="1" dirty="0">
                <a:solidFill>
                  <a:srgbClr val="FF0000"/>
                </a:solidFill>
              </a:rPr>
              <a:t>4- Reproduction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F2B6DA7D-89D6-472C-8E95-2224E96354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76453" y="1025484"/>
            <a:ext cx="7427626" cy="3787697"/>
          </a:xfrm>
        </p:spPr>
        <p:txBody>
          <a:bodyPr/>
          <a:lstStyle/>
          <a:p>
            <a:r>
              <a:rPr lang="en-US" altLang="en-US" sz="2000" b="1" u="sng" dirty="0">
                <a:solidFill>
                  <a:schemeClr val="accent2"/>
                </a:solidFill>
              </a:rPr>
              <a:t>A</a:t>
            </a:r>
            <a:r>
              <a:rPr lang="en-US" altLang="en-US" sz="2000" b="1" dirty="0">
                <a:solidFill>
                  <a:srgbClr val="FF0000"/>
                </a:solidFill>
              </a:rPr>
              <a:t>sexual</a:t>
            </a:r>
            <a:r>
              <a:rPr lang="en-US" altLang="en-US" sz="2000" dirty="0"/>
              <a:t>- cell division (mitosis)—one cell becomes two     Ex:  bacteria </a:t>
            </a:r>
          </a:p>
          <a:p>
            <a:endParaRPr lang="en-US" altLang="en-US" sz="2000" dirty="0"/>
          </a:p>
          <a:p>
            <a:r>
              <a:rPr lang="en-US" altLang="en-US" sz="2000" b="1" dirty="0">
                <a:solidFill>
                  <a:srgbClr val="FF0000"/>
                </a:solidFill>
              </a:rPr>
              <a:t>Sexual</a:t>
            </a:r>
            <a:r>
              <a:rPr lang="en-US" altLang="en-US" sz="2000" dirty="0"/>
              <a:t>- union of sex cells (sperm and egg) Ex:  plants and animals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1997F9-4440-489B-B846-BE93BA32F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57" y="2818683"/>
            <a:ext cx="8928143" cy="378769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CD450-9C28-40EC-8864-6C750C7F4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256" y="546935"/>
            <a:ext cx="8825286" cy="350115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5- Adaptation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Adaptation</a:t>
            </a:r>
            <a:r>
              <a:rPr lang="en-US" sz="2400" b="0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refers to the process of adjusting in behavior, physiology, or structure of organisms to become more suited to an environment.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order to improve their chances at survival in that environment.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e.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</a:t>
            </a:r>
            <a:r>
              <a:rPr lang="en-US" sz="24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 light bones of flying birds and mammals, and the long daggerlike canine teeth of carnivores.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0C48AD-7FE3-4EE9-AF37-9F9AA01C4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76" y="4048084"/>
            <a:ext cx="5336499" cy="264283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5ADAF4D-A8AF-4386-837F-3BC54A59A7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3619" y="4048083"/>
            <a:ext cx="3565379" cy="264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504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BF25F-0404-4544-8C17-089FA4221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416" y="248000"/>
            <a:ext cx="8889168" cy="5370227"/>
          </a:xfrm>
        </p:spPr>
        <p:txBody>
          <a:bodyPr/>
          <a:lstStyle/>
          <a:p>
            <a:pPr marL="0" indent="0">
              <a:buNone/>
            </a:pPr>
            <a:r>
              <a:rPr lang="en-US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6- Energy use and metabolism: </a:t>
            </a:r>
          </a:p>
          <a:p>
            <a:pPr marL="342900" lvl="2" indent="-342900">
              <a:lnSpc>
                <a:spcPct val="150000"/>
              </a:lnSpc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All organisms must take in and transform energy to do work, to live.</a:t>
            </a:r>
            <a:endParaRPr lang="en-US" alt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2" indent="-342900">
              <a:lnSpc>
                <a:spcPct val="150000"/>
              </a:lnSpc>
            </a:pP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Living things get their energy from food</a:t>
            </a:r>
          </a:p>
          <a:p>
            <a:pPr marL="342900" lvl="2" indent="-342900">
              <a:lnSpc>
                <a:spcPct val="150000"/>
              </a:lnSpc>
            </a:pP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Most plants and some unicellular organisms use light energy from the Sun to make their own food and fuel their activities.</a:t>
            </a:r>
          </a:p>
          <a:p>
            <a:pPr marL="342900" lvl="2" indent="-342900">
              <a:lnSpc>
                <a:spcPct val="150000"/>
              </a:lnSpc>
            </a:pP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Organisms that cannot make their own food get energy by consuming other organisms.</a:t>
            </a:r>
            <a:endParaRPr lang="en-US" sz="1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Metabolism. Explanation Diagram with Woman, Food, and Chemical Reactions in  a Body Stock Vector - Illustration of infographic, food: 209429137">
            <a:extLst>
              <a:ext uri="{FF2B5EF4-FFF2-40B4-BE49-F238E27FC236}">
                <a16:creationId xmlns:a16="http://schemas.microsoft.com/office/drawing/2014/main" id="{87756E0A-116C-46DC-BED7-E4F8642BE5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63"/>
          <a:stretch/>
        </p:blipFill>
        <p:spPr bwMode="auto">
          <a:xfrm>
            <a:off x="5263530" y="3064317"/>
            <a:ext cx="3880470" cy="366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A53FAE-8728-41EA-BE16-6E9941B18EF7}"/>
              </a:ext>
            </a:extLst>
          </p:cNvPr>
          <p:cNvSpPr txBox="1"/>
          <p:nvPr/>
        </p:nvSpPr>
        <p:spPr>
          <a:xfrm>
            <a:off x="254624" y="3330357"/>
            <a:ext cx="4572000" cy="1287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2" indent="-342900">
              <a:lnSpc>
                <a:spcPct val="150000"/>
              </a:lnSpc>
            </a:pPr>
            <a:r>
              <a:rPr lang="en-US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Metabolism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All chemical reactions and energy transformations, essential for growth, maintenance, and reproduction</a:t>
            </a:r>
            <a:r>
              <a:rPr lang="en-US" sz="1800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0661208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1635</TotalTime>
  <Words>795</Words>
  <Application>Microsoft Office PowerPoint</Application>
  <PresentationFormat>On-screen Show (4:3)</PresentationFormat>
  <Paragraphs>105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Arial</vt:lpstr>
      <vt:lpstr>Calibri</vt:lpstr>
      <vt:lpstr>Calibri Light</vt:lpstr>
      <vt:lpstr>Century Gothic</vt:lpstr>
      <vt:lpstr>Source Sans Pro</vt:lpstr>
      <vt:lpstr>Office Theme</vt:lpstr>
      <vt:lpstr>Default Design</vt:lpstr>
      <vt:lpstr>PowerPoint Presentation</vt:lpstr>
      <vt:lpstr>What is biology?</vt:lpstr>
      <vt:lpstr>Characteristics of Life</vt:lpstr>
      <vt:lpstr>1-Cellular Composition</vt:lpstr>
      <vt:lpstr>2-Growth and development </vt:lpstr>
      <vt:lpstr>PowerPoint Presentation</vt:lpstr>
      <vt:lpstr>4- Reproduction</vt:lpstr>
      <vt:lpstr>PowerPoint Presentation</vt:lpstr>
      <vt:lpstr>PowerPoint Presentation</vt:lpstr>
      <vt:lpstr>PowerPoint Presentation</vt:lpstr>
      <vt:lpstr>PowerPoint Presentation</vt:lpstr>
      <vt:lpstr>9- Responsiveness</vt:lpstr>
      <vt:lpstr>Some Branches of Biology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biology</dc:title>
  <dc:creator>Peshraw Salih</dc:creator>
  <cp:lastModifiedBy>Peshraw Salih</cp:lastModifiedBy>
  <cp:revision>23</cp:revision>
  <dcterms:created xsi:type="dcterms:W3CDTF">2021-12-18T17:52:44Z</dcterms:created>
  <dcterms:modified xsi:type="dcterms:W3CDTF">2023-01-04T06:00:31Z</dcterms:modified>
</cp:coreProperties>
</file>