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364" r:id="rId5"/>
    <p:sldId id="362" r:id="rId6"/>
    <p:sldId id="363" r:id="rId7"/>
    <p:sldId id="259" r:id="rId8"/>
    <p:sldId id="260" r:id="rId9"/>
    <p:sldId id="261" r:id="rId10"/>
    <p:sldId id="361" r:id="rId11"/>
    <p:sldId id="262" r:id="rId12"/>
    <p:sldId id="284" r:id="rId13"/>
    <p:sldId id="283" r:id="rId14"/>
    <p:sldId id="273" r:id="rId15"/>
    <p:sldId id="282" r:id="rId16"/>
    <p:sldId id="263" r:id="rId17"/>
    <p:sldId id="285" r:id="rId18"/>
    <p:sldId id="28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660"/>
  </p:normalViewPr>
  <p:slideViewPr>
    <p:cSldViewPr snapToGrid="0">
      <p:cViewPr varScale="1">
        <p:scale>
          <a:sx n="64" d="100"/>
          <a:sy n="64" d="100"/>
        </p:scale>
        <p:origin x="15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BFE1A-EE91-46BE-B58B-80D9056CA791}" type="datetimeFigureOut">
              <a:rPr lang="en-US" smtClean="0"/>
              <a:t>7/25/2023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C37B7-9961-49F1-BBDE-0B63E32A486E}" type="slidenum">
              <a:rPr lang="en-US" smtClean="0"/>
              <a:t>‹#›</a:t>
            </a:fld>
            <a:endParaRPr lang="en-US" dirty="0"/>
          </a:p>
        </p:txBody>
      </p:sp>
    </p:spTree>
    <p:extLst>
      <p:ext uri="{BB962C8B-B14F-4D97-AF65-F5344CB8AC3E}">
        <p14:creationId xmlns:p14="http://schemas.microsoft.com/office/powerpoint/2010/main" val="39014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54F46CD-5041-45A8-A8A8-12E34CF892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A607BB58-A64C-4512-BA5B-A72650F3B4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Shape of the cell</a:t>
            </a:r>
          </a:p>
        </p:txBody>
      </p:sp>
      <p:sp>
        <p:nvSpPr>
          <p:cNvPr id="36868" name="Slide Number Placeholder 3">
            <a:extLst>
              <a:ext uri="{FF2B5EF4-FFF2-40B4-BE49-F238E27FC236}">
                <a16:creationId xmlns:a16="http://schemas.microsoft.com/office/drawing/2014/main" id="{03607197-4676-4009-9296-0FA3C79386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63B4F0-96AF-4DDD-827A-690BA39BCDF0}" type="slidenum">
              <a:rPr lang="en-US" altLang="en-US"/>
              <a:pPr/>
              <a:t>14</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7DE-91E4-4002-ADD0-2B789A63FFD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CA3E4EA-72E9-49FC-AB34-8DC7F494A0E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22ACBBE-3572-4C2D-8353-FB1D9518B8B9}"/>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5" name="Footer Placeholder 4">
            <a:extLst>
              <a:ext uri="{FF2B5EF4-FFF2-40B4-BE49-F238E27FC236}">
                <a16:creationId xmlns:a16="http://schemas.microsoft.com/office/drawing/2014/main" id="{DC706C78-FC31-477D-9042-432475AB90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F4B671-2924-4EBE-A3DC-13E0265B37D4}"/>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55455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611C-1407-442A-ABB3-C42E3FB230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94C228-9445-4159-A3A4-4B200DA979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EAD51-6F17-4BB3-8CB6-FC98B606C470}"/>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5" name="Footer Placeholder 4">
            <a:extLst>
              <a:ext uri="{FF2B5EF4-FFF2-40B4-BE49-F238E27FC236}">
                <a16:creationId xmlns:a16="http://schemas.microsoft.com/office/drawing/2014/main" id="{C7FD8EDA-5871-4DC7-9BE6-85CD6FE14F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CE21DB-D4A2-4CB7-92A8-28381E79D099}"/>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194242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050641-6DAB-4911-B167-9A993D0612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DCB9A-4EDC-4CFC-A6B4-F0E8DCE4B07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B7E57-CB0B-42FF-A96C-DE6F5FCE810B}"/>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5" name="Footer Placeholder 4">
            <a:extLst>
              <a:ext uri="{FF2B5EF4-FFF2-40B4-BE49-F238E27FC236}">
                <a16:creationId xmlns:a16="http://schemas.microsoft.com/office/drawing/2014/main" id="{0821D8BD-F715-4D98-A45A-2A91D51B32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9EE6C4-97F4-449B-897E-66C09EF1BAF6}"/>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401057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699-1E7D-41AF-AFCD-F1F0EC1FD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EF6F3-7F56-439A-B2F4-0913E122A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6C3F8-F69B-4886-A701-D5EB07809BCE}"/>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5" name="Footer Placeholder 4">
            <a:extLst>
              <a:ext uri="{FF2B5EF4-FFF2-40B4-BE49-F238E27FC236}">
                <a16:creationId xmlns:a16="http://schemas.microsoft.com/office/drawing/2014/main" id="{5AB75D36-A7D2-4562-95C8-222EBBD494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3BCD2D-F533-4DE3-98E8-2ADDE49546C1}"/>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1322530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2AF4-993F-45AC-BA68-E72152C0254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61FFA22-2705-4492-A9DE-652E5688EE5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954DF-7A71-4B4B-BE33-226D7AF1FC99}"/>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5" name="Footer Placeholder 4">
            <a:extLst>
              <a:ext uri="{FF2B5EF4-FFF2-40B4-BE49-F238E27FC236}">
                <a16:creationId xmlns:a16="http://schemas.microsoft.com/office/drawing/2014/main" id="{A7DA6C2F-17C6-4E90-86B7-557DBCEDAD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585AA4-824B-4B57-9AD1-A262674F59C5}"/>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355748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EBCB-86C1-451F-BFDE-47D7DD003A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91E22-65AD-4B66-9758-C2375052FD8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45F4CD-1A40-4425-B5D8-36762DB610B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482AD-4FAF-4D55-8920-6444610F1749}"/>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6" name="Footer Placeholder 5">
            <a:extLst>
              <a:ext uri="{FF2B5EF4-FFF2-40B4-BE49-F238E27FC236}">
                <a16:creationId xmlns:a16="http://schemas.microsoft.com/office/drawing/2014/main" id="{A779D890-A3C0-4993-89BE-C5CB90E153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5E41F1-4CFC-454B-9649-BADD0C46830C}"/>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286764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856E-6746-406F-ADBE-E3C25F1C2DE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6196BA-78D8-4C4B-A2F8-4461CFE308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2737A63-82EA-4240-83A1-D4742AA6A67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110CD4-C250-4F34-AA2A-71329FC68B8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EBAD1-B3BE-4ED8-803C-A6B284E35F1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8E7E20-18AF-4AEB-8A7E-AE070BF2DA03}"/>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8" name="Footer Placeholder 7">
            <a:extLst>
              <a:ext uri="{FF2B5EF4-FFF2-40B4-BE49-F238E27FC236}">
                <a16:creationId xmlns:a16="http://schemas.microsoft.com/office/drawing/2014/main" id="{52BCDC74-F24B-4CC0-BBCC-35C88D2C32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4053E2-3573-4BC4-A5A3-0AC8D963D9BA}"/>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30547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4E80-39CC-4EBE-955F-4818C3650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C1DD2-912B-4212-B2E3-84A80069D63D}"/>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4" name="Footer Placeholder 3">
            <a:extLst>
              <a:ext uri="{FF2B5EF4-FFF2-40B4-BE49-F238E27FC236}">
                <a16:creationId xmlns:a16="http://schemas.microsoft.com/office/drawing/2014/main" id="{9A2496FC-902B-429A-B9DF-F81B6C7D6C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2BEB2E-A03C-4C88-8E7F-42E7C00491E1}"/>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254424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78FB48-0CF7-4698-B44E-3981C8CEACE6}"/>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3" name="Footer Placeholder 2">
            <a:extLst>
              <a:ext uri="{FF2B5EF4-FFF2-40B4-BE49-F238E27FC236}">
                <a16:creationId xmlns:a16="http://schemas.microsoft.com/office/drawing/2014/main" id="{D01F2F76-B6F1-4D0C-AA48-EBAACFD0697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49FAAF-0A2F-4B52-B346-D5EB79E95A8F}"/>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3147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7604-8943-43C5-9BA2-7F6E5EAE620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34CD063-D3D7-4126-B8B7-951207907D6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E6F98F-8F2A-4E22-BA76-3A29621C4B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EBA723C-FCB0-44A2-9399-1A2473FD93F4}"/>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6" name="Footer Placeholder 5">
            <a:extLst>
              <a:ext uri="{FF2B5EF4-FFF2-40B4-BE49-F238E27FC236}">
                <a16:creationId xmlns:a16="http://schemas.microsoft.com/office/drawing/2014/main" id="{0D5D1399-7105-450A-858C-9BB7A45485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2C8FA3-8EC4-4BC9-8278-0274B5BCD4BC}"/>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331766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3B2A-3A42-442F-8A45-5CDB783E4DB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ECDFCD4-5D08-44B4-877D-84888CAFB9B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62B9A03-98C6-4CB5-9A9C-868BBFEBAE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1060F6-5855-4F61-BF6F-45304CFFCFAB}"/>
              </a:ext>
            </a:extLst>
          </p:cNvPr>
          <p:cNvSpPr>
            <a:spLocks noGrp="1"/>
          </p:cNvSpPr>
          <p:nvPr>
            <p:ph type="dt" sz="half" idx="10"/>
          </p:nvPr>
        </p:nvSpPr>
        <p:spPr/>
        <p:txBody>
          <a:bodyPr/>
          <a:lstStyle/>
          <a:p>
            <a:fld id="{9773FF08-5FAB-40B6-8545-0A516E8219E3}" type="datetimeFigureOut">
              <a:rPr lang="en-US" smtClean="0"/>
              <a:t>7/25/2023</a:t>
            </a:fld>
            <a:endParaRPr lang="en-US" dirty="0"/>
          </a:p>
        </p:txBody>
      </p:sp>
      <p:sp>
        <p:nvSpPr>
          <p:cNvPr id="6" name="Footer Placeholder 5">
            <a:extLst>
              <a:ext uri="{FF2B5EF4-FFF2-40B4-BE49-F238E27FC236}">
                <a16:creationId xmlns:a16="http://schemas.microsoft.com/office/drawing/2014/main" id="{4270D06D-5862-45DA-8CFC-D6C910584C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1B596A-FA49-44B1-A6D8-7C704CAAEB28}"/>
              </a:ext>
            </a:extLst>
          </p:cNvPr>
          <p:cNvSpPr>
            <a:spLocks noGrp="1"/>
          </p:cNvSpPr>
          <p:nvPr>
            <p:ph type="sldNum" sz="quarter" idx="12"/>
          </p:nvPr>
        </p:nvSpPr>
        <p:spPr/>
        <p:txBody>
          <a:bodyPr/>
          <a:lstStyle/>
          <a:p>
            <a:fld id="{ADE8F1A6-C15E-4C92-84E3-D392DBE25792}" type="slidenum">
              <a:rPr lang="en-US" smtClean="0"/>
              <a:t>‹#›</a:t>
            </a:fld>
            <a:endParaRPr lang="en-US" dirty="0"/>
          </a:p>
        </p:txBody>
      </p:sp>
    </p:spTree>
    <p:extLst>
      <p:ext uri="{BB962C8B-B14F-4D97-AF65-F5344CB8AC3E}">
        <p14:creationId xmlns:p14="http://schemas.microsoft.com/office/powerpoint/2010/main" val="308858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2A1B7F-1545-4C0D-A522-D5B9BB4C8B8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3B12BE-E0F2-460B-8F98-F79D2F1F9C3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92ED7-5F0B-44D3-B78D-98BE260B275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73FF08-5FAB-40B6-8545-0A516E8219E3}" type="datetimeFigureOut">
              <a:rPr lang="en-US" smtClean="0"/>
              <a:t>7/25/2023</a:t>
            </a:fld>
            <a:endParaRPr lang="en-US" dirty="0"/>
          </a:p>
        </p:txBody>
      </p:sp>
      <p:sp>
        <p:nvSpPr>
          <p:cNvPr id="5" name="Footer Placeholder 4">
            <a:extLst>
              <a:ext uri="{FF2B5EF4-FFF2-40B4-BE49-F238E27FC236}">
                <a16:creationId xmlns:a16="http://schemas.microsoft.com/office/drawing/2014/main" id="{50004EBD-E44D-4D8C-81F0-6CA23B89C21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3B0F8FD-AEBD-4FF0-9BE0-C6F58CB6E50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E8F1A6-C15E-4C92-84E3-D392DBE25792}" type="slidenum">
              <a:rPr lang="en-US" smtClean="0"/>
              <a:t>‹#›</a:t>
            </a:fld>
            <a:endParaRPr lang="en-US" dirty="0"/>
          </a:p>
        </p:txBody>
      </p:sp>
    </p:spTree>
    <p:extLst>
      <p:ext uri="{BB962C8B-B14F-4D97-AF65-F5344CB8AC3E}">
        <p14:creationId xmlns:p14="http://schemas.microsoft.com/office/powerpoint/2010/main" val="4052223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ytosol"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en.wikipedia.org/wiki/Cytoplasmic_inclusion" TargetMode="External"/><Relationship Id="rId4" Type="http://schemas.openxmlformats.org/officeDocument/2006/relationships/hyperlink" Target="https://en.wikipedia.org/wiki/Organell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F60F-D309-4225-9335-4C5DC91BB533}"/>
              </a:ext>
            </a:extLst>
          </p:cNvPr>
          <p:cNvSpPr>
            <a:spLocks noGrp="1"/>
          </p:cNvSpPr>
          <p:nvPr>
            <p:ph type="ctrTitle"/>
          </p:nvPr>
        </p:nvSpPr>
        <p:spPr/>
        <p:txBody>
          <a:bodyPr/>
          <a:lstStyle/>
          <a:p>
            <a:r>
              <a:rPr lang="en-US" b="1" dirty="0"/>
              <a:t>Introduction to the cell</a:t>
            </a:r>
            <a:br>
              <a:rPr lang="en-US" dirty="0"/>
            </a:br>
            <a:r>
              <a:rPr lang="en-US" sz="3600" dirty="0">
                <a:solidFill>
                  <a:srgbClr val="FF0000"/>
                </a:solidFill>
              </a:rPr>
              <a:t>lab 3 </a:t>
            </a:r>
            <a:endParaRPr lang="en-US" dirty="0">
              <a:solidFill>
                <a:srgbClr val="FF0000"/>
              </a:solidFill>
            </a:endParaRPr>
          </a:p>
        </p:txBody>
      </p:sp>
      <p:sp>
        <p:nvSpPr>
          <p:cNvPr id="3" name="TextBox 2">
            <a:extLst>
              <a:ext uri="{FF2B5EF4-FFF2-40B4-BE49-F238E27FC236}">
                <a16:creationId xmlns:a16="http://schemas.microsoft.com/office/drawing/2014/main" id="{B1F808A7-1DCE-40D2-A85D-24933419B09E}"/>
              </a:ext>
            </a:extLst>
          </p:cNvPr>
          <p:cNvSpPr txBox="1"/>
          <p:nvPr/>
        </p:nvSpPr>
        <p:spPr>
          <a:xfrm>
            <a:off x="592111" y="753030"/>
            <a:ext cx="5868649" cy="1323439"/>
          </a:xfrm>
          <a:prstGeom prst="rect">
            <a:avLst/>
          </a:prstGeom>
          <a:noFill/>
        </p:spPr>
        <p:txBody>
          <a:bodyPr wrap="square">
            <a:spAutoFit/>
          </a:bodyPr>
          <a:lstStyle/>
          <a:p>
            <a:r>
              <a:rPr lang="en-US" sz="2000" dirty="0" err="1">
                <a:solidFill>
                  <a:srgbClr val="FF0000"/>
                </a:solidFill>
              </a:rPr>
              <a:t>Tishk</a:t>
            </a:r>
            <a:r>
              <a:rPr lang="en-US" sz="2000" dirty="0">
                <a:solidFill>
                  <a:srgbClr val="FF0000"/>
                </a:solidFill>
              </a:rPr>
              <a:t> international university</a:t>
            </a:r>
          </a:p>
          <a:p>
            <a:r>
              <a:rPr lang="en-US" sz="2000" dirty="0">
                <a:solidFill>
                  <a:srgbClr val="FF0000"/>
                </a:solidFill>
              </a:rPr>
              <a:t>Faculty of science </a:t>
            </a:r>
          </a:p>
          <a:p>
            <a:r>
              <a:rPr lang="en-US" sz="2000" dirty="0">
                <a:solidFill>
                  <a:srgbClr val="FF0000"/>
                </a:solidFill>
              </a:rPr>
              <a:t>Medical analysis Department </a:t>
            </a:r>
          </a:p>
          <a:p>
            <a:r>
              <a:rPr lang="en-US" sz="2000" dirty="0">
                <a:solidFill>
                  <a:srgbClr val="FF0000"/>
                </a:solidFill>
              </a:rPr>
              <a:t>Biology Module: Practical </a:t>
            </a:r>
          </a:p>
        </p:txBody>
      </p:sp>
    </p:spTree>
    <p:extLst>
      <p:ext uri="{BB962C8B-B14F-4D97-AF65-F5344CB8AC3E}">
        <p14:creationId xmlns:p14="http://schemas.microsoft.com/office/powerpoint/2010/main" val="103085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ology_ Cell Structure I Nucleus Medical Media">
            <a:hlinkClick r:id="" action="ppaction://media"/>
            <a:extLst>
              <a:ext uri="{FF2B5EF4-FFF2-40B4-BE49-F238E27FC236}">
                <a16:creationId xmlns:a16="http://schemas.microsoft.com/office/drawing/2014/main" id="{84AF3BBC-20FD-466A-A174-09370BC52BE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208" y="962610"/>
            <a:ext cx="8769583" cy="4932779"/>
          </a:xfrm>
        </p:spPr>
      </p:pic>
    </p:spTree>
    <p:extLst>
      <p:ext uri="{BB962C8B-B14F-4D97-AF65-F5344CB8AC3E}">
        <p14:creationId xmlns:p14="http://schemas.microsoft.com/office/powerpoint/2010/main" val="11611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DC86-ED0E-419C-B237-876FD3C97E51}"/>
              </a:ext>
            </a:extLst>
          </p:cNvPr>
          <p:cNvSpPr>
            <a:spLocks noGrp="1"/>
          </p:cNvSpPr>
          <p:nvPr>
            <p:ph type="title"/>
          </p:nvPr>
        </p:nvSpPr>
        <p:spPr>
          <a:xfrm>
            <a:off x="0" y="1"/>
            <a:ext cx="7886700" cy="789116"/>
          </a:xfrm>
        </p:spPr>
        <p:txBody>
          <a:bodyPr/>
          <a:lstStyle/>
          <a:p>
            <a:r>
              <a:rPr lang="en-US" b="1" dirty="0">
                <a:solidFill>
                  <a:srgbClr val="002060"/>
                </a:solidFill>
              </a:rPr>
              <a:t>Cell shape</a:t>
            </a:r>
            <a:endParaRPr lang="en-US" dirty="0">
              <a:solidFill>
                <a:srgbClr val="002060"/>
              </a:solidFill>
            </a:endParaRPr>
          </a:p>
        </p:txBody>
      </p:sp>
      <p:sp>
        <p:nvSpPr>
          <p:cNvPr id="3" name="Content Placeholder 2">
            <a:extLst>
              <a:ext uri="{FF2B5EF4-FFF2-40B4-BE49-F238E27FC236}">
                <a16:creationId xmlns:a16="http://schemas.microsoft.com/office/drawing/2014/main" id="{1A36F4A8-474B-4159-A6CF-C52DEEC85BF1}"/>
              </a:ext>
            </a:extLst>
          </p:cNvPr>
          <p:cNvSpPr>
            <a:spLocks noGrp="1"/>
          </p:cNvSpPr>
          <p:nvPr>
            <p:ph idx="1"/>
          </p:nvPr>
        </p:nvSpPr>
        <p:spPr>
          <a:xfrm>
            <a:off x="0" y="1019332"/>
            <a:ext cx="5051686" cy="5641665"/>
          </a:xfrm>
        </p:spPr>
        <p:txBody>
          <a:bodyPr>
            <a:normAutofit/>
          </a:bodyPr>
          <a:lstStyle/>
          <a:p>
            <a:pPr algn="just">
              <a:lnSpc>
                <a:spcPct val="150000"/>
              </a:lnSpc>
            </a:pPr>
            <a:r>
              <a:rPr lang="en-US" sz="1800" dirty="0"/>
              <a:t>Not all cells are alike.  Even cells within the same organism show a number of diversity in size, shape, and internal organization.  </a:t>
            </a:r>
          </a:p>
          <a:p>
            <a:pPr algn="just">
              <a:lnSpc>
                <a:spcPct val="150000"/>
              </a:lnSpc>
            </a:pPr>
            <a:r>
              <a:rPr lang="en-US" sz="1800" dirty="0"/>
              <a:t>Your body contains around 10</a:t>
            </a:r>
            <a:r>
              <a:rPr lang="en-US" sz="1800" baseline="30000" dirty="0"/>
              <a:t>13</a:t>
            </a:r>
            <a:r>
              <a:rPr lang="en-US" sz="1800" dirty="0"/>
              <a:t> to 10</a:t>
            </a:r>
            <a:r>
              <a:rPr lang="en-US" sz="1800" baseline="30000" dirty="0"/>
              <a:t>14</a:t>
            </a:r>
            <a:r>
              <a:rPr lang="en-US" sz="1800" dirty="0"/>
              <a:t> cells of around </a:t>
            </a:r>
            <a:r>
              <a:rPr lang="en-US" sz="1800" dirty="0">
                <a:solidFill>
                  <a:srgbClr val="0070C0"/>
                </a:solidFill>
              </a:rPr>
              <a:t>300 different </a:t>
            </a:r>
            <a:r>
              <a:rPr lang="en-US" sz="1800" dirty="0"/>
              <a:t>cell types and they differ in shape and size. </a:t>
            </a:r>
          </a:p>
          <a:p>
            <a:pPr algn="just">
              <a:lnSpc>
                <a:spcPct val="150000"/>
              </a:lnSpc>
            </a:pPr>
            <a:r>
              <a:rPr lang="en-US" sz="1800" dirty="0"/>
              <a:t>The shape of cells sometimes varies according to their function or location (shapes of cells vary from one tissue to another), cells can have the shapes as </a:t>
            </a:r>
            <a:r>
              <a:rPr lang="en-US" sz="1800" b="1" dirty="0">
                <a:solidFill>
                  <a:srgbClr val="002060"/>
                </a:solidFill>
              </a:rPr>
              <a:t>oval</a:t>
            </a:r>
            <a:r>
              <a:rPr lang="en-US" sz="1800" dirty="0"/>
              <a:t>, </a:t>
            </a:r>
            <a:r>
              <a:rPr lang="en-US" sz="1800" b="1" dirty="0">
                <a:solidFill>
                  <a:srgbClr val="0070C0"/>
                </a:solidFill>
              </a:rPr>
              <a:t>spherical</a:t>
            </a:r>
            <a:r>
              <a:rPr lang="en-US" sz="1800" dirty="0"/>
              <a:t>, </a:t>
            </a:r>
            <a:r>
              <a:rPr lang="en-US" sz="1800" b="1" dirty="0">
                <a:solidFill>
                  <a:srgbClr val="0070C0"/>
                </a:solidFill>
              </a:rPr>
              <a:t>rectangular</a:t>
            </a:r>
            <a:r>
              <a:rPr lang="en-US" sz="1800" dirty="0"/>
              <a:t>, and </a:t>
            </a:r>
            <a:r>
              <a:rPr lang="en-US" sz="1800" b="1" dirty="0">
                <a:solidFill>
                  <a:srgbClr val="C00000"/>
                </a:solidFill>
              </a:rPr>
              <a:t>polyhedral</a:t>
            </a:r>
            <a:r>
              <a:rPr lang="en-US" sz="1800" dirty="0"/>
              <a:t>, </a:t>
            </a:r>
            <a:r>
              <a:rPr lang="en-US" sz="1800" b="1" dirty="0">
                <a:solidFill>
                  <a:srgbClr val="002060"/>
                </a:solidFill>
              </a:rPr>
              <a:t>spindle shaped</a:t>
            </a:r>
            <a:r>
              <a:rPr lang="en-US" sz="1800" dirty="0"/>
              <a:t>, and </a:t>
            </a:r>
            <a:r>
              <a:rPr lang="en-US" sz="1800" b="1" dirty="0">
                <a:solidFill>
                  <a:srgbClr val="C00000"/>
                </a:solidFill>
              </a:rPr>
              <a:t>star shaped, </a:t>
            </a:r>
            <a:r>
              <a:rPr lang="en-US" sz="1800" b="1" dirty="0">
                <a:solidFill>
                  <a:srgbClr val="002060"/>
                </a:solidFill>
              </a:rPr>
              <a:t>rod-shaped</a:t>
            </a:r>
            <a:r>
              <a:rPr lang="en-US" sz="1800" b="1" dirty="0">
                <a:solidFill>
                  <a:srgbClr val="C00000"/>
                </a:solidFill>
              </a:rPr>
              <a:t> </a:t>
            </a:r>
            <a:r>
              <a:rPr lang="en-US" sz="1800" dirty="0"/>
              <a:t>or totally </a:t>
            </a:r>
            <a:r>
              <a:rPr lang="en-US" sz="1800" b="1" dirty="0"/>
              <a:t>irregular</a:t>
            </a:r>
            <a:r>
              <a:rPr lang="en-US" sz="1800" dirty="0"/>
              <a:t>. Cell membrane as well as cell wall maintains shape of cell. </a:t>
            </a:r>
          </a:p>
        </p:txBody>
      </p:sp>
      <p:pic>
        <p:nvPicPr>
          <p:cNvPr id="4" name="Picture 3">
            <a:extLst>
              <a:ext uri="{FF2B5EF4-FFF2-40B4-BE49-F238E27FC236}">
                <a16:creationId xmlns:a16="http://schemas.microsoft.com/office/drawing/2014/main" id="{F845ADD7-BAAE-4623-8CC7-F8CAAC83C214}"/>
              </a:ext>
            </a:extLst>
          </p:cNvPr>
          <p:cNvPicPr>
            <a:picLocks noChangeAspect="1"/>
          </p:cNvPicPr>
          <p:nvPr/>
        </p:nvPicPr>
        <p:blipFill>
          <a:blip r:embed="rId2"/>
          <a:stretch>
            <a:fillRect/>
          </a:stretch>
        </p:blipFill>
        <p:spPr>
          <a:xfrm>
            <a:off x="5171607" y="1041817"/>
            <a:ext cx="3972393" cy="4398833"/>
          </a:xfrm>
          <a:prstGeom prst="rect">
            <a:avLst/>
          </a:prstGeom>
          <a:ln w="9525">
            <a:solidFill>
              <a:schemeClr val="tx1"/>
            </a:solidFill>
          </a:ln>
        </p:spPr>
      </p:pic>
    </p:spTree>
    <p:extLst>
      <p:ext uri="{BB962C8B-B14F-4D97-AF65-F5344CB8AC3E}">
        <p14:creationId xmlns:p14="http://schemas.microsoft.com/office/powerpoint/2010/main" val="153231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FEA5D-6C84-4A04-A100-6F22ECFF870F}"/>
              </a:ext>
            </a:extLst>
          </p:cNvPr>
          <p:cNvSpPr>
            <a:spLocks noGrp="1"/>
          </p:cNvSpPr>
          <p:nvPr>
            <p:ph idx="1"/>
          </p:nvPr>
        </p:nvSpPr>
        <p:spPr>
          <a:xfrm>
            <a:off x="388807" y="626412"/>
            <a:ext cx="7886700" cy="4351338"/>
          </a:xfrm>
        </p:spPr>
        <p:txBody>
          <a:bodyPr/>
          <a:lstStyle/>
          <a:p>
            <a:pPr marL="457200" lvl="0" indent="-457200">
              <a:buFont typeface="+mj-lt"/>
              <a:buAutoNum type="arabicPeriod"/>
            </a:pPr>
            <a:r>
              <a:rPr lang="en-US" dirty="0"/>
              <a:t>Rod shape (bacteria)</a:t>
            </a:r>
          </a:p>
          <a:p>
            <a:pPr marL="457200" lvl="0" indent="-457200">
              <a:buFont typeface="+mj-lt"/>
              <a:buAutoNum type="arabicPeriod"/>
            </a:pPr>
            <a:r>
              <a:rPr lang="en-US" dirty="0"/>
              <a:t>Spherical shape (bacteria)</a:t>
            </a:r>
          </a:p>
          <a:p>
            <a:pPr marL="457200" lvl="0" indent="-457200">
              <a:buFont typeface="+mj-lt"/>
              <a:buAutoNum type="arabicPeriod"/>
            </a:pPr>
            <a:r>
              <a:rPr lang="en-US" dirty="0"/>
              <a:t>Oval shape (yeast)</a:t>
            </a:r>
          </a:p>
          <a:p>
            <a:pPr marL="457200" lvl="0" indent="-457200">
              <a:buFont typeface="+mj-lt"/>
              <a:buAutoNum type="arabicPeriod"/>
            </a:pPr>
            <a:r>
              <a:rPr lang="en-US" dirty="0"/>
              <a:t>Rectangular (onion or plant)</a:t>
            </a:r>
          </a:p>
          <a:p>
            <a:pPr marL="457200" lvl="0" indent="-457200">
              <a:buFont typeface="+mj-lt"/>
              <a:buAutoNum type="arabicPeriod"/>
            </a:pPr>
            <a:r>
              <a:rPr lang="en-US" dirty="0"/>
              <a:t>Columnar shaped cell (epithelium)</a:t>
            </a:r>
          </a:p>
          <a:p>
            <a:pPr marL="457200" lvl="0" indent="-457200">
              <a:buFont typeface="+mj-lt"/>
              <a:buAutoNum type="arabicPeriod"/>
            </a:pPr>
            <a:r>
              <a:rPr lang="en-US" dirty="0"/>
              <a:t>Elongated in shape (skeletal muscle)</a:t>
            </a:r>
          </a:p>
          <a:p>
            <a:pPr marL="457200" lvl="0" indent="-457200">
              <a:buFont typeface="+mj-lt"/>
              <a:buAutoNum type="arabicPeriod"/>
            </a:pPr>
            <a:r>
              <a:rPr lang="en-US" dirty="0"/>
              <a:t>Fusiform in shape (smooth muscle)</a:t>
            </a:r>
          </a:p>
          <a:p>
            <a:pPr marL="457200" lvl="0" indent="-457200">
              <a:buFont typeface="+mj-lt"/>
              <a:buAutoNum type="arabicPeriod"/>
            </a:pPr>
            <a:r>
              <a:rPr lang="en-US" dirty="0"/>
              <a:t>Thread like in shape (neuron)</a:t>
            </a:r>
          </a:p>
          <a:p>
            <a:pPr marL="457200" lvl="0" indent="-457200">
              <a:buFont typeface="+mj-lt"/>
              <a:buAutoNum type="arabicPeriod"/>
            </a:pPr>
            <a:r>
              <a:rPr lang="en-US" dirty="0"/>
              <a:t>Star shape (osteocyte)</a:t>
            </a:r>
          </a:p>
          <a:p>
            <a:pPr marL="457200" lvl="0" indent="-457200">
              <a:buFont typeface="+mj-lt"/>
              <a:buAutoNum type="arabicPeriod"/>
            </a:pPr>
            <a:r>
              <a:rPr lang="en-US" dirty="0"/>
              <a:t>Polyhedral shape (hepatocyte)</a:t>
            </a:r>
          </a:p>
          <a:p>
            <a:pPr marL="0" indent="0">
              <a:buNone/>
            </a:pPr>
            <a:endParaRPr lang="en-US" dirty="0"/>
          </a:p>
          <a:p>
            <a:endParaRPr lang="en-US" dirty="0"/>
          </a:p>
        </p:txBody>
      </p:sp>
    </p:spTree>
    <p:extLst>
      <p:ext uri="{BB962C8B-B14F-4D97-AF65-F5344CB8AC3E}">
        <p14:creationId xmlns:p14="http://schemas.microsoft.com/office/powerpoint/2010/main" val="1796861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E7E2C-848A-4374-8FAE-64582C88DE90}"/>
              </a:ext>
            </a:extLst>
          </p:cNvPr>
          <p:cNvPicPr>
            <a:picLocks noChangeAspect="1"/>
          </p:cNvPicPr>
          <p:nvPr/>
        </p:nvPicPr>
        <p:blipFill>
          <a:blip r:embed="rId2"/>
          <a:stretch>
            <a:fillRect/>
          </a:stretch>
        </p:blipFill>
        <p:spPr>
          <a:xfrm>
            <a:off x="209863" y="214794"/>
            <a:ext cx="5561663" cy="4829865"/>
          </a:xfrm>
          <a:prstGeom prst="rect">
            <a:avLst/>
          </a:prstGeom>
        </p:spPr>
      </p:pic>
      <p:pic>
        <p:nvPicPr>
          <p:cNvPr id="5" name="Picture 4">
            <a:extLst>
              <a:ext uri="{FF2B5EF4-FFF2-40B4-BE49-F238E27FC236}">
                <a16:creationId xmlns:a16="http://schemas.microsoft.com/office/drawing/2014/main" id="{981CCA07-3AD5-4707-939C-62584ABBB5C8}"/>
              </a:ext>
            </a:extLst>
          </p:cNvPr>
          <p:cNvPicPr>
            <a:picLocks noChangeAspect="1"/>
          </p:cNvPicPr>
          <p:nvPr/>
        </p:nvPicPr>
        <p:blipFill>
          <a:blip r:embed="rId3"/>
          <a:stretch>
            <a:fillRect/>
          </a:stretch>
        </p:blipFill>
        <p:spPr>
          <a:xfrm>
            <a:off x="5877811" y="214794"/>
            <a:ext cx="2891435" cy="2540060"/>
          </a:xfrm>
          <a:prstGeom prst="rect">
            <a:avLst/>
          </a:prstGeom>
        </p:spPr>
      </p:pic>
    </p:spTree>
    <p:extLst>
      <p:ext uri="{BB962C8B-B14F-4D97-AF65-F5344CB8AC3E}">
        <p14:creationId xmlns:p14="http://schemas.microsoft.com/office/powerpoint/2010/main" val="420937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82B682E7-8486-4F31-B2CE-A401CF642165}"/>
              </a:ext>
            </a:extLst>
          </p:cNvPr>
          <p:cNvSpPr>
            <a:spLocks noChangeArrowheads="1"/>
          </p:cNvSpPr>
          <p:nvPr/>
        </p:nvSpPr>
        <p:spPr bwMode="auto">
          <a:xfrm>
            <a:off x="1066800" y="228600"/>
            <a:ext cx="6248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a:latin typeface="Times New Roman" panose="02020603050405020304" pitchFamily="18" charset="0"/>
                <a:cs typeface="Times New Roman" panose="02020603050405020304" pitchFamily="18" charset="0"/>
              </a:rPr>
              <a:t>Fungal shape</a:t>
            </a:r>
          </a:p>
        </p:txBody>
      </p:sp>
      <p:pic>
        <p:nvPicPr>
          <p:cNvPr id="19459" name="Picture 4" descr="C:\Users\Khder\Desktop\SaccharomycesCerevisiae.jpg">
            <a:extLst>
              <a:ext uri="{FF2B5EF4-FFF2-40B4-BE49-F238E27FC236}">
                <a16:creationId xmlns:a16="http://schemas.microsoft.com/office/drawing/2014/main" id="{C84F77C6-F0E0-448E-B9E6-587AF4861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295400"/>
            <a:ext cx="403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Users\Khder\Desktop\filamentous%20Alga.jpg">
            <a:extLst>
              <a:ext uri="{FF2B5EF4-FFF2-40B4-BE49-F238E27FC236}">
                <a16:creationId xmlns:a16="http://schemas.microsoft.com/office/drawing/2014/main" id="{BE057E22-7B3E-48D9-864C-13BCCF9AF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314450"/>
            <a:ext cx="4498975"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FEFFAD-D0DB-4BD9-832A-F1677F291694}"/>
              </a:ext>
            </a:extLst>
          </p:cNvPr>
          <p:cNvSpPr>
            <a:spLocks noGrp="1"/>
          </p:cNvSpPr>
          <p:nvPr>
            <p:ph type="title"/>
          </p:nvPr>
        </p:nvSpPr>
        <p:spPr>
          <a:xfrm>
            <a:off x="457200" y="274638"/>
            <a:ext cx="8229600" cy="944562"/>
          </a:xfrm>
        </p:spPr>
        <p:txBody>
          <a:bodyPr/>
          <a:lstStyle/>
          <a:p>
            <a:pPr fontAlgn="auto">
              <a:spcAft>
                <a:spcPts val="0"/>
              </a:spcAft>
              <a:defRPr/>
            </a:pPr>
            <a:r>
              <a:rPr lang="en-US" dirty="0"/>
              <a:t>Shapes of Bacterial Cells</a:t>
            </a:r>
          </a:p>
        </p:txBody>
      </p:sp>
      <p:pic>
        <p:nvPicPr>
          <p:cNvPr id="18435" name="Picture 4" descr="04_p062">
            <a:extLst>
              <a:ext uri="{FF2B5EF4-FFF2-40B4-BE49-F238E27FC236}">
                <a16:creationId xmlns:a16="http://schemas.microsoft.com/office/drawing/2014/main" id="{C96239C7-F5D4-4985-B431-34D4A8CC4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57400"/>
            <a:ext cx="7772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19AC-E47A-4D96-99B6-166C7AFB0FB5}"/>
              </a:ext>
            </a:extLst>
          </p:cNvPr>
          <p:cNvSpPr>
            <a:spLocks noGrp="1"/>
          </p:cNvSpPr>
          <p:nvPr>
            <p:ph type="title"/>
          </p:nvPr>
        </p:nvSpPr>
        <p:spPr>
          <a:xfrm>
            <a:off x="253896" y="376419"/>
            <a:ext cx="7886700" cy="609235"/>
          </a:xfrm>
        </p:spPr>
        <p:txBody>
          <a:bodyPr/>
          <a:lstStyle/>
          <a:p>
            <a:r>
              <a:rPr lang="en-US" b="1" dirty="0">
                <a:solidFill>
                  <a:srgbClr val="7030A0"/>
                </a:solidFill>
              </a:rPr>
              <a:t>Pleomorphism</a:t>
            </a:r>
            <a:endParaRPr lang="en-US" dirty="0">
              <a:solidFill>
                <a:srgbClr val="7030A0"/>
              </a:solidFill>
            </a:endParaRPr>
          </a:p>
        </p:txBody>
      </p:sp>
      <p:sp>
        <p:nvSpPr>
          <p:cNvPr id="3" name="Content Placeholder 2">
            <a:extLst>
              <a:ext uri="{FF2B5EF4-FFF2-40B4-BE49-F238E27FC236}">
                <a16:creationId xmlns:a16="http://schemas.microsoft.com/office/drawing/2014/main" id="{F5E11A1B-95E8-4626-90FC-45FB5B5B352C}"/>
              </a:ext>
            </a:extLst>
          </p:cNvPr>
          <p:cNvSpPr>
            <a:spLocks noGrp="1"/>
          </p:cNvSpPr>
          <p:nvPr>
            <p:ph idx="1"/>
          </p:nvPr>
        </p:nvSpPr>
        <p:spPr>
          <a:xfrm>
            <a:off x="413181" y="884310"/>
            <a:ext cx="7886700" cy="2027369"/>
          </a:xfrm>
        </p:spPr>
        <p:txBody>
          <a:bodyPr/>
          <a:lstStyle/>
          <a:p>
            <a:pPr algn="just">
              <a:lnSpc>
                <a:spcPct val="150000"/>
              </a:lnSpc>
            </a:pPr>
            <a:r>
              <a:rPr lang="en-US" sz="2400" dirty="0">
                <a:solidFill>
                  <a:srgbClr val="7030A0"/>
                </a:solidFill>
              </a:rPr>
              <a:t>Is the ability of some cells to alter their shape or size in response to environmental conditions? This property is seen in many bacteria and fungi</a:t>
            </a:r>
            <a:r>
              <a:rPr lang="en-US" sz="2400" dirty="0"/>
              <a:t>.</a:t>
            </a:r>
          </a:p>
          <a:p>
            <a:endParaRPr lang="en-US" dirty="0"/>
          </a:p>
        </p:txBody>
      </p:sp>
    </p:spTree>
    <p:extLst>
      <p:ext uri="{BB962C8B-B14F-4D97-AF65-F5344CB8AC3E}">
        <p14:creationId xmlns:p14="http://schemas.microsoft.com/office/powerpoint/2010/main" val="1955410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1130-BD1E-4FF5-8E04-64BC534FE533}"/>
              </a:ext>
            </a:extLst>
          </p:cNvPr>
          <p:cNvSpPr>
            <a:spLocks noGrp="1"/>
          </p:cNvSpPr>
          <p:nvPr>
            <p:ph type="title"/>
          </p:nvPr>
        </p:nvSpPr>
        <p:spPr>
          <a:xfrm>
            <a:off x="284813" y="146753"/>
            <a:ext cx="8859187" cy="429353"/>
          </a:xfrm>
        </p:spPr>
        <p:txBody>
          <a:bodyPr>
            <a:noAutofit/>
          </a:bodyPr>
          <a:lstStyle/>
          <a:p>
            <a:pPr>
              <a:lnSpc>
                <a:spcPct val="150000"/>
              </a:lnSpc>
              <a:spcAft>
                <a:spcPts val="1000"/>
              </a:spcAft>
            </a:pPr>
            <a:r>
              <a:rPr lang="en-US" sz="2800" b="1" dirty="0">
                <a:solidFill>
                  <a:srgbClr val="FF0000"/>
                </a:solidFill>
                <a:latin typeface="Calibri" panose="020F0502020204030204" pitchFamily="34" charset="0"/>
                <a:cs typeface="Calibri" panose="020F0502020204030204" pitchFamily="34" charset="0"/>
              </a:rPr>
              <a:t>Prepare and Examine animal cell, using light microscope </a:t>
            </a:r>
            <a:endParaRPr lang="en-US" sz="2800" dirty="0">
              <a:solidFill>
                <a:srgbClr val="FF0000"/>
              </a:solidFill>
            </a:endParaRPr>
          </a:p>
        </p:txBody>
      </p:sp>
      <p:sp>
        <p:nvSpPr>
          <p:cNvPr id="3" name="Content Placeholder 2">
            <a:extLst>
              <a:ext uri="{FF2B5EF4-FFF2-40B4-BE49-F238E27FC236}">
                <a16:creationId xmlns:a16="http://schemas.microsoft.com/office/drawing/2014/main" id="{0D043763-1D10-4D73-9643-38D91107EF00}"/>
              </a:ext>
            </a:extLst>
          </p:cNvPr>
          <p:cNvSpPr>
            <a:spLocks noGrp="1"/>
          </p:cNvSpPr>
          <p:nvPr>
            <p:ph idx="1"/>
          </p:nvPr>
        </p:nvSpPr>
        <p:spPr>
          <a:xfrm>
            <a:off x="464695" y="824459"/>
            <a:ext cx="8094689" cy="4542020"/>
          </a:xfrm>
        </p:spPr>
        <p:txBody>
          <a:bodyPr>
            <a:normAutofit lnSpcReduction="10000"/>
          </a:bodyPr>
          <a:lstStyle/>
          <a:p>
            <a:pPr marL="342900" lvl="0" indent="-342900" algn="just">
              <a:lnSpc>
                <a:spcPct val="150000"/>
              </a:lnSpc>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Swab inside cheek surface again using a disposable inoculating loop/swab and  transfer the sample onto the second slide. Put the loop/swab into the disposal jar.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Cover the sample with one drop of methylene blue solution.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Allow to stand for one minute.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Apply a cover slip to this preparation as in Fig. 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Dry the slide carefully with filter paper/absorbent paper and label it.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Examine under the microscope following the usual procedure.</a:t>
            </a:r>
          </a:p>
          <a:p>
            <a:pPr marL="342900" lvl="0" indent="-342900" algn="just">
              <a:lnSpc>
                <a:spcPct val="150000"/>
              </a:lnSpc>
              <a:spcAft>
                <a:spcPts val="10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Draw and Label the cell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7103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2CA45A-7171-48E2-A559-9F5EFE11008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449" y="869430"/>
            <a:ext cx="7255240" cy="5036695"/>
          </a:xfrm>
          <a:prstGeom prst="rect">
            <a:avLst/>
          </a:prstGeom>
          <a:noFill/>
          <a:ln w="9525">
            <a:noFill/>
            <a:miter lim="800000"/>
            <a:headEnd/>
            <a:tailEnd/>
          </a:ln>
        </p:spPr>
      </p:pic>
    </p:spTree>
    <p:extLst>
      <p:ext uri="{BB962C8B-B14F-4D97-AF65-F5344CB8AC3E}">
        <p14:creationId xmlns:p14="http://schemas.microsoft.com/office/powerpoint/2010/main" val="345417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EA8C-71C8-4661-8AC8-EFFB6BC202B6}"/>
              </a:ext>
            </a:extLst>
          </p:cNvPr>
          <p:cNvSpPr>
            <a:spLocks noGrp="1"/>
          </p:cNvSpPr>
          <p:nvPr>
            <p:ph type="title"/>
          </p:nvPr>
        </p:nvSpPr>
        <p:spPr>
          <a:xfrm>
            <a:off x="148965" y="126400"/>
            <a:ext cx="7886700" cy="624225"/>
          </a:xfrm>
        </p:spPr>
        <p:txBody>
          <a:bodyPr/>
          <a:lstStyle/>
          <a:p>
            <a:r>
              <a:rPr lang="en-US" b="1" dirty="0">
                <a:solidFill>
                  <a:srgbClr val="FF0000"/>
                </a:solidFill>
              </a:rPr>
              <a:t>Introduction to cell</a:t>
            </a:r>
            <a:endParaRPr lang="en-US" dirty="0">
              <a:solidFill>
                <a:srgbClr val="FF0000"/>
              </a:solidFill>
            </a:endParaRPr>
          </a:p>
        </p:txBody>
      </p:sp>
      <p:sp>
        <p:nvSpPr>
          <p:cNvPr id="3" name="Content Placeholder 2">
            <a:extLst>
              <a:ext uri="{FF2B5EF4-FFF2-40B4-BE49-F238E27FC236}">
                <a16:creationId xmlns:a16="http://schemas.microsoft.com/office/drawing/2014/main" id="{D2AB094A-A446-411A-8F91-4F4718A2AD3E}"/>
              </a:ext>
            </a:extLst>
          </p:cNvPr>
          <p:cNvSpPr>
            <a:spLocks noGrp="1"/>
          </p:cNvSpPr>
          <p:nvPr>
            <p:ph idx="1"/>
          </p:nvPr>
        </p:nvSpPr>
        <p:spPr>
          <a:xfrm>
            <a:off x="269824" y="750625"/>
            <a:ext cx="8342494" cy="3401650"/>
          </a:xfrm>
        </p:spPr>
        <p:txBody>
          <a:bodyPr>
            <a:normAutofit lnSpcReduction="10000"/>
          </a:bodyPr>
          <a:lstStyle/>
          <a:p>
            <a:pPr algn="just">
              <a:lnSpc>
                <a:spcPct val="150000"/>
              </a:lnSpc>
            </a:pPr>
            <a:r>
              <a:rPr lang="en-US" dirty="0"/>
              <a:t>Cells are the basic unit of life, every living thing, from the tiniest bacterium to the largest whale is made of one or more cells. There are mainly two types of organisms, divided on the basis of the cell. </a:t>
            </a:r>
            <a:r>
              <a:rPr lang="en-US" dirty="0">
                <a:solidFill>
                  <a:srgbClr val="FF0000"/>
                </a:solidFill>
              </a:rPr>
              <a:t>The organisms which have only one cell are </a:t>
            </a:r>
            <a:r>
              <a:rPr lang="en-US" b="1" dirty="0">
                <a:solidFill>
                  <a:srgbClr val="FF0000"/>
                </a:solidFill>
              </a:rPr>
              <a:t>unicellular</a:t>
            </a:r>
            <a:r>
              <a:rPr lang="en-US" dirty="0">
                <a:solidFill>
                  <a:srgbClr val="FF0000"/>
                </a:solidFill>
              </a:rPr>
              <a:t> (Organisms that exist as single cells)</a:t>
            </a:r>
            <a:r>
              <a:rPr lang="en-US" dirty="0"/>
              <a:t>, </a:t>
            </a:r>
            <a:r>
              <a:rPr lang="en-US" dirty="0">
                <a:solidFill>
                  <a:srgbClr val="002060"/>
                </a:solidFill>
              </a:rPr>
              <a:t>whereas the organisms, which have the numerous cells are known as the </a:t>
            </a:r>
            <a:r>
              <a:rPr lang="en-US" b="1" dirty="0">
                <a:solidFill>
                  <a:srgbClr val="002060"/>
                </a:solidFill>
              </a:rPr>
              <a:t>multicellular</a:t>
            </a:r>
            <a:r>
              <a:rPr lang="en-US" dirty="0">
                <a:solidFill>
                  <a:srgbClr val="002060"/>
                </a:solidFill>
              </a:rPr>
              <a:t> (organisms that are made up of groups of cells working together) </a:t>
            </a:r>
          </a:p>
        </p:txBody>
      </p:sp>
      <p:pic>
        <p:nvPicPr>
          <p:cNvPr id="4" name="Picture 3">
            <a:extLst>
              <a:ext uri="{FF2B5EF4-FFF2-40B4-BE49-F238E27FC236}">
                <a16:creationId xmlns:a16="http://schemas.microsoft.com/office/drawing/2014/main" id="{3F9F33A5-CE89-4FA4-8FD0-89A88FC38790}"/>
              </a:ext>
            </a:extLst>
          </p:cNvPr>
          <p:cNvPicPr>
            <a:picLocks noChangeAspect="1"/>
          </p:cNvPicPr>
          <p:nvPr/>
        </p:nvPicPr>
        <p:blipFill rotWithShape="1">
          <a:blip r:embed="rId2"/>
          <a:srcRect l="12396" t="45739" r="12070" b="12865"/>
          <a:stretch/>
        </p:blipFill>
        <p:spPr>
          <a:xfrm>
            <a:off x="1334122" y="3972393"/>
            <a:ext cx="6419637" cy="2638747"/>
          </a:xfrm>
          <a:prstGeom prst="rect">
            <a:avLst/>
          </a:prstGeom>
        </p:spPr>
      </p:pic>
    </p:spTree>
    <p:extLst>
      <p:ext uri="{BB962C8B-B14F-4D97-AF65-F5344CB8AC3E}">
        <p14:creationId xmlns:p14="http://schemas.microsoft.com/office/powerpoint/2010/main" val="105488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F652-5A96-45E8-B472-D783AE3B2C5D}"/>
              </a:ext>
            </a:extLst>
          </p:cNvPr>
          <p:cNvSpPr>
            <a:spLocks noGrp="1"/>
          </p:cNvSpPr>
          <p:nvPr>
            <p:ph type="title"/>
          </p:nvPr>
        </p:nvSpPr>
        <p:spPr>
          <a:xfrm>
            <a:off x="163955" y="115107"/>
            <a:ext cx="7886700" cy="744146"/>
          </a:xfrm>
        </p:spPr>
        <p:txBody>
          <a:bodyPr/>
          <a:lstStyle/>
          <a:p>
            <a:r>
              <a:rPr lang="en-US" b="1" dirty="0">
                <a:solidFill>
                  <a:srgbClr val="FF0000"/>
                </a:solidFill>
              </a:rPr>
              <a:t>Cell structure and internal organization</a:t>
            </a:r>
            <a:endParaRPr lang="en-US" dirty="0">
              <a:solidFill>
                <a:srgbClr val="FF0000"/>
              </a:solidFill>
            </a:endParaRPr>
          </a:p>
        </p:txBody>
      </p:sp>
      <p:sp>
        <p:nvSpPr>
          <p:cNvPr id="3" name="Content Placeholder 2">
            <a:extLst>
              <a:ext uri="{FF2B5EF4-FFF2-40B4-BE49-F238E27FC236}">
                <a16:creationId xmlns:a16="http://schemas.microsoft.com/office/drawing/2014/main" id="{5E756DAE-37F0-434F-ABDD-91DE03EE232E}"/>
              </a:ext>
            </a:extLst>
          </p:cNvPr>
          <p:cNvSpPr>
            <a:spLocks noGrp="1"/>
          </p:cNvSpPr>
          <p:nvPr>
            <p:ph idx="1"/>
          </p:nvPr>
        </p:nvSpPr>
        <p:spPr>
          <a:xfrm>
            <a:off x="298866" y="859253"/>
            <a:ext cx="3763468" cy="5206675"/>
          </a:xfrm>
        </p:spPr>
        <p:txBody>
          <a:bodyPr>
            <a:normAutofit/>
          </a:bodyPr>
          <a:lstStyle/>
          <a:p>
            <a:pPr algn="just">
              <a:lnSpc>
                <a:spcPct val="160000"/>
              </a:lnSpc>
            </a:pPr>
            <a:r>
              <a:rPr lang="en-US" sz="1800" b="1" dirty="0"/>
              <a:t>Plasma membrane </a:t>
            </a:r>
            <a:r>
              <a:rPr lang="en-US" sz="1800" dirty="0"/>
              <a:t>present around all types of the cells.</a:t>
            </a:r>
          </a:p>
          <a:p>
            <a:pPr algn="just">
              <a:lnSpc>
                <a:spcPct val="160000"/>
              </a:lnSpc>
            </a:pPr>
            <a:r>
              <a:rPr lang="en-US" sz="1800" dirty="0"/>
              <a:t>Generally, the plasma membrane consists of lipids and proteins.</a:t>
            </a:r>
          </a:p>
          <a:p>
            <a:pPr lvl="0" algn="just">
              <a:lnSpc>
                <a:spcPct val="160000"/>
              </a:lnSpc>
            </a:pPr>
            <a:r>
              <a:rPr lang="en-US" sz="1800" dirty="0"/>
              <a:t>Inside the cells, there is a specific membrane bounded structure which is called </a:t>
            </a:r>
            <a:r>
              <a:rPr lang="en-US" sz="1800" b="1" dirty="0">
                <a:solidFill>
                  <a:srgbClr val="FF0000"/>
                </a:solidFill>
              </a:rPr>
              <a:t>Nucleus</a:t>
            </a:r>
            <a:r>
              <a:rPr lang="en-US" sz="1800" dirty="0"/>
              <a:t> </a:t>
            </a:r>
          </a:p>
          <a:p>
            <a:pPr lvl="0" algn="just">
              <a:lnSpc>
                <a:spcPct val="160000"/>
              </a:lnSpc>
            </a:pPr>
            <a:r>
              <a:rPr lang="en-US" sz="1800" dirty="0"/>
              <a:t>Inside the nucleus the chromosomes (</a:t>
            </a:r>
            <a:r>
              <a:rPr lang="en-US" sz="1800" dirty="0" err="1"/>
              <a:t>DNA+Proteins</a:t>
            </a:r>
            <a:r>
              <a:rPr lang="en-US" sz="1800" dirty="0"/>
              <a:t> ) are located </a:t>
            </a:r>
          </a:p>
        </p:txBody>
      </p:sp>
      <p:pic>
        <p:nvPicPr>
          <p:cNvPr id="7" name="Picture 6">
            <a:extLst>
              <a:ext uri="{FF2B5EF4-FFF2-40B4-BE49-F238E27FC236}">
                <a16:creationId xmlns:a16="http://schemas.microsoft.com/office/drawing/2014/main" id="{3AC008EE-3FCF-4FF9-B202-71F16A09D9A7}"/>
              </a:ext>
            </a:extLst>
          </p:cNvPr>
          <p:cNvPicPr>
            <a:picLocks noChangeAspect="1"/>
          </p:cNvPicPr>
          <p:nvPr/>
        </p:nvPicPr>
        <p:blipFill>
          <a:blip r:embed="rId2"/>
          <a:stretch>
            <a:fillRect/>
          </a:stretch>
        </p:blipFill>
        <p:spPr>
          <a:xfrm>
            <a:off x="4390962" y="1373310"/>
            <a:ext cx="4753038" cy="4111379"/>
          </a:xfrm>
          <a:prstGeom prst="rect">
            <a:avLst/>
          </a:prstGeom>
          <a:ln w="9525">
            <a:solidFill>
              <a:schemeClr val="tx1"/>
            </a:solidFill>
          </a:ln>
        </p:spPr>
      </p:pic>
    </p:spTree>
    <p:extLst>
      <p:ext uri="{BB962C8B-B14F-4D97-AF65-F5344CB8AC3E}">
        <p14:creationId xmlns:p14="http://schemas.microsoft.com/office/powerpoint/2010/main" val="48783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sma Membrane (Cell Membrane)">
            <a:extLst>
              <a:ext uri="{FF2B5EF4-FFF2-40B4-BE49-F238E27FC236}">
                <a16:creationId xmlns:a16="http://schemas.microsoft.com/office/drawing/2014/main" id="{669E27AE-C540-4815-A91C-5AE934EEA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6788"/>
            <a:ext cx="9144000" cy="49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58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0B0F67-7E9F-4A49-80DA-6FF7083AA6A0}"/>
              </a:ext>
            </a:extLst>
          </p:cNvPr>
          <p:cNvSpPr txBox="1"/>
          <p:nvPr/>
        </p:nvSpPr>
        <p:spPr>
          <a:xfrm>
            <a:off x="119921" y="186361"/>
            <a:ext cx="8094688" cy="1844287"/>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US" sz="2000" b="1" i="0" dirty="0">
                <a:solidFill>
                  <a:srgbClr val="FF0000"/>
                </a:solidFill>
                <a:effectLst/>
              </a:rPr>
              <a:t>Cytoplasm</a:t>
            </a:r>
            <a:r>
              <a:rPr lang="en-US" sz="2000" b="0" i="0" dirty="0">
                <a:solidFill>
                  <a:srgbClr val="282828"/>
                </a:solidFill>
                <a:effectLst/>
              </a:rPr>
              <a:t> consists of all of the contents outside of the </a:t>
            </a:r>
            <a:r>
              <a:rPr lang="en-US" sz="2000" dirty="0">
                <a:solidFill>
                  <a:srgbClr val="282828"/>
                </a:solidFill>
              </a:rPr>
              <a:t>nucleus</a:t>
            </a:r>
            <a:r>
              <a:rPr lang="en-US" sz="2000" b="0" i="0" dirty="0">
                <a:solidFill>
                  <a:srgbClr val="282828"/>
                </a:solidFill>
                <a:effectLst/>
              </a:rPr>
              <a:t> and enclosed within the cell membrane of a </a:t>
            </a:r>
            <a:r>
              <a:rPr lang="en-US" sz="2000" dirty="0">
                <a:solidFill>
                  <a:srgbClr val="282828"/>
                </a:solidFill>
              </a:rPr>
              <a:t>cell</a:t>
            </a:r>
            <a:r>
              <a:rPr lang="en-US" sz="2000" b="0" i="0" dirty="0">
                <a:solidFill>
                  <a:srgbClr val="282828"/>
                </a:solidFill>
                <a:effectLst/>
              </a:rPr>
              <a:t>. It is clear in color and has a gel-like appearance.</a:t>
            </a:r>
            <a:endParaRPr lang="en-US" sz="2000" b="0" i="0" dirty="0">
              <a:solidFill>
                <a:srgbClr val="202122"/>
              </a:solidFill>
              <a:effectLst/>
            </a:endParaRPr>
          </a:p>
        </p:txBody>
      </p:sp>
      <p:pic>
        <p:nvPicPr>
          <p:cNvPr id="6" name="Picture 5">
            <a:extLst>
              <a:ext uri="{FF2B5EF4-FFF2-40B4-BE49-F238E27FC236}">
                <a16:creationId xmlns:a16="http://schemas.microsoft.com/office/drawing/2014/main" id="{FEAA4D43-CD8E-4DD9-8137-9C0D0235C8EF}"/>
              </a:ext>
            </a:extLst>
          </p:cNvPr>
          <p:cNvPicPr>
            <a:picLocks noChangeAspect="1"/>
          </p:cNvPicPr>
          <p:nvPr/>
        </p:nvPicPr>
        <p:blipFill>
          <a:blip r:embed="rId2"/>
          <a:stretch>
            <a:fillRect/>
          </a:stretch>
        </p:blipFill>
        <p:spPr>
          <a:xfrm>
            <a:off x="4900386" y="2608289"/>
            <a:ext cx="4071589" cy="3867294"/>
          </a:xfrm>
          <a:prstGeom prst="rect">
            <a:avLst/>
          </a:prstGeom>
          <a:ln w="9525">
            <a:solidFill>
              <a:schemeClr val="tx1"/>
            </a:solidFill>
          </a:ln>
        </p:spPr>
      </p:pic>
      <p:sp>
        <p:nvSpPr>
          <p:cNvPr id="8" name="TextBox 7">
            <a:extLst>
              <a:ext uri="{FF2B5EF4-FFF2-40B4-BE49-F238E27FC236}">
                <a16:creationId xmlns:a16="http://schemas.microsoft.com/office/drawing/2014/main" id="{0CAC6F36-D7F8-402D-A9C9-BAB927755478}"/>
              </a:ext>
            </a:extLst>
          </p:cNvPr>
          <p:cNvSpPr txBox="1"/>
          <p:nvPr/>
        </p:nvSpPr>
        <p:spPr>
          <a:xfrm>
            <a:off x="172024" y="2030648"/>
            <a:ext cx="4549878" cy="4444935"/>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US" b="0" i="0" dirty="0">
                <a:solidFill>
                  <a:srgbClr val="202122"/>
                </a:solidFill>
                <a:effectLst/>
                <a:latin typeface="Arial" panose="020B0604020202020204" pitchFamily="34" charset="0"/>
              </a:rPr>
              <a:t>The main components of the cytoplasm are </a:t>
            </a:r>
            <a:r>
              <a:rPr lang="en-US" b="0" i="0" u="none" strike="noStrike" dirty="0">
                <a:solidFill>
                  <a:srgbClr val="0645AD"/>
                </a:solidFill>
                <a:effectLst/>
                <a:latin typeface="Arial" panose="020B0604020202020204" pitchFamily="34" charset="0"/>
                <a:hlinkClick r:id="rId3" tooltip="Cytosol"/>
              </a:rPr>
              <a:t>cytosol</a:t>
            </a:r>
            <a:r>
              <a:rPr lang="en-US" b="0" i="0" dirty="0">
                <a:solidFill>
                  <a:srgbClr val="202122"/>
                </a:solidFill>
                <a:effectLst/>
                <a:latin typeface="Arial" panose="020B0604020202020204" pitchFamily="34" charset="0"/>
              </a:rPr>
              <a:t> (a gel-like substance), the </a:t>
            </a:r>
            <a:r>
              <a:rPr lang="en-US" b="0" i="0" u="none" strike="noStrike" dirty="0">
                <a:solidFill>
                  <a:srgbClr val="0645AD"/>
                </a:solidFill>
                <a:effectLst/>
                <a:latin typeface="Arial" panose="020B0604020202020204" pitchFamily="34" charset="0"/>
                <a:hlinkClick r:id="rId4" tooltip="Organelle"/>
              </a:rPr>
              <a:t>organelles</a:t>
            </a:r>
            <a:r>
              <a:rPr lang="en-US" b="0" i="0" dirty="0">
                <a:solidFill>
                  <a:srgbClr val="202122"/>
                </a:solidFill>
                <a:effectLst/>
                <a:latin typeface="Arial" panose="020B0604020202020204" pitchFamily="34" charset="0"/>
              </a:rPr>
              <a:t> (the cell's internal sub-structures), and various </a:t>
            </a:r>
            <a:r>
              <a:rPr lang="en-US" b="0" i="0" u="none" strike="noStrike" dirty="0">
                <a:solidFill>
                  <a:srgbClr val="0645AD"/>
                </a:solidFill>
                <a:effectLst/>
                <a:latin typeface="Arial" panose="020B0604020202020204" pitchFamily="34" charset="0"/>
                <a:hlinkClick r:id="rId5" tooltip="Cytoplasmic inclusion"/>
              </a:rPr>
              <a:t>cytoplasmic inclusions</a:t>
            </a:r>
            <a:r>
              <a:rPr lang="en-US" u="none" strike="noStrike" dirty="0">
                <a:solidFill>
                  <a:srgbClr val="202122"/>
                </a:solidFill>
                <a:latin typeface="Arial" panose="020B0604020202020204" pitchFamily="34" charset="0"/>
              </a:rPr>
              <a:t>(</a:t>
            </a:r>
            <a:r>
              <a:rPr lang="en-US" b="0" i="0" dirty="0">
                <a:solidFill>
                  <a:srgbClr val="282828"/>
                </a:solidFill>
                <a:effectLst/>
                <a:latin typeface="Georgia" panose="02040502050405020303" pitchFamily="18" charset="0"/>
              </a:rPr>
              <a:t>macromolecules and granules</a:t>
            </a:r>
            <a:r>
              <a:rPr lang="en-US" dirty="0">
                <a:solidFill>
                  <a:srgbClr val="202122"/>
                </a:solidFill>
                <a:latin typeface="Arial" panose="020B0604020202020204" pitchFamily="34" charset="0"/>
              </a:rPr>
              <a:t>)</a:t>
            </a:r>
          </a:p>
          <a:p>
            <a:pPr marL="342900" indent="-342900">
              <a:lnSpc>
                <a:spcPct val="200000"/>
              </a:lnSpc>
              <a:buFont typeface="Arial" panose="020B0604020202020204" pitchFamily="34" charset="0"/>
              <a:buChar char="•"/>
            </a:pPr>
            <a:r>
              <a:rPr lang="en-US" b="0" i="0" dirty="0">
                <a:solidFill>
                  <a:srgbClr val="202122"/>
                </a:solidFill>
                <a:effectLst/>
                <a:latin typeface="Arial" panose="020B0604020202020204" pitchFamily="34" charset="0"/>
              </a:rPr>
              <a:t>The cytoplasm is about 80% water and is usually colorless</a:t>
            </a:r>
            <a:endParaRPr lang="en-US" dirty="0"/>
          </a:p>
        </p:txBody>
      </p:sp>
    </p:spTree>
    <p:extLst>
      <p:ext uri="{BB962C8B-B14F-4D97-AF65-F5344CB8AC3E}">
        <p14:creationId xmlns:p14="http://schemas.microsoft.com/office/powerpoint/2010/main" val="304805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5B27C-16AE-4728-A727-841D70DA545A}"/>
              </a:ext>
            </a:extLst>
          </p:cNvPr>
          <p:cNvSpPr>
            <a:spLocks noGrp="1"/>
          </p:cNvSpPr>
          <p:nvPr>
            <p:ph idx="1"/>
          </p:nvPr>
        </p:nvSpPr>
        <p:spPr>
          <a:xfrm>
            <a:off x="133975" y="191696"/>
            <a:ext cx="7886700" cy="4351338"/>
          </a:xfrm>
        </p:spPr>
        <p:txBody>
          <a:bodyPr/>
          <a:lstStyle/>
          <a:p>
            <a:pPr marL="285750" lvl="0" indent="-285750" algn="just">
              <a:lnSpc>
                <a:spcPct val="160000"/>
              </a:lnSpc>
              <a:buFont typeface="Arial" panose="020B0604020202020204" pitchFamily="34" charset="0"/>
              <a:buChar char="•"/>
            </a:pPr>
            <a:r>
              <a:rPr lang="en-US" sz="2000" dirty="0"/>
              <a:t>Cells contain a variety of internal structures called organelles </a:t>
            </a:r>
            <a:r>
              <a:rPr lang="en-US" sz="2000" dirty="0">
                <a:solidFill>
                  <a:srgbClr val="FF0000"/>
                </a:solidFill>
              </a:rPr>
              <a:t>(except prokaryotic cells)</a:t>
            </a:r>
            <a:r>
              <a:rPr lang="en-US" sz="2000" dirty="0"/>
              <a:t> they are located in cytoplasm, and each perform a specific function</a:t>
            </a:r>
          </a:p>
          <a:p>
            <a:pPr marL="285750" lvl="0" indent="-285750" algn="just">
              <a:lnSpc>
                <a:spcPct val="160000"/>
              </a:lnSpc>
              <a:buFont typeface="Arial" panose="020B0604020202020204" pitchFamily="34" charset="0"/>
              <a:buChar char="•"/>
            </a:pPr>
            <a:r>
              <a:rPr lang="en-US" sz="2000" dirty="0"/>
              <a:t>Organelles including mitochondria, endoplasmic reticulum (rough and smooth), chloroplast, Golgi apparatus…..</a:t>
            </a:r>
            <a:r>
              <a:rPr lang="en-US" sz="2000" dirty="0" err="1"/>
              <a:t>etc</a:t>
            </a:r>
            <a:endParaRPr lang="en-US" sz="2000" dirty="0"/>
          </a:p>
          <a:p>
            <a:pPr marL="285750" lvl="0" indent="-285750" algn="just">
              <a:lnSpc>
                <a:spcPct val="160000"/>
              </a:lnSpc>
              <a:buFont typeface="Arial" panose="020B0604020202020204" pitchFamily="34" charset="0"/>
              <a:buChar char="•"/>
            </a:pPr>
            <a:r>
              <a:rPr lang="en-US" sz="2000" dirty="0"/>
              <a:t>The nucleus, mitochondria and chloroplasts of the, all are cell surrounded by double membrane</a:t>
            </a:r>
            <a:r>
              <a:rPr lang="en-US" dirty="0"/>
              <a:t>.</a:t>
            </a:r>
          </a:p>
          <a:p>
            <a:endParaRPr lang="en-US" dirty="0"/>
          </a:p>
        </p:txBody>
      </p:sp>
      <p:pic>
        <p:nvPicPr>
          <p:cNvPr id="4" name="Picture 3">
            <a:extLst>
              <a:ext uri="{FF2B5EF4-FFF2-40B4-BE49-F238E27FC236}">
                <a16:creationId xmlns:a16="http://schemas.microsoft.com/office/drawing/2014/main" id="{6C58EC36-6A2C-4E11-9255-57CF00AE9231}"/>
              </a:ext>
            </a:extLst>
          </p:cNvPr>
          <p:cNvPicPr>
            <a:picLocks noChangeAspect="1"/>
          </p:cNvPicPr>
          <p:nvPr/>
        </p:nvPicPr>
        <p:blipFill>
          <a:blip r:embed="rId2"/>
          <a:stretch>
            <a:fillRect/>
          </a:stretch>
        </p:blipFill>
        <p:spPr>
          <a:xfrm>
            <a:off x="4572000" y="3604313"/>
            <a:ext cx="3535494" cy="3061991"/>
          </a:xfrm>
          <a:prstGeom prst="rect">
            <a:avLst/>
          </a:prstGeom>
        </p:spPr>
      </p:pic>
    </p:spTree>
    <p:extLst>
      <p:ext uri="{BB962C8B-B14F-4D97-AF65-F5344CB8AC3E}">
        <p14:creationId xmlns:p14="http://schemas.microsoft.com/office/powerpoint/2010/main" val="1451222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E896BD-7EF6-4544-AE85-9F29623E4AA5}"/>
              </a:ext>
            </a:extLst>
          </p:cNvPr>
          <p:cNvSpPr/>
          <p:nvPr/>
        </p:nvSpPr>
        <p:spPr>
          <a:xfrm>
            <a:off x="450431" y="332708"/>
            <a:ext cx="6815968" cy="584775"/>
          </a:xfrm>
          <a:prstGeom prst="rect">
            <a:avLst/>
          </a:prstGeom>
        </p:spPr>
        <p:txBody>
          <a:bodyPr wrap="none">
            <a:spAutoFit/>
          </a:bodyPr>
          <a:lstStyle/>
          <a:p>
            <a:r>
              <a:rPr lang="en-US" sz="3200" b="1" dirty="0">
                <a:solidFill>
                  <a:srgbClr val="FF0000"/>
                </a:solidFill>
              </a:rPr>
              <a:t>Cell structure and internal organization</a:t>
            </a:r>
          </a:p>
        </p:txBody>
      </p:sp>
      <p:pic>
        <p:nvPicPr>
          <p:cNvPr id="2" name="Picture 1">
            <a:extLst>
              <a:ext uri="{FF2B5EF4-FFF2-40B4-BE49-F238E27FC236}">
                <a16:creationId xmlns:a16="http://schemas.microsoft.com/office/drawing/2014/main" id="{DA6F77DD-EBFE-464C-B2F7-68D911E77C1A}"/>
              </a:ext>
            </a:extLst>
          </p:cNvPr>
          <p:cNvPicPr>
            <a:picLocks noChangeAspect="1"/>
          </p:cNvPicPr>
          <p:nvPr/>
        </p:nvPicPr>
        <p:blipFill>
          <a:blip r:embed="rId2"/>
          <a:stretch>
            <a:fillRect/>
          </a:stretch>
        </p:blipFill>
        <p:spPr>
          <a:xfrm>
            <a:off x="1298514" y="1336962"/>
            <a:ext cx="5967885" cy="5188330"/>
          </a:xfrm>
          <a:prstGeom prst="rect">
            <a:avLst/>
          </a:prstGeom>
        </p:spPr>
      </p:pic>
    </p:spTree>
    <p:extLst>
      <p:ext uri="{BB962C8B-B14F-4D97-AF65-F5344CB8AC3E}">
        <p14:creationId xmlns:p14="http://schemas.microsoft.com/office/powerpoint/2010/main" val="307923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B488-AAE2-400C-B488-61E308677556}"/>
              </a:ext>
            </a:extLst>
          </p:cNvPr>
          <p:cNvSpPr>
            <a:spLocks noGrp="1"/>
          </p:cNvSpPr>
          <p:nvPr>
            <p:ph type="title"/>
          </p:nvPr>
        </p:nvSpPr>
        <p:spPr>
          <a:xfrm>
            <a:off x="628650" y="365126"/>
            <a:ext cx="7886700" cy="789117"/>
          </a:xfrm>
        </p:spPr>
        <p:txBody>
          <a:bodyPr/>
          <a:lstStyle/>
          <a:p>
            <a:r>
              <a:rPr lang="en-US" b="1" dirty="0">
                <a:solidFill>
                  <a:srgbClr val="FF0000"/>
                </a:solidFill>
              </a:rPr>
              <a:t>Plant cell</a:t>
            </a:r>
          </a:p>
        </p:txBody>
      </p:sp>
      <p:pic>
        <p:nvPicPr>
          <p:cNvPr id="1026" name="Picture 2" descr="plant cell | Definition, Characteristics, &amp;amp; Facts | Britannica">
            <a:extLst>
              <a:ext uri="{FF2B5EF4-FFF2-40B4-BE49-F238E27FC236}">
                <a16:creationId xmlns:a16="http://schemas.microsoft.com/office/drawing/2014/main" id="{D8FF9BC1-5DE4-4DA2-9A0D-B1A565A0A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692" y="1022502"/>
            <a:ext cx="6250196" cy="583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34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BDAC2-2752-47EB-A5B5-04DD136FAD06}"/>
              </a:ext>
            </a:extLst>
          </p:cNvPr>
          <p:cNvSpPr>
            <a:spLocks noGrp="1"/>
          </p:cNvSpPr>
          <p:nvPr>
            <p:ph idx="1"/>
          </p:nvPr>
        </p:nvSpPr>
        <p:spPr>
          <a:xfrm>
            <a:off x="4699415" y="962407"/>
            <a:ext cx="3972393" cy="3276282"/>
          </a:xfrm>
          <a:ln w="12700">
            <a:solidFill>
              <a:schemeClr val="tx1"/>
            </a:solidFill>
          </a:ln>
        </p:spPr>
        <p:txBody>
          <a:bodyPr>
            <a:normAutofit fontScale="85000" lnSpcReduction="20000"/>
          </a:bodyPr>
          <a:lstStyle/>
          <a:p>
            <a:pPr marL="0" indent="0">
              <a:lnSpc>
                <a:spcPct val="150000"/>
              </a:lnSpc>
              <a:buNone/>
            </a:pPr>
            <a:r>
              <a:rPr lang="en-US" sz="2400" b="1" dirty="0">
                <a:solidFill>
                  <a:srgbClr val="C00000"/>
                </a:solidFill>
              </a:rPr>
              <a:t>Prokaryotic cells</a:t>
            </a:r>
          </a:p>
          <a:p>
            <a:pPr>
              <a:lnSpc>
                <a:spcPct val="150000"/>
              </a:lnSpc>
            </a:pPr>
            <a:r>
              <a:rPr lang="en-US" sz="2000" dirty="0">
                <a:solidFill>
                  <a:srgbClr val="C00000"/>
                </a:solidFill>
              </a:rPr>
              <a:t>Prokaryotic cell doesn’t have true nucleus.</a:t>
            </a:r>
          </a:p>
          <a:p>
            <a:pPr>
              <a:lnSpc>
                <a:spcPct val="150000"/>
              </a:lnSpc>
            </a:pPr>
            <a:r>
              <a:rPr lang="en-US" sz="2000" dirty="0">
                <a:solidFill>
                  <a:srgbClr val="C00000"/>
                </a:solidFill>
              </a:rPr>
              <a:t>DNA concentrates in a region which called nucleoid.</a:t>
            </a:r>
          </a:p>
          <a:p>
            <a:pPr>
              <a:lnSpc>
                <a:spcPct val="150000"/>
              </a:lnSpc>
            </a:pPr>
            <a:r>
              <a:rPr lang="en-US" sz="2000" dirty="0">
                <a:solidFill>
                  <a:srgbClr val="C00000"/>
                </a:solidFill>
              </a:rPr>
              <a:t>Prokaryotic cell doesn’t have membrane bounded organelles.</a:t>
            </a:r>
          </a:p>
          <a:p>
            <a:pPr>
              <a:lnSpc>
                <a:spcPct val="150000"/>
              </a:lnSpc>
            </a:pPr>
            <a:r>
              <a:rPr lang="en-US" sz="2000" dirty="0">
                <a:solidFill>
                  <a:srgbClr val="C00000"/>
                </a:solidFill>
              </a:rPr>
              <a:t>Example bacteria.</a:t>
            </a:r>
          </a:p>
          <a:p>
            <a:pPr>
              <a:lnSpc>
                <a:spcPct val="150000"/>
              </a:lnSpc>
            </a:pPr>
            <a:endParaRPr lang="en-US" dirty="0">
              <a:solidFill>
                <a:srgbClr val="C00000"/>
              </a:solidFill>
            </a:endParaRPr>
          </a:p>
          <a:p>
            <a:endParaRPr lang="en-US" dirty="0"/>
          </a:p>
        </p:txBody>
      </p:sp>
      <p:sp>
        <p:nvSpPr>
          <p:cNvPr id="2" name="Rectangle 1">
            <a:extLst>
              <a:ext uri="{FF2B5EF4-FFF2-40B4-BE49-F238E27FC236}">
                <a16:creationId xmlns:a16="http://schemas.microsoft.com/office/drawing/2014/main" id="{83365E30-1AC1-4AEC-A5B1-BBB09F185225}"/>
              </a:ext>
            </a:extLst>
          </p:cNvPr>
          <p:cNvSpPr/>
          <p:nvPr/>
        </p:nvSpPr>
        <p:spPr>
          <a:xfrm>
            <a:off x="134911" y="131410"/>
            <a:ext cx="8521908" cy="830997"/>
          </a:xfrm>
          <a:prstGeom prst="rect">
            <a:avLst/>
          </a:prstGeom>
        </p:spPr>
        <p:txBody>
          <a:bodyPr wrap="square">
            <a:spAutoFit/>
          </a:bodyPr>
          <a:lstStyle/>
          <a:p>
            <a:pPr algn="ctr"/>
            <a:r>
              <a:rPr lang="en-US" sz="2400" dirty="0"/>
              <a:t>All living things are divided into two major groups these two groups are the </a:t>
            </a:r>
            <a:r>
              <a:rPr lang="en-US" sz="2400" b="1" dirty="0">
                <a:solidFill>
                  <a:srgbClr val="0070C0"/>
                </a:solidFill>
              </a:rPr>
              <a:t>Eukaryotes</a:t>
            </a:r>
            <a:r>
              <a:rPr lang="en-US" sz="2400" dirty="0"/>
              <a:t>, and the </a:t>
            </a:r>
            <a:r>
              <a:rPr lang="en-US" sz="2400" b="1" dirty="0">
                <a:solidFill>
                  <a:srgbClr val="C00000"/>
                </a:solidFill>
              </a:rPr>
              <a:t>Prokaryotes</a:t>
            </a:r>
            <a:endParaRPr lang="en-US" sz="2400" dirty="0">
              <a:solidFill>
                <a:srgbClr val="C00000"/>
              </a:solidFill>
            </a:endParaRPr>
          </a:p>
        </p:txBody>
      </p:sp>
      <p:sp>
        <p:nvSpPr>
          <p:cNvPr id="4" name="Rectangle 3">
            <a:extLst>
              <a:ext uri="{FF2B5EF4-FFF2-40B4-BE49-F238E27FC236}">
                <a16:creationId xmlns:a16="http://schemas.microsoft.com/office/drawing/2014/main" id="{696AC56A-D946-46AA-A7B8-9E3FEF74A5D8}"/>
              </a:ext>
            </a:extLst>
          </p:cNvPr>
          <p:cNvSpPr/>
          <p:nvPr/>
        </p:nvSpPr>
        <p:spPr>
          <a:xfrm>
            <a:off x="346647" y="946231"/>
            <a:ext cx="4141032" cy="3276282"/>
          </a:xfrm>
          <a:prstGeom prst="rect">
            <a:avLst/>
          </a:prstGeom>
          <a:ln w="9525">
            <a:solidFill>
              <a:schemeClr val="tx1"/>
            </a:solidFill>
          </a:ln>
        </p:spPr>
        <p:txBody>
          <a:bodyPr wrap="square">
            <a:spAutoFit/>
          </a:bodyPr>
          <a:lstStyle/>
          <a:p>
            <a:pPr>
              <a:lnSpc>
                <a:spcPct val="150000"/>
              </a:lnSpc>
            </a:pPr>
            <a:r>
              <a:rPr lang="en-US" sz="2000" b="1" dirty="0">
                <a:solidFill>
                  <a:srgbClr val="7030A0"/>
                </a:solidFill>
              </a:rPr>
              <a:t>Eukaryotic cell</a:t>
            </a:r>
          </a:p>
          <a:p>
            <a:pPr marL="342900" indent="-342900">
              <a:lnSpc>
                <a:spcPct val="150000"/>
              </a:lnSpc>
              <a:buFont typeface="Arial" panose="020B0604020202020204" pitchFamily="34" charset="0"/>
              <a:buChar char="•"/>
            </a:pPr>
            <a:r>
              <a:rPr lang="en-US" sz="2000" dirty="0">
                <a:solidFill>
                  <a:srgbClr val="7030A0"/>
                </a:solidFill>
              </a:rPr>
              <a:t>Has true nucleus that is mean DNA surrounded by membrane (nuclear envelope).</a:t>
            </a:r>
          </a:p>
          <a:p>
            <a:pPr marL="342900" indent="-342900">
              <a:lnSpc>
                <a:spcPct val="150000"/>
              </a:lnSpc>
              <a:buFont typeface="Arial" panose="020B0604020202020204" pitchFamily="34" charset="0"/>
              <a:buChar char="•"/>
            </a:pPr>
            <a:r>
              <a:rPr lang="en-US" sz="2000" dirty="0">
                <a:solidFill>
                  <a:srgbClr val="7030A0"/>
                </a:solidFill>
              </a:rPr>
              <a:t>Compartmentalization (membrane bounded organelles present). </a:t>
            </a:r>
          </a:p>
          <a:p>
            <a:pPr marL="342900" indent="-342900">
              <a:lnSpc>
                <a:spcPct val="150000"/>
              </a:lnSpc>
              <a:buFont typeface="Arial" panose="020B0604020202020204" pitchFamily="34" charset="0"/>
              <a:buChar char="•"/>
            </a:pPr>
            <a:r>
              <a:rPr lang="en-US" sz="2000" dirty="0">
                <a:solidFill>
                  <a:srgbClr val="7030A0"/>
                </a:solidFill>
              </a:rPr>
              <a:t>Example animal cell.</a:t>
            </a:r>
          </a:p>
        </p:txBody>
      </p:sp>
      <p:pic>
        <p:nvPicPr>
          <p:cNvPr id="5" name="Picture 4">
            <a:extLst>
              <a:ext uri="{FF2B5EF4-FFF2-40B4-BE49-F238E27FC236}">
                <a16:creationId xmlns:a16="http://schemas.microsoft.com/office/drawing/2014/main" id="{CE94E386-66A9-496D-B589-E43258CD7FEC}"/>
              </a:ext>
            </a:extLst>
          </p:cNvPr>
          <p:cNvPicPr>
            <a:picLocks noChangeAspect="1"/>
          </p:cNvPicPr>
          <p:nvPr/>
        </p:nvPicPr>
        <p:blipFill rotWithShape="1">
          <a:blip r:embed="rId2"/>
          <a:srcRect t="15958" b="17240"/>
          <a:stretch/>
        </p:blipFill>
        <p:spPr>
          <a:xfrm>
            <a:off x="1340680" y="4273628"/>
            <a:ext cx="5803069" cy="2584372"/>
          </a:xfrm>
          <a:prstGeom prst="rect">
            <a:avLst/>
          </a:prstGeom>
          <a:ln>
            <a:solidFill>
              <a:schemeClr val="accent2"/>
            </a:solidFill>
          </a:ln>
        </p:spPr>
      </p:pic>
    </p:spTree>
    <p:extLst>
      <p:ext uri="{BB962C8B-B14F-4D97-AF65-F5344CB8AC3E}">
        <p14:creationId xmlns:p14="http://schemas.microsoft.com/office/powerpoint/2010/main" val="3007912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689</Words>
  <Application>Microsoft Office PowerPoint</Application>
  <PresentationFormat>On-screen Show (4:3)</PresentationFormat>
  <Paragraphs>58</Paragraphs>
  <Slides>18</Slides>
  <Notes>1</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Introduction to the cell lab 3 </vt:lpstr>
      <vt:lpstr>Introduction to cell</vt:lpstr>
      <vt:lpstr>Cell structure and internal organization</vt:lpstr>
      <vt:lpstr>PowerPoint Presentation</vt:lpstr>
      <vt:lpstr>PowerPoint Presentation</vt:lpstr>
      <vt:lpstr>PowerPoint Presentation</vt:lpstr>
      <vt:lpstr>PowerPoint Presentation</vt:lpstr>
      <vt:lpstr>Plant cell</vt:lpstr>
      <vt:lpstr>PowerPoint Presentation</vt:lpstr>
      <vt:lpstr>PowerPoint Presentation</vt:lpstr>
      <vt:lpstr>Cell shape</vt:lpstr>
      <vt:lpstr>PowerPoint Presentation</vt:lpstr>
      <vt:lpstr>PowerPoint Presentation</vt:lpstr>
      <vt:lpstr>PowerPoint Presentation</vt:lpstr>
      <vt:lpstr>Shapes of Bacterial Cells</vt:lpstr>
      <vt:lpstr>Pleomorphism</vt:lpstr>
      <vt:lpstr>Prepare and Examine animal cell, using light microscope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Peshraw Salih</dc:creator>
  <cp:lastModifiedBy>Peshraw Salih</cp:lastModifiedBy>
  <cp:revision>26</cp:revision>
  <dcterms:created xsi:type="dcterms:W3CDTF">2021-01-11T10:13:18Z</dcterms:created>
  <dcterms:modified xsi:type="dcterms:W3CDTF">2023-07-25T10:04:46Z</dcterms:modified>
</cp:coreProperties>
</file>