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76" r:id="rId2"/>
    <p:sldId id="265" r:id="rId3"/>
    <p:sldId id="394" r:id="rId4"/>
    <p:sldId id="267" r:id="rId5"/>
    <p:sldId id="389" r:id="rId6"/>
    <p:sldId id="396" r:id="rId7"/>
    <p:sldId id="274" r:id="rId8"/>
    <p:sldId id="391" r:id="rId9"/>
    <p:sldId id="386" r:id="rId10"/>
    <p:sldId id="381" r:id="rId11"/>
    <p:sldId id="382" r:id="rId12"/>
    <p:sldId id="378" r:id="rId13"/>
    <p:sldId id="380" r:id="rId14"/>
    <p:sldId id="364" r:id="rId15"/>
    <p:sldId id="392" r:id="rId16"/>
    <p:sldId id="263" r:id="rId17"/>
    <p:sldId id="330" r:id="rId18"/>
    <p:sldId id="373" r:id="rId19"/>
    <p:sldId id="366" r:id="rId20"/>
    <p:sldId id="369" r:id="rId21"/>
    <p:sldId id="367" r:id="rId22"/>
    <p:sldId id="352" r:id="rId23"/>
    <p:sldId id="356" r:id="rId24"/>
    <p:sldId id="335" r:id="rId25"/>
    <p:sldId id="375" r:id="rId26"/>
    <p:sldId id="357" r:id="rId27"/>
    <p:sldId id="387" r:id="rId28"/>
    <p:sldId id="259" r:id="rId29"/>
    <p:sldId id="260" r:id="rId30"/>
    <p:sldId id="261" r:id="rId31"/>
    <p:sldId id="393" r:id="rId32"/>
    <p:sldId id="264" r:id="rId33"/>
  </p:sldIdLst>
  <p:sldSz cx="9144000" cy="6858000" type="screen4x3"/>
  <p:notesSz cx="6858000" cy="9144000"/>
  <p:defaultTextStyle>
    <a:defPPr>
      <a:defRPr lang="en-US"/>
    </a:defPPr>
    <a:lvl1pPr marL="0" algn="l" defTabSz="914018" rtl="0" eaLnBrk="1" latinLnBrk="0" hangingPunct="1">
      <a:defRPr sz="1800" kern="1200">
        <a:solidFill>
          <a:schemeClr val="tx1"/>
        </a:solidFill>
        <a:latin typeface="+mn-lt"/>
        <a:ea typeface="+mn-ea"/>
        <a:cs typeface="+mn-cs"/>
      </a:defRPr>
    </a:lvl1pPr>
    <a:lvl2pPr marL="45700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6" algn="l" defTabSz="914018" rtl="0" eaLnBrk="1" latinLnBrk="0" hangingPunct="1">
      <a:defRPr sz="1800" kern="1200">
        <a:solidFill>
          <a:schemeClr val="tx1"/>
        </a:solidFill>
        <a:latin typeface="+mn-lt"/>
        <a:ea typeface="+mn-ea"/>
        <a:cs typeface="+mn-cs"/>
      </a:defRPr>
    </a:lvl4pPr>
    <a:lvl5pPr marL="1828033" algn="l" defTabSz="914018" rtl="0" eaLnBrk="1" latinLnBrk="0" hangingPunct="1">
      <a:defRPr sz="1800" kern="1200">
        <a:solidFill>
          <a:schemeClr val="tx1"/>
        </a:solidFill>
        <a:latin typeface="+mn-lt"/>
        <a:ea typeface="+mn-ea"/>
        <a:cs typeface="+mn-cs"/>
      </a:defRPr>
    </a:lvl5pPr>
    <a:lvl6pPr marL="2285042" algn="l" defTabSz="914018" rtl="0" eaLnBrk="1" latinLnBrk="0" hangingPunct="1">
      <a:defRPr sz="1800" kern="1200">
        <a:solidFill>
          <a:schemeClr val="tx1"/>
        </a:solidFill>
        <a:latin typeface="+mn-lt"/>
        <a:ea typeface="+mn-ea"/>
        <a:cs typeface="+mn-cs"/>
      </a:defRPr>
    </a:lvl6pPr>
    <a:lvl7pPr marL="2742051" algn="l" defTabSz="914018" rtl="0" eaLnBrk="1" latinLnBrk="0" hangingPunct="1">
      <a:defRPr sz="1800" kern="1200">
        <a:solidFill>
          <a:schemeClr val="tx1"/>
        </a:solidFill>
        <a:latin typeface="+mn-lt"/>
        <a:ea typeface="+mn-ea"/>
        <a:cs typeface="+mn-cs"/>
      </a:defRPr>
    </a:lvl7pPr>
    <a:lvl8pPr marL="3199061" algn="l" defTabSz="914018" rtl="0" eaLnBrk="1" latinLnBrk="0" hangingPunct="1">
      <a:defRPr sz="1800" kern="1200">
        <a:solidFill>
          <a:schemeClr val="tx1"/>
        </a:solidFill>
        <a:latin typeface="+mn-lt"/>
        <a:ea typeface="+mn-ea"/>
        <a:cs typeface="+mn-cs"/>
      </a:defRPr>
    </a:lvl8pPr>
    <a:lvl9pPr marL="3656067" algn="l" defTabSz="9140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9" autoAdjust="0"/>
    <p:restoredTop sz="93783" autoAdjust="0"/>
  </p:normalViewPr>
  <p:slideViewPr>
    <p:cSldViewPr>
      <p:cViewPr varScale="1">
        <p:scale>
          <a:sx n="64" d="100"/>
          <a:sy n="64" d="100"/>
        </p:scale>
        <p:origin x="1590" y="78"/>
      </p:cViewPr>
      <p:guideLst>
        <p:guide orient="horz" pos="431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16E48-F5F6-47E0-9048-126192618F15}" type="datetimeFigureOut">
              <a:rPr lang="en-US" smtClean="0"/>
              <a:pPr/>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565C0-D4BF-4CBF-AE8F-D2DC42DC9C63}" type="slidenum">
              <a:rPr lang="en-US" smtClean="0"/>
              <a:pPr/>
              <a:t>‹#›</a:t>
            </a:fld>
            <a:endParaRPr lang="en-US"/>
          </a:p>
        </p:txBody>
      </p:sp>
    </p:spTree>
    <p:extLst>
      <p:ext uri="{BB962C8B-B14F-4D97-AF65-F5344CB8AC3E}">
        <p14:creationId xmlns:p14="http://schemas.microsoft.com/office/powerpoint/2010/main" val="2270994022"/>
      </p:ext>
    </p:extLst>
  </p:cSld>
  <p:clrMap bg1="lt1" tx1="dk1" bg2="lt2" tx2="dk2" accent1="accent1" accent2="accent2" accent3="accent3" accent4="accent4" accent5="accent5" accent6="accent6" hlink="hlink" folHlink="folHlink"/>
  <p:notesStyle>
    <a:lvl1pPr marL="0" algn="l" defTabSz="914018" rtl="0" eaLnBrk="1" latinLnBrk="0" hangingPunct="1">
      <a:defRPr sz="1200" kern="1200">
        <a:solidFill>
          <a:schemeClr val="tx1"/>
        </a:solidFill>
        <a:latin typeface="+mn-lt"/>
        <a:ea typeface="+mn-ea"/>
        <a:cs typeface="+mn-cs"/>
      </a:defRPr>
    </a:lvl1pPr>
    <a:lvl2pPr marL="457008" algn="l" defTabSz="914018" rtl="0" eaLnBrk="1" latinLnBrk="0" hangingPunct="1">
      <a:defRPr sz="1200" kern="1200">
        <a:solidFill>
          <a:schemeClr val="tx1"/>
        </a:solidFill>
        <a:latin typeface="+mn-lt"/>
        <a:ea typeface="+mn-ea"/>
        <a:cs typeface="+mn-cs"/>
      </a:defRPr>
    </a:lvl2pPr>
    <a:lvl3pPr marL="914018" algn="l" defTabSz="914018" rtl="0" eaLnBrk="1" latinLnBrk="0" hangingPunct="1">
      <a:defRPr sz="1200" kern="1200">
        <a:solidFill>
          <a:schemeClr val="tx1"/>
        </a:solidFill>
        <a:latin typeface="+mn-lt"/>
        <a:ea typeface="+mn-ea"/>
        <a:cs typeface="+mn-cs"/>
      </a:defRPr>
    </a:lvl3pPr>
    <a:lvl4pPr marL="1371026" algn="l" defTabSz="914018" rtl="0" eaLnBrk="1" latinLnBrk="0" hangingPunct="1">
      <a:defRPr sz="1200" kern="1200">
        <a:solidFill>
          <a:schemeClr val="tx1"/>
        </a:solidFill>
        <a:latin typeface="+mn-lt"/>
        <a:ea typeface="+mn-ea"/>
        <a:cs typeface="+mn-cs"/>
      </a:defRPr>
    </a:lvl4pPr>
    <a:lvl5pPr marL="1828033" algn="l" defTabSz="914018" rtl="0" eaLnBrk="1" latinLnBrk="0" hangingPunct="1">
      <a:defRPr sz="1200" kern="1200">
        <a:solidFill>
          <a:schemeClr val="tx1"/>
        </a:solidFill>
        <a:latin typeface="+mn-lt"/>
        <a:ea typeface="+mn-ea"/>
        <a:cs typeface="+mn-cs"/>
      </a:defRPr>
    </a:lvl5pPr>
    <a:lvl6pPr marL="2285042" algn="l" defTabSz="914018" rtl="0" eaLnBrk="1" latinLnBrk="0" hangingPunct="1">
      <a:defRPr sz="1200" kern="1200">
        <a:solidFill>
          <a:schemeClr val="tx1"/>
        </a:solidFill>
        <a:latin typeface="+mn-lt"/>
        <a:ea typeface="+mn-ea"/>
        <a:cs typeface="+mn-cs"/>
      </a:defRPr>
    </a:lvl6pPr>
    <a:lvl7pPr marL="2742051" algn="l" defTabSz="914018" rtl="0" eaLnBrk="1" latinLnBrk="0" hangingPunct="1">
      <a:defRPr sz="1200" kern="1200">
        <a:solidFill>
          <a:schemeClr val="tx1"/>
        </a:solidFill>
        <a:latin typeface="+mn-lt"/>
        <a:ea typeface="+mn-ea"/>
        <a:cs typeface="+mn-cs"/>
      </a:defRPr>
    </a:lvl7pPr>
    <a:lvl8pPr marL="3199061" algn="l" defTabSz="914018" rtl="0" eaLnBrk="1" latinLnBrk="0" hangingPunct="1">
      <a:defRPr sz="1200" kern="1200">
        <a:solidFill>
          <a:schemeClr val="tx1"/>
        </a:solidFill>
        <a:latin typeface="+mn-lt"/>
        <a:ea typeface="+mn-ea"/>
        <a:cs typeface="+mn-cs"/>
      </a:defRPr>
    </a:lvl8pPr>
    <a:lvl9pPr marL="3656067" algn="l" defTabSz="9140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565C0-D4BF-4CBF-AE8F-D2DC42DC9C63}" type="slidenum">
              <a:rPr lang="en-US" smtClean="0"/>
              <a:pPr/>
              <a:t>11</a:t>
            </a:fld>
            <a:endParaRPr lang="en-US"/>
          </a:p>
        </p:txBody>
      </p:sp>
    </p:spTree>
    <p:extLst>
      <p:ext uri="{BB962C8B-B14F-4D97-AF65-F5344CB8AC3E}">
        <p14:creationId xmlns:p14="http://schemas.microsoft.com/office/powerpoint/2010/main" val="351008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C07490C-1AC1-4873-A553-4D2ED5CD404A}" type="slidenum">
              <a:rPr lang="en-US">
                <a:solidFill>
                  <a:srgbClr val="1F497D"/>
                </a:solidFill>
                <a:latin typeface="Arial" charset="0"/>
              </a:rPr>
              <a:pPr/>
              <a:t>19</a:t>
            </a:fld>
            <a:endParaRPr lang="en-US">
              <a:solidFill>
                <a:srgbClr val="1F497D"/>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A0F600B-E445-4181-B2DF-D51D072C968E}" type="slidenum">
              <a:rPr lang="en-US">
                <a:solidFill>
                  <a:schemeClr val="tx2"/>
                </a:solidFill>
                <a:latin typeface="Arial" charset="0"/>
              </a:rPr>
              <a:pPr/>
              <a:t>20</a:t>
            </a:fld>
            <a:endParaRPr lang="en-US">
              <a:solidFill>
                <a:schemeClr val="tx2"/>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8FD9CE0-885D-4A95-8A5F-918C4D22EAC6}" type="slidenum">
              <a:rPr lang="en-US">
                <a:solidFill>
                  <a:schemeClr val="tx2"/>
                </a:solidFill>
                <a:latin typeface="Arial" charset="0"/>
              </a:rPr>
              <a:pPr/>
              <a:t>21</a:t>
            </a:fld>
            <a:endParaRPr lang="en-US">
              <a:solidFill>
                <a:schemeClr val="tx2"/>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8E6ED35E-59BD-4B64-BA0E-4A4E4DC8185B}" type="slidenum">
              <a:rPr lang="en-US">
                <a:solidFill>
                  <a:srgbClr val="1F497D"/>
                </a:solidFill>
                <a:latin typeface="Arial" charset="0"/>
              </a:rPr>
              <a:pPr/>
              <a:t>22</a:t>
            </a:fld>
            <a:endParaRPr lang="en-US">
              <a:solidFill>
                <a:srgbClr val="1F497D"/>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 name="Slide Number Placeholder 3"/>
          <p:cNvSpPr>
            <a:spLocks noGrp="1"/>
          </p:cNvSpPr>
          <p:nvPr>
            <p:ph type="sldNum" sz="quarter" idx="5"/>
          </p:nvPr>
        </p:nvSpPr>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4546EBF-AC5D-4442-893F-350395C02167}" type="slidenum">
              <a:rPr lang="en-US">
                <a:solidFill>
                  <a:srgbClr val="1F497D"/>
                </a:solidFill>
                <a:latin typeface="Arial" charset="0"/>
              </a:rPr>
              <a:pPr/>
              <a:t>26</a:t>
            </a:fld>
            <a:endParaRPr lang="en-US">
              <a:solidFill>
                <a:srgbClr val="1F497D"/>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565C0-D4BF-4CBF-AE8F-D2DC42DC9C63}" type="slidenum">
              <a:rPr lang="en-US" smtClean="0"/>
              <a:pPr/>
              <a:t>27</a:t>
            </a:fld>
            <a:endParaRPr lang="en-US"/>
          </a:p>
        </p:txBody>
      </p:sp>
    </p:spTree>
    <p:extLst>
      <p:ext uri="{BB962C8B-B14F-4D97-AF65-F5344CB8AC3E}">
        <p14:creationId xmlns:p14="http://schemas.microsoft.com/office/powerpoint/2010/main" val="149805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770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10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479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7CDBF07A-107C-4B98-BF91-3010BB770E46}"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8937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BF529988-A9A3-4984-BB5A-C92E8E39A9E6}"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0803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26"/>
          <p:cNvSpPr>
            <a:spLocks noGrp="1" noChangeArrowheads="1"/>
          </p:cNvSpPr>
          <p:nvPr>
            <p:ph type="sldNum" sz="quarter" idx="12"/>
          </p:nvPr>
        </p:nvSpPr>
        <p:spPr>
          <a:ln/>
        </p:spPr>
        <p:txBody>
          <a:bodyPr/>
          <a:lstStyle>
            <a:lvl1pPr>
              <a:defRPr/>
            </a:lvl1pPr>
          </a:lstStyle>
          <a:p>
            <a:fld id="{4515AB8C-10C4-43C1-AFB9-E40125BE0D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69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55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14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57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031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9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39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11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858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2440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57" r:id="rId12"/>
    <p:sldLayoutId id="2147483758" r:id="rId13"/>
    <p:sldLayoutId id="214748376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hyperlink" Target="http://www.ck12.org/biology/Cel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Genus" TargetMode="External"/><Relationship Id="rId2" Type="http://schemas.openxmlformats.org/officeDocument/2006/relationships/hyperlink" Target="https://en.wikipedia.org/wiki/Generic_name_(biolo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3B32EB-E0B6-45F5-BC90-0F25F1179C5D}"/>
              </a:ext>
            </a:extLst>
          </p:cNvPr>
          <p:cNvSpPr/>
          <p:nvPr/>
        </p:nvSpPr>
        <p:spPr>
          <a:xfrm>
            <a:off x="914400" y="1600200"/>
            <a:ext cx="7014962" cy="954107"/>
          </a:xfrm>
          <a:prstGeom prst="rect">
            <a:avLst/>
          </a:prstGeom>
        </p:spPr>
        <p:txBody>
          <a:bodyPr wrap="square">
            <a:spAutoFit/>
          </a:bodyPr>
          <a:lstStyle/>
          <a:p>
            <a:pPr algn="ctr"/>
            <a:r>
              <a:rPr lang="en-US" sz="2800" b="1" dirty="0"/>
              <a:t>The Classification of organism</a:t>
            </a:r>
          </a:p>
          <a:p>
            <a:pPr algn="ctr"/>
            <a:r>
              <a:rPr lang="en-US" sz="2800" b="1" dirty="0"/>
              <a:t>Lab4  </a:t>
            </a:r>
            <a:r>
              <a:rPr lang="en-US" dirty="0"/>
              <a:t> </a:t>
            </a:r>
          </a:p>
        </p:txBody>
      </p:sp>
      <p:pic>
        <p:nvPicPr>
          <p:cNvPr id="2" name="Picture 1">
            <a:extLst>
              <a:ext uri="{FF2B5EF4-FFF2-40B4-BE49-F238E27FC236}">
                <a16:creationId xmlns:a16="http://schemas.microsoft.com/office/drawing/2014/main" id="{202A43B7-4273-4085-B386-967C02A9F411}"/>
              </a:ext>
            </a:extLst>
          </p:cNvPr>
          <p:cNvPicPr>
            <a:picLocks noChangeAspect="1"/>
          </p:cNvPicPr>
          <p:nvPr/>
        </p:nvPicPr>
        <p:blipFill>
          <a:blip r:embed="rId2"/>
          <a:stretch>
            <a:fillRect/>
          </a:stretch>
        </p:blipFill>
        <p:spPr>
          <a:xfrm>
            <a:off x="152400" y="173110"/>
            <a:ext cx="5931922" cy="1457070"/>
          </a:xfrm>
          <a:prstGeom prst="rect">
            <a:avLst/>
          </a:prstGeom>
        </p:spPr>
      </p:pic>
      <p:pic>
        <p:nvPicPr>
          <p:cNvPr id="5" name="Picture 4">
            <a:extLst>
              <a:ext uri="{FF2B5EF4-FFF2-40B4-BE49-F238E27FC236}">
                <a16:creationId xmlns:a16="http://schemas.microsoft.com/office/drawing/2014/main" id="{8994C90C-FADB-71A6-9575-EF26DB1F0E98}"/>
              </a:ext>
            </a:extLst>
          </p:cNvPr>
          <p:cNvPicPr>
            <a:picLocks noChangeAspect="1"/>
          </p:cNvPicPr>
          <p:nvPr/>
        </p:nvPicPr>
        <p:blipFill>
          <a:blip r:embed="rId3"/>
          <a:stretch>
            <a:fillRect/>
          </a:stretch>
        </p:blipFill>
        <p:spPr>
          <a:xfrm>
            <a:off x="533400" y="2667000"/>
            <a:ext cx="8267700" cy="3638550"/>
          </a:xfrm>
          <a:prstGeom prst="rect">
            <a:avLst/>
          </a:prstGeom>
        </p:spPr>
      </p:pic>
    </p:spTree>
    <p:extLst>
      <p:ext uri="{BB962C8B-B14F-4D97-AF65-F5344CB8AC3E}">
        <p14:creationId xmlns:p14="http://schemas.microsoft.com/office/powerpoint/2010/main" val="296748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olf Domain Kingdom Phylum - DIMOANS">
            <a:extLst>
              <a:ext uri="{FF2B5EF4-FFF2-40B4-BE49-F238E27FC236}">
                <a16:creationId xmlns:a16="http://schemas.microsoft.com/office/drawing/2014/main" id="{ECC51863-6815-48B2-AF99-6D2F68B25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226"/>
            <a:ext cx="5715000" cy="6734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7F1923-56B7-4DB4-BB69-A0A2A1166229}"/>
              </a:ext>
            </a:extLst>
          </p:cNvPr>
          <p:cNvPicPr>
            <a:picLocks noChangeAspect="1"/>
          </p:cNvPicPr>
          <p:nvPr/>
        </p:nvPicPr>
        <p:blipFill>
          <a:blip r:embed="rId3"/>
          <a:stretch>
            <a:fillRect/>
          </a:stretch>
        </p:blipFill>
        <p:spPr>
          <a:xfrm>
            <a:off x="6858001" y="4114800"/>
            <a:ext cx="2285999" cy="1524762"/>
          </a:xfrm>
          <a:prstGeom prst="rect">
            <a:avLst/>
          </a:prstGeom>
        </p:spPr>
      </p:pic>
      <p:pic>
        <p:nvPicPr>
          <p:cNvPr id="4" name="Picture 3">
            <a:extLst>
              <a:ext uri="{FF2B5EF4-FFF2-40B4-BE49-F238E27FC236}">
                <a16:creationId xmlns:a16="http://schemas.microsoft.com/office/drawing/2014/main" id="{051DC508-DA44-464E-9C96-941B22609AFF}"/>
              </a:ext>
            </a:extLst>
          </p:cNvPr>
          <p:cNvPicPr>
            <a:picLocks noChangeAspect="1"/>
          </p:cNvPicPr>
          <p:nvPr/>
        </p:nvPicPr>
        <p:blipFill>
          <a:blip r:embed="rId4"/>
          <a:stretch>
            <a:fillRect/>
          </a:stretch>
        </p:blipFill>
        <p:spPr>
          <a:xfrm>
            <a:off x="4537000" y="4141033"/>
            <a:ext cx="2297267" cy="1521502"/>
          </a:xfrm>
          <a:prstGeom prst="rect">
            <a:avLst/>
          </a:prstGeom>
        </p:spPr>
      </p:pic>
    </p:spTree>
    <p:extLst>
      <p:ext uri="{BB962C8B-B14F-4D97-AF65-F5344CB8AC3E}">
        <p14:creationId xmlns:p14="http://schemas.microsoft.com/office/powerpoint/2010/main" val="147133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atural Classification &amp; Phylogeny">
            <a:extLst>
              <a:ext uri="{FF2B5EF4-FFF2-40B4-BE49-F238E27FC236}">
                <a16:creationId xmlns:a16="http://schemas.microsoft.com/office/drawing/2014/main" id="{40EC68C7-C257-468F-AAD3-CA98BD3C0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1"/>
          <a:stretch/>
        </p:blipFill>
        <p:spPr bwMode="auto">
          <a:xfrm>
            <a:off x="1019331" y="2916229"/>
            <a:ext cx="6096000" cy="42259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722FBC5B-4085-4902-A0EE-5FCEF669646D}"/>
              </a:ext>
            </a:extLst>
          </p:cNvPr>
          <p:cNvGraphicFramePr>
            <a:graphicFrameLocks noGrp="1"/>
          </p:cNvGraphicFramePr>
          <p:nvPr>
            <p:extLst>
              <p:ext uri="{D42A27DB-BD31-4B8C-83A1-F6EECF244321}">
                <p14:modId xmlns:p14="http://schemas.microsoft.com/office/powerpoint/2010/main" val="3031352064"/>
              </p:ext>
            </p:extLst>
          </p:nvPr>
        </p:nvGraphicFramePr>
        <p:xfrm>
          <a:off x="228600" y="18738"/>
          <a:ext cx="8610600" cy="281940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970001549"/>
                    </a:ext>
                  </a:extLst>
                </a:gridCol>
                <a:gridCol w="4305300">
                  <a:extLst>
                    <a:ext uri="{9D8B030D-6E8A-4147-A177-3AD203B41FA5}">
                      <a16:colId xmlns:a16="http://schemas.microsoft.com/office/drawing/2014/main" val="951835295"/>
                    </a:ext>
                  </a:extLst>
                </a:gridCol>
              </a:tblGrid>
              <a:tr h="2819400">
                <a:tc>
                  <a:txBody>
                    <a:bodyPr/>
                    <a:lstStyle/>
                    <a:p>
                      <a:pPr marL="285750" indent="-285750">
                        <a:buFont typeface="Arial" panose="020B0604020202020204" pitchFamily="34" charset="0"/>
                        <a:buChar char="•"/>
                      </a:pPr>
                      <a:r>
                        <a:rPr lang="en-US" sz="2400" b="0" i="0" kern="1200" dirty="0">
                          <a:solidFill>
                            <a:schemeClr val="tx1"/>
                          </a:solidFill>
                          <a:effectLst/>
                          <a:latin typeface="+mn-lt"/>
                          <a:ea typeface="+mn-ea"/>
                          <a:cs typeface="+mn-cs"/>
                        </a:rPr>
                        <a:t>Species is defined as a group of organisms that can interbreed to produce a fertile offspring</a:t>
                      </a:r>
                    </a:p>
                    <a:p>
                      <a:pPr marL="285750" indent="-285750">
                        <a:buFont typeface="Arial" panose="020B0604020202020204" pitchFamily="34" charset="0"/>
                        <a:buChar char="•"/>
                      </a:pPr>
                      <a:r>
                        <a:rPr lang="en-US" sz="2400" b="0" i="0" kern="1200" dirty="0">
                          <a:solidFill>
                            <a:schemeClr val="tx1"/>
                          </a:solidFill>
                          <a:effectLst/>
                          <a:latin typeface="+mn-lt"/>
                          <a:ea typeface="+mn-ea"/>
                          <a:cs typeface="+mn-cs"/>
                        </a:rPr>
                        <a:t>(</a:t>
                      </a:r>
                      <a:r>
                        <a:rPr lang="en-US" sz="2400" b="1" i="0" kern="1200" dirty="0">
                          <a:solidFill>
                            <a:schemeClr val="tx1"/>
                          </a:solidFill>
                          <a:effectLst/>
                          <a:latin typeface="+mn-lt"/>
                          <a:ea typeface="+mn-ea"/>
                          <a:cs typeface="+mn-cs"/>
                        </a:rPr>
                        <a:t>They have the same number of chromosomes</a:t>
                      </a:r>
                      <a:r>
                        <a:rPr lang="en-US" sz="2400" b="0" i="0" kern="1200" dirty="0">
                          <a:solidFill>
                            <a:schemeClr val="tx1"/>
                          </a:solidFill>
                          <a:effectLst/>
                          <a:latin typeface="+mn-lt"/>
                          <a:ea typeface="+mn-ea"/>
                          <a:cs typeface="+mn-cs"/>
                        </a:rPr>
                        <a:t>). Such as Dogs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i="0" kern="1200" dirty="0">
                          <a:solidFill>
                            <a:schemeClr val="tx1"/>
                          </a:solidFill>
                          <a:effectLst/>
                          <a:latin typeface="+mn-lt"/>
                          <a:ea typeface="+mn-ea"/>
                          <a:cs typeface="+mn-cs"/>
                        </a:rPr>
                        <a:t>It comes below the family and above the species in the taxonomic hierarchy.</a:t>
                      </a:r>
                    </a:p>
                    <a:p>
                      <a:pPr marL="285750" indent="-285750">
                        <a:buFont typeface="Arial" panose="020B0604020202020204" pitchFamily="34" charset="0"/>
                        <a:buChar char="•"/>
                      </a:pPr>
                      <a:r>
                        <a:rPr lang="en-US" sz="2000" b="0" i="0" kern="1200" dirty="0">
                          <a:solidFill>
                            <a:schemeClr val="tx1"/>
                          </a:solidFill>
                          <a:effectLst/>
                          <a:latin typeface="+mn-lt"/>
                          <a:ea typeface="+mn-ea"/>
                          <a:cs typeface="+mn-cs"/>
                        </a:rPr>
                        <a:t>A genus can have many species</a:t>
                      </a:r>
                    </a:p>
                    <a:p>
                      <a:pPr marL="285750" indent="-285750">
                        <a:buFont typeface="Arial" panose="020B0604020202020204" pitchFamily="34" charset="0"/>
                        <a:buChar char="•"/>
                      </a:pPr>
                      <a:r>
                        <a:rPr lang="en-US" sz="2000" b="0" i="0" kern="1200" dirty="0">
                          <a:solidFill>
                            <a:schemeClr val="tx1"/>
                          </a:solidFill>
                          <a:effectLst/>
                          <a:latin typeface="+mn-lt"/>
                          <a:ea typeface="+mn-ea"/>
                          <a:cs typeface="+mn-cs"/>
                        </a:rPr>
                        <a:t>Organisms of different species of the same genus cannot produce a fertile offspring if interbred together</a:t>
                      </a:r>
                      <a:br>
                        <a:rPr lang="en-US" sz="2000" b="0" i="0" kern="1200" dirty="0">
                          <a:solidFill>
                            <a:schemeClr val="tx1"/>
                          </a:solidFill>
                          <a:effectLst/>
                          <a:latin typeface="+mn-lt"/>
                          <a:ea typeface="+mn-ea"/>
                          <a:cs typeface="+mn-cs"/>
                        </a:rPr>
                      </a:br>
                      <a:br>
                        <a:rPr lang="en-US" sz="1800" b="0" i="0" kern="1200" dirty="0">
                          <a:solidFill>
                            <a:schemeClr val="lt1"/>
                          </a:solidFill>
                          <a:effectLst/>
                          <a:latin typeface="+mn-lt"/>
                          <a:ea typeface="+mn-ea"/>
                          <a:cs typeface="+mn-cs"/>
                        </a:rPr>
                      </a:br>
                      <a:r>
                        <a:rPr lang="en-US" sz="1800" b="0" i="0" kern="1200" dirty="0">
                          <a:solidFill>
                            <a:schemeClr val="lt1"/>
                          </a:solidFill>
                          <a:effectLst/>
                          <a:latin typeface="+mn-lt"/>
                          <a:ea typeface="+mn-ea"/>
                          <a:cs typeface="+mn-cs"/>
                        </a:rPr>
                        <a:t>Read more: .</a:t>
                      </a:r>
                      <a:endParaRPr lang="en-US" dirty="0">
                        <a:solidFill>
                          <a:schemeClr val="tx1"/>
                        </a:solidFill>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633332482"/>
                  </a:ext>
                </a:extLst>
              </a:tr>
            </a:tbl>
          </a:graphicData>
        </a:graphic>
      </p:graphicFrame>
      <p:pic>
        <p:nvPicPr>
          <p:cNvPr id="3" name="Picture 2">
            <a:extLst>
              <a:ext uri="{FF2B5EF4-FFF2-40B4-BE49-F238E27FC236}">
                <a16:creationId xmlns:a16="http://schemas.microsoft.com/office/drawing/2014/main" id="{032AC525-A2A7-456B-9AC6-D852616F475F}"/>
              </a:ext>
            </a:extLst>
          </p:cNvPr>
          <p:cNvPicPr>
            <a:picLocks noChangeAspect="1"/>
          </p:cNvPicPr>
          <p:nvPr/>
        </p:nvPicPr>
        <p:blipFill>
          <a:blip r:embed="rId4"/>
          <a:stretch>
            <a:fillRect/>
          </a:stretch>
        </p:blipFill>
        <p:spPr>
          <a:xfrm>
            <a:off x="7086600" y="3048000"/>
            <a:ext cx="2286198" cy="1524132"/>
          </a:xfrm>
          <a:prstGeom prst="rect">
            <a:avLst/>
          </a:prstGeom>
        </p:spPr>
      </p:pic>
      <p:sp>
        <p:nvSpPr>
          <p:cNvPr id="7" name="TextBox 6">
            <a:extLst>
              <a:ext uri="{FF2B5EF4-FFF2-40B4-BE49-F238E27FC236}">
                <a16:creationId xmlns:a16="http://schemas.microsoft.com/office/drawing/2014/main" id="{8A26F6EB-5DFC-42E9-8FE2-B0F261CA15FF}"/>
              </a:ext>
            </a:extLst>
          </p:cNvPr>
          <p:cNvSpPr txBox="1"/>
          <p:nvPr/>
        </p:nvSpPr>
        <p:spPr>
          <a:xfrm>
            <a:off x="8001000" y="3029262"/>
            <a:ext cx="1524000" cy="369332"/>
          </a:xfrm>
          <a:prstGeom prst="rect">
            <a:avLst/>
          </a:prstGeom>
          <a:noFill/>
        </p:spPr>
        <p:txBody>
          <a:bodyPr wrap="square">
            <a:spAutoFit/>
          </a:bodyPr>
          <a:lstStyle/>
          <a:p>
            <a:r>
              <a:rPr lang="en-US" dirty="0"/>
              <a:t>Canis aureus</a:t>
            </a:r>
          </a:p>
        </p:txBody>
      </p:sp>
      <p:sp>
        <p:nvSpPr>
          <p:cNvPr id="6" name="Arrow: Right 5">
            <a:extLst>
              <a:ext uri="{FF2B5EF4-FFF2-40B4-BE49-F238E27FC236}">
                <a16:creationId xmlns:a16="http://schemas.microsoft.com/office/drawing/2014/main" id="{EC8278E9-AF7B-403C-9DE7-4E82DAB203F0}"/>
              </a:ext>
            </a:extLst>
          </p:cNvPr>
          <p:cNvSpPr/>
          <p:nvPr/>
        </p:nvSpPr>
        <p:spPr>
          <a:xfrm rot="19982330">
            <a:off x="5872170" y="4413360"/>
            <a:ext cx="1612817" cy="264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76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7AE39-D8C7-4BC4-896E-BA9EB394780B}"/>
              </a:ext>
            </a:extLst>
          </p:cNvPr>
          <p:cNvSpPr>
            <a:spLocks noGrp="1"/>
          </p:cNvSpPr>
          <p:nvPr>
            <p:ph idx="1"/>
          </p:nvPr>
        </p:nvSpPr>
        <p:spPr>
          <a:xfrm>
            <a:off x="272321" y="1371600"/>
            <a:ext cx="8229600" cy="4525963"/>
          </a:xfrm>
        </p:spPr>
        <p:txBody>
          <a:bodyPr>
            <a:normAutofit/>
          </a:bodyPr>
          <a:lstStyle/>
          <a:p>
            <a:pPr algn="just">
              <a:lnSpc>
                <a:spcPct val="150000"/>
              </a:lnSpc>
            </a:pPr>
            <a:r>
              <a:rPr lang="en-US" sz="2000" b="1" dirty="0">
                <a:solidFill>
                  <a:srgbClr val="FF0000"/>
                </a:solidFill>
              </a:rPr>
              <a:t>From Aristotle’s </a:t>
            </a:r>
            <a:r>
              <a:rPr lang="en-US" sz="2000" dirty="0"/>
              <a:t>time to the middle of the twentieth century, biologists recognized only two kingdoms: kingdom Plantae (plants) and kingdom Animalia (animals). </a:t>
            </a:r>
          </a:p>
          <a:p>
            <a:pPr algn="just">
              <a:lnSpc>
                <a:spcPct val="150000"/>
              </a:lnSpc>
            </a:pPr>
            <a:r>
              <a:rPr lang="en-US" sz="2000" dirty="0"/>
              <a:t>Plants were literally organisms that were planted (immobile), whereas animals were animated (moved about). </a:t>
            </a:r>
          </a:p>
          <a:p>
            <a:pPr algn="just">
              <a:lnSpc>
                <a:spcPct val="150000"/>
              </a:lnSpc>
            </a:pPr>
            <a:r>
              <a:rPr lang="en-US" sz="2000" dirty="0"/>
              <a:t>In the 1880s, a German scientist</a:t>
            </a:r>
            <a:r>
              <a:rPr lang="en-US" sz="2000" b="1" dirty="0">
                <a:solidFill>
                  <a:srgbClr val="FF0000"/>
                </a:solidFill>
              </a:rPr>
              <a:t>, Ernst Haeckel</a:t>
            </a:r>
            <a:r>
              <a:rPr lang="en-US" sz="2000" dirty="0"/>
              <a:t>, proposed adding a third kingdom: </a:t>
            </a:r>
            <a:r>
              <a:rPr lang="en-US" sz="2000" b="1" dirty="0">
                <a:solidFill>
                  <a:srgbClr val="7030A0"/>
                </a:solidFill>
              </a:rPr>
              <a:t>The kingdom Protista</a:t>
            </a:r>
            <a:r>
              <a:rPr lang="en-US" sz="2000" dirty="0"/>
              <a:t> (protists) included single-celled microscopic organisms but not multicellular, largely macroscopic ones.</a:t>
            </a:r>
          </a:p>
        </p:txBody>
      </p:sp>
      <p:sp>
        <p:nvSpPr>
          <p:cNvPr id="6" name="Rectangle 5">
            <a:extLst>
              <a:ext uri="{FF2B5EF4-FFF2-40B4-BE49-F238E27FC236}">
                <a16:creationId xmlns:a16="http://schemas.microsoft.com/office/drawing/2014/main" id="{A02F84F1-2654-4C2C-AA71-DE6F8C25B3FE}"/>
              </a:ext>
            </a:extLst>
          </p:cNvPr>
          <p:cNvSpPr/>
          <p:nvPr/>
        </p:nvSpPr>
        <p:spPr>
          <a:xfrm>
            <a:off x="304800" y="503237"/>
            <a:ext cx="7654531" cy="523220"/>
          </a:xfrm>
          <a:prstGeom prst="rect">
            <a:avLst/>
          </a:prstGeom>
        </p:spPr>
        <p:txBody>
          <a:bodyPr wrap="none">
            <a:spAutoFit/>
          </a:bodyPr>
          <a:lstStyle/>
          <a:p>
            <a:r>
              <a:rPr lang="en-US" sz="2800" dirty="0">
                <a:solidFill>
                  <a:srgbClr val="7030A0"/>
                </a:solidFill>
              </a:rPr>
              <a:t>History of classification of organism in to kingdoms </a:t>
            </a:r>
          </a:p>
        </p:txBody>
      </p:sp>
    </p:spTree>
    <p:extLst>
      <p:ext uri="{BB962C8B-B14F-4D97-AF65-F5344CB8AC3E}">
        <p14:creationId xmlns:p14="http://schemas.microsoft.com/office/powerpoint/2010/main" val="199002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60B2E-54AD-4880-83CF-3A8F3C9DD580}"/>
              </a:ext>
            </a:extLst>
          </p:cNvPr>
          <p:cNvSpPr>
            <a:spLocks noGrp="1"/>
          </p:cNvSpPr>
          <p:nvPr>
            <p:ph idx="1"/>
          </p:nvPr>
        </p:nvSpPr>
        <p:spPr>
          <a:xfrm>
            <a:off x="216108" y="381000"/>
            <a:ext cx="8382000" cy="5410200"/>
          </a:xfrm>
        </p:spPr>
        <p:txBody>
          <a:bodyPr>
            <a:normAutofit/>
          </a:bodyPr>
          <a:lstStyle/>
          <a:p>
            <a:pPr algn="just">
              <a:lnSpc>
                <a:spcPct val="150000"/>
              </a:lnSpc>
            </a:pPr>
            <a:r>
              <a:rPr lang="en-US" sz="2400" dirty="0">
                <a:solidFill>
                  <a:srgbClr val="7030A0"/>
                </a:solidFill>
              </a:rPr>
              <a:t>In 1969, R. H. Whittaker expanded the classification system to the </a:t>
            </a:r>
            <a:r>
              <a:rPr lang="en-US" sz="2400" b="1" dirty="0">
                <a:solidFill>
                  <a:srgbClr val="7030A0"/>
                </a:solidFill>
              </a:rPr>
              <a:t>five-kingdom system: </a:t>
            </a:r>
            <a:r>
              <a:rPr lang="en-US" sz="2400" dirty="0">
                <a:solidFill>
                  <a:srgbClr val="7030A0"/>
                </a:solidFill>
              </a:rPr>
              <a:t>Monera, Protista, Fungi, Plantae, and Animalia</a:t>
            </a:r>
          </a:p>
        </p:txBody>
      </p:sp>
      <p:sp>
        <p:nvSpPr>
          <p:cNvPr id="6" name="Rectangle 5">
            <a:extLst>
              <a:ext uri="{FF2B5EF4-FFF2-40B4-BE49-F238E27FC236}">
                <a16:creationId xmlns:a16="http://schemas.microsoft.com/office/drawing/2014/main" id="{3557811E-57E7-4863-9CDD-B8B48F3E0FEE}"/>
              </a:ext>
            </a:extLst>
          </p:cNvPr>
          <p:cNvSpPr/>
          <p:nvPr/>
        </p:nvSpPr>
        <p:spPr>
          <a:xfrm>
            <a:off x="533400" y="2438400"/>
            <a:ext cx="8382000" cy="3539430"/>
          </a:xfrm>
          <a:prstGeom prst="rect">
            <a:avLst/>
          </a:prstGeom>
        </p:spPr>
        <p:txBody>
          <a:bodyPr wrap="square">
            <a:spAutoFit/>
          </a:bodyPr>
          <a:lstStyle/>
          <a:p>
            <a:r>
              <a:rPr lang="en-US" sz="2400" b="1" dirty="0">
                <a:solidFill>
                  <a:srgbClr val="FF0000"/>
                </a:solidFill>
              </a:rPr>
              <a:t>Basic characteristics of classification</a:t>
            </a:r>
          </a:p>
          <a:p>
            <a:endParaRPr lang="en-US" sz="2000" b="1" dirty="0">
              <a:solidFill>
                <a:srgbClr val="FF0000"/>
              </a:solidFill>
            </a:endParaRPr>
          </a:p>
          <a:p>
            <a:pPr marL="342900" indent="-342900">
              <a:lnSpc>
                <a:spcPct val="150000"/>
              </a:lnSpc>
              <a:buFont typeface="+mj-lt"/>
              <a:buAutoNum type="arabicPeriod"/>
            </a:pPr>
            <a:r>
              <a:rPr lang="en-US" sz="2400" b="1" dirty="0">
                <a:solidFill>
                  <a:srgbClr val="7030A0"/>
                </a:solidFill>
              </a:rPr>
              <a:t>Nature of Cells</a:t>
            </a:r>
            <a:r>
              <a:rPr lang="en-US" sz="2400" dirty="0"/>
              <a:t>: prokaryotic or eukaryotic</a:t>
            </a:r>
          </a:p>
          <a:p>
            <a:pPr marL="342900" indent="-342900">
              <a:lnSpc>
                <a:spcPct val="150000"/>
              </a:lnSpc>
              <a:buFont typeface="+mj-lt"/>
              <a:buAutoNum type="arabicPeriod"/>
            </a:pPr>
            <a:r>
              <a:rPr lang="en-US" sz="2400" b="1" dirty="0">
                <a:solidFill>
                  <a:srgbClr val="7030A0"/>
                </a:solidFill>
              </a:rPr>
              <a:t>Cellularity</a:t>
            </a:r>
            <a:r>
              <a:rPr lang="en-US" sz="2400" dirty="0"/>
              <a:t>: unicellular or multicellular</a:t>
            </a:r>
          </a:p>
          <a:p>
            <a:pPr marL="342900" indent="-342900">
              <a:lnSpc>
                <a:spcPct val="150000"/>
              </a:lnSpc>
              <a:buFont typeface="+mj-lt"/>
              <a:buAutoNum type="arabicPeriod"/>
            </a:pPr>
            <a:r>
              <a:rPr lang="en-US" sz="2400" b="1" dirty="0">
                <a:solidFill>
                  <a:srgbClr val="7030A0"/>
                </a:solidFill>
              </a:rPr>
              <a:t>Level of organizat</a:t>
            </a:r>
            <a:r>
              <a:rPr lang="en-US" sz="2400" b="1" dirty="0"/>
              <a:t>ion: </a:t>
            </a:r>
            <a:r>
              <a:rPr lang="nn-NO" sz="2400" dirty="0"/>
              <a:t>cellular, tissue, organ and organ system</a:t>
            </a:r>
          </a:p>
          <a:p>
            <a:pPr marL="342900" indent="-342900">
              <a:lnSpc>
                <a:spcPct val="150000"/>
              </a:lnSpc>
              <a:buFont typeface="+mj-lt"/>
              <a:buAutoNum type="arabicPeriod"/>
            </a:pPr>
            <a:r>
              <a:rPr lang="en-US" sz="2400" b="1" dirty="0">
                <a:solidFill>
                  <a:srgbClr val="7030A0"/>
                </a:solidFill>
              </a:rPr>
              <a:t>Mode of nutrition</a:t>
            </a:r>
            <a:r>
              <a:rPr lang="en-US" sz="2400" dirty="0"/>
              <a:t>: autotrophic or heterotrophic</a:t>
            </a:r>
          </a:p>
          <a:p>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70495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112837" indent="0" defTabSz="1025774">
              <a:lnSpc>
                <a:spcPct val="150000"/>
              </a:lnSpc>
              <a:buNone/>
            </a:pPr>
            <a:r>
              <a:rPr lang="en-US" sz="2600" b="1" dirty="0">
                <a:solidFill>
                  <a:srgbClr val="FF0000"/>
                </a:solidFill>
              </a:rPr>
              <a:t>Most Biologists classify organisms in to five kingdoms including :</a:t>
            </a:r>
            <a:r>
              <a:rPr lang="en-US" sz="2600" b="1" u="sng" dirty="0">
                <a:solidFill>
                  <a:srgbClr val="FF0000"/>
                </a:solidFill>
              </a:rPr>
              <a:t> </a:t>
            </a:r>
          </a:p>
          <a:p>
            <a:pPr marL="627187" indent="-514350" defTabSz="1025774">
              <a:lnSpc>
                <a:spcPct val="150000"/>
              </a:lnSpc>
              <a:buFont typeface="+mj-lt"/>
              <a:buAutoNum type="arabicPeriod"/>
            </a:pPr>
            <a:r>
              <a:rPr lang="en-US" sz="2600" b="1" dirty="0"/>
              <a:t>Kingdome: </a:t>
            </a:r>
            <a:r>
              <a:rPr lang="en-US" sz="2600" b="1" dirty="0" err="1"/>
              <a:t>Monera</a:t>
            </a:r>
            <a:r>
              <a:rPr lang="en-US" sz="2600" b="1" dirty="0"/>
              <a:t>        </a:t>
            </a:r>
            <a:r>
              <a:rPr lang="en-US" sz="2600" b="1" dirty="0" err="1"/>
              <a:t>e.g</a:t>
            </a:r>
            <a:r>
              <a:rPr lang="en-US" sz="2600" b="1" dirty="0"/>
              <a:t> Bacteria </a:t>
            </a:r>
          </a:p>
          <a:p>
            <a:pPr marL="627187" indent="-514350" defTabSz="1025774">
              <a:lnSpc>
                <a:spcPct val="150000"/>
              </a:lnSpc>
              <a:buFont typeface="+mj-lt"/>
              <a:buAutoNum type="arabicPeriod"/>
            </a:pPr>
            <a:r>
              <a:rPr lang="en-US" sz="2600" b="1" dirty="0"/>
              <a:t>Kingdome: Protista        e.g.  Paramecium </a:t>
            </a:r>
          </a:p>
          <a:p>
            <a:pPr marL="627187" indent="-514350" defTabSz="1025774">
              <a:lnSpc>
                <a:spcPct val="150000"/>
              </a:lnSpc>
              <a:buFont typeface="+mj-lt"/>
              <a:buAutoNum type="arabicPeriod"/>
            </a:pPr>
            <a:r>
              <a:rPr lang="en-US" sz="2600" b="1" dirty="0"/>
              <a:t>Kingdome: Plantae          e.g. Trees </a:t>
            </a:r>
          </a:p>
          <a:p>
            <a:pPr marL="627187" indent="-514350" defTabSz="1025774">
              <a:lnSpc>
                <a:spcPct val="150000"/>
              </a:lnSpc>
              <a:buFont typeface="+mj-lt"/>
              <a:buAutoNum type="arabicPeriod"/>
            </a:pPr>
            <a:r>
              <a:rPr lang="en-US" sz="2600" b="1" dirty="0"/>
              <a:t>Kingdome: Fungi              </a:t>
            </a:r>
            <a:r>
              <a:rPr lang="en-US" sz="2600" b="1" dirty="0" err="1"/>
              <a:t>e.g</a:t>
            </a:r>
            <a:r>
              <a:rPr lang="en-US" sz="2600" b="1" dirty="0"/>
              <a:t>  yeasts </a:t>
            </a:r>
          </a:p>
          <a:p>
            <a:pPr marL="627187" indent="-514350" defTabSz="1025774">
              <a:lnSpc>
                <a:spcPct val="150000"/>
              </a:lnSpc>
              <a:buFont typeface="+mj-lt"/>
              <a:buAutoNum type="arabicPeriod"/>
            </a:pPr>
            <a:r>
              <a:rPr lang="en-US" sz="2600" b="1" dirty="0"/>
              <a:t>Kingdome: Animalia        </a:t>
            </a:r>
            <a:r>
              <a:rPr lang="en-US" sz="2600" b="1" dirty="0" err="1"/>
              <a:t>e.g</a:t>
            </a:r>
            <a:r>
              <a:rPr lang="en-US" sz="2600" b="1" dirty="0"/>
              <a:t> Birds </a:t>
            </a:r>
          </a:p>
          <a:p>
            <a:endParaRPr lang="en-US" dirty="0"/>
          </a:p>
        </p:txBody>
      </p:sp>
    </p:spTree>
    <p:extLst>
      <p:ext uri="{BB962C8B-B14F-4D97-AF65-F5344CB8AC3E}">
        <p14:creationId xmlns:p14="http://schemas.microsoft.com/office/powerpoint/2010/main" val="28921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67711-25DF-48DF-8A8E-6FA7FEA6F006}"/>
              </a:ext>
            </a:extLst>
          </p:cNvPr>
          <p:cNvSpPr>
            <a:spLocks noGrp="1"/>
          </p:cNvSpPr>
          <p:nvPr>
            <p:ph idx="1"/>
          </p:nvPr>
        </p:nvSpPr>
        <p:spPr>
          <a:xfrm>
            <a:off x="457200" y="762000"/>
            <a:ext cx="8229600" cy="5410200"/>
          </a:xfrm>
        </p:spPr>
        <p:txBody>
          <a:bodyPr>
            <a:normAutofit/>
          </a:bodyPr>
          <a:lstStyle/>
          <a:p>
            <a:pPr>
              <a:lnSpc>
                <a:spcPct val="200000"/>
              </a:lnSpc>
            </a:pPr>
            <a:r>
              <a:rPr lang="en-US" sz="2000" dirty="0">
                <a:solidFill>
                  <a:srgbClr val="FF0000"/>
                </a:solidFill>
              </a:rPr>
              <a:t>Today, additional levels of hierarchy is added</a:t>
            </a:r>
            <a:r>
              <a:rPr lang="en-US" sz="2000" dirty="0"/>
              <a:t>. The broadest level of life is now Domain: All living things are now fit into one only three domains: </a:t>
            </a:r>
            <a:r>
              <a:rPr lang="en-US" sz="2000" b="1" dirty="0">
                <a:solidFill>
                  <a:srgbClr val="7030A0"/>
                </a:solidFill>
                <a:highlight>
                  <a:srgbClr val="FFFF00"/>
                </a:highlight>
              </a:rPr>
              <a:t>Archaea</a:t>
            </a:r>
            <a:r>
              <a:rPr lang="en-US" sz="2000" dirty="0"/>
              <a:t>, </a:t>
            </a:r>
            <a:r>
              <a:rPr lang="en-US" sz="2000" b="1" dirty="0">
                <a:solidFill>
                  <a:srgbClr val="7030A0"/>
                </a:solidFill>
                <a:highlight>
                  <a:srgbClr val="FFFF00"/>
                </a:highlight>
              </a:rPr>
              <a:t>Bacteria</a:t>
            </a:r>
            <a:r>
              <a:rPr lang="en-US" sz="2000" dirty="0"/>
              <a:t> and </a:t>
            </a:r>
            <a:r>
              <a:rPr lang="en-US" sz="2000" b="1" dirty="0">
                <a:solidFill>
                  <a:srgbClr val="7030A0"/>
                </a:solidFill>
                <a:highlight>
                  <a:srgbClr val="FFFF00"/>
                </a:highlight>
              </a:rPr>
              <a:t>Eukarya</a:t>
            </a:r>
            <a:r>
              <a:rPr lang="en-US" sz="2000" dirty="0"/>
              <a:t>. Within each of these domain there are kingdoms </a:t>
            </a:r>
          </a:p>
          <a:p>
            <a:pPr>
              <a:lnSpc>
                <a:spcPct val="200000"/>
              </a:lnSpc>
            </a:pPr>
            <a:r>
              <a:rPr lang="en-US" sz="2000" dirty="0"/>
              <a:t>For example Domain Eukarya includes the kingdoms Animalia, planta, fungi and protests</a:t>
            </a:r>
          </a:p>
          <a:p>
            <a:pPr>
              <a:lnSpc>
                <a:spcPct val="200000"/>
              </a:lnSpc>
            </a:pPr>
            <a:r>
              <a:rPr lang="en-US" sz="2000" dirty="0"/>
              <a:t>Many more new taxa has added to the hierarchy of classification such are phyla and family   </a:t>
            </a:r>
          </a:p>
        </p:txBody>
      </p:sp>
    </p:spTree>
    <p:extLst>
      <p:ext uri="{BB962C8B-B14F-4D97-AF65-F5344CB8AC3E}">
        <p14:creationId xmlns:p14="http://schemas.microsoft.com/office/powerpoint/2010/main" val="401643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3CAA644-532B-4321-B4FE-D062419D8A50}"/>
              </a:ext>
            </a:extLst>
          </p:cNvPr>
          <p:cNvSpPr>
            <a:spLocks noGrp="1" noChangeArrowheads="1"/>
          </p:cNvSpPr>
          <p:nvPr>
            <p:ph type="title"/>
          </p:nvPr>
        </p:nvSpPr>
        <p:spPr>
          <a:xfrm>
            <a:off x="457200" y="0"/>
            <a:ext cx="8229600" cy="990600"/>
          </a:xfrm>
        </p:spPr>
        <p:txBody>
          <a:bodyPr/>
          <a:lstStyle/>
          <a:p>
            <a:pPr eaLnBrk="1" hangingPunct="1">
              <a:defRPr/>
            </a:pPr>
            <a:r>
              <a:rPr lang="en-US" sz="4000"/>
              <a:t>Three Domains: Six Kingdoms</a:t>
            </a:r>
          </a:p>
        </p:txBody>
      </p:sp>
      <p:sp>
        <p:nvSpPr>
          <p:cNvPr id="10243" name="Rectangle 3">
            <a:extLst>
              <a:ext uri="{FF2B5EF4-FFF2-40B4-BE49-F238E27FC236}">
                <a16:creationId xmlns:a16="http://schemas.microsoft.com/office/drawing/2014/main" id="{2AD1919F-03C9-42F9-9FB3-3881A7D490DE}"/>
              </a:ext>
            </a:extLst>
          </p:cNvPr>
          <p:cNvSpPr>
            <a:spLocks noGrp="1" noChangeArrowheads="1"/>
          </p:cNvSpPr>
          <p:nvPr>
            <p:ph type="body" sz="half" idx="1"/>
          </p:nvPr>
        </p:nvSpPr>
        <p:spPr>
          <a:xfrm>
            <a:off x="304800" y="838200"/>
            <a:ext cx="2743200" cy="4525963"/>
          </a:xfrm>
        </p:spPr>
        <p:txBody>
          <a:bodyPr/>
          <a:lstStyle/>
          <a:p>
            <a:pPr eaLnBrk="1" hangingPunct="1">
              <a:lnSpc>
                <a:spcPct val="90000"/>
              </a:lnSpc>
              <a:defRPr/>
            </a:pPr>
            <a:r>
              <a:rPr lang="en-US" b="1" dirty="0"/>
              <a:t>Eukarya</a:t>
            </a:r>
          </a:p>
          <a:p>
            <a:pPr lvl="1" eaLnBrk="1" hangingPunct="1">
              <a:lnSpc>
                <a:spcPct val="90000"/>
              </a:lnSpc>
              <a:defRPr/>
            </a:pPr>
            <a:r>
              <a:rPr lang="en-US" dirty="0"/>
              <a:t>Animal</a:t>
            </a:r>
          </a:p>
          <a:p>
            <a:pPr lvl="1" eaLnBrk="1" hangingPunct="1">
              <a:lnSpc>
                <a:spcPct val="90000"/>
              </a:lnSpc>
              <a:defRPr/>
            </a:pPr>
            <a:r>
              <a:rPr lang="en-US" dirty="0"/>
              <a:t>Plant</a:t>
            </a:r>
          </a:p>
          <a:p>
            <a:pPr lvl="1" eaLnBrk="1" hangingPunct="1">
              <a:lnSpc>
                <a:spcPct val="90000"/>
              </a:lnSpc>
              <a:defRPr/>
            </a:pPr>
            <a:r>
              <a:rPr lang="en-US" dirty="0"/>
              <a:t>Fungi</a:t>
            </a:r>
          </a:p>
          <a:p>
            <a:pPr lvl="1" eaLnBrk="1" hangingPunct="1">
              <a:lnSpc>
                <a:spcPct val="90000"/>
              </a:lnSpc>
              <a:defRPr/>
            </a:pPr>
            <a:r>
              <a:rPr lang="en-US" dirty="0"/>
              <a:t>Protista</a:t>
            </a:r>
          </a:p>
          <a:p>
            <a:pPr lvl="1" eaLnBrk="1" hangingPunct="1">
              <a:lnSpc>
                <a:spcPct val="90000"/>
              </a:lnSpc>
              <a:defRPr/>
            </a:pPr>
            <a:endParaRPr lang="en-US" dirty="0"/>
          </a:p>
          <a:p>
            <a:pPr lvl="1" eaLnBrk="1" hangingPunct="1">
              <a:lnSpc>
                <a:spcPct val="90000"/>
              </a:lnSpc>
              <a:buFontTx/>
              <a:buNone/>
              <a:defRPr/>
            </a:pPr>
            <a:r>
              <a:rPr lang="en-US" dirty="0"/>
              <a:t>All have organisms made of eukaryotic cells </a:t>
            </a:r>
          </a:p>
        </p:txBody>
      </p:sp>
      <p:sp>
        <p:nvSpPr>
          <p:cNvPr id="10244" name="Rectangle 4">
            <a:extLst>
              <a:ext uri="{FF2B5EF4-FFF2-40B4-BE49-F238E27FC236}">
                <a16:creationId xmlns:a16="http://schemas.microsoft.com/office/drawing/2014/main" id="{315EA3CA-BC9E-4D27-81FE-139FE167ABF7}"/>
              </a:ext>
            </a:extLst>
          </p:cNvPr>
          <p:cNvSpPr>
            <a:spLocks noGrp="1" noChangeArrowheads="1"/>
          </p:cNvSpPr>
          <p:nvPr>
            <p:ph type="body" sz="half" idx="2"/>
          </p:nvPr>
        </p:nvSpPr>
        <p:spPr>
          <a:xfrm>
            <a:off x="2895600" y="838200"/>
            <a:ext cx="3048000" cy="4525963"/>
          </a:xfrm>
        </p:spPr>
        <p:txBody>
          <a:bodyPr/>
          <a:lstStyle/>
          <a:p>
            <a:pPr eaLnBrk="1" hangingPunct="1">
              <a:lnSpc>
                <a:spcPct val="90000"/>
              </a:lnSpc>
              <a:defRPr/>
            </a:pPr>
            <a:r>
              <a:rPr lang="en-US" b="1" dirty="0"/>
              <a:t>Bacteria</a:t>
            </a:r>
          </a:p>
          <a:p>
            <a:pPr lvl="1" eaLnBrk="1" hangingPunct="1">
              <a:lnSpc>
                <a:spcPct val="90000"/>
              </a:lnSpc>
              <a:defRPr/>
            </a:pPr>
            <a:r>
              <a:rPr lang="en-US" dirty="0"/>
              <a:t>Eubacteria</a:t>
            </a:r>
          </a:p>
          <a:p>
            <a:pPr lvl="2" eaLnBrk="1" hangingPunct="1">
              <a:lnSpc>
                <a:spcPct val="90000"/>
              </a:lnSpc>
              <a:defRPr/>
            </a:pPr>
            <a:r>
              <a:rPr lang="en-US" dirty="0"/>
              <a:t>Peptidoglycan in the cell walls</a:t>
            </a:r>
          </a:p>
          <a:p>
            <a:pPr lvl="1" eaLnBrk="1" hangingPunct="1">
              <a:lnSpc>
                <a:spcPct val="90000"/>
              </a:lnSpc>
              <a:defRPr/>
            </a:pPr>
            <a:endParaRPr lang="en-US" dirty="0"/>
          </a:p>
          <a:p>
            <a:pPr lvl="1" eaLnBrk="1" hangingPunct="1">
              <a:lnSpc>
                <a:spcPct val="90000"/>
              </a:lnSpc>
              <a:buFontTx/>
              <a:buNone/>
              <a:defRPr/>
            </a:pPr>
            <a:r>
              <a:rPr lang="en-US" dirty="0"/>
              <a:t>Prokaryotic single celled organisms</a:t>
            </a:r>
          </a:p>
        </p:txBody>
      </p:sp>
      <p:sp>
        <p:nvSpPr>
          <p:cNvPr id="10245" name="Rectangle 5">
            <a:extLst>
              <a:ext uri="{FF2B5EF4-FFF2-40B4-BE49-F238E27FC236}">
                <a16:creationId xmlns:a16="http://schemas.microsoft.com/office/drawing/2014/main" id="{3D4C0BE4-D828-4161-84FE-E2ED78A128BB}"/>
              </a:ext>
            </a:extLst>
          </p:cNvPr>
          <p:cNvSpPr>
            <a:spLocks noChangeArrowheads="1"/>
          </p:cNvSpPr>
          <p:nvPr/>
        </p:nvSpPr>
        <p:spPr bwMode="auto">
          <a:xfrm>
            <a:off x="5867400" y="838200"/>
            <a:ext cx="3276600" cy="4525963"/>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sz="2800" b="1" dirty="0" err="1">
                <a:solidFill>
                  <a:srgbClr val="7030A0"/>
                </a:solidFill>
                <a:effectLst>
                  <a:outerShdw blurRad="38100" dist="38100" dir="2700000" algn="tl">
                    <a:srgbClr val="C0C0C0"/>
                  </a:outerShdw>
                </a:effectLst>
                <a:latin typeface="Bookman Old Style" pitchFamily="18" charset="0"/>
              </a:rPr>
              <a:t>Archea</a:t>
            </a:r>
            <a:endParaRPr lang="en-US" sz="2800" b="1" dirty="0">
              <a:solidFill>
                <a:srgbClr val="7030A0"/>
              </a:solidFill>
              <a:effectLst>
                <a:outerShdw blurRad="38100" dist="38100" dir="2700000" algn="tl">
                  <a:srgbClr val="C0C0C0"/>
                </a:outerShdw>
              </a:effectLst>
              <a:latin typeface="Bookman Old Style" pitchFamily="18" charset="0"/>
            </a:endParaRPr>
          </a:p>
          <a:p>
            <a:pPr marL="742950" lvl="1" indent="-285750">
              <a:lnSpc>
                <a:spcPct val="90000"/>
              </a:lnSpc>
              <a:spcBef>
                <a:spcPct val="20000"/>
              </a:spcBef>
              <a:buFontTx/>
              <a:buChar char="–"/>
              <a:defRPr/>
            </a:pPr>
            <a:r>
              <a:rPr lang="en-US" sz="2400" dirty="0" err="1">
                <a:solidFill>
                  <a:srgbClr val="7030A0"/>
                </a:solidFill>
                <a:effectLst>
                  <a:outerShdw blurRad="38100" dist="38100" dir="2700000" algn="tl">
                    <a:srgbClr val="C0C0C0"/>
                  </a:outerShdw>
                </a:effectLst>
                <a:latin typeface="Bookman Old Style" pitchFamily="18" charset="0"/>
              </a:rPr>
              <a:t>Archeabacteria</a:t>
            </a:r>
            <a:endParaRPr lang="en-US" sz="2400" dirty="0">
              <a:solidFill>
                <a:srgbClr val="7030A0"/>
              </a:solidFill>
              <a:effectLst>
                <a:outerShdw blurRad="38100" dist="38100" dir="2700000" algn="tl">
                  <a:srgbClr val="C0C0C0"/>
                </a:outerShdw>
              </a:effectLst>
              <a:latin typeface="Bookman Old Style" pitchFamily="18" charset="0"/>
            </a:endParaRPr>
          </a:p>
          <a:p>
            <a:pPr marL="1143000" lvl="2" indent="-228600">
              <a:lnSpc>
                <a:spcPct val="90000"/>
              </a:lnSpc>
              <a:spcBef>
                <a:spcPct val="20000"/>
              </a:spcBef>
              <a:buFontTx/>
              <a:buChar char="•"/>
              <a:defRPr/>
            </a:pPr>
            <a:r>
              <a:rPr lang="en-US" sz="2000" dirty="0">
                <a:solidFill>
                  <a:srgbClr val="7030A0"/>
                </a:solidFill>
                <a:effectLst>
                  <a:outerShdw blurRad="38100" dist="38100" dir="2700000" algn="tl">
                    <a:srgbClr val="C0C0C0"/>
                  </a:outerShdw>
                </a:effectLst>
                <a:latin typeface="Bookman Old Style" pitchFamily="18" charset="0"/>
              </a:rPr>
              <a:t>No peptidoglycan in the cell walls</a:t>
            </a:r>
          </a:p>
          <a:p>
            <a:pPr marL="742950" lvl="1" indent="-285750">
              <a:lnSpc>
                <a:spcPct val="90000"/>
              </a:lnSpc>
              <a:spcBef>
                <a:spcPct val="20000"/>
              </a:spcBef>
              <a:buFontTx/>
              <a:buChar char="–"/>
              <a:defRPr/>
            </a:pPr>
            <a:endParaRPr lang="en-US" sz="2400" dirty="0">
              <a:solidFill>
                <a:srgbClr val="7030A0"/>
              </a:solidFill>
              <a:effectLst>
                <a:outerShdw blurRad="38100" dist="38100" dir="2700000" algn="tl">
                  <a:srgbClr val="C0C0C0"/>
                </a:outerShdw>
              </a:effectLst>
              <a:latin typeface="Bookman Old Style" pitchFamily="18" charset="0"/>
            </a:endParaRPr>
          </a:p>
          <a:p>
            <a:pPr marL="742950" lvl="1" indent="-285750">
              <a:lnSpc>
                <a:spcPct val="90000"/>
              </a:lnSpc>
              <a:spcBef>
                <a:spcPct val="20000"/>
              </a:spcBef>
              <a:defRPr/>
            </a:pPr>
            <a:r>
              <a:rPr lang="en-US" sz="2400" dirty="0">
                <a:solidFill>
                  <a:srgbClr val="7030A0"/>
                </a:solidFill>
                <a:effectLst>
                  <a:outerShdw blurRad="38100" dist="38100" dir="2700000" algn="tl">
                    <a:srgbClr val="C0C0C0"/>
                  </a:outerShdw>
                </a:effectLst>
                <a:latin typeface="Bookman Old Style" pitchFamily="18" charset="0"/>
              </a:rPr>
              <a:t>Prokaryotic single celled organisms that live in extreme environments</a:t>
            </a:r>
          </a:p>
        </p:txBody>
      </p:sp>
      <p:pic>
        <p:nvPicPr>
          <p:cNvPr id="9222" name="Picture 6" descr="threedomains">
            <a:extLst>
              <a:ext uri="{FF2B5EF4-FFF2-40B4-BE49-F238E27FC236}">
                <a16:creationId xmlns:a16="http://schemas.microsoft.com/office/drawing/2014/main" id="{858ABDCF-E82D-43CD-BDE7-03DEC6262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22688"/>
            <a:ext cx="350520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49155" name="Rectangle 3"/>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49156" name="Rectangle 4"/>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49157" name="Rectangle 5"/>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49158" name="Rectangle 6"/>
          <p:cNvSpPr>
            <a:spLocks noGrp="1" noChangeArrowheads="1"/>
          </p:cNvSpPr>
          <p:nvPr>
            <p:ph idx="1"/>
          </p:nvPr>
        </p:nvSpPr>
        <p:spPr>
          <a:xfrm>
            <a:off x="155576" y="685800"/>
            <a:ext cx="8986642" cy="5866531"/>
          </a:xfrm>
          <a:noFill/>
          <a:ln/>
        </p:spPr>
        <p:txBody>
          <a:bodyPr lIns="92062" tIns="46032" rIns="92062" bIns="46032">
            <a:normAutofit/>
          </a:bodyPr>
          <a:lstStyle/>
          <a:p>
            <a:pPr marL="112837" indent="0" defTabSz="1025774">
              <a:lnSpc>
                <a:spcPct val="150000"/>
              </a:lnSpc>
              <a:buNone/>
              <a:tabLst>
                <a:tab pos="1993900" algn="l"/>
              </a:tabLst>
            </a:pPr>
            <a:r>
              <a:rPr lang="en-US" sz="2000" b="1" dirty="0">
                <a:solidFill>
                  <a:srgbClr val="FF0000"/>
                </a:solidFill>
              </a:rPr>
              <a:t>1. Kingdom </a:t>
            </a:r>
            <a:r>
              <a:rPr lang="en-US" sz="2000" b="1" dirty="0" err="1">
                <a:solidFill>
                  <a:srgbClr val="FF0000"/>
                </a:solidFill>
              </a:rPr>
              <a:t>Monera</a:t>
            </a:r>
            <a:r>
              <a:rPr lang="en-US" sz="2000" b="1" dirty="0">
                <a:solidFill>
                  <a:srgbClr val="FF0000"/>
                </a:solidFill>
              </a:rPr>
              <a:t> (</a:t>
            </a:r>
            <a:r>
              <a:rPr lang="en-US" sz="2000" b="1" dirty="0" err="1">
                <a:solidFill>
                  <a:srgbClr val="FF0000"/>
                </a:solidFill>
              </a:rPr>
              <a:t>Procaryotae</a:t>
            </a:r>
            <a:r>
              <a:rPr lang="en-US" sz="2000" b="1" dirty="0">
                <a:solidFill>
                  <a:srgbClr val="FF0000"/>
                </a:solidFill>
              </a:rPr>
              <a:t>): </a:t>
            </a:r>
            <a:r>
              <a:rPr lang="en-US" sz="2000" b="1" dirty="0"/>
              <a:t> Most widespread organisms.  </a:t>
            </a:r>
          </a:p>
          <a:p>
            <a:pPr marL="882167" lvl="1" indent="-256443" defTabSz="1025774">
              <a:lnSpc>
                <a:spcPct val="150000"/>
              </a:lnSpc>
            </a:pPr>
            <a:r>
              <a:rPr lang="en-US" sz="2000" b="1" dirty="0" err="1">
                <a:solidFill>
                  <a:srgbClr val="FF0000"/>
                </a:solidFill>
              </a:rPr>
              <a:t>Procaryotes</a:t>
            </a:r>
            <a:r>
              <a:rPr lang="en-US" sz="2000" b="1" dirty="0">
                <a:solidFill>
                  <a:srgbClr val="FF0000"/>
                </a:solidFill>
              </a:rPr>
              <a:t> (“Before nucleus”):</a:t>
            </a:r>
          </a:p>
          <a:p>
            <a:pPr marL="1337904" lvl="2" indent="-256443" defTabSz="1025774">
              <a:lnSpc>
                <a:spcPct val="150000"/>
              </a:lnSpc>
            </a:pPr>
            <a:r>
              <a:rPr lang="en-US" sz="2000" dirty="0"/>
              <a:t>Lack nuclear membrane around DNA.</a:t>
            </a:r>
          </a:p>
          <a:p>
            <a:pPr marL="1337904" lvl="2" indent="-256443" defTabSz="1025774">
              <a:lnSpc>
                <a:spcPct val="150000"/>
              </a:lnSpc>
            </a:pPr>
            <a:r>
              <a:rPr lang="en-US" sz="2000" dirty="0"/>
              <a:t>Lack membrane bound organelles (mitochondria, chloroplast, </a:t>
            </a:r>
            <a:r>
              <a:rPr lang="en-US" sz="2000" dirty="0" err="1"/>
              <a:t>golgi</a:t>
            </a:r>
            <a:r>
              <a:rPr lang="en-US" sz="2000" dirty="0"/>
              <a:t>, endoplasmic reticulum).</a:t>
            </a:r>
          </a:p>
          <a:p>
            <a:pPr marL="882167" lvl="1" indent="-256443" defTabSz="1025774">
              <a:lnSpc>
                <a:spcPct val="150000"/>
              </a:lnSpc>
            </a:pPr>
            <a:r>
              <a:rPr lang="en-US" sz="2000" dirty="0">
                <a:solidFill>
                  <a:srgbClr val="FF0000"/>
                </a:solidFill>
              </a:rPr>
              <a:t>Unicellular</a:t>
            </a:r>
            <a:r>
              <a:rPr lang="en-US" sz="2000" dirty="0"/>
              <a:t>: Single celled organisms. Decomposers</a:t>
            </a:r>
          </a:p>
          <a:p>
            <a:pPr marL="882167" lvl="1" indent="-256443" defTabSz="1025774">
              <a:lnSpc>
                <a:spcPct val="150000"/>
              </a:lnSpc>
            </a:pPr>
            <a:r>
              <a:rPr lang="en-US" sz="2000" dirty="0"/>
              <a:t>Have a cell wall.</a:t>
            </a:r>
          </a:p>
          <a:p>
            <a:pPr marL="882167" lvl="1" indent="-256443" defTabSz="1025774">
              <a:lnSpc>
                <a:spcPct val="150000"/>
              </a:lnSpc>
            </a:pPr>
            <a:r>
              <a:rPr lang="en-US" sz="2000" dirty="0">
                <a:solidFill>
                  <a:srgbClr val="FF0000"/>
                </a:solidFill>
              </a:rPr>
              <a:t>Include</a:t>
            </a:r>
            <a:r>
              <a:rPr lang="en-US" sz="2000" dirty="0"/>
              <a:t>: Bacteria, blue green algae </a:t>
            </a:r>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885" y="4851321"/>
            <a:ext cx="3239229" cy="1822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9" y="4851321"/>
            <a:ext cx="3125003" cy="176056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acil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bacill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4175" y="4814959"/>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997313D6-461C-4D12-913B-61C31AED31CA}"/>
              </a:ext>
            </a:extLst>
          </p:cNvPr>
          <p:cNvSpPr txBox="1"/>
          <p:nvPr/>
        </p:nvSpPr>
        <p:spPr>
          <a:xfrm>
            <a:off x="155575" y="61815"/>
            <a:ext cx="6112739" cy="523220"/>
          </a:xfrm>
          <a:prstGeom prst="rect">
            <a:avLst/>
          </a:prstGeom>
          <a:noFill/>
        </p:spPr>
        <p:txBody>
          <a:bodyPr wrap="square">
            <a:spAutoFit/>
          </a:bodyPr>
          <a:lstStyle/>
          <a:p>
            <a:r>
              <a:rPr lang="en-US" sz="2800" b="1" dirty="0">
                <a:solidFill>
                  <a:srgbClr val="C00000"/>
                </a:solidFill>
              </a:rPr>
              <a:t>Five Kingdome of classification </a:t>
            </a:r>
          </a:p>
        </p:txBody>
      </p:sp>
    </p:spTree>
    <p:extLst>
      <p:ext uri="{BB962C8B-B14F-4D97-AF65-F5344CB8AC3E}">
        <p14:creationId xmlns:p14="http://schemas.microsoft.com/office/powerpoint/2010/main" val="2654079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 calcmode="lin" valueType="num">
                                      <p:cBhvr additive="base">
                                        <p:cTn id="7" dur="500" fill="hold"/>
                                        <p:tgtEl>
                                          <p:spTgt spid="491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8">
                                            <p:txEl>
                                              <p:pRg st="1" end="1"/>
                                            </p:txEl>
                                          </p:spTgt>
                                        </p:tgtEl>
                                        <p:attrNameLst>
                                          <p:attrName>style.visibility</p:attrName>
                                        </p:attrNameLst>
                                      </p:cBhvr>
                                      <p:to>
                                        <p:strVal val="visible"/>
                                      </p:to>
                                    </p:set>
                                    <p:anim calcmode="lin" valueType="num">
                                      <p:cBhvr additive="base">
                                        <p:cTn id="13" dur="500" fill="hold"/>
                                        <p:tgtEl>
                                          <p:spTgt spid="491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xEl>
                                              <p:pRg st="2" end="2"/>
                                            </p:txEl>
                                          </p:spTgt>
                                        </p:tgtEl>
                                        <p:attrNameLst>
                                          <p:attrName>style.visibility</p:attrName>
                                        </p:attrNameLst>
                                      </p:cBhvr>
                                      <p:to>
                                        <p:strVal val="visible"/>
                                      </p:to>
                                    </p:set>
                                    <p:anim calcmode="lin" valueType="num">
                                      <p:cBhvr additive="base">
                                        <p:cTn id="19" dur="500" fill="hold"/>
                                        <p:tgtEl>
                                          <p:spTgt spid="491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8">
                                            <p:txEl>
                                              <p:pRg st="3" end="3"/>
                                            </p:txEl>
                                          </p:spTgt>
                                        </p:tgtEl>
                                        <p:attrNameLst>
                                          <p:attrName>style.visibility</p:attrName>
                                        </p:attrNameLst>
                                      </p:cBhvr>
                                      <p:to>
                                        <p:strVal val="visible"/>
                                      </p:to>
                                    </p:set>
                                    <p:anim calcmode="lin" valueType="num">
                                      <p:cBhvr additive="base">
                                        <p:cTn id="25" dur="500" fill="hold"/>
                                        <p:tgtEl>
                                          <p:spTgt spid="491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8">
                                            <p:txEl>
                                              <p:pRg st="4" end="4"/>
                                            </p:txEl>
                                          </p:spTgt>
                                        </p:tgtEl>
                                        <p:attrNameLst>
                                          <p:attrName>style.visibility</p:attrName>
                                        </p:attrNameLst>
                                      </p:cBhvr>
                                      <p:to>
                                        <p:strVal val="visible"/>
                                      </p:to>
                                    </p:set>
                                    <p:anim calcmode="lin" valueType="num">
                                      <p:cBhvr additive="base">
                                        <p:cTn id="31" dur="500" fill="hold"/>
                                        <p:tgtEl>
                                          <p:spTgt spid="491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8">
                                            <p:txEl>
                                              <p:pRg st="5" end="5"/>
                                            </p:txEl>
                                          </p:spTgt>
                                        </p:tgtEl>
                                        <p:attrNameLst>
                                          <p:attrName>style.visibility</p:attrName>
                                        </p:attrNameLst>
                                      </p:cBhvr>
                                      <p:to>
                                        <p:strVal val="visible"/>
                                      </p:to>
                                    </p:set>
                                    <p:anim calcmode="lin" valueType="num">
                                      <p:cBhvr additive="base">
                                        <p:cTn id="37" dur="500" fill="hold"/>
                                        <p:tgtEl>
                                          <p:spTgt spid="4915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8">
                                            <p:txEl>
                                              <p:pRg st="6" end="6"/>
                                            </p:txEl>
                                          </p:spTgt>
                                        </p:tgtEl>
                                        <p:attrNameLst>
                                          <p:attrName>style.visibility</p:attrName>
                                        </p:attrNameLst>
                                      </p:cBhvr>
                                      <p:to>
                                        <p:strVal val="visible"/>
                                      </p:to>
                                    </p:set>
                                    <p:anim calcmode="lin" valueType="num">
                                      <p:cBhvr additive="base">
                                        <p:cTn id="43" dur="500" fill="hold"/>
                                        <p:tgtEl>
                                          <p:spTgt spid="4915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additive="base">
                                        <p:cTn id="49" dur="500" fill="hold"/>
                                        <p:tgtEl>
                                          <p:spTgt spid="2052"/>
                                        </p:tgtEl>
                                        <p:attrNameLst>
                                          <p:attrName>ppt_x</p:attrName>
                                        </p:attrNameLst>
                                      </p:cBhvr>
                                      <p:tavLst>
                                        <p:tav tm="0">
                                          <p:val>
                                            <p:strVal val="#ppt_x"/>
                                          </p:val>
                                        </p:tav>
                                        <p:tav tm="100000">
                                          <p:val>
                                            <p:strVal val="#ppt_x"/>
                                          </p:val>
                                        </p:tav>
                                      </p:tavLst>
                                    </p:anim>
                                    <p:anim calcmode="lin" valueType="num">
                                      <p:cBhvr additive="base">
                                        <p:cTn id="50" dur="500" fill="hold"/>
                                        <p:tgtEl>
                                          <p:spTgt spid="205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0"/>
                                        </p:tgtEl>
                                        <p:attrNameLst>
                                          <p:attrName>style.visibility</p:attrName>
                                        </p:attrNameLst>
                                      </p:cBhvr>
                                      <p:to>
                                        <p:strVal val="visible"/>
                                      </p:to>
                                    </p:set>
                                    <p:anim calcmode="lin" valueType="num">
                                      <p:cBhvr additive="base">
                                        <p:cTn id="53" dur="500" fill="hold"/>
                                        <p:tgtEl>
                                          <p:spTgt spid="2050"/>
                                        </p:tgtEl>
                                        <p:attrNameLst>
                                          <p:attrName>ppt_x</p:attrName>
                                        </p:attrNameLst>
                                      </p:cBhvr>
                                      <p:tavLst>
                                        <p:tav tm="0">
                                          <p:val>
                                            <p:strVal val="#ppt_x"/>
                                          </p:val>
                                        </p:tav>
                                        <p:tav tm="100000">
                                          <p:val>
                                            <p:strVal val="#ppt_x"/>
                                          </p:val>
                                        </p:tav>
                                      </p:tavLst>
                                    </p:anim>
                                    <p:anim calcmode="lin" valueType="num">
                                      <p:cBhvr additive="base">
                                        <p:cTn id="5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bldLvl="4"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r>
              <a:rPr lang="en-US" dirty="0"/>
              <a:t>`````</a:t>
            </a:r>
          </a:p>
        </p:txBody>
      </p:sp>
      <p:sp>
        <p:nvSpPr>
          <p:cNvPr id="51203" name="Rectangle 3"/>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1204" name="Rectangle 4"/>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1205" name="Rectangle 5"/>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1206" name="Rectangle 6"/>
          <p:cNvSpPr>
            <a:spLocks noGrp="1" noChangeArrowheads="1"/>
          </p:cNvSpPr>
          <p:nvPr>
            <p:ph idx="1"/>
          </p:nvPr>
        </p:nvSpPr>
        <p:spPr>
          <a:xfrm>
            <a:off x="228600" y="76418"/>
            <a:ext cx="8913617" cy="6781582"/>
          </a:xfrm>
          <a:noFill/>
          <a:ln/>
        </p:spPr>
        <p:txBody>
          <a:bodyPr lIns="92062" tIns="46032" rIns="92062" bIns="46032">
            <a:noAutofit/>
          </a:bodyPr>
          <a:lstStyle/>
          <a:p>
            <a:pPr>
              <a:buFontTx/>
              <a:buNone/>
            </a:pPr>
            <a:endParaRPr lang="en-US" sz="2200" b="1" dirty="0">
              <a:solidFill>
                <a:srgbClr val="7030A0"/>
              </a:solidFill>
              <a:latin typeface="Calibri" panose="020F0502020204030204" pitchFamily="34" charset="0"/>
              <a:cs typeface="Calibri" panose="020F0502020204030204" pitchFamily="34" charset="0"/>
            </a:endParaRPr>
          </a:p>
          <a:p>
            <a:pPr>
              <a:buFontTx/>
              <a:buNone/>
            </a:pPr>
            <a:r>
              <a:rPr lang="en-US" sz="2200" b="1" dirty="0">
                <a:solidFill>
                  <a:srgbClr val="7030A0"/>
                </a:solidFill>
                <a:latin typeface="Calibri" panose="020F0502020204030204" pitchFamily="34" charset="0"/>
                <a:cs typeface="Calibri" panose="020F0502020204030204" pitchFamily="34" charset="0"/>
              </a:rPr>
              <a:t>2. Kingdom Protista:      </a:t>
            </a:r>
          </a:p>
          <a:p>
            <a:pPr lvl="1">
              <a:lnSpc>
                <a:spcPct val="150000"/>
              </a:lnSpc>
            </a:pPr>
            <a:r>
              <a:rPr lang="en-US" sz="2000" b="1" dirty="0">
                <a:solidFill>
                  <a:srgbClr val="FF0000"/>
                </a:solidFill>
                <a:latin typeface="Calibri" panose="020F0502020204030204" pitchFamily="34" charset="0"/>
                <a:cs typeface="Calibri" panose="020F0502020204030204" pitchFamily="34" charset="0"/>
              </a:rPr>
              <a:t>Eucaryotes (True nucleus)</a:t>
            </a:r>
          </a:p>
          <a:p>
            <a:pPr lvl="1">
              <a:lnSpc>
                <a:spcPct val="150000"/>
              </a:lnSpc>
            </a:pPr>
            <a:r>
              <a:rPr lang="en-US" sz="2000" b="1" dirty="0">
                <a:latin typeface="Calibri" panose="020F0502020204030204" pitchFamily="34" charset="0"/>
                <a:cs typeface="Calibri" panose="020F0502020204030204" pitchFamily="34" charset="0"/>
              </a:rPr>
              <a:t>Have nuclear membrane around DNA.</a:t>
            </a:r>
          </a:p>
          <a:p>
            <a:pPr lvl="1">
              <a:lnSpc>
                <a:spcPct val="150000"/>
              </a:lnSpc>
            </a:pPr>
            <a:r>
              <a:rPr lang="en-US" sz="2000" b="1" dirty="0">
                <a:latin typeface="Calibri" panose="020F0502020204030204" pitchFamily="34" charset="0"/>
                <a:cs typeface="Calibri" panose="020F0502020204030204" pitchFamily="34" charset="0"/>
              </a:rPr>
              <a:t>Have membrane bound organelles (mitochondria, chloroplast, </a:t>
            </a:r>
            <a:r>
              <a:rPr lang="en-US" sz="2000" b="1" dirty="0" err="1">
                <a:latin typeface="Calibri" panose="020F0502020204030204" pitchFamily="34" charset="0"/>
                <a:cs typeface="Calibri" panose="020F0502020204030204" pitchFamily="34" charset="0"/>
              </a:rPr>
              <a:t>golgi</a:t>
            </a:r>
            <a:r>
              <a:rPr lang="en-US" sz="2000" b="1" dirty="0">
                <a:latin typeface="Calibri" panose="020F0502020204030204" pitchFamily="34" charset="0"/>
                <a:cs typeface="Calibri" panose="020F0502020204030204" pitchFamily="34" charset="0"/>
              </a:rPr>
              <a:t>, endoplasmic reticulum).</a:t>
            </a:r>
          </a:p>
          <a:p>
            <a:pPr lvl="1">
              <a:lnSpc>
                <a:spcPct val="150000"/>
              </a:lnSpc>
            </a:pPr>
            <a:r>
              <a:rPr lang="en-US" sz="2000" b="1" dirty="0">
                <a:solidFill>
                  <a:srgbClr val="FF0000"/>
                </a:solidFill>
                <a:latin typeface="Calibri" panose="020F0502020204030204" pitchFamily="34" charset="0"/>
                <a:cs typeface="Calibri" panose="020F0502020204030204" pitchFamily="34" charset="0"/>
              </a:rPr>
              <a:t>Motley Unicellular or simple multicellular. </a:t>
            </a:r>
          </a:p>
          <a:p>
            <a:pPr lvl="1">
              <a:lnSpc>
                <a:spcPct val="150000"/>
              </a:lnSpc>
            </a:pPr>
            <a:r>
              <a:rPr lang="en-US" sz="2000" dirty="0">
                <a:latin typeface="Calibri" panose="020F0502020204030204" pitchFamily="34" charset="0"/>
                <a:cs typeface="Calibri" panose="020F0502020204030204" pitchFamily="34" charset="0"/>
              </a:rPr>
              <a:t>Do not show cellular specialization or differentiation into tissues. That means their </a:t>
            </a:r>
            <a:r>
              <a:rPr lang="en-US" sz="2000" dirty="0">
                <a:latin typeface="Calibri" panose="020F0502020204030204" pitchFamily="34" charset="0"/>
                <a:cs typeface="Calibri" panose="020F0502020204030204" pitchFamily="34" charset="0"/>
                <a:hlinkClick r:id="rId2" tooltip="Cells"/>
              </a:rPr>
              <a:t>cells</a:t>
            </a:r>
            <a:r>
              <a:rPr lang="en-US" sz="2000" dirty="0">
                <a:latin typeface="Calibri" panose="020F0502020204030204" pitchFamily="34" charset="0"/>
                <a:cs typeface="Calibri" panose="020F0502020204030204" pitchFamily="34" charset="0"/>
              </a:rPr>
              <a:t> all look the same and for the most part, function the same</a:t>
            </a:r>
            <a:endParaRPr lang="en-US" sz="2000" b="1" dirty="0">
              <a:latin typeface="Calibri" panose="020F0502020204030204" pitchFamily="34" charset="0"/>
              <a:cs typeface="Calibri" panose="020F0502020204030204" pitchFamily="34" charset="0"/>
            </a:endParaRPr>
          </a:p>
          <a:p>
            <a:pPr lvl="1">
              <a:lnSpc>
                <a:spcPct val="150000"/>
              </a:lnSpc>
            </a:pPr>
            <a:r>
              <a:rPr lang="en-US" sz="2000" b="1" dirty="0">
                <a:latin typeface="Calibri" panose="020F0502020204030204" pitchFamily="34" charset="0"/>
                <a:cs typeface="Calibri" panose="020F0502020204030204" pitchFamily="34" charset="0"/>
              </a:rPr>
              <a:t>Most are larger and more complex than bacteria. </a:t>
            </a:r>
          </a:p>
          <a:p>
            <a:pPr lvl="1">
              <a:lnSpc>
                <a:spcPct val="150000"/>
              </a:lnSpc>
            </a:pPr>
            <a:r>
              <a:rPr lang="en-US" sz="2000" b="1" dirty="0">
                <a:solidFill>
                  <a:srgbClr val="FF0000"/>
                </a:solidFill>
                <a:latin typeface="Calibri" panose="020F0502020204030204" pitchFamily="34" charset="0"/>
                <a:cs typeface="Calibri" panose="020F0502020204030204" pitchFamily="34" charset="0"/>
              </a:rPr>
              <a:t>Some make their own food (</a:t>
            </a:r>
            <a:r>
              <a:rPr lang="en-US" sz="2000" b="1" dirty="0" err="1">
                <a:solidFill>
                  <a:srgbClr val="FF0000"/>
                </a:solidFill>
                <a:latin typeface="Calibri" panose="020F0502020204030204" pitchFamily="34" charset="0"/>
                <a:cs typeface="Calibri" panose="020F0502020204030204" pitchFamily="34" charset="0"/>
              </a:rPr>
              <a:t>phothosynthetic</a:t>
            </a:r>
            <a:r>
              <a:rPr lang="en-US" sz="2000" b="1" dirty="0">
                <a:solidFill>
                  <a:srgbClr val="FF0000"/>
                </a:solidFill>
                <a:latin typeface="Calibri" panose="020F0502020204030204" pitchFamily="34" charset="0"/>
                <a:cs typeface="Calibri" panose="020F0502020204030204" pitchFamily="34" charset="0"/>
              </a:rPr>
              <a:t>), others (heterotrophs) must eat on other organisms.</a:t>
            </a:r>
          </a:p>
          <a:p>
            <a:pPr lvl="1">
              <a:lnSpc>
                <a:spcPct val="150000"/>
              </a:lnSpc>
            </a:pPr>
            <a:r>
              <a:rPr lang="en-US" sz="2000" b="1" dirty="0">
                <a:solidFill>
                  <a:srgbClr val="7030A0"/>
                </a:solidFill>
                <a:latin typeface="Calibri" panose="020F0502020204030204" pitchFamily="34" charset="0"/>
                <a:cs typeface="Calibri" panose="020F0502020204030204" pitchFamily="34" charset="0"/>
              </a:rPr>
              <a:t>Include</a:t>
            </a:r>
            <a:r>
              <a:rPr lang="en-US" sz="2000" b="1" dirty="0">
                <a:latin typeface="Calibri" panose="020F0502020204030204" pitchFamily="34" charset="0"/>
                <a:cs typeface="Calibri" panose="020F0502020204030204" pitchFamily="34" charset="0"/>
              </a:rPr>
              <a:t>:  Protozoa, algae, slime molds</a:t>
            </a:r>
            <a:r>
              <a:rPr lang="en-US" sz="22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0304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6">
                                            <p:txEl>
                                              <p:pRg st="1" end="1"/>
                                            </p:txEl>
                                          </p:spTgt>
                                        </p:tgtEl>
                                        <p:attrNameLst>
                                          <p:attrName>style.visibility</p:attrName>
                                        </p:attrNameLst>
                                      </p:cBhvr>
                                      <p:to>
                                        <p:strVal val="visible"/>
                                      </p:to>
                                    </p:set>
                                    <p:anim calcmode="lin" valueType="num">
                                      <p:cBhvr additive="base">
                                        <p:cTn id="7" dur="500" fill="hold"/>
                                        <p:tgtEl>
                                          <p:spTgt spid="512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6">
                                            <p:txEl>
                                              <p:pRg st="2" end="2"/>
                                            </p:txEl>
                                          </p:spTgt>
                                        </p:tgtEl>
                                        <p:attrNameLst>
                                          <p:attrName>style.visibility</p:attrName>
                                        </p:attrNameLst>
                                      </p:cBhvr>
                                      <p:to>
                                        <p:strVal val="visible"/>
                                      </p:to>
                                    </p:set>
                                    <p:anim calcmode="lin" valueType="num">
                                      <p:cBhvr additive="base">
                                        <p:cTn id="13" dur="500" fill="hold"/>
                                        <p:tgtEl>
                                          <p:spTgt spid="5120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6">
                                            <p:txEl>
                                              <p:pRg st="3" end="3"/>
                                            </p:txEl>
                                          </p:spTgt>
                                        </p:tgtEl>
                                        <p:attrNameLst>
                                          <p:attrName>style.visibility</p:attrName>
                                        </p:attrNameLst>
                                      </p:cBhvr>
                                      <p:to>
                                        <p:strVal val="visible"/>
                                      </p:to>
                                    </p:set>
                                    <p:anim calcmode="lin" valueType="num">
                                      <p:cBhvr additive="base">
                                        <p:cTn id="19" dur="500" fill="hold"/>
                                        <p:tgtEl>
                                          <p:spTgt spid="512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6">
                                            <p:txEl>
                                              <p:pRg st="4" end="4"/>
                                            </p:txEl>
                                          </p:spTgt>
                                        </p:tgtEl>
                                        <p:attrNameLst>
                                          <p:attrName>style.visibility</p:attrName>
                                        </p:attrNameLst>
                                      </p:cBhvr>
                                      <p:to>
                                        <p:strVal val="visible"/>
                                      </p:to>
                                    </p:set>
                                    <p:anim calcmode="lin" valueType="num">
                                      <p:cBhvr additive="base">
                                        <p:cTn id="25" dur="500" fill="hold"/>
                                        <p:tgtEl>
                                          <p:spTgt spid="5120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6">
                                            <p:txEl>
                                              <p:pRg st="5" end="5"/>
                                            </p:txEl>
                                          </p:spTgt>
                                        </p:tgtEl>
                                        <p:attrNameLst>
                                          <p:attrName>style.visibility</p:attrName>
                                        </p:attrNameLst>
                                      </p:cBhvr>
                                      <p:to>
                                        <p:strVal val="visible"/>
                                      </p:to>
                                    </p:set>
                                    <p:anim calcmode="lin" valueType="num">
                                      <p:cBhvr additive="base">
                                        <p:cTn id="31" dur="500" fill="hold"/>
                                        <p:tgtEl>
                                          <p:spTgt spid="5120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6">
                                            <p:txEl>
                                              <p:pRg st="6" end="6"/>
                                            </p:txEl>
                                          </p:spTgt>
                                        </p:tgtEl>
                                        <p:attrNameLst>
                                          <p:attrName>style.visibility</p:attrName>
                                        </p:attrNameLst>
                                      </p:cBhvr>
                                      <p:to>
                                        <p:strVal val="visible"/>
                                      </p:to>
                                    </p:set>
                                    <p:anim calcmode="lin" valueType="num">
                                      <p:cBhvr additive="base">
                                        <p:cTn id="37" dur="500" fill="hold"/>
                                        <p:tgtEl>
                                          <p:spTgt spid="5120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6">
                                            <p:txEl>
                                              <p:pRg st="7" end="7"/>
                                            </p:txEl>
                                          </p:spTgt>
                                        </p:tgtEl>
                                        <p:attrNameLst>
                                          <p:attrName>style.visibility</p:attrName>
                                        </p:attrNameLst>
                                      </p:cBhvr>
                                      <p:to>
                                        <p:strVal val="visible"/>
                                      </p:to>
                                    </p:set>
                                    <p:anim calcmode="lin" valueType="num">
                                      <p:cBhvr additive="base">
                                        <p:cTn id="43" dur="500" fill="hold"/>
                                        <p:tgtEl>
                                          <p:spTgt spid="5120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6">
                                            <p:txEl>
                                              <p:pRg st="8" end="8"/>
                                            </p:txEl>
                                          </p:spTgt>
                                        </p:tgtEl>
                                        <p:attrNameLst>
                                          <p:attrName>style.visibility</p:attrName>
                                        </p:attrNameLst>
                                      </p:cBhvr>
                                      <p:to>
                                        <p:strVal val="visible"/>
                                      </p:to>
                                    </p:set>
                                    <p:anim calcmode="lin" valueType="num">
                                      <p:cBhvr additive="base">
                                        <p:cTn id="49" dur="500" fill="hold"/>
                                        <p:tgtEl>
                                          <p:spTgt spid="51206">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6">
                                            <p:txEl>
                                              <p:pRg st="9" end="9"/>
                                            </p:txEl>
                                          </p:spTgt>
                                        </p:tgtEl>
                                        <p:attrNameLst>
                                          <p:attrName>style.visibility</p:attrName>
                                        </p:attrNameLst>
                                      </p:cBhvr>
                                      <p:to>
                                        <p:strVal val="visible"/>
                                      </p:to>
                                    </p:set>
                                    <p:anim calcmode="lin" valueType="num">
                                      <p:cBhvr additive="base">
                                        <p:cTn id="55" dur="500" fill="hold"/>
                                        <p:tgtEl>
                                          <p:spTgt spid="51206">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bldLvl="4"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a:t>Protists</a:t>
            </a:r>
          </a:p>
        </p:txBody>
      </p:sp>
      <p:sp>
        <p:nvSpPr>
          <p:cNvPr id="26627" name="Rectangle 3"/>
          <p:cNvSpPr>
            <a:spLocks noGrp="1" noChangeArrowheads="1"/>
          </p:cNvSpPr>
          <p:nvPr>
            <p:ph idx="1"/>
          </p:nvPr>
        </p:nvSpPr>
        <p:spPr/>
        <p:txBody>
          <a:bodyPr>
            <a:normAutofit/>
          </a:bodyPr>
          <a:lstStyle/>
          <a:p>
            <a:pPr eaLnBrk="1" hangingPunct="1">
              <a:lnSpc>
                <a:spcPct val="150000"/>
              </a:lnSpc>
              <a:defRPr/>
            </a:pPr>
            <a:r>
              <a:rPr lang="en-US" sz="2800" dirty="0"/>
              <a:t>Three Types of Protists</a:t>
            </a:r>
          </a:p>
          <a:p>
            <a:pPr lvl="1" eaLnBrk="1" hangingPunct="1">
              <a:lnSpc>
                <a:spcPct val="150000"/>
              </a:lnSpc>
              <a:defRPr/>
            </a:pPr>
            <a:r>
              <a:rPr lang="en-US" sz="2000" dirty="0"/>
              <a:t>Protozoa (Animal like </a:t>
            </a:r>
            <a:r>
              <a:rPr lang="en-US" sz="2000" dirty="0" err="1"/>
              <a:t>protists</a:t>
            </a:r>
            <a:r>
              <a:rPr lang="en-US" sz="2000" dirty="0"/>
              <a:t>)</a:t>
            </a:r>
          </a:p>
          <a:p>
            <a:pPr lvl="1" eaLnBrk="1" hangingPunct="1">
              <a:lnSpc>
                <a:spcPct val="150000"/>
              </a:lnSpc>
              <a:defRPr/>
            </a:pPr>
            <a:r>
              <a:rPr lang="en-US" sz="2000" dirty="0"/>
              <a:t>Algae	(Plant like </a:t>
            </a:r>
            <a:r>
              <a:rPr lang="en-US" sz="2000" dirty="0" err="1"/>
              <a:t>protists</a:t>
            </a:r>
            <a:r>
              <a:rPr lang="en-US" sz="2000" dirty="0"/>
              <a:t>)</a:t>
            </a:r>
          </a:p>
          <a:p>
            <a:pPr lvl="1" eaLnBrk="1" hangingPunct="1">
              <a:lnSpc>
                <a:spcPct val="150000"/>
              </a:lnSpc>
              <a:defRPr/>
            </a:pPr>
            <a:r>
              <a:rPr lang="en-US" sz="2000" dirty="0"/>
              <a:t>Slime molds (Fungi like protists)</a:t>
            </a:r>
          </a:p>
          <a:p>
            <a:pPr lvl="1" eaLnBrk="1" hangingPunct="1">
              <a:buFont typeface="Wingdings" pitchFamily="2" charset="2"/>
              <a:buNone/>
              <a:defRPr/>
            </a:pPr>
            <a:endParaRPr lang="en-US" sz="3600" dirty="0"/>
          </a:p>
        </p:txBody>
      </p:sp>
    </p:spTree>
    <p:extLst>
      <p:ext uri="{BB962C8B-B14F-4D97-AF65-F5344CB8AC3E}">
        <p14:creationId xmlns:p14="http://schemas.microsoft.com/office/powerpoint/2010/main" val="3631277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6626"/>
                                        </p:tgtEl>
                                        <p:attrNameLst>
                                          <p:attrName>style.color</p:attrName>
                                        </p:attrNameLst>
                                      </p:cBhvr>
                                      <p:to>
                                        <p:clrVal>
                                          <a:schemeClr val="accent2"/>
                                        </p:clrVal>
                                      </p:to>
                                    </p:set>
                                    <p:set>
                                      <p:cBhvr>
                                        <p:cTn id="7" dur="500" autoRev="1" fill="hold"/>
                                        <p:tgtEl>
                                          <p:spTgt spid="26626"/>
                                        </p:tgtEl>
                                        <p:attrNameLst>
                                          <p:attrName>fillcolor</p:attrName>
                                        </p:attrNameLst>
                                      </p:cBhvr>
                                      <p:to>
                                        <p:clrVal>
                                          <a:schemeClr val="accent2"/>
                                        </p:clrVal>
                                      </p:to>
                                    </p:set>
                                    <p:set>
                                      <p:cBhvr>
                                        <p:cTn id="8" dur="500" autoRev="1" fill="hold"/>
                                        <p:tgtEl>
                                          <p:spTgt spid="26626"/>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wheel(4)">
                                      <p:cBhvr>
                                        <p:cTn id="13" dur="2000"/>
                                        <p:tgtEl>
                                          <p:spTgt spid="26627">
                                            <p:txEl>
                                              <p:pRg st="0" end="0"/>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Effect transition="in" filter="wheel(4)">
                                      <p:cBhvr>
                                        <p:cTn id="16" dur="2000"/>
                                        <p:tgtEl>
                                          <p:spTgt spid="26627">
                                            <p:txEl>
                                              <p:pRg st="1" end="1"/>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Effect transition="in" filter="wheel(4)">
                                      <p:cBhvr>
                                        <p:cTn id="19" dur="2000"/>
                                        <p:tgtEl>
                                          <p:spTgt spid="26627">
                                            <p:txEl>
                                              <p:pRg st="2" end="2"/>
                                            </p:tx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heel(4)">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0F430FD8-057E-438A-B38B-5EF01232DBB8}"/>
              </a:ext>
            </a:extLst>
          </p:cNvPr>
          <p:cNvSpPr>
            <a:spLocks noGrp="1" noRot="1" noChangeArrowheads="1"/>
          </p:cNvSpPr>
          <p:nvPr>
            <p:ph type="body" idx="1"/>
          </p:nvPr>
        </p:nvSpPr>
        <p:spPr>
          <a:xfrm>
            <a:off x="3458980" y="2033428"/>
            <a:ext cx="5151620" cy="4498033"/>
          </a:xfrm>
        </p:spPr>
        <p:txBody>
          <a:bodyPr>
            <a:normAutofit fontScale="92500" lnSpcReduction="20000"/>
          </a:bodyPr>
          <a:lstStyle/>
          <a:p>
            <a:pPr eaLnBrk="1" hangingPunct="1">
              <a:lnSpc>
                <a:spcPct val="150000"/>
              </a:lnSpc>
              <a:defRPr/>
            </a:pPr>
            <a:r>
              <a:rPr lang="en-US" sz="2000" b="0" i="0" dirty="0">
                <a:effectLst/>
                <a:latin typeface="ProximaNova"/>
              </a:rPr>
              <a:t>All modern classification systems have their </a:t>
            </a:r>
            <a:r>
              <a:rPr lang="en-US" sz="2000" dirty="0">
                <a:latin typeface="ProximaNova"/>
              </a:rPr>
              <a:t>roots</a:t>
            </a:r>
            <a:r>
              <a:rPr lang="en-US" sz="2000" b="0" i="0" dirty="0">
                <a:effectLst/>
                <a:latin typeface="ProximaNova"/>
              </a:rPr>
              <a:t> in the </a:t>
            </a:r>
            <a:r>
              <a:rPr lang="en-US" sz="2000" b="1" i="0" dirty="0">
                <a:solidFill>
                  <a:srgbClr val="FF0000"/>
                </a:solidFill>
                <a:effectLst/>
                <a:latin typeface="ProximaNova"/>
              </a:rPr>
              <a:t>Linnaean classification</a:t>
            </a:r>
            <a:r>
              <a:rPr lang="en-US" sz="2000" b="0" i="0" dirty="0">
                <a:solidFill>
                  <a:srgbClr val="FF0000"/>
                </a:solidFill>
                <a:effectLst/>
                <a:latin typeface="ProximaNova"/>
              </a:rPr>
              <a:t> </a:t>
            </a:r>
            <a:r>
              <a:rPr lang="en-US" sz="2000" b="0" i="0" dirty="0">
                <a:effectLst/>
                <a:latin typeface="ProximaNova"/>
              </a:rPr>
              <a:t>system. </a:t>
            </a:r>
          </a:p>
          <a:p>
            <a:pPr eaLnBrk="1" hangingPunct="1">
              <a:lnSpc>
                <a:spcPct val="150000"/>
              </a:lnSpc>
              <a:defRPr/>
            </a:pPr>
            <a:r>
              <a:rPr lang="en-US" sz="2000" b="0" i="0" dirty="0">
                <a:effectLst/>
                <a:latin typeface="ProximaNova"/>
              </a:rPr>
              <a:t>It was developed by Swedish botanist Carolus Linnaeus in the 1700s. He tried to classify all living things that were known at his time. He grouped together organisms </a:t>
            </a:r>
            <a:r>
              <a:rPr lang="en-US" sz="2000" b="1" i="0" dirty="0">
                <a:effectLst/>
                <a:latin typeface="ProximaNova"/>
              </a:rPr>
              <a:t>that shared obvious physical traits</a:t>
            </a:r>
            <a:r>
              <a:rPr lang="en-US" sz="2000" b="0" i="0" dirty="0">
                <a:effectLst/>
                <a:latin typeface="ProximaNova"/>
              </a:rPr>
              <a:t>, such as number of legs or shape of leaves. </a:t>
            </a:r>
          </a:p>
          <a:p>
            <a:pPr eaLnBrk="1" hangingPunct="1">
              <a:lnSpc>
                <a:spcPct val="150000"/>
              </a:lnSpc>
              <a:defRPr/>
            </a:pPr>
            <a:r>
              <a:rPr lang="en-US" sz="2000" b="0" i="0" dirty="0">
                <a:effectLst/>
                <a:latin typeface="ProximaNova"/>
              </a:rPr>
              <a:t>For his contribution, Linnaeus is known as the </a:t>
            </a:r>
            <a:r>
              <a:rPr lang="en-US" sz="2000" b="1" i="0" dirty="0">
                <a:effectLst/>
                <a:latin typeface="ProximaNova"/>
              </a:rPr>
              <a:t>“father of taxonomy.</a:t>
            </a:r>
            <a:r>
              <a:rPr lang="en-US" sz="2000" b="0" i="0" dirty="0">
                <a:effectLst/>
                <a:latin typeface="ProximaNova"/>
              </a:rPr>
              <a:t>” </a:t>
            </a:r>
            <a:r>
              <a:rPr lang="en-US" sz="2000" b="0" i="0" dirty="0">
                <a:effectLst/>
                <a:latin typeface="Open Sans" panose="020B0606030504020204" pitchFamily="34" charset="0"/>
              </a:rPr>
              <a:t>. </a:t>
            </a:r>
            <a:endParaRPr lang="en-US" sz="2000" dirty="0"/>
          </a:p>
          <a:p>
            <a:pPr eaLnBrk="1" hangingPunct="1">
              <a:defRPr/>
            </a:pPr>
            <a:endParaRPr lang="en-US" sz="1800" dirty="0"/>
          </a:p>
          <a:p>
            <a:pPr eaLnBrk="1" hangingPunct="1">
              <a:buFont typeface="Wingdings" panose="05000000000000000000" pitchFamily="2" charset="2"/>
              <a:buNone/>
              <a:defRPr/>
            </a:pPr>
            <a:endParaRPr lang="en-US" dirty="0"/>
          </a:p>
        </p:txBody>
      </p:sp>
      <p:pic>
        <p:nvPicPr>
          <p:cNvPr id="6148" name="Picture 4" descr="linneaus">
            <a:extLst>
              <a:ext uri="{FF2B5EF4-FFF2-40B4-BE49-F238E27FC236}">
                <a16:creationId xmlns:a16="http://schemas.microsoft.com/office/drawing/2014/main" id="{09326011-94EC-4254-B2E4-D09E15071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14455"/>
            <a:ext cx="2895600" cy="394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51EAA84-F822-411F-AB7C-AB52B0DA5899}"/>
              </a:ext>
            </a:extLst>
          </p:cNvPr>
          <p:cNvSpPr/>
          <p:nvPr/>
        </p:nvSpPr>
        <p:spPr>
          <a:xfrm>
            <a:off x="685800" y="6069796"/>
            <a:ext cx="2335319" cy="461665"/>
          </a:xfrm>
          <a:prstGeom prst="rect">
            <a:avLst/>
          </a:prstGeom>
        </p:spPr>
        <p:txBody>
          <a:bodyPr wrap="none">
            <a:spAutoFit/>
          </a:bodyPr>
          <a:lstStyle/>
          <a:p>
            <a:pPr>
              <a:defRPr/>
            </a:pPr>
            <a:r>
              <a:rPr lang="en-US" sz="2400" b="1" dirty="0"/>
              <a:t>Carolus Linnaeus</a:t>
            </a:r>
          </a:p>
        </p:txBody>
      </p:sp>
      <p:sp>
        <p:nvSpPr>
          <p:cNvPr id="3" name="Rectangle 2">
            <a:extLst>
              <a:ext uri="{FF2B5EF4-FFF2-40B4-BE49-F238E27FC236}">
                <a16:creationId xmlns:a16="http://schemas.microsoft.com/office/drawing/2014/main" id="{C382EE4A-2B19-41E8-A493-9B47E1369918}"/>
              </a:ext>
            </a:extLst>
          </p:cNvPr>
          <p:cNvSpPr/>
          <p:nvPr/>
        </p:nvSpPr>
        <p:spPr>
          <a:xfrm>
            <a:off x="304800" y="11243"/>
            <a:ext cx="8458200" cy="1697068"/>
          </a:xfrm>
          <a:prstGeom prst="rect">
            <a:avLst/>
          </a:prstGeom>
        </p:spPr>
        <p:txBody>
          <a:bodyPr wrap="square">
            <a:spAutoFit/>
          </a:bodyPr>
          <a:lstStyle/>
          <a:p>
            <a:pPr>
              <a:lnSpc>
                <a:spcPct val="150000"/>
              </a:lnSpc>
            </a:pPr>
            <a:r>
              <a:rPr lang="en-US" sz="2400" b="1" dirty="0">
                <a:solidFill>
                  <a:srgbClr val="FF0000"/>
                </a:solidFill>
                <a:latin typeface="Open Sans" panose="020B0606030504020204" pitchFamily="34" charset="0"/>
              </a:rPr>
              <a:t>Taxonomy</a:t>
            </a:r>
            <a:r>
              <a:rPr lang="en-US" sz="2400" dirty="0">
                <a:solidFill>
                  <a:srgbClr val="555555"/>
                </a:solidFill>
                <a:latin typeface="Open Sans" panose="020B0606030504020204" pitchFamily="34" charset="0"/>
              </a:rPr>
              <a:t> is the part of science that focuses on naming and classifying or grouping of organisms  based on their characteristics (similarities and dissimilarities).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dirty="0"/>
              <a:t>Protists - Protozoa</a:t>
            </a:r>
          </a:p>
        </p:txBody>
      </p:sp>
      <p:sp>
        <p:nvSpPr>
          <p:cNvPr id="27652" name="Rectangle 4"/>
          <p:cNvSpPr>
            <a:spLocks noGrp="1" noChangeArrowheads="1"/>
          </p:cNvSpPr>
          <p:nvPr>
            <p:ph type="body" sz="half" idx="1"/>
          </p:nvPr>
        </p:nvSpPr>
        <p:spPr/>
        <p:txBody>
          <a:bodyPr/>
          <a:lstStyle/>
          <a:p>
            <a:pPr eaLnBrk="1" hangingPunct="1">
              <a:defRPr/>
            </a:pPr>
            <a:r>
              <a:rPr lang="en-US" sz="2800" dirty="0"/>
              <a:t>Protozoans are microscopic protists that have several characteristics that are like animals.</a:t>
            </a:r>
          </a:p>
        </p:txBody>
      </p:sp>
      <p:pic>
        <p:nvPicPr>
          <p:cNvPr id="6" name="Picture 2" descr="http://www.fcps.edu/islandcreekes/ecology/Miscellaneous/Paramecium/paramecium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979" y="1461943"/>
            <a:ext cx="36004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etc.usf.edu/clipart/7000/7057/paramecium_7057_l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2554" y="4627418"/>
            <a:ext cx="425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101science.com/images/Amoebasdrop2_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363" y="4398818"/>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691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anim calcmode="lin" valueType="num">
                                      <p:cBhvr>
                                        <p:cTn id="8" dur="2000" fill="hold"/>
                                        <p:tgtEl>
                                          <p:spTgt spid="27650"/>
                                        </p:tgtEl>
                                        <p:attrNameLst>
                                          <p:attrName>style.rotation</p:attrName>
                                        </p:attrNameLst>
                                      </p:cBhvr>
                                      <p:tavLst>
                                        <p:tav tm="0">
                                          <p:val>
                                            <p:fltVal val="720"/>
                                          </p:val>
                                        </p:tav>
                                        <p:tav tm="100000">
                                          <p:val>
                                            <p:fltVal val="0"/>
                                          </p:val>
                                        </p:tav>
                                      </p:tavLst>
                                    </p:anim>
                                    <p:anim calcmode="lin" valueType="num">
                                      <p:cBhvr>
                                        <p:cTn id="9" dur="2000" fill="hold"/>
                                        <p:tgtEl>
                                          <p:spTgt spid="27650"/>
                                        </p:tgtEl>
                                        <p:attrNameLst>
                                          <p:attrName>ppt_h</p:attrName>
                                        </p:attrNameLst>
                                      </p:cBhvr>
                                      <p:tavLst>
                                        <p:tav tm="0">
                                          <p:val>
                                            <p:fltVal val="0"/>
                                          </p:val>
                                        </p:tav>
                                        <p:tav tm="100000">
                                          <p:val>
                                            <p:strVal val="#ppt_h"/>
                                          </p:val>
                                        </p:tav>
                                      </p:tavLst>
                                    </p:anim>
                                    <p:anim calcmode="lin" valueType="num">
                                      <p:cBhvr>
                                        <p:cTn id="10" dur="2000" fill="hold"/>
                                        <p:tgtEl>
                                          <p:spTgt spid="2765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7652">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27652">
                                            <p:txEl>
                                              <p:pRg st="0" end="0"/>
                                            </p:txEl>
                                          </p:spTgt>
                                        </p:tgtEl>
                                        <p:attrNameLst>
                                          <p:attrName>ppt_x</p:attrName>
                                        </p:attrNameLst>
                                      </p:cBhvr>
                                    </p:anim>
                                    <p:anim from="0" to="-1.0" calcmode="lin" valueType="num">
                                      <p:cBhvr>
                                        <p:cTn id="16" dur="200" decel="50000" autoRev="1" fill="hold">
                                          <p:stCondLst>
                                            <p:cond delay="600"/>
                                          </p:stCondLst>
                                        </p:cTn>
                                        <p:tgtEl>
                                          <p:spTgt spid="27652">
                                            <p:txEl>
                                              <p:pRg st="0" end="0"/>
                                            </p:txEl>
                                          </p:spTgt>
                                        </p:tgtEl>
                                        <p:attrNameLst>
                                          <p:attrName>xshear</p:attrName>
                                        </p:attrNameLst>
                                      </p:cBhvr>
                                    </p:anim>
                                    <p:animScale>
                                      <p:cBhvr>
                                        <p:cTn id="17" dur="200" decel="100000" autoRev="1" fill="hold">
                                          <p:stCondLst>
                                            <p:cond delay="600"/>
                                          </p:stCondLst>
                                        </p:cTn>
                                        <p:tgtEl>
                                          <p:spTgt spid="27652">
                                            <p:txEl>
                                              <p:pRg st="0" end="0"/>
                                            </p:txEl>
                                          </p:spTgt>
                                        </p:tgtEl>
                                      </p:cBhvr>
                                      <p:from x="100000" y="100000"/>
                                      <p:to x="80000" y="100000"/>
                                    </p:animScale>
                                    <p:anim by="(#ppt_h/3+#ppt_w*0.1)" calcmode="lin" valueType="num">
                                      <p:cBhvr additive="sum">
                                        <p:cTn id="18" dur="200" decel="100000" autoRev="1" fill="hold">
                                          <p:stCondLst>
                                            <p:cond delay="600"/>
                                          </p:stCondLst>
                                        </p:cTn>
                                        <p:tgtEl>
                                          <p:spTgt spid="27652">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title"/>
          </p:nvPr>
        </p:nvSpPr>
        <p:spPr>
          <a:xfrm>
            <a:off x="560627" y="54470"/>
            <a:ext cx="8229600" cy="848949"/>
          </a:xfrm>
        </p:spPr>
        <p:txBody>
          <a:bodyPr/>
          <a:lstStyle/>
          <a:p>
            <a:pPr eaLnBrk="1" hangingPunct="1">
              <a:defRPr/>
            </a:pPr>
            <a:r>
              <a:rPr lang="en-US" dirty="0"/>
              <a:t>Protists - Algae</a:t>
            </a:r>
          </a:p>
        </p:txBody>
      </p:sp>
      <p:pic>
        <p:nvPicPr>
          <p:cNvPr id="57348" name="Picture 7" descr="Green Algae"/>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80117" y="1026618"/>
            <a:ext cx="3244776" cy="2901950"/>
          </a:xfrm>
          <a:noFill/>
          <a:extLst>
            <a:ext uri="{909E8E84-426E-40DD-AFC4-6F175D3DCCD1}">
              <a14:hiddenFill xmlns:a14="http://schemas.microsoft.com/office/drawing/2010/main">
                <a:solidFill>
                  <a:srgbClr val="FFFFFF"/>
                </a:solidFill>
              </a14:hiddenFill>
            </a:ext>
          </a:extLst>
        </p:spPr>
      </p:pic>
      <p:sp>
        <p:nvSpPr>
          <p:cNvPr id="29702" name="Rectangle 6"/>
          <p:cNvSpPr>
            <a:spLocks noGrp="1" noChangeArrowheads="1"/>
          </p:cNvSpPr>
          <p:nvPr>
            <p:ph type="body" sz="half" idx="2"/>
          </p:nvPr>
        </p:nvSpPr>
        <p:spPr>
          <a:xfrm>
            <a:off x="5029200" y="1600200"/>
            <a:ext cx="3657600" cy="4525963"/>
          </a:xfrm>
        </p:spPr>
        <p:txBody>
          <a:bodyPr>
            <a:normAutofit/>
          </a:bodyPr>
          <a:lstStyle/>
          <a:p>
            <a:pPr eaLnBrk="1" hangingPunct="1">
              <a:lnSpc>
                <a:spcPct val="200000"/>
              </a:lnSpc>
              <a:defRPr/>
            </a:pPr>
            <a:r>
              <a:rPr lang="en-US" sz="2000" dirty="0"/>
              <a:t>Algae are protists that have a few characteristics in common with plants.  </a:t>
            </a:r>
          </a:p>
          <a:p>
            <a:pPr eaLnBrk="1" hangingPunct="1">
              <a:lnSpc>
                <a:spcPct val="200000"/>
              </a:lnSpc>
              <a:defRPr/>
            </a:pPr>
            <a:r>
              <a:rPr lang="en-US" sz="2000" dirty="0"/>
              <a:t>Algae make their own food using photosynthesis.</a:t>
            </a:r>
          </a:p>
          <a:p>
            <a:pPr eaLnBrk="1" hangingPunct="1">
              <a:lnSpc>
                <a:spcPct val="200000"/>
              </a:lnSpc>
              <a:defRPr/>
            </a:pPr>
            <a:r>
              <a:rPr lang="en-US" sz="2000" dirty="0"/>
              <a:t>Green Algae and brown algae </a:t>
            </a:r>
            <a:endParaRPr lang="en-US" sz="2800" dirty="0"/>
          </a:p>
        </p:txBody>
      </p:sp>
      <p:pic>
        <p:nvPicPr>
          <p:cNvPr id="2" name="Picture 1">
            <a:extLst>
              <a:ext uri="{FF2B5EF4-FFF2-40B4-BE49-F238E27FC236}">
                <a16:creationId xmlns:a16="http://schemas.microsoft.com/office/drawing/2014/main" id="{946C80F1-EF56-45A0-9FBA-B7112A5ECB10}"/>
              </a:ext>
            </a:extLst>
          </p:cNvPr>
          <p:cNvPicPr>
            <a:picLocks noChangeAspect="1"/>
          </p:cNvPicPr>
          <p:nvPr/>
        </p:nvPicPr>
        <p:blipFill>
          <a:blip r:embed="rId4"/>
          <a:stretch>
            <a:fillRect/>
          </a:stretch>
        </p:blipFill>
        <p:spPr>
          <a:xfrm>
            <a:off x="580117" y="4106237"/>
            <a:ext cx="3352800" cy="2514600"/>
          </a:xfrm>
          <a:prstGeom prst="rect">
            <a:avLst/>
          </a:prstGeom>
        </p:spPr>
      </p:pic>
    </p:spTree>
    <p:extLst>
      <p:ext uri="{BB962C8B-B14F-4D97-AF65-F5344CB8AC3E}">
        <p14:creationId xmlns:p14="http://schemas.microsoft.com/office/powerpoint/2010/main" val="420569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9702">
                                            <p:txEl>
                                              <p:pRg st="0" end="0"/>
                                            </p:txEl>
                                          </p:spTgt>
                                        </p:tgtEl>
                                        <p:attrNameLst>
                                          <p:attrName>style.visibility</p:attrName>
                                        </p:attrNameLst>
                                      </p:cBhvr>
                                      <p:to>
                                        <p:strVal val="visible"/>
                                      </p:to>
                                    </p:set>
                                    <p:anim calcmode="lin" valueType="num">
                                      <p:cBhvr>
                                        <p:cTn id="12" dur="1000" fill="hold"/>
                                        <p:tgtEl>
                                          <p:spTgt spid="2970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970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970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970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29702">
                                            <p:txEl>
                                              <p:pRg st="1" end="1"/>
                                            </p:txEl>
                                          </p:spTgt>
                                        </p:tgtEl>
                                        <p:attrNameLst>
                                          <p:attrName>style.visibility</p:attrName>
                                        </p:attrNameLst>
                                      </p:cBhvr>
                                      <p:to>
                                        <p:strVal val="visible"/>
                                      </p:to>
                                    </p:set>
                                    <p:anim calcmode="lin" valueType="num">
                                      <p:cBhvr>
                                        <p:cTn id="20" dur="1000" fill="hold"/>
                                        <p:tgtEl>
                                          <p:spTgt spid="2970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970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970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970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29702">
                                            <p:txEl>
                                              <p:pRg st="2" end="2"/>
                                            </p:txEl>
                                          </p:spTgt>
                                        </p:tgtEl>
                                        <p:attrNameLst>
                                          <p:attrName>style.visibility</p:attrName>
                                        </p:attrNameLst>
                                      </p:cBhvr>
                                      <p:to>
                                        <p:strVal val="visible"/>
                                      </p:to>
                                    </p:set>
                                    <p:anim calcmode="lin" valueType="num">
                                      <p:cBhvr>
                                        <p:cTn id="28" dur="1000" fill="hold"/>
                                        <p:tgtEl>
                                          <p:spTgt spid="2970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970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9702">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97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1020762"/>
          </a:xfrm>
        </p:spPr>
        <p:txBody>
          <a:bodyPr/>
          <a:lstStyle/>
          <a:p>
            <a:pPr eaLnBrk="1" hangingPunct="1">
              <a:defRPr/>
            </a:pPr>
            <a:r>
              <a:rPr lang="en-US" b="1" dirty="0">
                <a:solidFill>
                  <a:srgbClr val="C00000"/>
                </a:solidFill>
              </a:rPr>
              <a:t>3-Kingdom: Fungi</a:t>
            </a:r>
          </a:p>
        </p:txBody>
      </p:sp>
      <p:sp>
        <p:nvSpPr>
          <p:cNvPr id="43011" name="Rectangle 3"/>
          <p:cNvSpPr>
            <a:spLocks noGrp="1" noChangeArrowheads="1"/>
          </p:cNvSpPr>
          <p:nvPr>
            <p:ph idx="1"/>
          </p:nvPr>
        </p:nvSpPr>
        <p:spPr>
          <a:xfrm>
            <a:off x="609600" y="1259174"/>
            <a:ext cx="8229600" cy="4983162"/>
          </a:xfrm>
        </p:spPr>
        <p:txBody>
          <a:bodyPr>
            <a:normAutofit/>
          </a:bodyPr>
          <a:lstStyle/>
          <a:p>
            <a:pPr eaLnBrk="1" hangingPunct="1">
              <a:lnSpc>
                <a:spcPct val="160000"/>
              </a:lnSpc>
              <a:defRPr/>
            </a:pPr>
            <a:r>
              <a:rPr lang="en-US" sz="2400" dirty="0"/>
              <a:t>Eukaryotic and Mostly Multicellular</a:t>
            </a:r>
          </a:p>
          <a:p>
            <a:pPr eaLnBrk="1" hangingPunct="1">
              <a:lnSpc>
                <a:spcPct val="160000"/>
              </a:lnSpc>
              <a:defRPr/>
            </a:pPr>
            <a:r>
              <a:rPr lang="en-US" sz="2400" dirty="0"/>
              <a:t>Have membrane bound organelles (mitochondria, chloroplast, </a:t>
            </a:r>
            <a:r>
              <a:rPr lang="en-US" sz="2400" dirty="0" err="1"/>
              <a:t>golgi</a:t>
            </a:r>
            <a:r>
              <a:rPr lang="en-US" sz="2400" dirty="0"/>
              <a:t>, endoplasmic reticulum).</a:t>
            </a:r>
          </a:p>
          <a:p>
            <a:pPr eaLnBrk="1" hangingPunct="1">
              <a:lnSpc>
                <a:spcPct val="160000"/>
              </a:lnSpc>
              <a:defRPr/>
            </a:pPr>
            <a:r>
              <a:rPr lang="en-US" sz="2400" dirty="0"/>
              <a:t>Fungi must obtain their food from other organisms </a:t>
            </a:r>
            <a:r>
              <a:rPr lang="en-US" sz="2400" b="1" dirty="0">
                <a:solidFill>
                  <a:srgbClr val="7030A0"/>
                </a:solidFill>
              </a:rPr>
              <a:t>Heterotrophs</a:t>
            </a:r>
            <a:endParaRPr lang="en-US" sz="2400" dirty="0">
              <a:solidFill>
                <a:srgbClr val="7030A0"/>
              </a:solidFill>
            </a:endParaRPr>
          </a:p>
          <a:p>
            <a:pPr eaLnBrk="1" hangingPunct="1">
              <a:lnSpc>
                <a:spcPct val="160000"/>
              </a:lnSpc>
              <a:defRPr/>
            </a:pPr>
            <a:r>
              <a:rPr lang="en-US" sz="2400" dirty="0"/>
              <a:t>Fungi are decomposers</a:t>
            </a:r>
          </a:p>
          <a:p>
            <a:pPr eaLnBrk="1" hangingPunct="1">
              <a:buFont typeface="Wingdings" pitchFamily="2" charset="2"/>
              <a:buNone/>
              <a:defRPr/>
            </a:pPr>
            <a:endParaRPr lang="en-US" dirty="0"/>
          </a:p>
        </p:txBody>
      </p:sp>
    </p:spTree>
    <p:extLst>
      <p:ext uri="{BB962C8B-B14F-4D97-AF65-F5344CB8AC3E}">
        <p14:creationId xmlns:p14="http://schemas.microsoft.com/office/powerpoint/2010/main" val="185145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path" presetSubtype="0" accel="50000" decel="50000" fill="hold" grpId="0" nodeType="clickEffect">
                                  <p:stCondLst>
                                    <p:cond delay="0"/>
                                  </p:stCondLst>
                                  <p:childTnLst>
                                    <p:animMotion origin="layout" path="M 0 0  C 0.001 0.04528  0.011 0.08657  0.028 0.1132  C 0.028 0.11453  0.055 0.15049  0.055 0.14916  C 0.07 0.16914  0.079 0.19711  0.079 0.2264  C 0.079 0.285  0.044 0.33162  0 0.33295  C -0.044 0.33162  -0.079 0.285  -0.079 0.2264  C -0.079 0.19711  -0.07 0.16914  -0.055 0.14916  C -0.055 0.15049  -0.028 0.11453  -0.028 0.1132  C -0.011 0.08657  -0.001 0.04528  0 0  Z" pathEditMode="relative" ptsTypes="">
                                      <p:cBhvr>
                                        <p:cTn id="12" dur="2000" fill="hold"/>
                                        <p:tgtEl>
                                          <p:spTgt spid="43011">
                                            <p:txEl>
                                              <p:pRg st="0" end="0"/>
                                            </p:txEl>
                                          </p:spTgt>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8" presetClass="path" presetSubtype="0" accel="50000" decel="50000" fill="hold" grpId="0" nodeType="clickEffect">
                                  <p:stCondLst>
                                    <p:cond delay="0"/>
                                  </p:stCondLst>
                                  <p:childTnLst>
                                    <p:animMotion origin="layout" path="M 0 0  C 0.001 0.04528  0.011 0.08657  0.028 0.1132  C 0.028 0.11453  0.055 0.15049  0.055 0.14916  C 0.07 0.16914  0.079 0.19711  0.079 0.2264  C 0.079 0.285  0.044 0.33162  0 0.33295  C -0.044 0.33162  -0.079 0.285  -0.079 0.2264  C -0.079 0.19711  -0.07 0.16914  -0.055 0.14916  C -0.055 0.15049  -0.028 0.11453  -0.028 0.1132  C -0.011 0.08657  -0.001 0.04528  0 0  Z" pathEditMode="relative" ptsTypes="">
                                      <p:cBhvr>
                                        <p:cTn id="16" dur="2000" fill="hold"/>
                                        <p:tgtEl>
                                          <p:spTgt spid="43011">
                                            <p:txEl>
                                              <p:pRg st="1" end="1"/>
                                            </p:txEl>
                                          </p:spTgt>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path" presetSubtype="0" accel="50000" decel="50000" fill="hold" grpId="0" nodeType="clickEffect">
                                  <p:stCondLst>
                                    <p:cond delay="0"/>
                                  </p:stCondLst>
                                  <p:childTnLst>
                                    <p:animMotion origin="layout" path="M 0 0  C 0.001 0.04528  0.011 0.08657  0.028 0.1132  C 0.028 0.11453  0.055 0.15049  0.055 0.14916  C 0.07 0.16914  0.079 0.19711  0.079 0.2264  C 0.079 0.285  0.044 0.33162  0 0.33295  C -0.044 0.33162  -0.079 0.285  -0.079 0.2264  C -0.079 0.19711  -0.07 0.16914  -0.055 0.14916  C -0.055 0.15049  -0.028 0.11453  -0.028 0.1132  C -0.011 0.08657  -0.001 0.04528  0 0  Z" pathEditMode="relative" ptsTypes="">
                                      <p:cBhvr>
                                        <p:cTn id="20" dur="2000" fill="hold"/>
                                        <p:tgtEl>
                                          <p:spTgt spid="43011">
                                            <p:txEl>
                                              <p:pRg st="2" end="2"/>
                                            </p:txEl>
                                          </p:spTgt>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path" presetSubtype="0" accel="50000" decel="50000" fill="hold" grpId="0" nodeType="clickEffect">
                                  <p:stCondLst>
                                    <p:cond delay="0"/>
                                  </p:stCondLst>
                                  <p:childTnLst>
                                    <p:animMotion origin="layout" path="M 0 0  C 0.001 0.04528  0.011 0.08657  0.028 0.1132  C 0.028 0.11453  0.055 0.15049  0.055 0.14916  C 0.07 0.16914  0.079 0.19711  0.079 0.2264  C 0.079 0.285  0.044 0.33162  0 0.33295  C -0.044 0.33162  -0.079 0.285  -0.079 0.2264  C -0.079 0.19711  -0.07 0.16914  -0.055 0.14916  C -0.055 0.15049  -0.028 0.11453  -0.028 0.1132  C -0.011 0.08657  -0.001 0.04528  0 0  Z" pathEditMode="relative" ptsTypes="">
                                      <p:cBhvr>
                                        <p:cTn id="24" dur="2000" fill="hold"/>
                                        <p:tgtEl>
                                          <p:spTgt spid="43011">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45127"/>
            <a:ext cx="8119659"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79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4275" name="Rectangle 3"/>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4276" name="Rectangle 4"/>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4277" name="Rectangle 5"/>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4278" name="Rectangle 6"/>
          <p:cNvSpPr>
            <a:spLocks noGrp="1" noChangeArrowheads="1"/>
          </p:cNvSpPr>
          <p:nvPr>
            <p:ph idx="1"/>
          </p:nvPr>
        </p:nvSpPr>
        <p:spPr>
          <a:xfrm>
            <a:off x="304800" y="76418"/>
            <a:ext cx="8837417" cy="6475913"/>
          </a:xfrm>
          <a:noFill/>
          <a:ln/>
        </p:spPr>
        <p:txBody>
          <a:bodyPr lIns="92062" tIns="46032" rIns="92062" bIns="46032">
            <a:normAutofit/>
          </a:bodyPr>
          <a:lstStyle/>
          <a:p>
            <a:pPr>
              <a:lnSpc>
                <a:spcPct val="110000"/>
              </a:lnSpc>
              <a:buFontTx/>
              <a:buNone/>
            </a:pPr>
            <a:endParaRPr lang="en-US" b="1" dirty="0">
              <a:solidFill>
                <a:srgbClr val="002060"/>
              </a:solidFill>
            </a:endParaRPr>
          </a:p>
          <a:p>
            <a:pPr>
              <a:lnSpc>
                <a:spcPct val="110000"/>
              </a:lnSpc>
              <a:buFontTx/>
              <a:buNone/>
            </a:pPr>
            <a:r>
              <a:rPr lang="en-US" sz="2400" b="1" dirty="0">
                <a:solidFill>
                  <a:srgbClr val="C00000"/>
                </a:solidFill>
              </a:rPr>
              <a:t>4. Kingdom Plantae:  </a:t>
            </a:r>
          </a:p>
          <a:p>
            <a:pPr lvl="1">
              <a:lnSpc>
                <a:spcPct val="110000"/>
              </a:lnSpc>
            </a:pPr>
            <a:r>
              <a:rPr lang="en-US" sz="2200" dirty="0"/>
              <a:t>Complex multicellular organisms. </a:t>
            </a:r>
          </a:p>
          <a:p>
            <a:pPr lvl="1">
              <a:lnSpc>
                <a:spcPct val="110000"/>
              </a:lnSpc>
            </a:pPr>
            <a:r>
              <a:rPr lang="en-US" sz="2200" dirty="0"/>
              <a:t>Cellulose cell walls.</a:t>
            </a:r>
          </a:p>
          <a:p>
            <a:pPr>
              <a:lnSpc>
                <a:spcPct val="110000"/>
              </a:lnSpc>
            </a:pPr>
            <a:r>
              <a:rPr lang="en-US" sz="2200" dirty="0">
                <a:solidFill>
                  <a:srgbClr val="C00000"/>
                </a:solidFill>
              </a:rPr>
              <a:t>Eukaryotes</a:t>
            </a:r>
            <a:r>
              <a:rPr lang="en-US" sz="2600" dirty="0"/>
              <a:t>:  Have nuclear membrane around DNA and membrane bound organelles.</a:t>
            </a:r>
          </a:p>
          <a:p>
            <a:pPr lvl="1">
              <a:lnSpc>
                <a:spcPct val="110000"/>
              </a:lnSpc>
            </a:pPr>
            <a:r>
              <a:rPr lang="en-US" sz="2200" dirty="0">
                <a:solidFill>
                  <a:srgbClr val="C00000"/>
                </a:solidFill>
              </a:rPr>
              <a:t>Autotrophs</a:t>
            </a:r>
            <a:r>
              <a:rPr lang="en-US" sz="2200" dirty="0">
                <a:solidFill>
                  <a:srgbClr val="7030A0"/>
                </a:solidFill>
              </a:rPr>
              <a:t>:  </a:t>
            </a:r>
            <a:r>
              <a:rPr lang="en-US" sz="2200" dirty="0"/>
              <a:t>Convert sunlight, water, and carbon dioxide into food through </a:t>
            </a:r>
            <a:r>
              <a:rPr lang="en-US" sz="2200" dirty="0">
                <a:solidFill>
                  <a:srgbClr val="C00000"/>
                </a:solidFill>
              </a:rPr>
              <a:t>photosynthesis</a:t>
            </a:r>
            <a:r>
              <a:rPr lang="en-US" sz="2200" dirty="0"/>
              <a:t>.</a:t>
            </a:r>
          </a:p>
          <a:p>
            <a:pPr lvl="1">
              <a:lnSpc>
                <a:spcPct val="110000"/>
              </a:lnSpc>
            </a:pPr>
            <a:r>
              <a:rPr lang="en-US" sz="2200" dirty="0"/>
              <a:t>Other features:</a:t>
            </a:r>
          </a:p>
          <a:p>
            <a:pPr lvl="2">
              <a:lnSpc>
                <a:spcPct val="110000"/>
              </a:lnSpc>
            </a:pPr>
            <a:r>
              <a:rPr lang="en-US" sz="2200" dirty="0"/>
              <a:t>Waxy cuticle that prevents water loss.</a:t>
            </a:r>
          </a:p>
          <a:p>
            <a:pPr lvl="2">
              <a:lnSpc>
                <a:spcPct val="110000"/>
              </a:lnSpc>
            </a:pPr>
            <a:r>
              <a:rPr lang="en-US" sz="2200" dirty="0"/>
              <a:t>Multicellular sex organs.</a:t>
            </a:r>
          </a:p>
          <a:p>
            <a:pPr lvl="2">
              <a:lnSpc>
                <a:spcPct val="110000"/>
              </a:lnSpc>
            </a:pPr>
            <a:r>
              <a:rPr lang="en-US" sz="2200" dirty="0"/>
              <a:t>Openings in leaves and stems for gas exchange (stomata).</a:t>
            </a:r>
          </a:p>
          <a:p>
            <a:pPr lvl="1">
              <a:lnSpc>
                <a:spcPct val="110000"/>
              </a:lnSpc>
            </a:pPr>
            <a:r>
              <a:rPr lang="en-US" sz="2200" dirty="0">
                <a:solidFill>
                  <a:srgbClr val="C00000"/>
                </a:solidFill>
              </a:rPr>
              <a:t>Include</a:t>
            </a:r>
            <a:r>
              <a:rPr lang="en-US" sz="2200" dirty="0"/>
              <a:t>:  Trees, flowering plants, and mosses.</a:t>
            </a:r>
          </a:p>
        </p:txBody>
      </p:sp>
    </p:spTree>
    <p:extLst>
      <p:ext uri="{BB962C8B-B14F-4D97-AF65-F5344CB8AC3E}">
        <p14:creationId xmlns:p14="http://schemas.microsoft.com/office/powerpoint/2010/main" val="32261716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8">
                                            <p:txEl>
                                              <p:pRg st="1" end="1"/>
                                            </p:txEl>
                                          </p:spTgt>
                                        </p:tgtEl>
                                        <p:attrNameLst>
                                          <p:attrName>style.visibility</p:attrName>
                                        </p:attrNameLst>
                                      </p:cBhvr>
                                      <p:to>
                                        <p:strVal val="visible"/>
                                      </p:to>
                                    </p:set>
                                    <p:anim calcmode="lin" valueType="num">
                                      <p:cBhvr additive="base">
                                        <p:cTn id="7" dur="500" fill="hold"/>
                                        <p:tgtEl>
                                          <p:spTgt spid="5427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8">
                                            <p:txEl>
                                              <p:pRg st="2" end="2"/>
                                            </p:txEl>
                                          </p:spTgt>
                                        </p:tgtEl>
                                        <p:attrNameLst>
                                          <p:attrName>style.visibility</p:attrName>
                                        </p:attrNameLst>
                                      </p:cBhvr>
                                      <p:to>
                                        <p:strVal val="visible"/>
                                      </p:to>
                                    </p:set>
                                    <p:anim calcmode="lin" valueType="num">
                                      <p:cBhvr additive="base">
                                        <p:cTn id="13" dur="500" fill="hold"/>
                                        <p:tgtEl>
                                          <p:spTgt spid="5427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8">
                                            <p:txEl>
                                              <p:pRg st="3" end="3"/>
                                            </p:txEl>
                                          </p:spTgt>
                                        </p:tgtEl>
                                        <p:attrNameLst>
                                          <p:attrName>style.visibility</p:attrName>
                                        </p:attrNameLst>
                                      </p:cBhvr>
                                      <p:to>
                                        <p:strVal val="visible"/>
                                      </p:to>
                                    </p:set>
                                    <p:anim calcmode="lin" valueType="num">
                                      <p:cBhvr additive="base">
                                        <p:cTn id="19" dur="500" fill="hold"/>
                                        <p:tgtEl>
                                          <p:spTgt spid="5427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8">
                                            <p:txEl>
                                              <p:pRg st="4" end="4"/>
                                            </p:txEl>
                                          </p:spTgt>
                                        </p:tgtEl>
                                        <p:attrNameLst>
                                          <p:attrName>style.visibility</p:attrName>
                                        </p:attrNameLst>
                                      </p:cBhvr>
                                      <p:to>
                                        <p:strVal val="visible"/>
                                      </p:to>
                                    </p:set>
                                    <p:anim calcmode="lin" valueType="num">
                                      <p:cBhvr additive="base">
                                        <p:cTn id="25" dur="500" fill="hold"/>
                                        <p:tgtEl>
                                          <p:spTgt spid="5427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78">
                                            <p:txEl>
                                              <p:pRg st="5" end="5"/>
                                            </p:txEl>
                                          </p:spTgt>
                                        </p:tgtEl>
                                        <p:attrNameLst>
                                          <p:attrName>style.visibility</p:attrName>
                                        </p:attrNameLst>
                                      </p:cBhvr>
                                      <p:to>
                                        <p:strVal val="visible"/>
                                      </p:to>
                                    </p:set>
                                    <p:anim calcmode="lin" valueType="num">
                                      <p:cBhvr additive="base">
                                        <p:cTn id="31" dur="500" fill="hold"/>
                                        <p:tgtEl>
                                          <p:spTgt spid="5427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27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278">
                                            <p:txEl>
                                              <p:pRg st="6" end="6"/>
                                            </p:txEl>
                                          </p:spTgt>
                                        </p:tgtEl>
                                        <p:attrNameLst>
                                          <p:attrName>style.visibility</p:attrName>
                                        </p:attrNameLst>
                                      </p:cBhvr>
                                      <p:to>
                                        <p:strVal val="visible"/>
                                      </p:to>
                                    </p:set>
                                    <p:anim calcmode="lin" valueType="num">
                                      <p:cBhvr additive="base">
                                        <p:cTn id="37" dur="500" fill="hold"/>
                                        <p:tgtEl>
                                          <p:spTgt spid="5427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2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278">
                                            <p:txEl>
                                              <p:pRg st="7" end="7"/>
                                            </p:txEl>
                                          </p:spTgt>
                                        </p:tgtEl>
                                        <p:attrNameLst>
                                          <p:attrName>style.visibility</p:attrName>
                                        </p:attrNameLst>
                                      </p:cBhvr>
                                      <p:to>
                                        <p:strVal val="visible"/>
                                      </p:to>
                                    </p:set>
                                    <p:anim calcmode="lin" valueType="num">
                                      <p:cBhvr additive="base">
                                        <p:cTn id="43" dur="500" fill="hold"/>
                                        <p:tgtEl>
                                          <p:spTgt spid="5427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42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4278">
                                            <p:txEl>
                                              <p:pRg st="8" end="8"/>
                                            </p:txEl>
                                          </p:spTgt>
                                        </p:tgtEl>
                                        <p:attrNameLst>
                                          <p:attrName>style.visibility</p:attrName>
                                        </p:attrNameLst>
                                      </p:cBhvr>
                                      <p:to>
                                        <p:strVal val="visible"/>
                                      </p:to>
                                    </p:set>
                                    <p:anim calcmode="lin" valueType="num">
                                      <p:cBhvr additive="base">
                                        <p:cTn id="49" dur="500" fill="hold"/>
                                        <p:tgtEl>
                                          <p:spTgt spid="5427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427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4278">
                                            <p:txEl>
                                              <p:pRg st="9" end="9"/>
                                            </p:txEl>
                                          </p:spTgt>
                                        </p:tgtEl>
                                        <p:attrNameLst>
                                          <p:attrName>style.visibility</p:attrName>
                                        </p:attrNameLst>
                                      </p:cBhvr>
                                      <p:to>
                                        <p:strVal val="visible"/>
                                      </p:to>
                                    </p:set>
                                    <p:anim calcmode="lin" valueType="num">
                                      <p:cBhvr additive="base">
                                        <p:cTn id="55" dur="500" fill="hold"/>
                                        <p:tgtEl>
                                          <p:spTgt spid="54278">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427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4278">
                                            <p:txEl>
                                              <p:pRg st="10" end="10"/>
                                            </p:txEl>
                                          </p:spTgt>
                                        </p:tgtEl>
                                        <p:attrNameLst>
                                          <p:attrName>style.visibility</p:attrName>
                                        </p:attrNameLst>
                                      </p:cBhvr>
                                      <p:to>
                                        <p:strVal val="visible"/>
                                      </p:to>
                                    </p:set>
                                    <p:anim calcmode="lin" valueType="num">
                                      <p:cBhvr additive="base">
                                        <p:cTn id="61" dur="500" fill="hold"/>
                                        <p:tgtEl>
                                          <p:spTgt spid="54278">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427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bldLvl="4"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5299" name="Rectangle 3"/>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5300" name="Rectangle 4"/>
          <p:cNvSpPr>
            <a:spLocks noChangeArrowheads="1"/>
          </p:cNvSpPr>
          <p:nvPr/>
        </p:nvSpPr>
        <p:spPr bwMode="auto">
          <a:xfrm>
            <a:off x="684997" y="6248439"/>
            <a:ext cx="1905149"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5301" name="Rectangle 5"/>
          <p:cNvSpPr>
            <a:spLocks noChangeArrowheads="1"/>
          </p:cNvSpPr>
          <p:nvPr/>
        </p:nvSpPr>
        <p:spPr bwMode="auto">
          <a:xfrm>
            <a:off x="3123517" y="6248439"/>
            <a:ext cx="2896968" cy="4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577" tIns="51289" rIns="102577" bIns="51289" anchor="ctr"/>
          <a:lstStyle/>
          <a:p>
            <a:endParaRPr lang="en-US"/>
          </a:p>
        </p:txBody>
      </p:sp>
      <p:sp>
        <p:nvSpPr>
          <p:cNvPr id="55302" name="Rectangle 6"/>
          <p:cNvSpPr>
            <a:spLocks noGrp="1" noChangeArrowheads="1"/>
          </p:cNvSpPr>
          <p:nvPr>
            <p:ph idx="1"/>
          </p:nvPr>
        </p:nvSpPr>
        <p:spPr>
          <a:xfrm>
            <a:off x="3748" y="152834"/>
            <a:ext cx="7620000" cy="6475913"/>
          </a:xfrm>
          <a:noFill/>
          <a:ln/>
        </p:spPr>
        <p:txBody>
          <a:bodyPr lIns="92062" tIns="46032" rIns="92062" bIns="46032">
            <a:normAutofit lnSpcReduction="10000"/>
          </a:bodyPr>
          <a:lstStyle/>
          <a:p>
            <a:pPr>
              <a:lnSpc>
                <a:spcPct val="110000"/>
              </a:lnSpc>
              <a:buFontTx/>
              <a:buNone/>
            </a:pPr>
            <a:r>
              <a:rPr lang="en-US" b="1" dirty="0">
                <a:solidFill>
                  <a:srgbClr val="7030A0"/>
                </a:solidFill>
              </a:rPr>
              <a:t>5. Kingdom Animalia</a:t>
            </a:r>
            <a:r>
              <a:rPr lang="en-US" b="1" dirty="0">
                <a:solidFill>
                  <a:srgbClr val="FFFF00"/>
                </a:solidFill>
              </a:rPr>
              <a:t>:  </a:t>
            </a:r>
          </a:p>
          <a:p>
            <a:pPr>
              <a:lnSpc>
                <a:spcPct val="110000"/>
              </a:lnSpc>
              <a:buFontTx/>
              <a:buNone/>
            </a:pPr>
            <a:endParaRPr lang="en-US" b="1" dirty="0">
              <a:solidFill>
                <a:srgbClr val="FFFF00"/>
              </a:solidFill>
            </a:endParaRPr>
          </a:p>
          <a:p>
            <a:pPr lvl="1">
              <a:lnSpc>
                <a:spcPct val="110000"/>
              </a:lnSpc>
            </a:pPr>
            <a:r>
              <a:rPr lang="en-US" sz="2400" b="1" dirty="0"/>
              <a:t>Complex multicellular organisms. </a:t>
            </a:r>
          </a:p>
          <a:p>
            <a:pPr lvl="1">
              <a:lnSpc>
                <a:spcPct val="110000"/>
              </a:lnSpc>
            </a:pPr>
            <a:r>
              <a:rPr lang="en-US" sz="2400" b="1" dirty="0"/>
              <a:t>Lack cell walls.</a:t>
            </a:r>
          </a:p>
          <a:p>
            <a:pPr lvl="1">
              <a:lnSpc>
                <a:spcPct val="110000"/>
              </a:lnSpc>
            </a:pPr>
            <a:r>
              <a:rPr lang="en-US" sz="2400" b="1" dirty="0">
                <a:solidFill>
                  <a:srgbClr val="7030A0"/>
                </a:solidFill>
              </a:rPr>
              <a:t>Eucaryotes:  </a:t>
            </a:r>
            <a:r>
              <a:rPr lang="en-US" sz="2400" b="1" dirty="0"/>
              <a:t>Have nuclear membrane around DNA and membrane bound organelles.</a:t>
            </a:r>
          </a:p>
          <a:p>
            <a:pPr lvl="1">
              <a:lnSpc>
                <a:spcPct val="110000"/>
              </a:lnSpc>
            </a:pPr>
            <a:r>
              <a:rPr lang="en-US" sz="2400" b="1" dirty="0">
                <a:solidFill>
                  <a:srgbClr val="7030A0"/>
                </a:solidFill>
              </a:rPr>
              <a:t>Heterotrophs:</a:t>
            </a:r>
            <a:r>
              <a:rPr lang="en-US" sz="2400" b="1" dirty="0"/>
              <a:t>  Obtain chemical energy from living sources.  Eat other organisms for nourishment.</a:t>
            </a:r>
          </a:p>
          <a:p>
            <a:pPr lvl="1">
              <a:lnSpc>
                <a:spcPct val="110000"/>
              </a:lnSpc>
            </a:pPr>
            <a:r>
              <a:rPr lang="en-US" sz="2400" b="1" dirty="0"/>
              <a:t>Features of complex animals:</a:t>
            </a:r>
          </a:p>
          <a:p>
            <a:pPr lvl="2"/>
            <a:r>
              <a:rPr lang="en-US" b="1" dirty="0"/>
              <a:t>High degree of tissue specialization and body organization.</a:t>
            </a:r>
          </a:p>
          <a:p>
            <a:pPr lvl="2"/>
            <a:r>
              <a:rPr lang="en-US" b="1" dirty="0"/>
              <a:t>Locomotion.</a:t>
            </a:r>
          </a:p>
          <a:p>
            <a:pPr lvl="2"/>
            <a:r>
              <a:rPr lang="en-US" b="1" dirty="0"/>
              <a:t>Well developed sense organs, nervous system, and muscles.</a:t>
            </a:r>
          </a:p>
          <a:p>
            <a:pPr lvl="1">
              <a:lnSpc>
                <a:spcPct val="110000"/>
              </a:lnSpc>
            </a:pPr>
            <a:r>
              <a:rPr lang="en-US" sz="2400" b="1" dirty="0">
                <a:solidFill>
                  <a:srgbClr val="FF0000"/>
                </a:solidFill>
              </a:rPr>
              <a:t>Include</a:t>
            </a:r>
            <a:r>
              <a:rPr lang="en-US" sz="2400" b="1" dirty="0"/>
              <a:t>:  Sponges, worms, insects, and vertebrates</a:t>
            </a:r>
            <a:r>
              <a:rPr lang="en-US" b="1" dirty="0"/>
              <a:t>.</a:t>
            </a:r>
          </a:p>
        </p:txBody>
      </p:sp>
      <p:pic>
        <p:nvPicPr>
          <p:cNvPr id="10242" name="Picture 2" descr="What We Can Learn From Nelson Mandela Today | Time">
            <a:extLst>
              <a:ext uri="{FF2B5EF4-FFF2-40B4-BE49-F238E27FC236}">
                <a16:creationId xmlns:a16="http://schemas.microsoft.com/office/drawing/2014/main" id="{E3568F5C-02B4-441E-992E-707B7DEC3D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037" y="-90971"/>
            <a:ext cx="2649798" cy="21000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577AD40-B7C1-4125-AF0A-46F9A50E0561}"/>
              </a:ext>
            </a:extLst>
          </p:cNvPr>
          <p:cNvPicPr>
            <a:picLocks noChangeAspect="1"/>
          </p:cNvPicPr>
          <p:nvPr/>
        </p:nvPicPr>
        <p:blipFill>
          <a:blip r:embed="rId3"/>
          <a:stretch>
            <a:fillRect/>
          </a:stretch>
        </p:blipFill>
        <p:spPr>
          <a:xfrm>
            <a:off x="4975116" y="-139760"/>
            <a:ext cx="2090738" cy="2217603"/>
          </a:xfrm>
          <a:prstGeom prst="rect">
            <a:avLst/>
          </a:prstGeom>
        </p:spPr>
      </p:pic>
    </p:spTree>
    <p:extLst>
      <p:ext uri="{BB962C8B-B14F-4D97-AF65-F5344CB8AC3E}">
        <p14:creationId xmlns:p14="http://schemas.microsoft.com/office/powerpoint/2010/main" val="125351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anim calcmode="lin" valueType="num">
                                      <p:cBhvr additive="base">
                                        <p:cTn id="7" dur="500" fill="hold"/>
                                        <p:tgtEl>
                                          <p:spTgt spid="553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3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2">
                                            <p:txEl>
                                              <p:pRg st="2" end="2"/>
                                            </p:txEl>
                                          </p:spTgt>
                                        </p:tgtEl>
                                        <p:attrNameLst>
                                          <p:attrName>style.visibility</p:attrName>
                                        </p:attrNameLst>
                                      </p:cBhvr>
                                      <p:to>
                                        <p:strVal val="visible"/>
                                      </p:to>
                                    </p:set>
                                    <p:anim calcmode="lin" valueType="num">
                                      <p:cBhvr additive="base">
                                        <p:cTn id="13" dur="500" fill="hold"/>
                                        <p:tgtEl>
                                          <p:spTgt spid="5530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3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302">
                                            <p:txEl>
                                              <p:pRg st="3" end="3"/>
                                            </p:txEl>
                                          </p:spTgt>
                                        </p:tgtEl>
                                        <p:attrNameLst>
                                          <p:attrName>style.visibility</p:attrName>
                                        </p:attrNameLst>
                                      </p:cBhvr>
                                      <p:to>
                                        <p:strVal val="visible"/>
                                      </p:to>
                                    </p:set>
                                    <p:anim calcmode="lin" valueType="num">
                                      <p:cBhvr additive="base">
                                        <p:cTn id="19" dur="500" fill="hold"/>
                                        <p:tgtEl>
                                          <p:spTgt spid="5530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3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02">
                                            <p:txEl>
                                              <p:pRg st="4" end="4"/>
                                            </p:txEl>
                                          </p:spTgt>
                                        </p:tgtEl>
                                        <p:attrNameLst>
                                          <p:attrName>style.visibility</p:attrName>
                                        </p:attrNameLst>
                                      </p:cBhvr>
                                      <p:to>
                                        <p:strVal val="visible"/>
                                      </p:to>
                                    </p:set>
                                    <p:anim calcmode="lin" valueType="num">
                                      <p:cBhvr additive="base">
                                        <p:cTn id="25" dur="500" fill="hold"/>
                                        <p:tgtEl>
                                          <p:spTgt spid="5530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3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302">
                                            <p:txEl>
                                              <p:pRg st="5" end="5"/>
                                            </p:txEl>
                                          </p:spTgt>
                                        </p:tgtEl>
                                        <p:attrNameLst>
                                          <p:attrName>style.visibility</p:attrName>
                                        </p:attrNameLst>
                                      </p:cBhvr>
                                      <p:to>
                                        <p:strVal val="visible"/>
                                      </p:to>
                                    </p:set>
                                    <p:anim calcmode="lin" valueType="num">
                                      <p:cBhvr additive="base">
                                        <p:cTn id="31" dur="500" fill="hold"/>
                                        <p:tgtEl>
                                          <p:spTgt spid="5530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3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302">
                                            <p:txEl>
                                              <p:pRg st="6" end="6"/>
                                            </p:txEl>
                                          </p:spTgt>
                                        </p:tgtEl>
                                        <p:attrNameLst>
                                          <p:attrName>style.visibility</p:attrName>
                                        </p:attrNameLst>
                                      </p:cBhvr>
                                      <p:to>
                                        <p:strVal val="visible"/>
                                      </p:to>
                                    </p:set>
                                    <p:anim calcmode="lin" valueType="num">
                                      <p:cBhvr additive="base">
                                        <p:cTn id="37" dur="500" fill="hold"/>
                                        <p:tgtEl>
                                          <p:spTgt spid="5530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3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5302">
                                            <p:txEl>
                                              <p:pRg st="7" end="7"/>
                                            </p:txEl>
                                          </p:spTgt>
                                        </p:tgtEl>
                                        <p:attrNameLst>
                                          <p:attrName>style.visibility</p:attrName>
                                        </p:attrNameLst>
                                      </p:cBhvr>
                                      <p:to>
                                        <p:strVal val="visible"/>
                                      </p:to>
                                    </p:set>
                                    <p:anim calcmode="lin" valueType="num">
                                      <p:cBhvr additive="base">
                                        <p:cTn id="43" dur="500" fill="hold"/>
                                        <p:tgtEl>
                                          <p:spTgt spid="5530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530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5302">
                                            <p:txEl>
                                              <p:pRg st="8" end="8"/>
                                            </p:txEl>
                                          </p:spTgt>
                                        </p:tgtEl>
                                        <p:attrNameLst>
                                          <p:attrName>style.visibility</p:attrName>
                                        </p:attrNameLst>
                                      </p:cBhvr>
                                      <p:to>
                                        <p:strVal val="visible"/>
                                      </p:to>
                                    </p:set>
                                    <p:anim calcmode="lin" valueType="num">
                                      <p:cBhvr additive="base">
                                        <p:cTn id="49" dur="500" fill="hold"/>
                                        <p:tgtEl>
                                          <p:spTgt spid="5530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53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5302">
                                            <p:txEl>
                                              <p:pRg st="9" end="9"/>
                                            </p:txEl>
                                          </p:spTgt>
                                        </p:tgtEl>
                                        <p:attrNameLst>
                                          <p:attrName>style.visibility</p:attrName>
                                        </p:attrNameLst>
                                      </p:cBhvr>
                                      <p:to>
                                        <p:strVal val="visible"/>
                                      </p:to>
                                    </p:set>
                                    <p:anim calcmode="lin" valueType="num">
                                      <p:cBhvr additive="base">
                                        <p:cTn id="55" dur="500" fill="hold"/>
                                        <p:tgtEl>
                                          <p:spTgt spid="55302">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530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5302">
                                            <p:txEl>
                                              <p:pRg st="10" end="10"/>
                                            </p:txEl>
                                          </p:spTgt>
                                        </p:tgtEl>
                                        <p:attrNameLst>
                                          <p:attrName>style.visibility</p:attrName>
                                        </p:attrNameLst>
                                      </p:cBhvr>
                                      <p:to>
                                        <p:strVal val="visible"/>
                                      </p:to>
                                    </p:set>
                                    <p:anim calcmode="lin" valueType="num">
                                      <p:cBhvr additive="base">
                                        <p:cTn id="61" dur="500" fill="hold"/>
                                        <p:tgtEl>
                                          <p:spTgt spid="55302">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530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uild="p" bldLvl="4"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9" descr="hawk"/>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943600" y="838200"/>
            <a:ext cx="2109788" cy="2933700"/>
          </a:xfrm>
          <a:noFill/>
        </p:spPr>
      </p:pic>
      <p:pic>
        <p:nvPicPr>
          <p:cNvPr id="9" name="Picture 8" descr="nautil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838200"/>
            <a:ext cx="1704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838200"/>
            <a:ext cx="21336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048000"/>
            <a:ext cx="4495800" cy="318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6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fade">
                                      <p:cBhvr>
                                        <p:cTn id="12" dur="1000"/>
                                        <p:tgtEl>
                                          <p:spTgt spid="40962"/>
                                        </p:tgtEl>
                                      </p:cBhvr>
                                    </p:animEffect>
                                    <p:anim calcmode="lin" valueType="num">
                                      <p:cBhvr>
                                        <p:cTn id="13" dur="1000" fill="hold"/>
                                        <p:tgtEl>
                                          <p:spTgt spid="40962"/>
                                        </p:tgtEl>
                                        <p:attrNameLst>
                                          <p:attrName>ppt_x</p:attrName>
                                        </p:attrNameLst>
                                      </p:cBhvr>
                                      <p:tavLst>
                                        <p:tav tm="0">
                                          <p:val>
                                            <p:strVal val="#ppt_x"/>
                                          </p:val>
                                        </p:tav>
                                        <p:tav tm="100000">
                                          <p:val>
                                            <p:strVal val="#ppt_x"/>
                                          </p:val>
                                        </p:tav>
                                      </p:tavLst>
                                    </p:anim>
                                    <p:anim calcmode="lin" valueType="num">
                                      <p:cBhvr>
                                        <p:cTn id="14" dur="1000" fill="hold"/>
                                        <p:tgtEl>
                                          <p:spTgt spid="409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8309"/>
                                        </p:tgtEl>
                                        <p:attrNameLst>
                                          <p:attrName>style.visibility</p:attrName>
                                        </p:attrNameLst>
                                      </p:cBhvr>
                                      <p:to>
                                        <p:strVal val="visible"/>
                                      </p:to>
                                    </p:set>
                                    <p:animEffect transition="in" filter="barn(inVertical)">
                                      <p:cBhvr>
                                        <p:cTn id="19" dur="500"/>
                                        <p:tgtEl>
                                          <p:spTgt spid="9830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63"/>
                                        </p:tgtEl>
                                        <p:attrNameLst>
                                          <p:attrName>style.visibility</p:attrName>
                                        </p:attrNameLst>
                                      </p:cBhvr>
                                      <p:to>
                                        <p:strVal val="visible"/>
                                      </p:to>
                                    </p:set>
                                    <p:animEffect transition="in" filter="barn(inVertical)">
                                      <p:cBhvr>
                                        <p:cTn id="24"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D8387-9D92-492A-95C0-396F6FEDC51D}"/>
              </a:ext>
            </a:extLst>
          </p:cNvPr>
          <p:cNvPicPr>
            <a:picLocks noChangeAspect="1"/>
          </p:cNvPicPr>
          <p:nvPr/>
        </p:nvPicPr>
        <p:blipFill rotWithShape="1">
          <a:blip r:embed="rId3">
            <a:extLst>
              <a:ext uri="{28A0092B-C50C-407E-A947-70E740481C1C}">
                <a14:useLocalDpi xmlns:a14="http://schemas.microsoft.com/office/drawing/2010/main" val="0"/>
              </a:ext>
            </a:extLst>
          </a:blip>
          <a:srcRect l="4860" t="7476" r="4108" b="48092"/>
          <a:stretch/>
        </p:blipFill>
        <p:spPr>
          <a:xfrm>
            <a:off x="-76200" y="-82446"/>
            <a:ext cx="9220200" cy="3548921"/>
          </a:xfrm>
          <a:prstGeom prst="rect">
            <a:avLst/>
          </a:prstGeom>
        </p:spPr>
      </p:pic>
      <p:pic>
        <p:nvPicPr>
          <p:cNvPr id="2" name="Picture 1">
            <a:extLst>
              <a:ext uri="{FF2B5EF4-FFF2-40B4-BE49-F238E27FC236}">
                <a16:creationId xmlns:a16="http://schemas.microsoft.com/office/drawing/2014/main" id="{D75D65D8-1FBE-43DE-B2E2-632B4975C090}"/>
              </a:ext>
            </a:extLst>
          </p:cNvPr>
          <p:cNvPicPr>
            <a:picLocks noChangeAspect="1"/>
          </p:cNvPicPr>
          <p:nvPr/>
        </p:nvPicPr>
        <p:blipFill rotWithShape="1">
          <a:blip r:embed="rId4"/>
          <a:srcRect l="5384" t="6824" r="2313" b="2908"/>
          <a:stretch/>
        </p:blipFill>
        <p:spPr>
          <a:xfrm>
            <a:off x="0" y="3466475"/>
            <a:ext cx="9144000" cy="1305393"/>
          </a:xfrm>
          <a:prstGeom prst="rect">
            <a:avLst/>
          </a:prstGeom>
        </p:spPr>
      </p:pic>
    </p:spTree>
    <p:extLst>
      <p:ext uri="{BB962C8B-B14F-4D97-AF65-F5344CB8AC3E}">
        <p14:creationId xmlns:p14="http://schemas.microsoft.com/office/powerpoint/2010/main" val="85794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155AD-D1E8-44F4-82FF-C50F62C0B34F}"/>
              </a:ext>
            </a:extLst>
          </p:cNvPr>
          <p:cNvSpPr>
            <a:spLocks noGrp="1"/>
          </p:cNvSpPr>
          <p:nvPr>
            <p:ph idx="1"/>
          </p:nvPr>
        </p:nvSpPr>
        <p:spPr>
          <a:xfrm>
            <a:off x="381000" y="1304143"/>
            <a:ext cx="8610600" cy="5249057"/>
          </a:xfrm>
        </p:spPr>
        <p:txBody>
          <a:bodyPr>
            <a:normAutofit lnSpcReduction="10000"/>
          </a:bodyPr>
          <a:lstStyle/>
          <a:p>
            <a:pPr algn="l">
              <a:lnSpc>
                <a:spcPct val="150000"/>
              </a:lnSpc>
            </a:pPr>
            <a:r>
              <a:rPr lang="en-US" sz="2000" b="0" i="0" u="none" strike="noStrike" baseline="0" dirty="0"/>
              <a:t>Place a drop of water containing from a pond water on a clean microscope slide. </a:t>
            </a:r>
          </a:p>
          <a:p>
            <a:pPr algn="l">
              <a:lnSpc>
                <a:spcPct val="150000"/>
              </a:lnSpc>
            </a:pPr>
            <a:r>
              <a:rPr lang="en-US" sz="2000" b="0" i="0" u="none" strike="noStrike" baseline="0" dirty="0"/>
              <a:t>Place the edge of a clean coverslip at an edge of the drop at a 45° angle; then slowly lower the coverslip onto the drop so that no air bubbles are trapped (fig. 3.7). (Your instructor will demonstrate this technique.) The coverslip holds the specimen in place and prevents the lens of an objective from contacting the water and the specimen. </a:t>
            </a:r>
          </a:p>
          <a:p>
            <a:pPr algn="l">
              <a:lnSpc>
                <a:spcPct val="150000"/>
              </a:lnSpc>
            </a:pPr>
            <a:r>
              <a:rPr lang="en-US" sz="2000" b="0" i="0" u="none" strike="noStrike" baseline="0" dirty="0"/>
              <a:t>Experiment with various intensities of illumination. To do this, rotate the 4. objective into place and adjust the condenser iris diaphragm to produce the least illumination. Observe the image; note its clarity, contrast, and color.</a:t>
            </a:r>
          </a:p>
          <a:p>
            <a:pPr algn="l">
              <a:lnSpc>
                <a:spcPct val="150000"/>
              </a:lnSpc>
            </a:pPr>
            <a:r>
              <a:rPr lang="en-US" sz="2000" b="0" i="0" u="none" strike="noStrike" baseline="0" dirty="0"/>
              <a:t>Repeat step 3 for the 10. and 40. objectives</a:t>
            </a:r>
            <a:r>
              <a:rPr lang="en-US" sz="1800" b="0" i="0" u="none" strike="noStrike" baseline="0" dirty="0">
                <a:latin typeface="STIXMathJax_Main-Regular"/>
              </a:rPr>
              <a:t>.</a:t>
            </a:r>
            <a:endParaRPr lang="en-US" dirty="0"/>
          </a:p>
        </p:txBody>
      </p:sp>
      <p:sp>
        <p:nvSpPr>
          <p:cNvPr id="5" name="TextBox 4">
            <a:extLst>
              <a:ext uri="{FF2B5EF4-FFF2-40B4-BE49-F238E27FC236}">
                <a16:creationId xmlns:a16="http://schemas.microsoft.com/office/drawing/2014/main" id="{30B15528-DF4E-4156-B93D-082694B55758}"/>
              </a:ext>
            </a:extLst>
          </p:cNvPr>
          <p:cNvSpPr txBox="1"/>
          <p:nvPr/>
        </p:nvSpPr>
        <p:spPr>
          <a:xfrm>
            <a:off x="762000" y="419428"/>
            <a:ext cx="7307704" cy="523220"/>
          </a:xfrm>
          <a:prstGeom prst="rect">
            <a:avLst/>
          </a:prstGeom>
          <a:noFill/>
        </p:spPr>
        <p:txBody>
          <a:bodyPr wrap="square">
            <a:spAutoFit/>
          </a:bodyPr>
          <a:lstStyle/>
          <a:p>
            <a:pPr algn="l"/>
            <a:r>
              <a:rPr lang="en-US" sz="2800" b="1" i="0" u="none" strike="noStrike" baseline="0" dirty="0">
                <a:solidFill>
                  <a:srgbClr val="7030A0"/>
                </a:solidFill>
                <a:latin typeface="STIXMathJax_Main-Bold"/>
              </a:rPr>
              <a:t>Prepare a wet mount of a biological specimen</a:t>
            </a:r>
            <a:endParaRPr lang="en-US" sz="2800" dirty="0">
              <a:solidFill>
                <a:srgbClr val="7030A0"/>
              </a:solidFill>
            </a:endParaRPr>
          </a:p>
        </p:txBody>
      </p:sp>
    </p:spTree>
    <p:extLst>
      <p:ext uri="{BB962C8B-B14F-4D97-AF65-F5344CB8AC3E}">
        <p14:creationId xmlns:p14="http://schemas.microsoft.com/office/powerpoint/2010/main" val="288156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D258F0-BF2F-450A-8481-34AD36E4123A}"/>
              </a:ext>
            </a:extLst>
          </p:cNvPr>
          <p:cNvPicPr>
            <a:picLocks noChangeAspect="1"/>
          </p:cNvPicPr>
          <p:nvPr/>
        </p:nvPicPr>
        <p:blipFill>
          <a:blip r:embed="rId2"/>
          <a:stretch>
            <a:fillRect/>
          </a:stretch>
        </p:blipFill>
        <p:spPr>
          <a:xfrm>
            <a:off x="1558978" y="714375"/>
            <a:ext cx="5522860" cy="5973492"/>
          </a:xfrm>
          <a:prstGeom prst="rect">
            <a:avLst/>
          </a:prstGeom>
        </p:spPr>
      </p:pic>
    </p:spTree>
    <p:extLst>
      <p:ext uri="{BB962C8B-B14F-4D97-AF65-F5344CB8AC3E}">
        <p14:creationId xmlns:p14="http://schemas.microsoft.com/office/powerpoint/2010/main" val="368875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1310-9460-5D19-25C9-A82A58A9BF56}"/>
              </a:ext>
            </a:extLst>
          </p:cNvPr>
          <p:cNvSpPr>
            <a:spLocks noGrp="1"/>
          </p:cNvSpPr>
          <p:nvPr>
            <p:ph type="title"/>
          </p:nvPr>
        </p:nvSpPr>
        <p:spPr>
          <a:xfrm>
            <a:off x="32479" y="34977"/>
            <a:ext cx="8229600" cy="457199"/>
          </a:xfrm>
        </p:spPr>
        <p:txBody>
          <a:bodyPr>
            <a:normAutofit fontScale="90000"/>
          </a:bodyPr>
          <a:lstStyle/>
          <a:p>
            <a:r>
              <a:rPr lang="en-US" dirty="0"/>
              <a:t>Why Classify?</a:t>
            </a:r>
          </a:p>
        </p:txBody>
      </p:sp>
      <p:sp>
        <p:nvSpPr>
          <p:cNvPr id="3" name="Content Placeholder 2">
            <a:extLst>
              <a:ext uri="{FF2B5EF4-FFF2-40B4-BE49-F238E27FC236}">
                <a16:creationId xmlns:a16="http://schemas.microsoft.com/office/drawing/2014/main" id="{C704D87F-7D30-BFCA-3CF3-E3DF2CA05CD1}"/>
              </a:ext>
            </a:extLst>
          </p:cNvPr>
          <p:cNvSpPr>
            <a:spLocks noGrp="1"/>
          </p:cNvSpPr>
          <p:nvPr>
            <p:ph idx="1"/>
          </p:nvPr>
        </p:nvSpPr>
        <p:spPr>
          <a:xfrm>
            <a:off x="457200" y="990601"/>
            <a:ext cx="8229600" cy="2209800"/>
          </a:xfrm>
        </p:spPr>
        <p:txBody>
          <a:bodyPr>
            <a:normAutofit/>
          </a:bodyPr>
          <a:lstStyle/>
          <a:p>
            <a:pPr marL="457200" indent="-457200">
              <a:buFont typeface="+mj-lt"/>
              <a:buAutoNum type="arabicPeriod"/>
            </a:pPr>
            <a:r>
              <a:rPr lang="en-US" sz="2400" i="1" dirty="0"/>
              <a:t>To study the diversity of life, biologists use a classification system to name organisms and group them in a logical manner.</a:t>
            </a:r>
          </a:p>
          <a:p>
            <a:pPr marL="457200" indent="-457200">
              <a:buFont typeface="+mj-lt"/>
              <a:buAutoNum type="arabicPeriod"/>
            </a:pPr>
            <a:r>
              <a:rPr lang="en-US" sz="2400" i="1" dirty="0"/>
              <a:t>Classification makes life easier. What are some ways we classify in our daily living?</a:t>
            </a:r>
          </a:p>
        </p:txBody>
      </p:sp>
      <p:pic>
        <p:nvPicPr>
          <p:cNvPr id="5" name="Picture 4">
            <a:extLst>
              <a:ext uri="{FF2B5EF4-FFF2-40B4-BE49-F238E27FC236}">
                <a16:creationId xmlns:a16="http://schemas.microsoft.com/office/drawing/2014/main" id="{D57857B6-727B-670E-F5F9-FFF8B387A880}"/>
              </a:ext>
            </a:extLst>
          </p:cNvPr>
          <p:cNvPicPr>
            <a:picLocks noChangeAspect="1"/>
          </p:cNvPicPr>
          <p:nvPr/>
        </p:nvPicPr>
        <p:blipFill>
          <a:blip r:embed="rId2"/>
          <a:stretch>
            <a:fillRect/>
          </a:stretch>
        </p:blipFill>
        <p:spPr>
          <a:xfrm>
            <a:off x="1600200" y="2993973"/>
            <a:ext cx="5543550" cy="3829050"/>
          </a:xfrm>
          <a:prstGeom prst="rect">
            <a:avLst/>
          </a:prstGeom>
        </p:spPr>
      </p:pic>
    </p:spTree>
    <p:extLst>
      <p:ext uri="{BB962C8B-B14F-4D97-AF65-F5344CB8AC3E}">
        <p14:creationId xmlns:p14="http://schemas.microsoft.com/office/powerpoint/2010/main" val="2159738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30578-36CA-41C0-9D4C-42ACD033A172}"/>
              </a:ext>
            </a:extLst>
          </p:cNvPr>
          <p:cNvPicPr>
            <a:picLocks noChangeAspect="1"/>
          </p:cNvPicPr>
          <p:nvPr/>
        </p:nvPicPr>
        <p:blipFill>
          <a:blip r:embed="rId2"/>
          <a:stretch>
            <a:fillRect/>
          </a:stretch>
        </p:blipFill>
        <p:spPr>
          <a:xfrm>
            <a:off x="959371" y="111659"/>
            <a:ext cx="6715593" cy="6065241"/>
          </a:xfrm>
          <a:prstGeom prst="rect">
            <a:avLst/>
          </a:prstGeom>
        </p:spPr>
      </p:pic>
    </p:spTree>
    <p:extLst>
      <p:ext uri="{BB962C8B-B14F-4D97-AF65-F5344CB8AC3E}">
        <p14:creationId xmlns:p14="http://schemas.microsoft.com/office/powerpoint/2010/main" val="35049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2A46F9-7B3B-432F-9D98-9D106D384524}"/>
              </a:ext>
            </a:extLst>
          </p:cNvPr>
          <p:cNvPicPr>
            <a:picLocks noChangeAspect="1"/>
          </p:cNvPicPr>
          <p:nvPr/>
        </p:nvPicPr>
        <p:blipFill>
          <a:blip r:embed="rId2"/>
          <a:stretch>
            <a:fillRect/>
          </a:stretch>
        </p:blipFill>
        <p:spPr>
          <a:xfrm>
            <a:off x="1" y="209863"/>
            <a:ext cx="8662718" cy="2143593"/>
          </a:xfrm>
          <a:prstGeom prst="rect">
            <a:avLst/>
          </a:prstGeom>
        </p:spPr>
      </p:pic>
      <p:pic>
        <p:nvPicPr>
          <p:cNvPr id="7" name="Picture 6">
            <a:extLst>
              <a:ext uri="{FF2B5EF4-FFF2-40B4-BE49-F238E27FC236}">
                <a16:creationId xmlns:a16="http://schemas.microsoft.com/office/drawing/2014/main" id="{3CDBA88E-ECF4-4CE8-9BBB-CF197037A5C3}"/>
              </a:ext>
            </a:extLst>
          </p:cNvPr>
          <p:cNvPicPr>
            <a:picLocks noChangeAspect="1"/>
          </p:cNvPicPr>
          <p:nvPr/>
        </p:nvPicPr>
        <p:blipFill>
          <a:blip r:embed="rId3"/>
          <a:stretch>
            <a:fillRect/>
          </a:stretch>
        </p:blipFill>
        <p:spPr>
          <a:xfrm>
            <a:off x="481282" y="3266295"/>
            <a:ext cx="8662718" cy="3381842"/>
          </a:xfrm>
          <a:prstGeom prst="rect">
            <a:avLst/>
          </a:prstGeom>
        </p:spPr>
      </p:pic>
    </p:spTree>
    <p:extLst>
      <p:ext uri="{BB962C8B-B14F-4D97-AF65-F5344CB8AC3E}">
        <p14:creationId xmlns:p14="http://schemas.microsoft.com/office/powerpoint/2010/main" val="3292202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9EF5A0-ED81-492D-A4B4-B6E43A784C8A}"/>
              </a:ext>
            </a:extLst>
          </p:cNvPr>
          <p:cNvPicPr>
            <a:picLocks noChangeAspect="1"/>
          </p:cNvPicPr>
          <p:nvPr/>
        </p:nvPicPr>
        <p:blipFill>
          <a:blip r:embed="rId2"/>
          <a:stretch>
            <a:fillRect/>
          </a:stretch>
        </p:blipFill>
        <p:spPr>
          <a:xfrm>
            <a:off x="149902" y="54415"/>
            <a:ext cx="8650319" cy="6601218"/>
          </a:xfrm>
          <a:prstGeom prst="rect">
            <a:avLst/>
          </a:prstGeom>
        </p:spPr>
      </p:pic>
    </p:spTree>
    <p:extLst>
      <p:ext uri="{BB962C8B-B14F-4D97-AF65-F5344CB8AC3E}">
        <p14:creationId xmlns:p14="http://schemas.microsoft.com/office/powerpoint/2010/main" val="31510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D980CBB-DC01-4254-A5B0-1107273C788E}"/>
              </a:ext>
            </a:extLst>
          </p:cNvPr>
          <p:cNvSpPr>
            <a:spLocks noGrp="1" noRot="1" noChangeArrowheads="1"/>
          </p:cNvSpPr>
          <p:nvPr>
            <p:ph type="title"/>
          </p:nvPr>
        </p:nvSpPr>
        <p:spPr>
          <a:xfrm>
            <a:off x="457200" y="708285"/>
            <a:ext cx="8229600" cy="1143000"/>
          </a:xfrm>
        </p:spPr>
        <p:txBody>
          <a:bodyPr>
            <a:normAutofit/>
          </a:bodyPr>
          <a:lstStyle/>
          <a:p>
            <a:pPr eaLnBrk="1" hangingPunct="1">
              <a:defRPr/>
            </a:pPr>
            <a:r>
              <a:rPr lang="en-US" sz="3600" dirty="0">
                <a:solidFill>
                  <a:srgbClr val="FF0000"/>
                </a:solidFill>
              </a:rPr>
              <a:t>1-Binomial nomenclature</a:t>
            </a:r>
          </a:p>
        </p:txBody>
      </p:sp>
      <p:sp>
        <p:nvSpPr>
          <p:cNvPr id="36867" name="Rectangle 3">
            <a:extLst>
              <a:ext uri="{FF2B5EF4-FFF2-40B4-BE49-F238E27FC236}">
                <a16:creationId xmlns:a16="http://schemas.microsoft.com/office/drawing/2014/main" id="{E32A3308-1DF9-4FDA-8C60-3A10C367D8CA}"/>
              </a:ext>
            </a:extLst>
          </p:cNvPr>
          <p:cNvSpPr>
            <a:spLocks noGrp="1" noRot="1" noChangeArrowheads="1"/>
          </p:cNvSpPr>
          <p:nvPr>
            <p:ph type="body" idx="1"/>
          </p:nvPr>
        </p:nvSpPr>
        <p:spPr>
          <a:xfrm>
            <a:off x="702039" y="1851285"/>
            <a:ext cx="8229600" cy="4558605"/>
          </a:xfrm>
        </p:spPr>
        <p:txBody>
          <a:bodyPr>
            <a:normAutofit fontScale="77500" lnSpcReduction="20000"/>
          </a:bodyPr>
          <a:lstStyle/>
          <a:p>
            <a:pPr>
              <a:lnSpc>
                <a:spcPct val="150000"/>
              </a:lnSpc>
              <a:defRPr/>
            </a:pPr>
            <a:r>
              <a:rPr lang="en-US" sz="2800" dirty="0">
                <a:solidFill>
                  <a:srgbClr val="FF0000"/>
                </a:solidFill>
              </a:rPr>
              <a:t>Binomial nomenclature</a:t>
            </a:r>
            <a:r>
              <a:rPr lang="en-US" sz="1900" b="0" i="0" dirty="0">
                <a:solidFill>
                  <a:srgbClr val="FF0000"/>
                </a:solidFill>
                <a:effectLst/>
                <a:latin typeface="Open Sans" panose="020B0604020202020204" pitchFamily="34" charset="0"/>
              </a:rPr>
              <a:t> </a:t>
            </a:r>
            <a:r>
              <a:rPr lang="en-US" sz="2600" dirty="0"/>
              <a:t>is the formal naming system for living things that all scientists use. </a:t>
            </a:r>
          </a:p>
          <a:p>
            <a:pPr>
              <a:lnSpc>
                <a:spcPct val="150000"/>
              </a:lnSpc>
              <a:defRPr/>
            </a:pPr>
            <a:r>
              <a:rPr lang="en-US" sz="2600" dirty="0"/>
              <a:t>The name of each organisms is consisted of two part both are </a:t>
            </a:r>
            <a:r>
              <a:rPr lang="en-US" sz="2600" b="1" dirty="0">
                <a:solidFill>
                  <a:srgbClr val="FF0000"/>
                </a:solidFill>
              </a:rPr>
              <a:t>Latin</a:t>
            </a:r>
          </a:p>
          <a:p>
            <a:pPr eaLnBrk="1" hangingPunct="1">
              <a:lnSpc>
                <a:spcPct val="150000"/>
              </a:lnSpc>
              <a:defRPr/>
            </a:pPr>
            <a:r>
              <a:rPr lang="en-US" sz="2400" dirty="0"/>
              <a:t>The first part of the name – the </a:t>
            </a:r>
            <a:r>
              <a:rPr lang="en-US" sz="2400" b="1" dirty="0">
                <a:solidFill>
                  <a:srgbClr val="FF0000"/>
                </a:solidFill>
                <a:hlinkClick r:id="rId2" tooltip="Generic name (biology)">
                  <a:extLst>
                    <a:ext uri="{A12FA001-AC4F-418D-AE19-62706E023703}">
                      <ahyp:hlinkClr xmlns:ahyp="http://schemas.microsoft.com/office/drawing/2018/hyperlinkcolor" val="tx"/>
                    </a:ext>
                  </a:extLst>
                </a:hlinkClick>
              </a:rPr>
              <a:t>Genus</a:t>
            </a:r>
            <a:r>
              <a:rPr lang="en-US" sz="2400" dirty="0">
                <a:hlinkClick r:id="rId2" tooltip="Generic name (biology)">
                  <a:extLst>
                    <a:ext uri="{A12FA001-AC4F-418D-AE19-62706E023703}">
                      <ahyp:hlinkClr xmlns:ahyp="http://schemas.microsoft.com/office/drawing/2018/hyperlinkcolor" val="tx"/>
                    </a:ext>
                  </a:extLst>
                </a:hlinkClick>
              </a:rPr>
              <a:t>  name</a:t>
            </a:r>
            <a:r>
              <a:rPr lang="en-US" sz="2400" dirty="0"/>
              <a:t> – identifies the </a:t>
            </a:r>
            <a:r>
              <a:rPr lang="en-US" sz="2400" dirty="0">
                <a:hlinkClick r:id="rId3" tooltip="Genus">
                  <a:extLst>
                    <a:ext uri="{A12FA001-AC4F-418D-AE19-62706E023703}">
                      <ahyp:hlinkClr xmlns:ahyp="http://schemas.microsoft.com/office/drawing/2018/hyperlinkcolor" val="tx"/>
                    </a:ext>
                  </a:extLst>
                </a:hlinkClick>
              </a:rPr>
              <a:t>genus</a:t>
            </a:r>
            <a:r>
              <a:rPr lang="en-US" sz="2400" dirty="0"/>
              <a:t> to which the species belongs, </a:t>
            </a:r>
          </a:p>
          <a:p>
            <a:pPr eaLnBrk="1" hangingPunct="1">
              <a:lnSpc>
                <a:spcPct val="150000"/>
              </a:lnSpc>
              <a:defRPr/>
            </a:pPr>
            <a:r>
              <a:rPr lang="en-US" sz="2400" dirty="0"/>
              <a:t>The second part return to the </a:t>
            </a:r>
            <a:r>
              <a:rPr lang="en-US" sz="2400" b="1" dirty="0">
                <a:solidFill>
                  <a:srgbClr val="FF0000"/>
                </a:solidFill>
              </a:rPr>
              <a:t>species</a:t>
            </a:r>
            <a:r>
              <a:rPr lang="en-US" sz="2400" dirty="0"/>
              <a:t> names </a:t>
            </a:r>
          </a:p>
          <a:p>
            <a:pPr eaLnBrk="1" hangingPunct="1">
              <a:lnSpc>
                <a:spcPct val="150000"/>
              </a:lnSpc>
              <a:defRPr/>
            </a:pPr>
            <a:r>
              <a:rPr lang="en-US" sz="2400" dirty="0"/>
              <a:t>Genus is </a:t>
            </a:r>
            <a:r>
              <a:rPr lang="en-US" sz="2400" b="1" dirty="0"/>
              <a:t>C</a:t>
            </a:r>
            <a:r>
              <a:rPr lang="en-US" sz="2400" dirty="0"/>
              <a:t>apitalized; species is not; both are </a:t>
            </a:r>
            <a:r>
              <a:rPr lang="en-US" sz="2400" i="1" dirty="0"/>
              <a:t>italicized</a:t>
            </a:r>
          </a:p>
          <a:p>
            <a:pPr eaLnBrk="1" hangingPunct="1">
              <a:lnSpc>
                <a:spcPct val="150000"/>
              </a:lnSpc>
              <a:defRPr/>
            </a:pPr>
            <a:r>
              <a:rPr lang="en-US" sz="2400" dirty="0"/>
              <a:t>Examples:  </a:t>
            </a:r>
            <a:r>
              <a:rPr lang="en-US" sz="2400" i="1" dirty="0"/>
              <a:t>	</a:t>
            </a:r>
          </a:p>
          <a:p>
            <a:pPr marL="0" indent="0" eaLnBrk="1" hangingPunct="1">
              <a:lnSpc>
                <a:spcPct val="150000"/>
              </a:lnSpc>
              <a:buFont typeface="Wingdings" panose="05000000000000000000" pitchFamily="2" charset="2"/>
              <a:buNone/>
              <a:defRPr/>
            </a:pPr>
            <a:r>
              <a:rPr lang="en-US" sz="2400" dirty="0"/>
              <a:t>                           </a:t>
            </a:r>
            <a:r>
              <a:rPr lang="en-US" sz="2400" i="1" dirty="0"/>
              <a:t>Felis </a:t>
            </a:r>
            <a:r>
              <a:rPr lang="en-US" sz="2400" i="1" dirty="0" err="1"/>
              <a:t>domesticus</a:t>
            </a:r>
            <a:r>
              <a:rPr lang="en-US" sz="2400" i="1" dirty="0"/>
              <a:t> = cat</a:t>
            </a:r>
          </a:p>
          <a:p>
            <a:pPr marL="0" indent="0" eaLnBrk="1" hangingPunct="1">
              <a:lnSpc>
                <a:spcPct val="150000"/>
              </a:lnSpc>
              <a:buFont typeface="Wingdings" panose="05000000000000000000" pitchFamily="2" charset="2"/>
              <a:buNone/>
              <a:defRPr/>
            </a:pPr>
            <a:r>
              <a:rPr lang="en-US" sz="2400" i="1" dirty="0"/>
              <a:t>	             Panthera </a:t>
            </a:r>
            <a:r>
              <a:rPr lang="en-US" sz="2400" i="1" dirty="0" err="1"/>
              <a:t>tigris</a:t>
            </a:r>
            <a:r>
              <a:rPr lang="en-US" sz="2400" i="1" dirty="0"/>
              <a:t> = tiger</a:t>
            </a:r>
          </a:p>
        </p:txBody>
      </p:sp>
      <p:sp>
        <p:nvSpPr>
          <p:cNvPr id="5" name="TextBox 4">
            <a:extLst>
              <a:ext uri="{FF2B5EF4-FFF2-40B4-BE49-F238E27FC236}">
                <a16:creationId xmlns:a16="http://schemas.microsoft.com/office/drawing/2014/main" id="{A2B457E9-B022-465F-9CCC-509FAEAB4E79}"/>
              </a:ext>
            </a:extLst>
          </p:cNvPr>
          <p:cNvSpPr txBox="1"/>
          <p:nvPr/>
        </p:nvSpPr>
        <p:spPr>
          <a:xfrm>
            <a:off x="244839" y="127417"/>
            <a:ext cx="8686800" cy="1508105"/>
          </a:xfrm>
          <a:prstGeom prst="rect">
            <a:avLst/>
          </a:prstGeom>
          <a:noFill/>
        </p:spPr>
        <p:txBody>
          <a:bodyPr wrap="square">
            <a:spAutoFit/>
          </a:bodyPr>
          <a:lstStyle/>
          <a:p>
            <a:pPr algn="ctr"/>
            <a:r>
              <a:rPr lang="en-US" sz="3200" dirty="0">
                <a:solidFill>
                  <a:srgbClr val="C00000"/>
                </a:solidFill>
              </a:rPr>
              <a:t>The of two important Linnaeus contributions to taxonomy are:</a:t>
            </a:r>
          </a:p>
          <a:p>
            <a:pPr algn="ctr"/>
            <a:endParaRPr lang="en-US" sz="28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33CC2-F41D-4ED7-B43A-E5EF590B09B2}"/>
              </a:ext>
            </a:extLst>
          </p:cNvPr>
          <p:cNvSpPr>
            <a:spLocks noGrp="1"/>
          </p:cNvSpPr>
          <p:nvPr>
            <p:ph idx="1"/>
          </p:nvPr>
        </p:nvSpPr>
        <p:spPr>
          <a:xfrm>
            <a:off x="234846" y="1066800"/>
            <a:ext cx="5105400" cy="4953000"/>
          </a:xfrm>
        </p:spPr>
        <p:txBody>
          <a:bodyPr>
            <a:normAutofit fontScale="92500"/>
          </a:bodyPr>
          <a:lstStyle/>
          <a:p>
            <a:pPr>
              <a:lnSpc>
                <a:spcPct val="170000"/>
              </a:lnSpc>
            </a:pPr>
            <a:r>
              <a:rPr lang="en-US" sz="2000" dirty="0"/>
              <a:t>The </a:t>
            </a:r>
            <a:r>
              <a:rPr lang="en-US" sz="2000" b="1" dirty="0">
                <a:solidFill>
                  <a:srgbClr val="C00000"/>
                </a:solidFill>
              </a:rPr>
              <a:t>Linnaean system of classification </a:t>
            </a:r>
            <a:r>
              <a:rPr lang="en-US" sz="2000" dirty="0"/>
              <a:t>consists of a hierarchy(levels)  of groupings of organism, In taxonomic nomenclature, each level is called a taxon (plural: taxa) or taxonomic category.</a:t>
            </a:r>
          </a:p>
          <a:p>
            <a:pPr>
              <a:lnSpc>
                <a:spcPct val="170000"/>
              </a:lnSpc>
            </a:pPr>
            <a:r>
              <a:rPr lang="en-US" sz="2000" dirty="0"/>
              <a:t>Linnaeus’ hierarchical system of classification includes seven levels. They are, from largest to smallest, </a:t>
            </a:r>
            <a:r>
              <a:rPr lang="en-US" sz="2000" b="1" dirty="0">
                <a:solidFill>
                  <a:srgbClr val="FF0000"/>
                </a:solidFill>
              </a:rPr>
              <a:t>kingdom</a:t>
            </a:r>
            <a:r>
              <a:rPr lang="en-US" sz="2000" dirty="0"/>
              <a:t>, </a:t>
            </a:r>
            <a:r>
              <a:rPr lang="en-US" sz="2100" b="1" dirty="0"/>
              <a:t>phylum</a:t>
            </a:r>
            <a:r>
              <a:rPr lang="en-US" sz="2000" dirty="0"/>
              <a:t>, </a:t>
            </a:r>
            <a:r>
              <a:rPr lang="en-US" sz="2000" b="1" dirty="0"/>
              <a:t>class</a:t>
            </a:r>
            <a:r>
              <a:rPr lang="en-US" sz="2000" dirty="0"/>
              <a:t>, </a:t>
            </a:r>
            <a:r>
              <a:rPr lang="en-US" sz="2100" b="1" dirty="0"/>
              <a:t>order</a:t>
            </a:r>
            <a:r>
              <a:rPr lang="en-US" sz="2000" dirty="0"/>
              <a:t>, </a:t>
            </a:r>
            <a:r>
              <a:rPr lang="en-US" sz="2100" b="1" dirty="0"/>
              <a:t>family</a:t>
            </a:r>
            <a:r>
              <a:rPr lang="en-US" sz="2000" dirty="0"/>
              <a:t>, </a:t>
            </a:r>
            <a:r>
              <a:rPr lang="en-US" sz="2100" b="1" dirty="0"/>
              <a:t>genus</a:t>
            </a:r>
            <a:r>
              <a:rPr lang="en-US" sz="2000" dirty="0"/>
              <a:t>, and </a:t>
            </a:r>
            <a:r>
              <a:rPr lang="en-US" sz="2100" b="1" dirty="0">
                <a:solidFill>
                  <a:srgbClr val="FF0000"/>
                </a:solidFill>
              </a:rPr>
              <a:t>species</a:t>
            </a:r>
            <a:r>
              <a:rPr lang="en-US" sz="2000" dirty="0"/>
              <a:t>.</a:t>
            </a:r>
          </a:p>
        </p:txBody>
      </p:sp>
      <p:sp>
        <p:nvSpPr>
          <p:cNvPr id="5" name="TextBox 4">
            <a:extLst>
              <a:ext uri="{FF2B5EF4-FFF2-40B4-BE49-F238E27FC236}">
                <a16:creationId xmlns:a16="http://schemas.microsoft.com/office/drawing/2014/main" id="{B6CE4305-21E5-4BEB-B5B3-5B905331DECD}"/>
              </a:ext>
            </a:extLst>
          </p:cNvPr>
          <p:cNvSpPr txBox="1"/>
          <p:nvPr/>
        </p:nvSpPr>
        <p:spPr>
          <a:xfrm>
            <a:off x="228600" y="228600"/>
            <a:ext cx="6163456" cy="523220"/>
          </a:xfrm>
          <a:prstGeom prst="rect">
            <a:avLst/>
          </a:prstGeom>
          <a:noFill/>
        </p:spPr>
        <p:txBody>
          <a:bodyPr wrap="square">
            <a:spAutoFit/>
          </a:bodyPr>
          <a:lstStyle/>
          <a:p>
            <a:r>
              <a:rPr lang="en-US" sz="2800" b="1" dirty="0">
                <a:solidFill>
                  <a:srgbClr val="FF0000"/>
                </a:solidFill>
              </a:rPr>
              <a:t>2- Linnaean Classification Hierarchy</a:t>
            </a:r>
            <a:endParaRPr lang="en-US" sz="2800" dirty="0">
              <a:solidFill>
                <a:srgbClr val="FF0000"/>
              </a:solidFill>
              <a:latin typeface="Open Sans" panose="020B0606030504020204" pitchFamily="34" charset="0"/>
            </a:endParaRPr>
          </a:p>
        </p:txBody>
      </p:sp>
      <p:pic>
        <p:nvPicPr>
          <p:cNvPr id="2" name="Picture 1">
            <a:extLst>
              <a:ext uri="{FF2B5EF4-FFF2-40B4-BE49-F238E27FC236}">
                <a16:creationId xmlns:a16="http://schemas.microsoft.com/office/drawing/2014/main" id="{A0E1D622-FBB0-CAA9-4987-248432537BE2}"/>
              </a:ext>
            </a:extLst>
          </p:cNvPr>
          <p:cNvPicPr>
            <a:picLocks noChangeAspect="1"/>
          </p:cNvPicPr>
          <p:nvPr/>
        </p:nvPicPr>
        <p:blipFill>
          <a:blip r:embed="rId2"/>
          <a:stretch>
            <a:fillRect/>
          </a:stretch>
        </p:blipFill>
        <p:spPr>
          <a:xfrm>
            <a:off x="5593666" y="1686580"/>
            <a:ext cx="3295501" cy="2975172"/>
          </a:xfrm>
          <a:prstGeom prst="rect">
            <a:avLst/>
          </a:prstGeom>
          <a:ln w="9525">
            <a:solidFill>
              <a:schemeClr val="tx1"/>
            </a:solidFill>
          </a:ln>
        </p:spPr>
      </p:pic>
    </p:spTree>
    <p:extLst>
      <p:ext uri="{BB962C8B-B14F-4D97-AF65-F5344CB8AC3E}">
        <p14:creationId xmlns:p14="http://schemas.microsoft.com/office/powerpoint/2010/main" val="94537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5C429-38B2-DD83-BC66-1196908F1D0D}"/>
              </a:ext>
            </a:extLst>
          </p:cNvPr>
          <p:cNvSpPr>
            <a:spLocks noGrp="1"/>
          </p:cNvSpPr>
          <p:nvPr>
            <p:ph idx="1"/>
          </p:nvPr>
        </p:nvSpPr>
        <p:spPr>
          <a:xfrm>
            <a:off x="381000" y="533400"/>
            <a:ext cx="8229600" cy="5638800"/>
          </a:xfrm>
        </p:spPr>
        <p:txBody>
          <a:bodyPr>
            <a:normAutofit fontScale="92500" lnSpcReduction="20000"/>
          </a:bodyPr>
          <a:lstStyle/>
          <a:p>
            <a:pPr>
              <a:lnSpc>
                <a:spcPct val="200000"/>
              </a:lnSpc>
            </a:pPr>
            <a:r>
              <a:rPr lang="en-US" sz="2100" dirty="0"/>
              <a:t>The kingdom is the largest and most inclusive (includes) of the taxonomic categories. </a:t>
            </a:r>
          </a:p>
          <a:p>
            <a:pPr>
              <a:lnSpc>
                <a:spcPct val="200000"/>
              </a:lnSpc>
            </a:pPr>
            <a:r>
              <a:rPr lang="en-US" sz="2100" b="1" dirty="0">
                <a:solidFill>
                  <a:srgbClr val="C00000"/>
                </a:solidFill>
              </a:rPr>
              <a:t>Linnaeus</a:t>
            </a:r>
            <a:r>
              <a:rPr lang="en-US" sz="2100" dirty="0"/>
              <a:t> proposed that there were three </a:t>
            </a:r>
            <a:r>
              <a:rPr lang="en-US" sz="2100" b="1" dirty="0">
                <a:solidFill>
                  <a:srgbClr val="FF0000"/>
                </a:solidFill>
              </a:rPr>
              <a:t>broad groups</a:t>
            </a:r>
            <a:r>
              <a:rPr lang="en-US" sz="2100" dirty="0"/>
              <a:t>, called kingdoms in which the whole nature could fit, the kingdoms were </a:t>
            </a:r>
            <a:r>
              <a:rPr lang="en-US" sz="2100" b="1" dirty="0"/>
              <a:t>plants</a:t>
            </a:r>
            <a:r>
              <a:rPr lang="en-US" sz="2100" dirty="0"/>
              <a:t>, </a:t>
            </a:r>
            <a:r>
              <a:rPr lang="en-US" sz="2100" b="1" dirty="0"/>
              <a:t>animals</a:t>
            </a:r>
            <a:r>
              <a:rPr lang="en-US" sz="2100" dirty="0"/>
              <a:t> and </a:t>
            </a:r>
            <a:r>
              <a:rPr lang="en-US" sz="2100" b="1" dirty="0"/>
              <a:t>minerals</a:t>
            </a:r>
            <a:r>
              <a:rPr lang="en-US" sz="2100" dirty="0"/>
              <a:t>, he divided each of these </a:t>
            </a:r>
            <a:r>
              <a:rPr lang="en-US" sz="2100" b="1" dirty="0">
                <a:solidFill>
                  <a:srgbClr val="FF0000"/>
                </a:solidFill>
              </a:rPr>
              <a:t>kingdoms</a:t>
            </a:r>
            <a:r>
              <a:rPr lang="en-US" sz="2100" dirty="0"/>
              <a:t> in to classes, classes were divided in to </a:t>
            </a:r>
            <a:r>
              <a:rPr lang="en-US" sz="2100" b="1" dirty="0">
                <a:solidFill>
                  <a:srgbClr val="FF0000"/>
                </a:solidFill>
              </a:rPr>
              <a:t>orders</a:t>
            </a:r>
            <a:r>
              <a:rPr lang="en-US" sz="2100" dirty="0"/>
              <a:t>, these were further divided into </a:t>
            </a:r>
            <a:r>
              <a:rPr lang="en-US" sz="2100" b="1" dirty="0">
                <a:solidFill>
                  <a:srgbClr val="FF0000"/>
                </a:solidFill>
              </a:rPr>
              <a:t>genera</a:t>
            </a:r>
            <a:r>
              <a:rPr lang="en-US" sz="2100" dirty="0"/>
              <a:t> and then </a:t>
            </a:r>
            <a:r>
              <a:rPr lang="en-US" sz="2100" dirty="0">
                <a:solidFill>
                  <a:srgbClr val="FF0000"/>
                </a:solidFill>
              </a:rPr>
              <a:t>species</a:t>
            </a:r>
            <a:r>
              <a:rPr lang="en-US" sz="2100" dirty="0"/>
              <a:t>, still we use these system today with some modification </a:t>
            </a:r>
          </a:p>
          <a:p>
            <a:pPr>
              <a:lnSpc>
                <a:spcPct val="200000"/>
              </a:lnSpc>
            </a:pPr>
            <a:r>
              <a:rPr lang="en-US" sz="2100" dirty="0"/>
              <a:t>Species is the smallest and least inclusive of the taxonomic categories. </a:t>
            </a:r>
          </a:p>
          <a:p>
            <a:pPr>
              <a:lnSpc>
                <a:spcPct val="200000"/>
              </a:lnSpc>
            </a:pPr>
            <a:r>
              <a:rPr lang="en-US" sz="2100" b="1" dirty="0">
                <a:solidFill>
                  <a:srgbClr val="FF0000"/>
                </a:solidFill>
              </a:rPr>
              <a:t>The more taxonomic categories that two organisms share, the more closely related they are considered to be.</a:t>
            </a:r>
            <a:endParaRPr lang="en-US" sz="2000" b="1" dirty="0">
              <a:solidFill>
                <a:srgbClr val="FF0000"/>
              </a:solidFill>
            </a:endParaRPr>
          </a:p>
        </p:txBody>
      </p:sp>
    </p:spTree>
    <p:extLst>
      <p:ext uri="{BB962C8B-B14F-4D97-AF65-F5344CB8AC3E}">
        <p14:creationId xmlns:p14="http://schemas.microsoft.com/office/powerpoint/2010/main" val="397605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0711ED3-FF99-4ABE-A2D2-163906724EA9}"/>
              </a:ext>
            </a:extLst>
          </p:cNvPr>
          <p:cNvSpPr>
            <a:spLocks noGrp="1" noRot="1" noChangeArrowheads="1"/>
          </p:cNvSpPr>
          <p:nvPr>
            <p:ph type="title"/>
          </p:nvPr>
        </p:nvSpPr>
        <p:spPr>
          <a:xfrm>
            <a:off x="342900" y="0"/>
            <a:ext cx="8229600" cy="1143000"/>
          </a:xfrm>
        </p:spPr>
        <p:txBody>
          <a:bodyPr>
            <a:normAutofit/>
          </a:bodyPr>
          <a:lstStyle/>
          <a:p>
            <a:pPr>
              <a:defRPr/>
            </a:pPr>
            <a:r>
              <a:rPr lang="en-US" sz="4000" b="1" dirty="0"/>
              <a:t>Linnaean Classification Hierarchy</a:t>
            </a:r>
            <a:endParaRPr lang="en-US" sz="4000" dirty="0">
              <a:solidFill>
                <a:schemeClr val="tx1"/>
              </a:solidFill>
              <a:effectLst/>
            </a:endParaRPr>
          </a:p>
        </p:txBody>
      </p:sp>
      <p:pic>
        <p:nvPicPr>
          <p:cNvPr id="12291" name="Picture 3" descr="PhylumGenus">
            <a:extLst>
              <a:ext uri="{FF2B5EF4-FFF2-40B4-BE49-F238E27FC236}">
                <a16:creationId xmlns:a16="http://schemas.microsoft.com/office/drawing/2014/main" id="{C7014DBB-E834-40B6-87D6-CCCFAFF1950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562100"/>
            <a:ext cx="4142184"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4E4586E8-F4B0-4B2A-A317-AC245E8D691E}"/>
              </a:ext>
            </a:extLst>
          </p:cNvPr>
          <p:cNvPicPr>
            <a:picLocks noChangeAspect="1"/>
          </p:cNvPicPr>
          <p:nvPr/>
        </p:nvPicPr>
        <p:blipFill>
          <a:blip r:embed="rId3"/>
          <a:stretch>
            <a:fillRect/>
          </a:stretch>
        </p:blipFill>
        <p:spPr>
          <a:xfrm>
            <a:off x="4751784" y="1295400"/>
            <a:ext cx="4443959" cy="4800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AF3DD-3C88-4F4E-991F-E35BE4CF1D54}"/>
              </a:ext>
            </a:extLst>
          </p:cNvPr>
          <p:cNvSpPr>
            <a:spLocks noGrp="1"/>
          </p:cNvSpPr>
          <p:nvPr>
            <p:ph idx="1"/>
          </p:nvPr>
        </p:nvSpPr>
        <p:spPr>
          <a:xfrm>
            <a:off x="76200" y="22485"/>
            <a:ext cx="8610600" cy="2590799"/>
          </a:xfrm>
        </p:spPr>
        <p:txBody>
          <a:bodyPr>
            <a:normAutofit/>
          </a:bodyPr>
          <a:lstStyle/>
          <a:p>
            <a:pPr algn="l">
              <a:lnSpc>
                <a:spcPct val="170000"/>
              </a:lnSpc>
            </a:pPr>
            <a:r>
              <a:rPr lang="en-US" sz="2400" b="1" dirty="0">
                <a:solidFill>
                  <a:srgbClr val="FF0000"/>
                </a:solidFill>
              </a:rPr>
              <a:t>The species </a:t>
            </a:r>
            <a:r>
              <a:rPr lang="en-US" sz="2400" dirty="0"/>
              <a:t>is the smallest and most exclusive grouping. It consists of organisms that are similar enough to produce fertile offspring together. Closely related species are grouped together in a </a:t>
            </a:r>
            <a:r>
              <a:rPr lang="en-US" sz="2400" b="1" dirty="0"/>
              <a:t>genus</a:t>
            </a:r>
            <a:r>
              <a:rPr lang="en-US" sz="2400" dirty="0"/>
              <a:t>.</a:t>
            </a:r>
          </a:p>
          <a:p>
            <a:endParaRPr lang="en-US" dirty="0"/>
          </a:p>
        </p:txBody>
      </p:sp>
      <p:pic>
        <p:nvPicPr>
          <p:cNvPr id="1028" name="Picture 4">
            <a:extLst>
              <a:ext uri="{FF2B5EF4-FFF2-40B4-BE49-F238E27FC236}">
                <a16:creationId xmlns:a16="http://schemas.microsoft.com/office/drawing/2014/main" id="{63F74275-3D72-E762-028A-8A3F49E46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5019675" cy="4257675"/>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7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5EE8B3-CB5C-4A5D-9EFE-E7BF570B30AE}"/>
              </a:ext>
            </a:extLst>
          </p:cNvPr>
          <p:cNvSpPr>
            <a:spLocks noGrp="1"/>
          </p:cNvSpPr>
          <p:nvPr>
            <p:ph idx="1"/>
          </p:nvPr>
        </p:nvSpPr>
        <p:spPr>
          <a:xfrm>
            <a:off x="228600" y="152400"/>
            <a:ext cx="8229600" cy="4525963"/>
          </a:xfrm>
        </p:spPr>
        <p:txBody>
          <a:bodyPr>
            <a:normAutofit/>
          </a:bodyPr>
          <a:lstStyle/>
          <a:p>
            <a:pPr>
              <a:lnSpc>
                <a:spcPct val="150000"/>
              </a:lnSpc>
            </a:pPr>
            <a:r>
              <a:rPr lang="en-US" sz="2400" b="1" dirty="0"/>
              <a:t>Genus</a:t>
            </a:r>
            <a:r>
              <a:rPr lang="en-US" sz="2400" dirty="0"/>
              <a:t>, plural </a:t>
            </a:r>
            <a:r>
              <a:rPr lang="en-US" sz="2400" b="1" dirty="0"/>
              <a:t>genera </a:t>
            </a:r>
            <a:r>
              <a:rPr lang="en-US" sz="2400" dirty="0">
                <a:solidFill>
                  <a:srgbClr val="7030A0"/>
                </a:solidFill>
              </a:rPr>
              <a:t>biological classification ranking between family and species, consisting of structurally or phylogenetically related species</a:t>
            </a:r>
          </a:p>
          <a:p>
            <a:pPr>
              <a:lnSpc>
                <a:spcPct val="150000"/>
              </a:lnSpc>
            </a:pPr>
            <a:r>
              <a:rPr lang="en-US" sz="2400" dirty="0">
                <a:solidFill>
                  <a:srgbClr val="C00000"/>
                </a:solidFill>
              </a:rPr>
              <a:t>Among animals, for example, the species of </a:t>
            </a:r>
            <a:r>
              <a:rPr lang="en-US" sz="2400" b="1" dirty="0">
                <a:solidFill>
                  <a:srgbClr val="C00000"/>
                </a:solidFill>
              </a:rPr>
              <a:t>horses</a:t>
            </a:r>
            <a:r>
              <a:rPr lang="en-US" sz="2400" dirty="0">
                <a:solidFill>
                  <a:srgbClr val="C00000"/>
                </a:solidFill>
              </a:rPr>
              <a:t> and zebras form the genus </a:t>
            </a:r>
            <a:r>
              <a:rPr lang="en-US" sz="2400" b="1" i="1" dirty="0"/>
              <a:t>Equus</a:t>
            </a:r>
            <a:endParaRPr lang="en-US" sz="2400" b="1" dirty="0"/>
          </a:p>
        </p:txBody>
      </p:sp>
      <p:pic>
        <p:nvPicPr>
          <p:cNvPr id="4" name="Picture 3">
            <a:extLst>
              <a:ext uri="{FF2B5EF4-FFF2-40B4-BE49-F238E27FC236}">
                <a16:creationId xmlns:a16="http://schemas.microsoft.com/office/drawing/2014/main" id="{44918797-1231-4886-91FA-FDF375BD2A31}"/>
              </a:ext>
            </a:extLst>
          </p:cNvPr>
          <p:cNvPicPr>
            <a:picLocks noChangeAspect="1"/>
          </p:cNvPicPr>
          <p:nvPr/>
        </p:nvPicPr>
        <p:blipFill>
          <a:blip r:embed="rId2"/>
          <a:stretch>
            <a:fillRect/>
          </a:stretch>
        </p:blipFill>
        <p:spPr>
          <a:xfrm>
            <a:off x="4224103" y="2895600"/>
            <a:ext cx="4457700" cy="3962400"/>
          </a:xfrm>
          <a:prstGeom prst="rect">
            <a:avLst/>
          </a:prstGeom>
        </p:spPr>
      </p:pic>
      <p:sp>
        <p:nvSpPr>
          <p:cNvPr id="5" name="TextBox 4">
            <a:extLst>
              <a:ext uri="{FF2B5EF4-FFF2-40B4-BE49-F238E27FC236}">
                <a16:creationId xmlns:a16="http://schemas.microsoft.com/office/drawing/2014/main" id="{3F584D27-1C1A-45E3-9B53-97F8D377EF40}"/>
              </a:ext>
            </a:extLst>
          </p:cNvPr>
          <p:cNvSpPr txBox="1"/>
          <p:nvPr/>
        </p:nvSpPr>
        <p:spPr>
          <a:xfrm>
            <a:off x="457200" y="3581400"/>
            <a:ext cx="4572000" cy="1015663"/>
          </a:xfrm>
          <a:prstGeom prst="rect">
            <a:avLst/>
          </a:prstGeom>
          <a:noFill/>
        </p:spPr>
        <p:txBody>
          <a:bodyPr wrap="square">
            <a:spAutoFit/>
          </a:bodyPr>
          <a:lstStyle/>
          <a:p>
            <a:pPr marL="342900" indent="-342900">
              <a:buFont typeface="Arial" panose="020B0604020202020204" pitchFamily="34" charset="0"/>
              <a:buChar char="•"/>
            </a:pPr>
            <a:r>
              <a:rPr lang="en-US" sz="2000" i="1" dirty="0"/>
              <a:t>Equus quagga    (</a:t>
            </a:r>
            <a:r>
              <a:rPr lang="en-US" sz="2000" dirty="0"/>
              <a:t>zebra</a:t>
            </a:r>
            <a:r>
              <a:rPr lang="en-US" sz="2000" i="1" dirty="0"/>
              <a:t>)</a:t>
            </a:r>
          </a:p>
          <a:p>
            <a:pPr marL="342900" indent="-342900">
              <a:buFont typeface="Arial" panose="020B0604020202020204" pitchFamily="34" charset="0"/>
              <a:buChar char="•"/>
            </a:pPr>
            <a:r>
              <a:rPr lang="en-US" sz="2000" b="0" i="1" dirty="0">
                <a:solidFill>
                  <a:srgbClr val="202124"/>
                </a:solidFill>
                <a:effectLst/>
              </a:rPr>
              <a:t>Equus caballus  (</a:t>
            </a:r>
            <a:r>
              <a:rPr lang="en-US" sz="2000" b="0" dirty="0">
                <a:solidFill>
                  <a:srgbClr val="202124"/>
                </a:solidFill>
                <a:effectLst/>
              </a:rPr>
              <a:t>Horse)</a:t>
            </a:r>
          </a:p>
          <a:p>
            <a:pPr marL="342900" indent="-342900">
              <a:buFont typeface="Arial" panose="020B0604020202020204" pitchFamily="34" charset="0"/>
              <a:buChar char="•"/>
            </a:pPr>
            <a:r>
              <a:rPr lang="en-US" sz="2000" b="0" i="0" dirty="0">
                <a:solidFill>
                  <a:srgbClr val="202124"/>
                </a:solidFill>
                <a:effectLst/>
              </a:rPr>
              <a:t>Equus </a:t>
            </a:r>
            <a:r>
              <a:rPr lang="en-US" sz="2000" b="0" i="0" dirty="0" err="1">
                <a:solidFill>
                  <a:srgbClr val="202124"/>
                </a:solidFill>
                <a:effectLst/>
              </a:rPr>
              <a:t>asinus</a:t>
            </a:r>
            <a:r>
              <a:rPr lang="en-US" sz="2000" i="0" dirty="0">
                <a:solidFill>
                  <a:srgbClr val="202124"/>
                </a:solidFill>
              </a:rPr>
              <a:t> ( Donkey ) </a:t>
            </a:r>
            <a:endParaRPr lang="en-US" sz="2000" dirty="0"/>
          </a:p>
        </p:txBody>
      </p:sp>
    </p:spTree>
    <p:extLst>
      <p:ext uri="{BB962C8B-B14F-4D97-AF65-F5344CB8AC3E}">
        <p14:creationId xmlns:p14="http://schemas.microsoft.com/office/powerpoint/2010/main" val="3526174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5049</TotalTime>
  <Words>1472</Words>
  <Application>Microsoft Office PowerPoint</Application>
  <PresentationFormat>On-screen Show (4:3)</PresentationFormat>
  <Paragraphs>148</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Why Classify?</vt:lpstr>
      <vt:lpstr>1-Binomial nomenclature</vt:lpstr>
      <vt:lpstr>PowerPoint Presentation</vt:lpstr>
      <vt:lpstr>PowerPoint Presentation</vt:lpstr>
      <vt:lpstr>Linnaean Classification Hierarchy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Domains: Six Kingdoms</vt:lpstr>
      <vt:lpstr>PowerPoint Presentation</vt:lpstr>
      <vt:lpstr>PowerPoint Presentation</vt:lpstr>
      <vt:lpstr>Protists</vt:lpstr>
      <vt:lpstr>Protists - Protozoa</vt:lpstr>
      <vt:lpstr>Protists - Algae</vt:lpstr>
      <vt:lpstr>3-Kingdom: Fungi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chemistry and chemistry of life</dc:title>
  <dc:creator>Peshraw</dc:creator>
  <cp:lastModifiedBy>Peshraw Salih</cp:lastModifiedBy>
  <cp:revision>172</cp:revision>
  <dcterms:created xsi:type="dcterms:W3CDTF">2006-08-16T00:00:00Z</dcterms:created>
  <dcterms:modified xsi:type="dcterms:W3CDTF">2023-07-25T10:04:54Z</dcterms:modified>
</cp:coreProperties>
</file>