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57" r:id="rId3"/>
    <p:sldId id="266" r:id="rId4"/>
    <p:sldId id="258" r:id="rId5"/>
    <p:sldId id="322" r:id="rId6"/>
    <p:sldId id="259" r:id="rId7"/>
    <p:sldId id="275" r:id="rId8"/>
    <p:sldId id="318" r:id="rId9"/>
    <p:sldId id="279" r:id="rId10"/>
    <p:sldId id="261" r:id="rId11"/>
    <p:sldId id="319" r:id="rId12"/>
    <p:sldId id="262" r:id="rId13"/>
    <p:sldId id="263" r:id="rId14"/>
    <p:sldId id="320" r:id="rId15"/>
    <p:sldId id="293" r:id="rId16"/>
    <p:sldId id="298" r:id="rId17"/>
    <p:sldId id="265" r:id="rId18"/>
    <p:sldId id="321"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148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6F7DE5-076C-4E1B-B399-8CFA06B118B9}" type="datetimeFigureOut">
              <a:rPr lang="en-US" smtClean="0"/>
              <a:t>2/5/2023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6602DB-29DA-498B-93FB-61047B2FCAFF}" type="slidenum">
              <a:rPr lang="en-US" smtClean="0"/>
              <a:t>‹#›</a:t>
            </a:fld>
            <a:endParaRPr lang="en-US"/>
          </a:p>
        </p:txBody>
      </p:sp>
    </p:spTree>
    <p:extLst>
      <p:ext uri="{BB962C8B-B14F-4D97-AF65-F5344CB8AC3E}">
        <p14:creationId xmlns:p14="http://schemas.microsoft.com/office/powerpoint/2010/main" val="2068211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6602DB-29DA-498B-93FB-61047B2FCAFF}" type="slidenum">
              <a:rPr lang="en-US" smtClean="0"/>
              <a:t>6</a:t>
            </a:fld>
            <a:endParaRPr lang="en-US"/>
          </a:p>
        </p:txBody>
      </p:sp>
    </p:spTree>
    <p:extLst>
      <p:ext uri="{BB962C8B-B14F-4D97-AF65-F5344CB8AC3E}">
        <p14:creationId xmlns:p14="http://schemas.microsoft.com/office/powerpoint/2010/main" val="1023162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482299-6A12-4128-9428-1E49287AA1F8}" type="slidenum">
              <a:rPr lang="en-US" altLang="en-US"/>
              <a:pPr/>
              <a:t>9</a:t>
            </a:fld>
            <a:endParaRPr lang="en-US" altLang="en-US"/>
          </a:p>
        </p:txBody>
      </p:sp>
      <p:sp>
        <p:nvSpPr>
          <p:cNvPr id="363522" name="Rectangle 2"/>
          <p:cNvSpPr>
            <a:spLocks noGrp="1" noRot="1" noChangeAspect="1" noChangeArrowheads="1" noTextEdit="1"/>
          </p:cNvSpPr>
          <p:nvPr>
            <p:ph type="sldImg"/>
          </p:nvPr>
        </p:nvSpPr>
        <p:spPr>
          <a:ln/>
        </p:spPr>
      </p:sp>
      <p:sp>
        <p:nvSpPr>
          <p:cNvPr id="36352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9FE7F5-DCB6-4631-A460-63BBC6B5F226}" type="slidenum">
              <a:rPr lang="en-US" altLang="en-US">
                <a:solidFill>
                  <a:prstClr val="white"/>
                </a:solidFill>
              </a:rPr>
              <a:pPr/>
              <a:t>15</a:t>
            </a:fld>
            <a:endParaRPr lang="en-US" altLang="en-US">
              <a:solidFill>
                <a:prstClr val="white"/>
              </a:solidFill>
            </a:endParaRPr>
          </a:p>
        </p:txBody>
      </p:sp>
      <p:sp>
        <p:nvSpPr>
          <p:cNvPr id="381954" name="Rectangle 2"/>
          <p:cNvSpPr>
            <a:spLocks noGrp="1" noRot="1" noChangeAspect="1" noChangeArrowheads="1" noTextEdit="1"/>
          </p:cNvSpPr>
          <p:nvPr>
            <p:ph type="sldImg"/>
          </p:nvPr>
        </p:nvSpPr>
        <p:spPr>
          <a:ln/>
        </p:spPr>
      </p:sp>
      <p:sp>
        <p:nvSpPr>
          <p:cNvPr id="381955" name="Rectangle 3"/>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A20F0-C4E4-4735-A6BC-72760DB0A15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4A02180-5252-4BF8-94B3-08DDED61053A}"/>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9E59FC-9D26-4609-9F24-B1EB6DE72E07}"/>
              </a:ext>
            </a:extLst>
          </p:cNvPr>
          <p:cNvSpPr>
            <a:spLocks noGrp="1"/>
          </p:cNvSpPr>
          <p:nvPr>
            <p:ph type="dt" sz="half" idx="10"/>
          </p:nvPr>
        </p:nvSpPr>
        <p:spPr/>
        <p:txBody>
          <a:bodyPr/>
          <a:lstStyle/>
          <a:p>
            <a:fld id="{D2B13C36-B60A-4136-8911-0DFCD12DD880}" type="datetimeFigureOut">
              <a:rPr lang="en-US" smtClean="0"/>
              <a:t>2/5/2023</a:t>
            </a:fld>
            <a:endParaRPr lang="en-US"/>
          </a:p>
        </p:txBody>
      </p:sp>
      <p:sp>
        <p:nvSpPr>
          <p:cNvPr id="5" name="Footer Placeholder 4">
            <a:extLst>
              <a:ext uri="{FF2B5EF4-FFF2-40B4-BE49-F238E27FC236}">
                <a16:creationId xmlns:a16="http://schemas.microsoft.com/office/drawing/2014/main" id="{D0F1197F-CABF-42F0-B3F6-003052D501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B6D69B-EC47-4B6D-81CA-8AF8A9441132}"/>
              </a:ext>
            </a:extLst>
          </p:cNvPr>
          <p:cNvSpPr>
            <a:spLocks noGrp="1"/>
          </p:cNvSpPr>
          <p:nvPr>
            <p:ph type="sldNum" sz="quarter" idx="12"/>
          </p:nvPr>
        </p:nvSpPr>
        <p:spPr/>
        <p:txBody>
          <a:bodyPr/>
          <a:lstStyle/>
          <a:p>
            <a:fld id="{398CEB82-AA83-4C45-BFBE-9D481199A381}" type="slidenum">
              <a:rPr lang="en-US" smtClean="0"/>
              <a:t>‹#›</a:t>
            </a:fld>
            <a:endParaRPr lang="en-US"/>
          </a:p>
        </p:txBody>
      </p:sp>
    </p:spTree>
    <p:extLst>
      <p:ext uri="{BB962C8B-B14F-4D97-AF65-F5344CB8AC3E}">
        <p14:creationId xmlns:p14="http://schemas.microsoft.com/office/powerpoint/2010/main" val="2092358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12628-2F1B-4A09-8073-7FFDCEEACC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6B5710-BEF5-425B-A5AF-4A9A05BCF3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02282F-50A2-46A1-97FA-62A9B2AD7DAE}"/>
              </a:ext>
            </a:extLst>
          </p:cNvPr>
          <p:cNvSpPr>
            <a:spLocks noGrp="1"/>
          </p:cNvSpPr>
          <p:nvPr>
            <p:ph type="dt" sz="half" idx="10"/>
          </p:nvPr>
        </p:nvSpPr>
        <p:spPr/>
        <p:txBody>
          <a:bodyPr/>
          <a:lstStyle/>
          <a:p>
            <a:fld id="{D2B13C36-B60A-4136-8911-0DFCD12DD880}" type="datetimeFigureOut">
              <a:rPr lang="en-US" smtClean="0"/>
              <a:t>2/5/2023</a:t>
            </a:fld>
            <a:endParaRPr lang="en-US"/>
          </a:p>
        </p:txBody>
      </p:sp>
      <p:sp>
        <p:nvSpPr>
          <p:cNvPr id="5" name="Footer Placeholder 4">
            <a:extLst>
              <a:ext uri="{FF2B5EF4-FFF2-40B4-BE49-F238E27FC236}">
                <a16:creationId xmlns:a16="http://schemas.microsoft.com/office/drawing/2014/main" id="{21E3F4AB-3EE8-4D7C-9C18-ADE6384755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204FA5-3454-4054-9A93-66998FDB3173}"/>
              </a:ext>
            </a:extLst>
          </p:cNvPr>
          <p:cNvSpPr>
            <a:spLocks noGrp="1"/>
          </p:cNvSpPr>
          <p:nvPr>
            <p:ph type="sldNum" sz="quarter" idx="12"/>
          </p:nvPr>
        </p:nvSpPr>
        <p:spPr/>
        <p:txBody>
          <a:bodyPr/>
          <a:lstStyle/>
          <a:p>
            <a:fld id="{398CEB82-AA83-4C45-BFBE-9D481199A381}" type="slidenum">
              <a:rPr lang="en-US" smtClean="0"/>
              <a:t>‹#›</a:t>
            </a:fld>
            <a:endParaRPr lang="en-US"/>
          </a:p>
        </p:txBody>
      </p:sp>
    </p:spTree>
    <p:extLst>
      <p:ext uri="{BB962C8B-B14F-4D97-AF65-F5344CB8AC3E}">
        <p14:creationId xmlns:p14="http://schemas.microsoft.com/office/powerpoint/2010/main" val="34468995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248A8A-FAE1-4F2D-94BE-A308C2474CC4}"/>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6A6B42-35B1-40A9-9ED2-31B8F420F614}"/>
              </a:ext>
            </a:extLst>
          </p:cNvPr>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EAB352-FC15-437E-865E-A1FAE1FECF03}"/>
              </a:ext>
            </a:extLst>
          </p:cNvPr>
          <p:cNvSpPr>
            <a:spLocks noGrp="1"/>
          </p:cNvSpPr>
          <p:nvPr>
            <p:ph type="dt" sz="half" idx="10"/>
          </p:nvPr>
        </p:nvSpPr>
        <p:spPr/>
        <p:txBody>
          <a:bodyPr/>
          <a:lstStyle/>
          <a:p>
            <a:fld id="{D2B13C36-B60A-4136-8911-0DFCD12DD880}" type="datetimeFigureOut">
              <a:rPr lang="en-US" smtClean="0"/>
              <a:t>2/5/2023</a:t>
            </a:fld>
            <a:endParaRPr lang="en-US"/>
          </a:p>
        </p:txBody>
      </p:sp>
      <p:sp>
        <p:nvSpPr>
          <p:cNvPr id="5" name="Footer Placeholder 4">
            <a:extLst>
              <a:ext uri="{FF2B5EF4-FFF2-40B4-BE49-F238E27FC236}">
                <a16:creationId xmlns:a16="http://schemas.microsoft.com/office/drawing/2014/main" id="{019A4D6A-5331-4F50-8D2F-8F81300A0B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A7193F-896C-4469-B3E5-F8AD1C900C48}"/>
              </a:ext>
            </a:extLst>
          </p:cNvPr>
          <p:cNvSpPr>
            <a:spLocks noGrp="1"/>
          </p:cNvSpPr>
          <p:nvPr>
            <p:ph type="sldNum" sz="quarter" idx="12"/>
          </p:nvPr>
        </p:nvSpPr>
        <p:spPr/>
        <p:txBody>
          <a:bodyPr/>
          <a:lstStyle/>
          <a:p>
            <a:fld id="{398CEB82-AA83-4C45-BFBE-9D481199A381}" type="slidenum">
              <a:rPr lang="en-US" smtClean="0"/>
              <a:t>‹#›</a:t>
            </a:fld>
            <a:endParaRPr lang="en-US"/>
          </a:p>
        </p:txBody>
      </p:sp>
    </p:spTree>
    <p:extLst>
      <p:ext uri="{BB962C8B-B14F-4D97-AF65-F5344CB8AC3E}">
        <p14:creationId xmlns:p14="http://schemas.microsoft.com/office/powerpoint/2010/main" val="3556553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9067800" cy="685800"/>
          </a:xfrm>
        </p:spPr>
        <p:txBody>
          <a:bodyPr/>
          <a:lstStyle/>
          <a:p>
            <a:r>
              <a:rPr lang="en-US"/>
              <a:t>Click to edit Master title style</a:t>
            </a:r>
          </a:p>
        </p:txBody>
      </p:sp>
      <p:sp>
        <p:nvSpPr>
          <p:cNvPr id="3" name="Text Placeholder 2"/>
          <p:cNvSpPr>
            <a:spLocks noGrp="1"/>
          </p:cNvSpPr>
          <p:nvPr>
            <p:ph type="body" sz="half" idx="1"/>
          </p:nvPr>
        </p:nvSpPr>
        <p:spPr>
          <a:xfrm>
            <a:off x="152400" y="838200"/>
            <a:ext cx="4343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838200"/>
            <a:ext cx="4343400" cy="5486400"/>
          </a:xfrm>
        </p:spPr>
        <p:txBody>
          <a:bodyPr/>
          <a:lstStyle/>
          <a:p>
            <a:endParaRPr lang="en-US"/>
          </a:p>
        </p:txBody>
      </p:sp>
      <p:sp>
        <p:nvSpPr>
          <p:cNvPr id="5" name="Date Placeholder 4"/>
          <p:cNvSpPr>
            <a:spLocks noGrp="1"/>
          </p:cNvSpPr>
          <p:nvPr>
            <p:ph type="dt" sz="half" idx="10"/>
          </p:nvPr>
        </p:nvSpPr>
        <p:spPr>
          <a:xfrm>
            <a:off x="0" y="6553200"/>
            <a:ext cx="1905000" cy="30480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553200"/>
            <a:ext cx="2895600" cy="30480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7239000" y="6553200"/>
            <a:ext cx="1905000" cy="304800"/>
          </a:xfrm>
        </p:spPr>
        <p:txBody>
          <a:bodyPr/>
          <a:lstStyle>
            <a:lvl1pPr>
              <a:defRPr/>
            </a:lvl1pPr>
          </a:lstStyle>
          <a:p>
            <a:fld id="{73195D62-C97B-4851-A25C-959E78BA850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399857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13ACE-1119-45E8-A2C2-1EE3375BD4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8D55A7-C766-4498-A042-7B84E5DAF9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429F24-C9EB-41C7-B7C8-C5B77D05CA64}"/>
              </a:ext>
            </a:extLst>
          </p:cNvPr>
          <p:cNvSpPr>
            <a:spLocks noGrp="1"/>
          </p:cNvSpPr>
          <p:nvPr>
            <p:ph type="dt" sz="half" idx="10"/>
          </p:nvPr>
        </p:nvSpPr>
        <p:spPr/>
        <p:txBody>
          <a:bodyPr/>
          <a:lstStyle/>
          <a:p>
            <a:fld id="{D2B13C36-B60A-4136-8911-0DFCD12DD880}" type="datetimeFigureOut">
              <a:rPr lang="en-US" smtClean="0"/>
              <a:t>2/5/2023</a:t>
            </a:fld>
            <a:endParaRPr lang="en-US"/>
          </a:p>
        </p:txBody>
      </p:sp>
      <p:sp>
        <p:nvSpPr>
          <p:cNvPr id="5" name="Footer Placeholder 4">
            <a:extLst>
              <a:ext uri="{FF2B5EF4-FFF2-40B4-BE49-F238E27FC236}">
                <a16:creationId xmlns:a16="http://schemas.microsoft.com/office/drawing/2014/main" id="{AAEB5155-F0E3-49BF-AB51-656209B8E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BFC35C-3EBE-407C-A707-71C585E63BC9}"/>
              </a:ext>
            </a:extLst>
          </p:cNvPr>
          <p:cNvSpPr>
            <a:spLocks noGrp="1"/>
          </p:cNvSpPr>
          <p:nvPr>
            <p:ph type="sldNum" sz="quarter" idx="12"/>
          </p:nvPr>
        </p:nvSpPr>
        <p:spPr/>
        <p:txBody>
          <a:bodyPr/>
          <a:lstStyle/>
          <a:p>
            <a:fld id="{398CEB82-AA83-4C45-BFBE-9D481199A381}" type="slidenum">
              <a:rPr lang="en-US" smtClean="0"/>
              <a:t>‹#›</a:t>
            </a:fld>
            <a:endParaRPr lang="en-US"/>
          </a:p>
        </p:txBody>
      </p:sp>
    </p:spTree>
    <p:extLst>
      <p:ext uri="{BB962C8B-B14F-4D97-AF65-F5344CB8AC3E}">
        <p14:creationId xmlns:p14="http://schemas.microsoft.com/office/powerpoint/2010/main" val="1215316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542C2-9B6F-4A2C-9730-F0AC820BDE84}"/>
              </a:ext>
            </a:extLst>
          </p:cNvPr>
          <p:cNvSpPr>
            <a:spLocks noGrp="1"/>
          </p:cNvSpPr>
          <p:nvPr>
            <p:ph type="title"/>
          </p:nvPr>
        </p:nvSpPr>
        <p:spPr>
          <a:xfrm>
            <a:off x="623888" y="1709741"/>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1DBB7A7-B78C-4E0E-8204-F505E1AA684F}"/>
              </a:ext>
            </a:extLst>
          </p:cNvPr>
          <p:cNvSpPr>
            <a:spLocks noGrp="1"/>
          </p:cNvSpPr>
          <p:nvPr>
            <p:ph type="body" idx="1"/>
          </p:nvPr>
        </p:nvSpPr>
        <p:spPr>
          <a:xfrm>
            <a:off x="623888" y="4589466"/>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F6098E-048D-4A98-B508-BAD9E42238E3}"/>
              </a:ext>
            </a:extLst>
          </p:cNvPr>
          <p:cNvSpPr>
            <a:spLocks noGrp="1"/>
          </p:cNvSpPr>
          <p:nvPr>
            <p:ph type="dt" sz="half" idx="10"/>
          </p:nvPr>
        </p:nvSpPr>
        <p:spPr/>
        <p:txBody>
          <a:bodyPr/>
          <a:lstStyle/>
          <a:p>
            <a:fld id="{D2B13C36-B60A-4136-8911-0DFCD12DD880}" type="datetimeFigureOut">
              <a:rPr lang="en-US" smtClean="0"/>
              <a:t>2/5/2023</a:t>
            </a:fld>
            <a:endParaRPr lang="en-US"/>
          </a:p>
        </p:txBody>
      </p:sp>
      <p:sp>
        <p:nvSpPr>
          <p:cNvPr id="5" name="Footer Placeholder 4">
            <a:extLst>
              <a:ext uri="{FF2B5EF4-FFF2-40B4-BE49-F238E27FC236}">
                <a16:creationId xmlns:a16="http://schemas.microsoft.com/office/drawing/2014/main" id="{6FADEE89-1054-4CF5-B7E1-4B7CD9953F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6D56E7-B599-45F7-8F15-CBF61E7D22BB}"/>
              </a:ext>
            </a:extLst>
          </p:cNvPr>
          <p:cNvSpPr>
            <a:spLocks noGrp="1"/>
          </p:cNvSpPr>
          <p:nvPr>
            <p:ph type="sldNum" sz="quarter" idx="12"/>
          </p:nvPr>
        </p:nvSpPr>
        <p:spPr/>
        <p:txBody>
          <a:bodyPr/>
          <a:lstStyle/>
          <a:p>
            <a:fld id="{398CEB82-AA83-4C45-BFBE-9D481199A381}" type="slidenum">
              <a:rPr lang="en-US" smtClean="0"/>
              <a:t>‹#›</a:t>
            </a:fld>
            <a:endParaRPr lang="en-US"/>
          </a:p>
        </p:txBody>
      </p:sp>
    </p:spTree>
    <p:extLst>
      <p:ext uri="{BB962C8B-B14F-4D97-AF65-F5344CB8AC3E}">
        <p14:creationId xmlns:p14="http://schemas.microsoft.com/office/powerpoint/2010/main" val="3875648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CB17C-7E69-4160-91EB-ABFA0AAD35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933823-AE58-4787-AD83-DB12D0BF9B44}"/>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9E8838-6FED-4B50-82A5-0E0E8A905395}"/>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5FBEA2-DC5B-4391-92C9-F13AC5A02069}"/>
              </a:ext>
            </a:extLst>
          </p:cNvPr>
          <p:cNvSpPr>
            <a:spLocks noGrp="1"/>
          </p:cNvSpPr>
          <p:nvPr>
            <p:ph type="dt" sz="half" idx="10"/>
          </p:nvPr>
        </p:nvSpPr>
        <p:spPr/>
        <p:txBody>
          <a:bodyPr/>
          <a:lstStyle/>
          <a:p>
            <a:fld id="{D2B13C36-B60A-4136-8911-0DFCD12DD880}" type="datetimeFigureOut">
              <a:rPr lang="en-US" smtClean="0"/>
              <a:t>2/5/2023</a:t>
            </a:fld>
            <a:endParaRPr lang="en-US"/>
          </a:p>
        </p:txBody>
      </p:sp>
      <p:sp>
        <p:nvSpPr>
          <p:cNvPr id="6" name="Footer Placeholder 5">
            <a:extLst>
              <a:ext uri="{FF2B5EF4-FFF2-40B4-BE49-F238E27FC236}">
                <a16:creationId xmlns:a16="http://schemas.microsoft.com/office/drawing/2014/main" id="{2F05AD81-65A1-458A-932A-04D18DDCA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EDF768-1CF3-4C5F-A734-2C5C642B0E8C}"/>
              </a:ext>
            </a:extLst>
          </p:cNvPr>
          <p:cNvSpPr>
            <a:spLocks noGrp="1"/>
          </p:cNvSpPr>
          <p:nvPr>
            <p:ph type="sldNum" sz="quarter" idx="12"/>
          </p:nvPr>
        </p:nvSpPr>
        <p:spPr/>
        <p:txBody>
          <a:bodyPr/>
          <a:lstStyle/>
          <a:p>
            <a:fld id="{398CEB82-AA83-4C45-BFBE-9D481199A381}" type="slidenum">
              <a:rPr lang="en-US" smtClean="0"/>
              <a:t>‹#›</a:t>
            </a:fld>
            <a:endParaRPr lang="en-US"/>
          </a:p>
        </p:txBody>
      </p:sp>
    </p:spTree>
    <p:extLst>
      <p:ext uri="{BB962C8B-B14F-4D97-AF65-F5344CB8AC3E}">
        <p14:creationId xmlns:p14="http://schemas.microsoft.com/office/powerpoint/2010/main" val="4133783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2EA3D-8146-4FC6-8528-A0694DB8A3E5}"/>
              </a:ext>
            </a:extLst>
          </p:cNvPr>
          <p:cNvSpPr>
            <a:spLocks noGrp="1"/>
          </p:cNvSpPr>
          <p:nvPr>
            <p:ph type="title"/>
          </p:nvPr>
        </p:nvSpPr>
        <p:spPr>
          <a:xfrm>
            <a:off x="629841" y="365128"/>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4A21EA-D2CA-45A4-B682-93332F7502FB}"/>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38952C-9FF7-470B-801C-38981A6E4210}"/>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800C211-495F-4E06-89AA-62C5FCEC94F6}"/>
              </a:ext>
            </a:extLst>
          </p:cNvPr>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83DD35-FACE-4B19-93BA-91D0C313234F}"/>
              </a:ext>
            </a:extLst>
          </p:cNvPr>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F56972-7396-46AF-AE9C-892209E93F74}"/>
              </a:ext>
            </a:extLst>
          </p:cNvPr>
          <p:cNvSpPr>
            <a:spLocks noGrp="1"/>
          </p:cNvSpPr>
          <p:nvPr>
            <p:ph type="dt" sz="half" idx="10"/>
          </p:nvPr>
        </p:nvSpPr>
        <p:spPr/>
        <p:txBody>
          <a:bodyPr/>
          <a:lstStyle/>
          <a:p>
            <a:fld id="{D2B13C36-B60A-4136-8911-0DFCD12DD880}" type="datetimeFigureOut">
              <a:rPr lang="en-US" smtClean="0"/>
              <a:t>2/5/2023</a:t>
            </a:fld>
            <a:endParaRPr lang="en-US"/>
          </a:p>
        </p:txBody>
      </p:sp>
      <p:sp>
        <p:nvSpPr>
          <p:cNvPr id="8" name="Footer Placeholder 7">
            <a:extLst>
              <a:ext uri="{FF2B5EF4-FFF2-40B4-BE49-F238E27FC236}">
                <a16:creationId xmlns:a16="http://schemas.microsoft.com/office/drawing/2014/main" id="{43361475-7635-497E-9F4F-AF977255C9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D33FE2-CCAE-40B5-BD3E-02835B035108}"/>
              </a:ext>
            </a:extLst>
          </p:cNvPr>
          <p:cNvSpPr>
            <a:spLocks noGrp="1"/>
          </p:cNvSpPr>
          <p:nvPr>
            <p:ph type="sldNum" sz="quarter" idx="12"/>
          </p:nvPr>
        </p:nvSpPr>
        <p:spPr/>
        <p:txBody>
          <a:bodyPr/>
          <a:lstStyle/>
          <a:p>
            <a:fld id="{398CEB82-AA83-4C45-BFBE-9D481199A381}" type="slidenum">
              <a:rPr lang="en-US" smtClean="0"/>
              <a:t>‹#›</a:t>
            </a:fld>
            <a:endParaRPr lang="en-US"/>
          </a:p>
        </p:txBody>
      </p:sp>
    </p:spTree>
    <p:extLst>
      <p:ext uri="{BB962C8B-B14F-4D97-AF65-F5344CB8AC3E}">
        <p14:creationId xmlns:p14="http://schemas.microsoft.com/office/powerpoint/2010/main" val="3715236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9DC54-102E-4C89-A148-1432009404A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72274E-9A42-4472-9318-17D70B5D8ACE}"/>
              </a:ext>
            </a:extLst>
          </p:cNvPr>
          <p:cNvSpPr>
            <a:spLocks noGrp="1"/>
          </p:cNvSpPr>
          <p:nvPr>
            <p:ph type="dt" sz="half" idx="10"/>
          </p:nvPr>
        </p:nvSpPr>
        <p:spPr/>
        <p:txBody>
          <a:bodyPr/>
          <a:lstStyle/>
          <a:p>
            <a:fld id="{D2B13C36-B60A-4136-8911-0DFCD12DD880}" type="datetimeFigureOut">
              <a:rPr lang="en-US" smtClean="0"/>
              <a:t>2/5/2023</a:t>
            </a:fld>
            <a:endParaRPr lang="en-US"/>
          </a:p>
        </p:txBody>
      </p:sp>
      <p:sp>
        <p:nvSpPr>
          <p:cNvPr id="4" name="Footer Placeholder 3">
            <a:extLst>
              <a:ext uri="{FF2B5EF4-FFF2-40B4-BE49-F238E27FC236}">
                <a16:creationId xmlns:a16="http://schemas.microsoft.com/office/drawing/2014/main" id="{A8A244CC-5473-492F-98F0-C3672D92AE5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1D4D72-5064-4749-AF20-02F2062D7326}"/>
              </a:ext>
            </a:extLst>
          </p:cNvPr>
          <p:cNvSpPr>
            <a:spLocks noGrp="1"/>
          </p:cNvSpPr>
          <p:nvPr>
            <p:ph type="sldNum" sz="quarter" idx="12"/>
          </p:nvPr>
        </p:nvSpPr>
        <p:spPr/>
        <p:txBody>
          <a:bodyPr/>
          <a:lstStyle/>
          <a:p>
            <a:fld id="{398CEB82-AA83-4C45-BFBE-9D481199A381}" type="slidenum">
              <a:rPr lang="en-US" smtClean="0"/>
              <a:t>‹#›</a:t>
            </a:fld>
            <a:endParaRPr lang="en-US"/>
          </a:p>
        </p:txBody>
      </p:sp>
    </p:spTree>
    <p:extLst>
      <p:ext uri="{BB962C8B-B14F-4D97-AF65-F5344CB8AC3E}">
        <p14:creationId xmlns:p14="http://schemas.microsoft.com/office/powerpoint/2010/main" val="1866347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3EB01D-6BB7-4FA1-9950-CBF96323ADD2}"/>
              </a:ext>
            </a:extLst>
          </p:cNvPr>
          <p:cNvSpPr>
            <a:spLocks noGrp="1"/>
          </p:cNvSpPr>
          <p:nvPr>
            <p:ph type="dt" sz="half" idx="10"/>
          </p:nvPr>
        </p:nvSpPr>
        <p:spPr/>
        <p:txBody>
          <a:bodyPr/>
          <a:lstStyle/>
          <a:p>
            <a:fld id="{D2B13C36-B60A-4136-8911-0DFCD12DD880}" type="datetimeFigureOut">
              <a:rPr lang="en-US" smtClean="0"/>
              <a:t>2/5/2023</a:t>
            </a:fld>
            <a:endParaRPr lang="en-US"/>
          </a:p>
        </p:txBody>
      </p:sp>
      <p:sp>
        <p:nvSpPr>
          <p:cNvPr id="3" name="Footer Placeholder 2">
            <a:extLst>
              <a:ext uri="{FF2B5EF4-FFF2-40B4-BE49-F238E27FC236}">
                <a16:creationId xmlns:a16="http://schemas.microsoft.com/office/drawing/2014/main" id="{938997C1-10BF-4881-AE58-05AD67C926D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89DAF48-69A0-4456-8E1A-E49C37842E65}"/>
              </a:ext>
            </a:extLst>
          </p:cNvPr>
          <p:cNvSpPr>
            <a:spLocks noGrp="1"/>
          </p:cNvSpPr>
          <p:nvPr>
            <p:ph type="sldNum" sz="quarter" idx="12"/>
          </p:nvPr>
        </p:nvSpPr>
        <p:spPr/>
        <p:txBody>
          <a:bodyPr/>
          <a:lstStyle/>
          <a:p>
            <a:fld id="{398CEB82-AA83-4C45-BFBE-9D481199A381}" type="slidenum">
              <a:rPr lang="en-US" smtClean="0"/>
              <a:t>‹#›</a:t>
            </a:fld>
            <a:endParaRPr lang="en-US"/>
          </a:p>
        </p:txBody>
      </p:sp>
    </p:spTree>
    <p:extLst>
      <p:ext uri="{BB962C8B-B14F-4D97-AF65-F5344CB8AC3E}">
        <p14:creationId xmlns:p14="http://schemas.microsoft.com/office/powerpoint/2010/main" val="14099963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8C35A-7218-448F-B47F-E1CB2F058419}"/>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2CF9FF-A0D3-441B-96A8-8C02915DD34E}"/>
              </a:ext>
            </a:extLst>
          </p:cNvPr>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16AA5E0-D23D-4FCB-96E1-0511721BC775}"/>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F9203A-44B6-4794-933A-9AF143EA4A02}"/>
              </a:ext>
            </a:extLst>
          </p:cNvPr>
          <p:cNvSpPr>
            <a:spLocks noGrp="1"/>
          </p:cNvSpPr>
          <p:nvPr>
            <p:ph type="dt" sz="half" idx="10"/>
          </p:nvPr>
        </p:nvSpPr>
        <p:spPr/>
        <p:txBody>
          <a:bodyPr/>
          <a:lstStyle/>
          <a:p>
            <a:fld id="{D2B13C36-B60A-4136-8911-0DFCD12DD880}" type="datetimeFigureOut">
              <a:rPr lang="en-US" smtClean="0"/>
              <a:t>2/5/2023</a:t>
            </a:fld>
            <a:endParaRPr lang="en-US"/>
          </a:p>
        </p:txBody>
      </p:sp>
      <p:sp>
        <p:nvSpPr>
          <p:cNvPr id="6" name="Footer Placeholder 5">
            <a:extLst>
              <a:ext uri="{FF2B5EF4-FFF2-40B4-BE49-F238E27FC236}">
                <a16:creationId xmlns:a16="http://schemas.microsoft.com/office/drawing/2014/main" id="{5B9C7B30-1FF5-48D7-AF24-F12555A0A7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12BE3E-299D-452E-8938-C0114649C4D6}"/>
              </a:ext>
            </a:extLst>
          </p:cNvPr>
          <p:cNvSpPr>
            <a:spLocks noGrp="1"/>
          </p:cNvSpPr>
          <p:nvPr>
            <p:ph type="sldNum" sz="quarter" idx="12"/>
          </p:nvPr>
        </p:nvSpPr>
        <p:spPr/>
        <p:txBody>
          <a:bodyPr/>
          <a:lstStyle/>
          <a:p>
            <a:fld id="{398CEB82-AA83-4C45-BFBE-9D481199A381}" type="slidenum">
              <a:rPr lang="en-US" smtClean="0"/>
              <a:t>‹#›</a:t>
            </a:fld>
            <a:endParaRPr lang="en-US"/>
          </a:p>
        </p:txBody>
      </p:sp>
    </p:spTree>
    <p:extLst>
      <p:ext uri="{BB962C8B-B14F-4D97-AF65-F5344CB8AC3E}">
        <p14:creationId xmlns:p14="http://schemas.microsoft.com/office/powerpoint/2010/main" val="2518106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14F93-5308-4026-ADC1-30768161D799}"/>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FAE1CD-2A01-4013-B778-E60E380CC78D}"/>
              </a:ext>
            </a:extLst>
          </p:cNvPr>
          <p:cNvSpPr>
            <a:spLocks noGrp="1"/>
          </p:cNvSpPr>
          <p:nvPr>
            <p:ph type="pic" idx="1"/>
          </p:nvPr>
        </p:nvSpPr>
        <p:spPr>
          <a:xfrm>
            <a:off x="3887391" y="987428"/>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F80925-887F-49BA-94E2-67AE70527D85}"/>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19338C-62C6-4D03-9905-C76E0A44EBC4}"/>
              </a:ext>
            </a:extLst>
          </p:cNvPr>
          <p:cNvSpPr>
            <a:spLocks noGrp="1"/>
          </p:cNvSpPr>
          <p:nvPr>
            <p:ph type="dt" sz="half" idx="10"/>
          </p:nvPr>
        </p:nvSpPr>
        <p:spPr/>
        <p:txBody>
          <a:bodyPr/>
          <a:lstStyle/>
          <a:p>
            <a:fld id="{D2B13C36-B60A-4136-8911-0DFCD12DD880}" type="datetimeFigureOut">
              <a:rPr lang="en-US" smtClean="0"/>
              <a:t>2/5/2023</a:t>
            </a:fld>
            <a:endParaRPr lang="en-US"/>
          </a:p>
        </p:txBody>
      </p:sp>
      <p:sp>
        <p:nvSpPr>
          <p:cNvPr id="6" name="Footer Placeholder 5">
            <a:extLst>
              <a:ext uri="{FF2B5EF4-FFF2-40B4-BE49-F238E27FC236}">
                <a16:creationId xmlns:a16="http://schemas.microsoft.com/office/drawing/2014/main" id="{4389A8ED-B01E-4C8B-AFB9-0DDF73A9C2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CFC909-EF68-48D4-A602-0FFDBFF3DD1E}"/>
              </a:ext>
            </a:extLst>
          </p:cNvPr>
          <p:cNvSpPr>
            <a:spLocks noGrp="1"/>
          </p:cNvSpPr>
          <p:nvPr>
            <p:ph type="sldNum" sz="quarter" idx="12"/>
          </p:nvPr>
        </p:nvSpPr>
        <p:spPr/>
        <p:txBody>
          <a:bodyPr/>
          <a:lstStyle/>
          <a:p>
            <a:fld id="{398CEB82-AA83-4C45-BFBE-9D481199A381}" type="slidenum">
              <a:rPr lang="en-US" smtClean="0"/>
              <a:t>‹#›</a:t>
            </a:fld>
            <a:endParaRPr lang="en-US"/>
          </a:p>
        </p:txBody>
      </p:sp>
    </p:spTree>
    <p:extLst>
      <p:ext uri="{BB962C8B-B14F-4D97-AF65-F5344CB8AC3E}">
        <p14:creationId xmlns:p14="http://schemas.microsoft.com/office/powerpoint/2010/main" val="1269840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27579E-C78E-409D-8910-573B31DCC56F}"/>
              </a:ext>
            </a:extLst>
          </p:cNvPr>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312B2B-CC2E-4EEB-B394-CDFA9BC35B9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3864BB-48BB-4264-9485-7B796BFE8F5A}"/>
              </a:ext>
            </a:extLst>
          </p:cNvPr>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B13C36-B60A-4136-8911-0DFCD12DD880}" type="datetimeFigureOut">
              <a:rPr lang="en-US" smtClean="0"/>
              <a:t>2/5/2023</a:t>
            </a:fld>
            <a:endParaRPr lang="en-US"/>
          </a:p>
        </p:txBody>
      </p:sp>
      <p:sp>
        <p:nvSpPr>
          <p:cNvPr id="5" name="Footer Placeholder 4">
            <a:extLst>
              <a:ext uri="{FF2B5EF4-FFF2-40B4-BE49-F238E27FC236}">
                <a16:creationId xmlns:a16="http://schemas.microsoft.com/office/drawing/2014/main" id="{C50C272D-242F-452E-955C-4EA869D2E12F}"/>
              </a:ext>
            </a:extLst>
          </p:cNvPr>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16E9CC5-E970-4010-84AD-3CBECBDE67D7}"/>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8CEB82-AA83-4C45-BFBE-9D481199A381}" type="slidenum">
              <a:rPr lang="en-US" smtClean="0"/>
              <a:t>‹#›</a:t>
            </a:fld>
            <a:endParaRPr lang="en-US"/>
          </a:p>
        </p:txBody>
      </p:sp>
    </p:spTree>
    <p:extLst>
      <p:ext uri="{BB962C8B-B14F-4D97-AF65-F5344CB8AC3E}">
        <p14:creationId xmlns:p14="http://schemas.microsoft.com/office/powerpoint/2010/main" val="18266820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5DCAB-FE1C-440E-99A4-3A61B66962F3}"/>
              </a:ext>
            </a:extLst>
          </p:cNvPr>
          <p:cNvSpPr>
            <a:spLocks noGrp="1"/>
          </p:cNvSpPr>
          <p:nvPr>
            <p:ph type="ctrTitle"/>
          </p:nvPr>
        </p:nvSpPr>
        <p:spPr>
          <a:xfrm>
            <a:off x="1143000" y="2713220"/>
            <a:ext cx="6858000" cy="1032004"/>
          </a:xfrm>
        </p:spPr>
        <p:txBody>
          <a:bodyPr/>
          <a:lstStyle/>
          <a:p>
            <a:r>
              <a:rPr lang="en-US" b="1" dirty="0"/>
              <a:t>Cell division </a:t>
            </a:r>
          </a:p>
        </p:txBody>
      </p:sp>
      <p:sp>
        <p:nvSpPr>
          <p:cNvPr id="3" name="Subtitle 2">
            <a:extLst>
              <a:ext uri="{FF2B5EF4-FFF2-40B4-BE49-F238E27FC236}">
                <a16:creationId xmlns:a16="http://schemas.microsoft.com/office/drawing/2014/main" id="{6D663575-6AB5-4551-B06E-FA69D199C5D9}"/>
              </a:ext>
            </a:extLst>
          </p:cNvPr>
          <p:cNvSpPr>
            <a:spLocks noGrp="1"/>
          </p:cNvSpPr>
          <p:nvPr>
            <p:ph type="subTitle" idx="1"/>
          </p:nvPr>
        </p:nvSpPr>
        <p:spPr>
          <a:xfrm>
            <a:off x="1143000" y="4306576"/>
            <a:ext cx="6858000" cy="1689490"/>
          </a:xfrm>
        </p:spPr>
        <p:txBody>
          <a:bodyPr>
            <a:normAutofit/>
          </a:bodyPr>
          <a:lstStyle/>
          <a:p>
            <a:r>
              <a:rPr lang="en-US" sz="3600" dirty="0"/>
              <a:t>Peshraw S. Hamadamin </a:t>
            </a:r>
          </a:p>
        </p:txBody>
      </p:sp>
      <p:sp>
        <p:nvSpPr>
          <p:cNvPr id="4" name="TextBox 3">
            <a:extLst>
              <a:ext uri="{FF2B5EF4-FFF2-40B4-BE49-F238E27FC236}">
                <a16:creationId xmlns:a16="http://schemas.microsoft.com/office/drawing/2014/main" id="{F74FE122-DC2B-4D45-9FA8-A3D81CE0A3ED}"/>
              </a:ext>
            </a:extLst>
          </p:cNvPr>
          <p:cNvSpPr txBox="1"/>
          <p:nvPr/>
        </p:nvSpPr>
        <p:spPr>
          <a:xfrm>
            <a:off x="592115" y="753034"/>
            <a:ext cx="3650102" cy="1323439"/>
          </a:xfrm>
          <a:prstGeom prst="rect">
            <a:avLst/>
          </a:prstGeom>
          <a:noFill/>
        </p:spPr>
        <p:txBody>
          <a:bodyPr wrap="square">
            <a:spAutoFit/>
          </a:bodyPr>
          <a:lstStyle/>
          <a:p>
            <a:r>
              <a:rPr lang="en-US" sz="2000" dirty="0" err="1">
                <a:solidFill>
                  <a:srgbClr val="FF0000"/>
                </a:solidFill>
              </a:rPr>
              <a:t>Tishk</a:t>
            </a:r>
            <a:r>
              <a:rPr lang="en-US" sz="2000" dirty="0">
                <a:solidFill>
                  <a:srgbClr val="FF0000"/>
                </a:solidFill>
              </a:rPr>
              <a:t> international university</a:t>
            </a:r>
          </a:p>
          <a:p>
            <a:r>
              <a:rPr lang="en-US" sz="2000" dirty="0">
                <a:solidFill>
                  <a:srgbClr val="FF0000"/>
                </a:solidFill>
              </a:rPr>
              <a:t>Faculty of science </a:t>
            </a:r>
          </a:p>
          <a:p>
            <a:r>
              <a:rPr lang="en-US" sz="2000" dirty="0">
                <a:solidFill>
                  <a:srgbClr val="FF0000"/>
                </a:solidFill>
              </a:rPr>
              <a:t>Medical analysis Department </a:t>
            </a:r>
          </a:p>
          <a:p>
            <a:r>
              <a:rPr lang="en-US" sz="2000" dirty="0">
                <a:solidFill>
                  <a:srgbClr val="FF0000"/>
                </a:solidFill>
              </a:rPr>
              <a:t>Biology Module: Practical </a:t>
            </a:r>
          </a:p>
        </p:txBody>
      </p:sp>
      <p:sp>
        <p:nvSpPr>
          <p:cNvPr id="6" name="TextBox 5">
            <a:extLst>
              <a:ext uri="{FF2B5EF4-FFF2-40B4-BE49-F238E27FC236}">
                <a16:creationId xmlns:a16="http://schemas.microsoft.com/office/drawing/2014/main" id="{D2DF3656-4B78-D598-1B71-164F0DA47808}"/>
              </a:ext>
            </a:extLst>
          </p:cNvPr>
          <p:cNvSpPr txBox="1"/>
          <p:nvPr/>
        </p:nvSpPr>
        <p:spPr>
          <a:xfrm>
            <a:off x="4242217" y="2343888"/>
            <a:ext cx="4572000" cy="461665"/>
          </a:xfrm>
          <a:prstGeom prst="rect">
            <a:avLst/>
          </a:prstGeom>
          <a:noFill/>
        </p:spPr>
        <p:txBody>
          <a:bodyPr wrap="square">
            <a:spAutoFit/>
          </a:bodyPr>
          <a:lstStyle/>
          <a:p>
            <a:r>
              <a:rPr lang="en-US" sz="2400" b="1" dirty="0">
                <a:solidFill>
                  <a:srgbClr val="FF0000"/>
                </a:solidFill>
              </a:rPr>
              <a:t>Lab5</a:t>
            </a:r>
          </a:p>
        </p:txBody>
      </p:sp>
    </p:spTree>
    <p:extLst>
      <p:ext uri="{BB962C8B-B14F-4D97-AF65-F5344CB8AC3E}">
        <p14:creationId xmlns:p14="http://schemas.microsoft.com/office/powerpoint/2010/main" val="39258335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1B7B4-D589-4631-B23A-1E091C655820}"/>
              </a:ext>
            </a:extLst>
          </p:cNvPr>
          <p:cNvSpPr>
            <a:spLocks noGrp="1"/>
          </p:cNvSpPr>
          <p:nvPr>
            <p:ph type="title"/>
          </p:nvPr>
        </p:nvSpPr>
        <p:spPr>
          <a:xfrm>
            <a:off x="0" y="179881"/>
            <a:ext cx="7886700" cy="819097"/>
          </a:xfrm>
        </p:spPr>
        <p:txBody>
          <a:bodyPr/>
          <a:lstStyle/>
          <a:p>
            <a:r>
              <a:rPr lang="en-US" b="1" dirty="0">
                <a:solidFill>
                  <a:srgbClr val="C00000"/>
                </a:solidFill>
              </a:rPr>
              <a:t>1. Prophase</a:t>
            </a:r>
            <a:endParaRPr lang="en-US" dirty="0">
              <a:solidFill>
                <a:srgbClr val="C00000"/>
              </a:solidFill>
            </a:endParaRPr>
          </a:p>
        </p:txBody>
      </p:sp>
      <p:sp>
        <p:nvSpPr>
          <p:cNvPr id="3" name="Content Placeholder 2">
            <a:extLst>
              <a:ext uri="{FF2B5EF4-FFF2-40B4-BE49-F238E27FC236}">
                <a16:creationId xmlns:a16="http://schemas.microsoft.com/office/drawing/2014/main" id="{17988817-72FF-47AB-8DD1-59121F9C7645}"/>
              </a:ext>
            </a:extLst>
          </p:cNvPr>
          <p:cNvSpPr>
            <a:spLocks noGrp="1"/>
          </p:cNvSpPr>
          <p:nvPr>
            <p:ph idx="1"/>
          </p:nvPr>
        </p:nvSpPr>
        <p:spPr>
          <a:xfrm>
            <a:off x="149902" y="1253330"/>
            <a:ext cx="6071016" cy="4351339"/>
          </a:xfrm>
        </p:spPr>
        <p:txBody>
          <a:bodyPr>
            <a:normAutofit fontScale="92500" lnSpcReduction="10000"/>
          </a:bodyPr>
          <a:lstStyle/>
          <a:p>
            <a:pPr algn="l">
              <a:lnSpc>
                <a:spcPct val="150000"/>
              </a:lnSpc>
            </a:pPr>
            <a:r>
              <a:rPr lang="en-US" sz="2000" dirty="0"/>
              <a:t>The chromatin fibers become more tightly coiled, condensing into discrete chromosomes</a:t>
            </a:r>
          </a:p>
          <a:p>
            <a:pPr>
              <a:lnSpc>
                <a:spcPct val="150000"/>
              </a:lnSpc>
            </a:pPr>
            <a:r>
              <a:rPr lang="en-US" sz="2000" dirty="0"/>
              <a:t>Each duplicated chromosome appears as two identical sister chromatids joined at their centromeres</a:t>
            </a:r>
          </a:p>
          <a:p>
            <a:pPr algn="l">
              <a:lnSpc>
                <a:spcPct val="150000"/>
              </a:lnSpc>
            </a:pPr>
            <a:r>
              <a:rPr lang="en-US" sz="2000" dirty="0"/>
              <a:t>Nuclear membrane &amp; </a:t>
            </a:r>
            <a:r>
              <a:rPr lang="en-US" sz="2000" b="0" i="0" u="none" strike="noStrike" baseline="0" dirty="0"/>
              <a:t>nucleoli</a:t>
            </a:r>
            <a:r>
              <a:rPr lang="en-US" sz="2000" dirty="0"/>
              <a:t> are broken down</a:t>
            </a:r>
          </a:p>
          <a:p>
            <a:pPr algn="l">
              <a:lnSpc>
                <a:spcPct val="150000"/>
              </a:lnSpc>
            </a:pPr>
            <a:r>
              <a:rPr lang="en-US" sz="2000" b="0" i="0" u="none" strike="noStrike" baseline="0" dirty="0"/>
              <a:t>The mitotic spindle (named for its shape) begins to form. It is composed of the centrosomes and the microtubules that extend from them</a:t>
            </a:r>
            <a:endParaRPr lang="en-US" sz="2000" dirty="0"/>
          </a:p>
          <a:p>
            <a:pPr algn="l">
              <a:lnSpc>
                <a:spcPct val="150000"/>
              </a:lnSpc>
            </a:pPr>
            <a:r>
              <a:rPr lang="en-US" sz="2000" b="0" i="0" u="none" strike="noStrike" baseline="0" dirty="0"/>
              <a:t>The centrosomes move away from each other</a:t>
            </a:r>
            <a:endParaRPr lang="en-US" sz="2000" dirty="0"/>
          </a:p>
          <a:p>
            <a:pPr algn="l">
              <a:lnSpc>
                <a:spcPct val="150000"/>
              </a:lnSpc>
            </a:pPr>
            <a:endParaRPr lang="en-US" sz="2000" dirty="0"/>
          </a:p>
          <a:p>
            <a:endParaRPr lang="en-US" dirty="0"/>
          </a:p>
        </p:txBody>
      </p:sp>
      <p:pic>
        <p:nvPicPr>
          <p:cNvPr id="7" name="Picture 2" descr="C:\Users\bery\Desktop\Capture.JPG">
            <a:extLst>
              <a:ext uri="{FF2B5EF4-FFF2-40B4-BE49-F238E27FC236}">
                <a16:creationId xmlns:a16="http://schemas.microsoft.com/office/drawing/2014/main" id="{EA0EDDBF-D882-402C-A836-850E59EE409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55830" y="1999054"/>
            <a:ext cx="2878131" cy="4039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85965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3C693A-4F7C-4419-8083-511A694C4A63}"/>
              </a:ext>
            </a:extLst>
          </p:cNvPr>
          <p:cNvSpPr>
            <a:spLocks noGrp="1"/>
          </p:cNvSpPr>
          <p:nvPr>
            <p:ph idx="1"/>
          </p:nvPr>
        </p:nvSpPr>
        <p:spPr>
          <a:xfrm>
            <a:off x="209862" y="299803"/>
            <a:ext cx="4691922" cy="5457435"/>
          </a:xfrm>
        </p:spPr>
        <p:txBody>
          <a:bodyPr>
            <a:normAutofit/>
          </a:bodyPr>
          <a:lstStyle/>
          <a:p>
            <a:pPr algn="l">
              <a:lnSpc>
                <a:spcPct val="150000"/>
              </a:lnSpc>
            </a:pPr>
            <a:r>
              <a:rPr lang="en-US" sz="2000" b="0" i="0" u="none" strike="noStrike" baseline="0" dirty="0">
                <a:latin typeface="StoneSerif"/>
              </a:rPr>
              <a:t>The microtubules extending from each centrosome can now invade the nuclear area.</a:t>
            </a:r>
          </a:p>
          <a:p>
            <a:pPr algn="l">
              <a:lnSpc>
                <a:spcPct val="150000"/>
              </a:lnSpc>
            </a:pPr>
            <a:r>
              <a:rPr lang="en-US" sz="2000" b="0" i="0" u="none" strike="noStrike" baseline="0" dirty="0">
                <a:latin typeface="StoneSerif"/>
              </a:rPr>
              <a:t>The chromosomes have become even more condensed.</a:t>
            </a:r>
          </a:p>
          <a:p>
            <a:pPr algn="l">
              <a:lnSpc>
                <a:spcPct val="150000"/>
              </a:lnSpc>
            </a:pPr>
            <a:r>
              <a:rPr lang="en-US" sz="2000" b="0" i="0" u="none" strike="noStrike" baseline="0" dirty="0">
                <a:latin typeface="StoneSerif"/>
              </a:rPr>
              <a:t>Some of the microtubules attach to the kinetochores (specialized protein structure at the centromere), becoming “kinetochore microtubules,” which jerk the chromosomes back and forth</a:t>
            </a:r>
            <a:endParaRPr lang="en-US" sz="3200" dirty="0"/>
          </a:p>
        </p:txBody>
      </p:sp>
      <p:pic>
        <p:nvPicPr>
          <p:cNvPr id="4" name="Picture 3">
            <a:extLst>
              <a:ext uri="{FF2B5EF4-FFF2-40B4-BE49-F238E27FC236}">
                <a16:creationId xmlns:a16="http://schemas.microsoft.com/office/drawing/2014/main" id="{CD6FB860-995D-42B8-A37B-CDAAAD6D3BBF}"/>
              </a:ext>
            </a:extLst>
          </p:cNvPr>
          <p:cNvPicPr>
            <a:picLocks noChangeAspect="1"/>
          </p:cNvPicPr>
          <p:nvPr/>
        </p:nvPicPr>
        <p:blipFill>
          <a:blip r:embed="rId2"/>
          <a:stretch>
            <a:fillRect/>
          </a:stretch>
        </p:blipFill>
        <p:spPr>
          <a:xfrm>
            <a:off x="5547048" y="1568923"/>
            <a:ext cx="3596952" cy="4188315"/>
          </a:xfrm>
          <a:prstGeom prst="rect">
            <a:avLst/>
          </a:prstGeom>
        </p:spPr>
      </p:pic>
    </p:spTree>
    <p:extLst>
      <p:ext uri="{BB962C8B-B14F-4D97-AF65-F5344CB8AC3E}">
        <p14:creationId xmlns:p14="http://schemas.microsoft.com/office/powerpoint/2010/main" val="17705233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33B0B-E256-427D-8110-39BD63AE6298}"/>
              </a:ext>
            </a:extLst>
          </p:cNvPr>
          <p:cNvSpPr>
            <a:spLocks noGrp="1"/>
          </p:cNvSpPr>
          <p:nvPr>
            <p:ph type="title"/>
          </p:nvPr>
        </p:nvSpPr>
        <p:spPr>
          <a:xfrm>
            <a:off x="628651" y="365129"/>
            <a:ext cx="7886700" cy="849077"/>
          </a:xfrm>
        </p:spPr>
        <p:txBody>
          <a:bodyPr>
            <a:normAutofit/>
          </a:bodyPr>
          <a:lstStyle/>
          <a:p>
            <a:r>
              <a:rPr lang="en-US" b="1" dirty="0">
                <a:solidFill>
                  <a:srgbClr val="C00000"/>
                </a:solidFill>
              </a:rPr>
              <a:t>2. Metaphase</a:t>
            </a:r>
          </a:p>
        </p:txBody>
      </p:sp>
      <p:sp>
        <p:nvSpPr>
          <p:cNvPr id="3" name="Content Placeholder 2">
            <a:extLst>
              <a:ext uri="{FF2B5EF4-FFF2-40B4-BE49-F238E27FC236}">
                <a16:creationId xmlns:a16="http://schemas.microsoft.com/office/drawing/2014/main" id="{89C2B5FA-14AA-4694-B2B6-53766F9C44B7}"/>
              </a:ext>
            </a:extLst>
          </p:cNvPr>
          <p:cNvSpPr>
            <a:spLocks noGrp="1"/>
          </p:cNvSpPr>
          <p:nvPr>
            <p:ph idx="1"/>
          </p:nvPr>
        </p:nvSpPr>
        <p:spPr>
          <a:xfrm>
            <a:off x="493739" y="1253332"/>
            <a:ext cx="7886700" cy="4351339"/>
          </a:xfrm>
        </p:spPr>
        <p:txBody>
          <a:bodyPr/>
          <a:lstStyle/>
          <a:p>
            <a:pPr lvl="0">
              <a:lnSpc>
                <a:spcPct val="150000"/>
              </a:lnSpc>
            </a:pPr>
            <a:r>
              <a:rPr lang="en-US" sz="2400" dirty="0"/>
              <a:t>The chromosomes lined up at the </a:t>
            </a:r>
            <a:r>
              <a:rPr lang="en-US" sz="2400" b="1" dirty="0"/>
              <a:t>metaphase plate</a:t>
            </a:r>
            <a:r>
              <a:rPr lang="en-US" sz="2400" dirty="0"/>
              <a:t>, an imaginary plane that is equidistant between </a:t>
            </a:r>
            <a:br>
              <a:rPr lang="en-US" sz="2400" dirty="0"/>
            </a:br>
            <a:r>
              <a:rPr lang="en-US" sz="2400" dirty="0"/>
              <a:t>the spindle’s two poles.. </a:t>
            </a:r>
          </a:p>
          <a:p>
            <a:pPr lvl="0">
              <a:lnSpc>
                <a:spcPct val="150000"/>
              </a:lnSpc>
            </a:pPr>
            <a:r>
              <a:rPr lang="en-US" sz="2400" dirty="0"/>
              <a:t>The centrosomes are now at opposite ends of the cell. </a:t>
            </a:r>
          </a:p>
          <a:p>
            <a:pPr marL="0" indent="0">
              <a:buNone/>
            </a:pPr>
            <a:endParaRPr lang="en-US" sz="2400" dirty="0"/>
          </a:p>
          <a:p>
            <a:endParaRPr lang="en-US" dirty="0"/>
          </a:p>
        </p:txBody>
      </p:sp>
      <p:pic>
        <p:nvPicPr>
          <p:cNvPr id="4" name="Picture 3">
            <a:extLst>
              <a:ext uri="{FF2B5EF4-FFF2-40B4-BE49-F238E27FC236}">
                <a16:creationId xmlns:a16="http://schemas.microsoft.com/office/drawing/2014/main" id="{13C72435-9AA8-4B29-BCA8-11322BE65842}"/>
              </a:ext>
            </a:extLst>
          </p:cNvPr>
          <p:cNvPicPr/>
          <p:nvPr/>
        </p:nvPicPr>
        <p:blipFill rotWithShape="1">
          <a:blip r:embed="rId2" cstate="print">
            <a:extLst>
              <a:ext uri="{28A0092B-C50C-407E-A947-70E740481C1C}">
                <a14:useLocalDpi xmlns:a14="http://schemas.microsoft.com/office/drawing/2010/main" val="0"/>
              </a:ext>
            </a:extLst>
          </a:blip>
          <a:srcRect l="1667" t="17573" r="-1667" b="3344"/>
          <a:stretch/>
        </p:blipFill>
        <p:spPr bwMode="auto">
          <a:xfrm>
            <a:off x="3331149" y="3985773"/>
            <a:ext cx="2215213" cy="250710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0939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94651-4FA2-44B6-8F82-4843E43E12AD}"/>
              </a:ext>
            </a:extLst>
          </p:cNvPr>
          <p:cNvSpPr>
            <a:spLocks noGrp="1"/>
          </p:cNvSpPr>
          <p:nvPr>
            <p:ph type="title"/>
          </p:nvPr>
        </p:nvSpPr>
        <p:spPr>
          <a:xfrm>
            <a:off x="488739" y="43292"/>
            <a:ext cx="7886700" cy="714166"/>
          </a:xfrm>
        </p:spPr>
        <p:txBody>
          <a:bodyPr>
            <a:normAutofit/>
          </a:bodyPr>
          <a:lstStyle/>
          <a:p>
            <a:r>
              <a:rPr lang="en-US" b="1" dirty="0">
                <a:solidFill>
                  <a:srgbClr val="C00000"/>
                </a:solidFill>
              </a:rPr>
              <a:t>3. Anaphase</a:t>
            </a:r>
            <a:endParaRPr lang="en-US" dirty="0">
              <a:solidFill>
                <a:srgbClr val="C00000"/>
              </a:solidFill>
            </a:endParaRPr>
          </a:p>
        </p:txBody>
      </p:sp>
      <p:sp>
        <p:nvSpPr>
          <p:cNvPr id="3" name="Content Placeholder 2">
            <a:extLst>
              <a:ext uri="{FF2B5EF4-FFF2-40B4-BE49-F238E27FC236}">
                <a16:creationId xmlns:a16="http://schemas.microsoft.com/office/drawing/2014/main" id="{96F3A499-A79C-4D88-94C1-DDE306485701}"/>
              </a:ext>
            </a:extLst>
          </p:cNvPr>
          <p:cNvSpPr>
            <a:spLocks noGrp="1"/>
          </p:cNvSpPr>
          <p:nvPr>
            <p:ph idx="1"/>
          </p:nvPr>
        </p:nvSpPr>
        <p:spPr>
          <a:xfrm>
            <a:off x="457200" y="1109275"/>
            <a:ext cx="8515350" cy="4351338"/>
          </a:xfrm>
        </p:spPr>
        <p:txBody>
          <a:bodyPr/>
          <a:lstStyle/>
          <a:p>
            <a:pPr>
              <a:lnSpc>
                <a:spcPct val="150000"/>
              </a:lnSpc>
            </a:pPr>
            <a:r>
              <a:rPr lang="en-US" sz="1800" dirty="0"/>
              <a:t>Anaphase begins when the two sister chromatids of each pair suddenly part.</a:t>
            </a:r>
          </a:p>
          <a:p>
            <a:pPr lvl="0">
              <a:lnSpc>
                <a:spcPct val="150000"/>
              </a:lnSpc>
            </a:pPr>
            <a:r>
              <a:rPr lang="en-US" sz="1800" dirty="0"/>
              <a:t>The two liberated chromosomes begin moving toward opposite ends of the cell, </a:t>
            </a:r>
            <a:r>
              <a:rPr kumimoji="1" lang="en-US" altLang="en-US" sz="1800" dirty="0">
                <a:solidFill>
                  <a:srgbClr val="002060"/>
                </a:solidFill>
                <a:latin typeface="Comic Sans MS" pitchFamily="66" charset="0"/>
              </a:rPr>
              <a:t>Each chromatid thus becomes a full- fledged chromosome</a:t>
            </a:r>
            <a:endParaRPr lang="en-US" sz="1800" dirty="0"/>
          </a:p>
          <a:p>
            <a:pPr lvl="0">
              <a:lnSpc>
                <a:spcPct val="150000"/>
              </a:lnSpc>
            </a:pPr>
            <a:r>
              <a:rPr lang="en-US" sz="1800" dirty="0"/>
              <a:t> The cell elongates, by the end of anaphase, the two ends of the cell have equivalent—and complete—collections of chromosomes</a:t>
            </a:r>
          </a:p>
          <a:p>
            <a:pPr algn="l">
              <a:lnSpc>
                <a:spcPct val="150000"/>
              </a:lnSpc>
            </a:pPr>
            <a:r>
              <a:rPr lang="en-US" sz="1800" b="0" i="0" u="none" strike="noStrike" baseline="0" dirty="0">
                <a:latin typeface="StoneSerif"/>
              </a:rPr>
              <a:t>By the end of anaphase, the two ends of the cell have equivalent—and complete— collections of chromosomes</a:t>
            </a:r>
            <a:endParaRPr lang="en-US" sz="1800" dirty="0"/>
          </a:p>
          <a:p>
            <a:endParaRPr lang="en-US" dirty="0"/>
          </a:p>
        </p:txBody>
      </p:sp>
      <p:pic>
        <p:nvPicPr>
          <p:cNvPr id="4" name="Picture 3">
            <a:extLst>
              <a:ext uri="{FF2B5EF4-FFF2-40B4-BE49-F238E27FC236}">
                <a16:creationId xmlns:a16="http://schemas.microsoft.com/office/drawing/2014/main" id="{BA521D50-9D21-4C73-B4DC-194172943294}"/>
              </a:ext>
            </a:extLst>
          </p:cNvPr>
          <p:cNvPicPr>
            <a:picLocks noChangeAspect="1"/>
          </p:cNvPicPr>
          <p:nvPr/>
        </p:nvPicPr>
        <p:blipFill>
          <a:blip r:embed="rId2"/>
          <a:stretch>
            <a:fillRect/>
          </a:stretch>
        </p:blipFill>
        <p:spPr>
          <a:xfrm>
            <a:off x="6019800" y="4046554"/>
            <a:ext cx="2345646" cy="2768154"/>
          </a:xfrm>
          <a:prstGeom prst="rect">
            <a:avLst/>
          </a:prstGeom>
        </p:spPr>
      </p:pic>
    </p:spTree>
    <p:extLst>
      <p:ext uri="{BB962C8B-B14F-4D97-AF65-F5344CB8AC3E}">
        <p14:creationId xmlns:p14="http://schemas.microsoft.com/office/powerpoint/2010/main" val="22110335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37F4A-3FDF-4BAB-86F7-9CEF7E628C2C}"/>
              </a:ext>
            </a:extLst>
          </p:cNvPr>
          <p:cNvSpPr>
            <a:spLocks noGrp="1"/>
          </p:cNvSpPr>
          <p:nvPr>
            <p:ph type="title"/>
          </p:nvPr>
        </p:nvSpPr>
        <p:spPr/>
        <p:txBody>
          <a:bodyPr/>
          <a:lstStyle/>
          <a:p>
            <a:r>
              <a:rPr lang="en-US" b="1" dirty="0">
                <a:solidFill>
                  <a:srgbClr val="C00000"/>
                </a:solidFill>
              </a:rPr>
              <a:t>4. Telophase</a:t>
            </a:r>
            <a:endParaRPr lang="en-US" dirty="0">
              <a:solidFill>
                <a:srgbClr val="C00000"/>
              </a:solidFill>
            </a:endParaRPr>
          </a:p>
        </p:txBody>
      </p:sp>
      <p:sp>
        <p:nvSpPr>
          <p:cNvPr id="3" name="Content Placeholder 2">
            <a:extLst>
              <a:ext uri="{FF2B5EF4-FFF2-40B4-BE49-F238E27FC236}">
                <a16:creationId xmlns:a16="http://schemas.microsoft.com/office/drawing/2014/main" id="{3E56F870-9B1D-44CC-BDD6-1A5D4A3DA84D}"/>
              </a:ext>
            </a:extLst>
          </p:cNvPr>
          <p:cNvSpPr>
            <a:spLocks noGrp="1"/>
          </p:cNvSpPr>
          <p:nvPr>
            <p:ph idx="1"/>
          </p:nvPr>
        </p:nvSpPr>
        <p:spPr>
          <a:xfrm>
            <a:off x="628651" y="1450871"/>
            <a:ext cx="5397395" cy="4351338"/>
          </a:xfrm>
        </p:spPr>
        <p:txBody>
          <a:bodyPr>
            <a:normAutofit fontScale="92500" lnSpcReduction="20000"/>
          </a:bodyPr>
          <a:lstStyle/>
          <a:p>
            <a:pPr>
              <a:lnSpc>
                <a:spcPct val="150000"/>
              </a:lnSpc>
            </a:pPr>
            <a:r>
              <a:rPr lang="en-US" sz="2400" dirty="0"/>
              <a:t>The chromosomes are at opposite poles</a:t>
            </a:r>
          </a:p>
          <a:p>
            <a:pPr lvl="0">
              <a:lnSpc>
                <a:spcPct val="150000"/>
              </a:lnSpc>
            </a:pPr>
            <a:r>
              <a:rPr lang="en-US" sz="2400" dirty="0"/>
              <a:t>Spindle disassembles</a:t>
            </a:r>
          </a:p>
          <a:p>
            <a:pPr lvl="0">
              <a:lnSpc>
                <a:spcPct val="150000"/>
              </a:lnSpc>
            </a:pPr>
            <a:r>
              <a:rPr lang="en-US" sz="2400" dirty="0"/>
              <a:t>Nuclear envelope forms around each set of sister chromatids</a:t>
            </a:r>
          </a:p>
          <a:p>
            <a:pPr lvl="0">
              <a:lnSpc>
                <a:spcPct val="150000"/>
              </a:lnSpc>
            </a:pPr>
            <a:r>
              <a:rPr lang="en-US" sz="2400" dirty="0"/>
              <a:t>Nucleolus reappears</a:t>
            </a:r>
          </a:p>
          <a:p>
            <a:pPr lvl="0">
              <a:lnSpc>
                <a:spcPct val="150000"/>
              </a:lnSpc>
            </a:pPr>
            <a:r>
              <a:rPr lang="en-US" sz="2400" dirty="0"/>
              <a:t>CYTOKINESIS occurs</a:t>
            </a:r>
          </a:p>
          <a:p>
            <a:pPr lvl="0">
              <a:lnSpc>
                <a:spcPct val="150000"/>
              </a:lnSpc>
            </a:pPr>
            <a:r>
              <a:rPr lang="en-US" sz="2400" dirty="0"/>
              <a:t>Chromosomes are decondensed and are reappear as chromatin</a:t>
            </a:r>
          </a:p>
          <a:p>
            <a:endParaRPr lang="en-US" dirty="0"/>
          </a:p>
        </p:txBody>
      </p:sp>
      <p:pic>
        <p:nvPicPr>
          <p:cNvPr id="4" name="Picture 3">
            <a:extLst>
              <a:ext uri="{FF2B5EF4-FFF2-40B4-BE49-F238E27FC236}">
                <a16:creationId xmlns:a16="http://schemas.microsoft.com/office/drawing/2014/main" id="{FCB92AB4-8E7F-41F5-9374-AB3202C1BE4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130978" y="1826098"/>
            <a:ext cx="2803160" cy="3840702"/>
          </a:xfrm>
          <a:prstGeom prst="rect">
            <a:avLst/>
          </a:prstGeom>
          <a:noFill/>
        </p:spPr>
      </p:pic>
    </p:spTree>
    <p:extLst>
      <p:ext uri="{BB962C8B-B14F-4D97-AF65-F5344CB8AC3E}">
        <p14:creationId xmlns:p14="http://schemas.microsoft.com/office/powerpoint/2010/main" val="53191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2034" name="Rectangle 1026"/>
          <p:cNvSpPr>
            <a:spLocks noGrp="1" noChangeArrowheads="1"/>
          </p:cNvSpPr>
          <p:nvPr>
            <p:ph type="title"/>
          </p:nvPr>
        </p:nvSpPr>
        <p:spPr>
          <a:xfrm>
            <a:off x="457200" y="0"/>
            <a:ext cx="8229600" cy="1143000"/>
          </a:xfrm>
        </p:spPr>
        <p:txBody>
          <a:bodyPr/>
          <a:lstStyle/>
          <a:p>
            <a:pPr algn="ctr"/>
            <a:r>
              <a:rPr lang="en-US" altLang="en-US" sz="4800" b="1" dirty="0" err="1">
                <a:effectLst>
                  <a:outerShdw blurRad="38100" dist="38100" dir="2700000" algn="tl">
                    <a:srgbClr val="C0C0C0"/>
                  </a:outerShdw>
                </a:effectLst>
                <a:latin typeface="Comic Sans MS" pitchFamily="66" charset="0"/>
              </a:rPr>
              <a:t>Cytokinesis</a:t>
            </a:r>
            <a:endParaRPr lang="en-US" altLang="en-US" sz="4800" b="1" dirty="0">
              <a:effectLst>
                <a:outerShdw blurRad="38100" dist="38100" dir="2700000" algn="tl">
                  <a:srgbClr val="C0C0C0"/>
                </a:outerShdw>
              </a:effectLst>
              <a:latin typeface="Comic Sans MS" pitchFamily="66" charset="0"/>
            </a:endParaRPr>
          </a:p>
        </p:txBody>
      </p:sp>
      <p:sp>
        <p:nvSpPr>
          <p:cNvPr id="172035" name="Rectangle 1027"/>
          <p:cNvSpPr>
            <a:spLocks noGrp="1" noChangeArrowheads="1"/>
          </p:cNvSpPr>
          <p:nvPr>
            <p:ph idx="1"/>
          </p:nvPr>
        </p:nvSpPr>
        <p:spPr>
          <a:xfrm>
            <a:off x="152400" y="838200"/>
            <a:ext cx="8839200" cy="4228475"/>
          </a:xfrm>
        </p:spPr>
        <p:txBody>
          <a:bodyPr>
            <a:normAutofit/>
          </a:bodyPr>
          <a:lstStyle/>
          <a:p>
            <a:pPr>
              <a:lnSpc>
                <a:spcPct val="150000"/>
              </a:lnSpc>
              <a:buClr>
                <a:schemeClr val="bg2"/>
              </a:buClr>
              <a:buFont typeface="Wingdings" charset="2"/>
              <a:buChar char="ü"/>
            </a:pPr>
            <a:r>
              <a:rPr lang="en-US" altLang="en-US" sz="2400" b="1" dirty="0">
                <a:solidFill>
                  <a:srgbClr val="002060"/>
                </a:solidFill>
                <a:effectLst>
                  <a:outerShdw blurRad="38100" dist="38100" dir="2700000" algn="tl">
                    <a:srgbClr val="C0C0C0"/>
                  </a:outerShdw>
                </a:effectLst>
                <a:latin typeface="Comic Sans MS" pitchFamily="66" charset="0"/>
              </a:rPr>
              <a:t>Means division of the cytoplasm</a:t>
            </a:r>
          </a:p>
          <a:p>
            <a:pPr>
              <a:lnSpc>
                <a:spcPct val="150000"/>
              </a:lnSpc>
              <a:buClr>
                <a:schemeClr val="bg2"/>
              </a:buClr>
              <a:buFont typeface="Wingdings" charset="2"/>
              <a:buChar char="ü"/>
            </a:pPr>
            <a:r>
              <a:rPr lang="en-US" altLang="en-US" sz="2400" b="1" dirty="0">
                <a:solidFill>
                  <a:srgbClr val="002060"/>
                </a:solidFill>
                <a:effectLst>
                  <a:outerShdw blurRad="38100" dist="38100" dir="2700000" algn="tl">
                    <a:srgbClr val="C0C0C0"/>
                  </a:outerShdw>
                </a:effectLst>
                <a:latin typeface="Comic Sans MS" pitchFamily="66" charset="0"/>
              </a:rPr>
              <a:t>Division of cell into two, identical halves called daughter cells</a:t>
            </a:r>
          </a:p>
          <a:p>
            <a:pPr>
              <a:lnSpc>
                <a:spcPct val="150000"/>
              </a:lnSpc>
              <a:buClr>
                <a:schemeClr val="bg2"/>
              </a:buClr>
              <a:buFont typeface="Wingdings" charset="2"/>
              <a:buChar char="ü"/>
            </a:pPr>
            <a:r>
              <a:rPr lang="en-US" altLang="en-US" sz="2400" b="1" dirty="0">
                <a:solidFill>
                  <a:srgbClr val="002060"/>
                </a:solidFill>
                <a:effectLst>
                  <a:outerShdw blurRad="38100" dist="38100" dir="2700000" algn="tl">
                    <a:srgbClr val="C0C0C0"/>
                  </a:outerShdw>
                </a:effectLst>
                <a:latin typeface="Comic Sans MS" pitchFamily="66" charset="0"/>
              </a:rPr>
              <a:t>In plant cells, cell plate forms at the equator to divide cell</a:t>
            </a:r>
          </a:p>
          <a:p>
            <a:pPr>
              <a:lnSpc>
                <a:spcPct val="150000"/>
              </a:lnSpc>
              <a:buClr>
                <a:schemeClr val="bg2"/>
              </a:buClr>
              <a:buFont typeface="Wingdings" charset="2"/>
              <a:buChar char="ü"/>
            </a:pPr>
            <a:r>
              <a:rPr lang="en-US" altLang="en-US" sz="2400" b="1" dirty="0">
                <a:solidFill>
                  <a:srgbClr val="002060"/>
                </a:solidFill>
                <a:effectLst>
                  <a:outerShdw blurRad="38100" dist="38100" dir="2700000" algn="tl">
                    <a:srgbClr val="C0C0C0"/>
                  </a:outerShdw>
                </a:effectLst>
                <a:latin typeface="Comic Sans MS" pitchFamily="66" charset="0"/>
              </a:rPr>
              <a:t>In animal cells, cleavage furrow forms to split cell</a:t>
            </a:r>
          </a:p>
        </p:txBody>
      </p:sp>
      <p:sp>
        <p:nvSpPr>
          <p:cNvPr id="6" name="Slide Number Placeholder 5"/>
          <p:cNvSpPr>
            <a:spLocks noGrp="1"/>
          </p:cNvSpPr>
          <p:nvPr>
            <p:ph type="sldNum" sz="quarter" idx="12"/>
          </p:nvPr>
        </p:nvSpPr>
        <p:spPr/>
        <p:txBody>
          <a:bodyPr/>
          <a:lstStyle/>
          <a:p>
            <a:fld id="{C0A90401-5AA3-4F13-9182-E4BCF3C757E0}" type="slidenum">
              <a:rPr lang="en-US" altLang="en-US">
                <a:solidFill>
                  <a:srgbClr val="000000"/>
                </a:solidFill>
              </a:rPr>
              <a:pPr/>
              <a:t>15</a:t>
            </a:fld>
            <a:endParaRPr lang="en-US" altLang="en-US">
              <a:solidFill>
                <a:srgbClr val="000000"/>
              </a:solidFill>
            </a:endParaRPr>
          </a:p>
        </p:txBody>
      </p:sp>
    </p:spTree>
    <p:extLst>
      <p:ext uri="{BB962C8B-B14F-4D97-AF65-F5344CB8AC3E}">
        <p14:creationId xmlns:p14="http://schemas.microsoft.com/office/powerpoint/2010/main" val="16960426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72034"/>
                                        </p:tgtEl>
                                        <p:attrNameLst>
                                          <p:attrName>style.visibility</p:attrName>
                                        </p:attrNameLst>
                                      </p:cBhvr>
                                      <p:to>
                                        <p:strVal val="visible"/>
                                      </p:to>
                                    </p:set>
                                    <p:anim calcmode="lin" valueType="num">
                                      <p:cBhvr additive="base">
                                        <p:cTn id="7" dur="500" fill="hold"/>
                                        <p:tgtEl>
                                          <p:spTgt spid="172034"/>
                                        </p:tgtEl>
                                        <p:attrNameLst>
                                          <p:attrName>ppt_x</p:attrName>
                                        </p:attrNameLst>
                                      </p:cBhvr>
                                      <p:tavLst>
                                        <p:tav tm="0">
                                          <p:val>
                                            <p:strVal val="0-#ppt_w/2"/>
                                          </p:val>
                                        </p:tav>
                                        <p:tav tm="100000">
                                          <p:val>
                                            <p:strVal val="#ppt_x"/>
                                          </p:val>
                                        </p:tav>
                                      </p:tavLst>
                                    </p:anim>
                                    <p:anim calcmode="lin" valueType="num">
                                      <p:cBhvr additive="base">
                                        <p:cTn id="8" dur="500" fill="hold"/>
                                        <p:tgtEl>
                                          <p:spTgt spid="172034"/>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172035">
                                            <p:txEl>
                                              <p:pRg st="0" end="0"/>
                                            </p:txEl>
                                          </p:spTgt>
                                        </p:tgtEl>
                                        <p:attrNameLst>
                                          <p:attrName>style.visibility</p:attrName>
                                        </p:attrNameLst>
                                      </p:cBhvr>
                                      <p:to>
                                        <p:strVal val="visible"/>
                                      </p:to>
                                    </p:set>
                                    <p:animEffect transition="in" filter="box(in)">
                                      <p:cBhvr>
                                        <p:cTn id="13" dur="500"/>
                                        <p:tgtEl>
                                          <p:spTgt spid="172035">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172035">
                                            <p:txEl>
                                              <p:pRg st="1" end="1"/>
                                            </p:txEl>
                                          </p:spTgt>
                                        </p:tgtEl>
                                        <p:attrNameLst>
                                          <p:attrName>style.visibility</p:attrName>
                                        </p:attrNameLst>
                                      </p:cBhvr>
                                      <p:to>
                                        <p:strVal val="visible"/>
                                      </p:to>
                                    </p:set>
                                    <p:animEffect transition="in" filter="box(in)">
                                      <p:cBhvr>
                                        <p:cTn id="18" dur="500"/>
                                        <p:tgtEl>
                                          <p:spTgt spid="172035">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172035">
                                            <p:txEl>
                                              <p:pRg st="2" end="2"/>
                                            </p:txEl>
                                          </p:spTgt>
                                        </p:tgtEl>
                                        <p:attrNameLst>
                                          <p:attrName>style.visibility</p:attrName>
                                        </p:attrNameLst>
                                      </p:cBhvr>
                                      <p:to>
                                        <p:strVal val="visible"/>
                                      </p:to>
                                    </p:set>
                                    <p:animEffect transition="in" filter="box(in)">
                                      <p:cBhvr>
                                        <p:cTn id="23" dur="500"/>
                                        <p:tgtEl>
                                          <p:spTgt spid="172035">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172035">
                                            <p:txEl>
                                              <p:pRg st="3" end="3"/>
                                            </p:txEl>
                                          </p:spTgt>
                                        </p:tgtEl>
                                        <p:attrNameLst>
                                          <p:attrName>style.visibility</p:attrName>
                                        </p:attrNameLst>
                                      </p:cBhvr>
                                      <p:to>
                                        <p:strVal val="visible"/>
                                      </p:to>
                                    </p:set>
                                    <p:animEffect transition="in" filter="box(in)">
                                      <p:cBhvr>
                                        <p:cTn id="28" dur="500"/>
                                        <p:tgtEl>
                                          <p:spTgt spid="1720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4" grpId="0" autoUpdateAnimBg="0"/>
      <p:bldP spid="172035"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3"/>
          <p:cNvSpPr>
            <a:spLocks noChangeArrowheads="1"/>
          </p:cNvSpPr>
          <p:nvPr/>
        </p:nvSpPr>
        <p:spPr bwMode="auto">
          <a:xfrm>
            <a:off x="152400" y="685800"/>
            <a:ext cx="8763000" cy="5943600"/>
          </a:xfrm>
          <a:prstGeom prst="rect">
            <a:avLst/>
          </a:prstGeom>
          <a:solidFill>
            <a:schemeClr val="bg1"/>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ea typeface="ＭＳ Ｐゴシック" charset="-128"/>
              </a:defRPr>
            </a:lvl1pPr>
            <a:lvl2pPr marL="37931725" indent="-37474525" eaLnBrk="0" hangingPunct="0">
              <a:defRPr sz="2400">
                <a:solidFill>
                  <a:schemeClr val="tx1"/>
                </a:solidFill>
                <a:latin typeface="Times New Roman" pitchFamily="18" charset="0"/>
                <a:ea typeface="ＭＳ Ｐゴシック" charset="-128"/>
              </a:defRPr>
            </a:lvl2pPr>
            <a:lvl3pPr eaLnBrk="0" hangingPunct="0">
              <a:defRPr sz="2400">
                <a:solidFill>
                  <a:schemeClr val="tx1"/>
                </a:solidFill>
                <a:latin typeface="Times New Roman" pitchFamily="18" charset="0"/>
                <a:ea typeface="ＭＳ Ｐゴシック" charset="-128"/>
              </a:defRPr>
            </a:lvl3pPr>
            <a:lvl4pPr eaLnBrk="0" hangingPunct="0">
              <a:defRPr sz="2400">
                <a:solidFill>
                  <a:schemeClr val="tx1"/>
                </a:solidFill>
                <a:latin typeface="Times New Roman" pitchFamily="18" charset="0"/>
                <a:ea typeface="ＭＳ Ｐゴシック" charset="-128"/>
              </a:defRPr>
            </a:lvl4pPr>
            <a:lvl5pPr eaLnBrk="0" hangingPunct="0">
              <a:defRPr sz="2400">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a:solidFill>
                  <a:schemeClr val="tx1"/>
                </a:solidFill>
                <a:latin typeface="Times New Roman" pitchFamily="18" charset="0"/>
                <a:ea typeface="ＭＳ Ｐゴシック" charset="-128"/>
              </a:defRPr>
            </a:lvl9pPr>
          </a:lstStyle>
          <a:p>
            <a:pPr eaLnBrk="1" fontAlgn="base" hangingPunct="1">
              <a:spcBef>
                <a:spcPct val="0"/>
              </a:spcBef>
              <a:spcAft>
                <a:spcPct val="0"/>
              </a:spcAft>
            </a:pPr>
            <a:endParaRPr lang="en-US" altLang="en-US">
              <a:solidFill>
                <a:srgbClr val="000000"/>
              </a:solidFill>
            </a:endParaRPr>
          </a:p>
        </p:txBody>
      </p:sp>
      <p:sp>
        <p:nvSpPr>
          <p:cNvPr id="47107" name="Rectangle 2"/>
          <p:cNvSpPr>
            <a:spLocks noGrp="1" noChangeArrowheads="1"/>
          </p:cNvSpPr>
          <p:nvPr>
            <p:ph type="title"/>
          </p:nvPr>
        </p:nvSpPr>
        <p:spPr>
          <a:xfrm>
            <a:off x="228600" y="0"/>
            <a:ext cx="8686800" cy="609600"/>
          </a:xfrm>
        </p:spPr>
        <p:txBody>
          <a:bodyPr>
            <a:normAutofit fontScale="90000"/>
          </a:bodyPr>
          <a:lstStyle/>
          <a:p>
            <a:pPr eaLnBrk="1" hangingPunct="1"/>
            <a:r>
              <a:rPr lang="en-US" altLang="en-US"/>
              <a:t>Cytokinesis In Animal And Plant Cells</a:t>
            </a:r>
          </a:p>
        </p:txBody>
      </p:sp>
      <p:sp>
        <p:nvSpPr>
          <p:cNvPr id="47108" name="Text Box 3"/>
          <p:cNvSpPr txBox="1">
            <a:spLocks noChangeArrowheads="1"/>
          </p:cNvSpPr>
          <p:nvPr/>
        </p:nvSpPr>
        <p:spPr bwMode="auto">
          <a:xfrm>
            <a:off x="7616825" y="5892800"/>
            <a:ext cx="1317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txBody>
          <a:bodyPr wrap="none" lIns="92075" tIns="46038" rIns="92075" bIns="46038" anchor="ctr">
            <a:spAutoFit/>
          </a:bodyPr>
          <a:lstStyle>
            <a:lvl1pPr eaLnBrk="0" hangingPunct="0">
              <a:defRPr sz="2400">
                <a:solidFill>
                  <a:schemeClr val="tx1"/>
                </a:solidFill>
                <a:latin typeface="Times New Roman" pitchFamily="18" charset="0"/>
                <a:ea typeface="ＭＳ Ｐゴシック" charset="-128"/>
              </a:defRPr>
            </a:lvl1pPr>
            <a:lvl2pPr marL="37931725" indent="-37474525" eaLnBrk="0" hangingPunct="0">
              <a:defRPr sz="2400">
                <a:solidFill>
                  <a:schemeClr val="tx1"/>
                </a:solidFill>
                <a:latin typeface="Times New Roman" pitchFamily="18" charset="0"/>
                <a:ea typeface="ＭＳ Ｐゴシック" charset="-128"/>
              </a:defRPr>
            </a:lvl2pPr>
            <a:lvl3pPr eaLnBrk="0" hangingPunct="0">
              <a:defRPr sz="2400">
                <a:solidFill>
                  <a:schemeClr val="tx1"/>
                </a:solidFill>
                <a:latin typeface="Times New Roman" pitchFamily="18" charset="0"/>
                <a:ea typeface="ＭＳ Ｐゴシック" charset="-128"/>
              </a:defRPr>
            </a:lvl3pPr>
            <a:lvl4pPr eaLnBrk="0" hangingPunct="0">
              <a:defRPr sz="2400">
                <a:solidFill>
                  <a:schemeClr val="tx1"/>
                </a:solidFill>
                <a:latin typeface="Times New Roman" pitchFamily="18" charset="0"/>
                <a:ea typeface="ＭＳ Ｐゴシック" charset="-128"/>
              </a:defRPr>
            </a:lvl4pPr>
            <a:lvl5pPr eaLnBrk="0" hangingPunct="0">
              <a:defRPr sz="2400">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a:solidFill>
                  <a:schemeClr val="tx1"/>
                </a:solidFill>
                <a:latin typeface="Times New Roman" pitchFamily="18" charset="0"/>
                <a:ea typeface="ＭＳ Ｐゴシック" charset="-128"/>
              </a:defRPr>
            </a:lvl9pPr>
          </a:lstStyle>
          <a:p>
            <a:pPr algn="ctr" fontAlgn="base">
              <a:spcBef>
                <a:spcPct val="50000"/>
              </a:spcBef>
              <a:spcAft>
                <a:spcPct val="0"/>
              </a:spcAft>
            </a:pPr>
            <a:r>
              <a:rPr kumimoji="1" lang="en-US" altLang="en-US" sz="1400">
                <a:solidFill>
                  <a:srgbClr val="000000"/>
                </a:solidFill>
                <a:latin typeface="Arial" charset="0"/>
              </a:rPr>
              <a:t>Daughter cells</a:t>
            </a:r>
          </a:p>
        </p:txBody>
      </p:sp>
      <p:grpSp>
        <p:nvGrpSpPr>
          <p:cNvPr id="47109" name="Group 4"/>
          <p:cNvGrpSpPr>
            <a:grpSpLocks/>
          </p:cNvGrpSpPr>
          <p:nvPr/>
        </p:nvGrpSpPr>
        <p:grpSpPr bwMode="auto">
          <a:xfrm>
            <a:off x="152400" y="762000"/>
            <a:ext cx="8610600" cy="5727700"/>
            <a:chOff x="96" y="488"/>
            <a:chExt cx="5424" cy="3608"/>
          </a:xfrm>
        </p:grpSpPr>
        <p:grpSp>
          <p:nvGrpSpPr>
            <p:cNvPr id="47110" name="Group 5"/>
            <p:cNvGrpSpPr>
              <a:grpSpLocks/>
            </p:cNvGrpSpPr>
            <p:nvPr/>
          </p:nvGrpSpPr>
          <p:grpSpPr bwMode="auto">
            <a:xfrm>
              <a:off x="96" y="488"/>
              <a:ext cx="5424" cy="3272"/>
              <a:chOff x="96" y="576"/>
              <a:chExt cx="5424" cy="3272"/>
            </a:xfrm>
          </p:grpSpPr>
          <p:pic>
            <p:nvPicPr>
              <p:cNvPr id="47113"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 y="576"/>
                <a:ext cx="5424" cy="327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7114" name="Line 7"/>
              <p:cNvSpPr>
                <a:spLocks noChangeShapeType="1"/>
              </p:cNvSpPr>
              <p:nvPr/>
            </p:nvSpPr>
            <p:spPr bwMode="auto">
              <a:xfrm>
                <a:off x="488" y="2440"/>
                <a:ext cx="192" cy="28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lIns="92075" tIns="46038" rIns="92075" bIns="46038" anchor="ctr"/>
              <a:lstStyle/>
              <a:p>
                <a:pPr fontAlgn="base">
                  <a:spcBef>
                    <a:spcPct val="0"/>
                  </a:spcBef>
                  <a:spcAft>
                    <a:spcPct val="0"/>
                  </a:spcAft>
                </a:pPr>
                <a:endParaRPr lang="en-US" sz="2400">
                  <a:solidFill>
                    <a:srgbClr val="000000"/>
                  </a:solidFill>
                  <a:latin typeface="Times New Roman" pitchFamily="18" charset="0"/>
                  <a:ea typeface="ＭＳ Ｐゴシック" charset="-128"/>
                </a:endParaRPr>
              </a:p>
            </p:txBody>
          </p:sp>
          <p:sp>
            <p:nvSpPr>
              <p:cNvPr id="47115" name="Line 8"/>
              <p:cNvSpPr>
                <a:spLocks noChangeShapeType="1"/>
              </p:cNvSpPr>
              <p:nvPr/>
            </p:nvSpPr>
            <p:spPr bwMode="auto">
              <a:xfrm flipV="1">
                <a:off x="738" y="1632"/>
                <a:ext cx="750" cy="592"/>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lIns="92075" tIns="46038" rIns="92075" bIns="46038" anchor="ctr"/>
              <a:lstStyle/>
              <a:p>
                <a:pPr fontAlgn="base">
                  <a:spcBef>
                    <a:spcPct val="0"/>
                  </a:spcBef>
                  <a:spcAft>
                    <a:spcPct val="0"/>
                  </a:spcAft>
                </a:pPr>
                <a:endParaRPr lang="en-US" sz="2400">
                  <a:solidFill>
                    <a:srgbClr val="000000"/>
                  </a:solidFill>
                  <a:latin typeface="Times New Roman" pitchFamily="18" charset="0"/>
                  <a:ea typeface="ＭＳ Ｐゴシック" charset="-128"/>
                </a:endParaRPr>
              </a:p>
            </p:txBody>
          </p:sp>
          <p:sp>
            <p:nvSpPr>
              <p:cNvPr id="47116" name="Line 9"/>
              <p:cNvSpPr>
                <a:spLocks noChangeShapeType="1"/>
              </p:cNvSpPr>
              <p:nvPr/>
            </p:nvSpPr>
            <p:spPr bwMode="auto">
              <a:xfrm flipV="1">
                <a:off x="450" y="3024"/>
                <a:ext cx="214" cy="44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lIns="92075" tIns="46038" rIns="92075" bIns="46038" anchor="ctr"/>
              <a:lstStyle/>
              <a:p>
                <a:pPr fontAlgn="base">
                  <a:spcBef>
                    <a:spcPct val="0"/>
                  </a:spcBef>
                  <a:spcAft>
                    <a:spcPct val="0"/>
                  </a:spcAft>
                </a:pPr>
                <a:endParaRPr lang="en-US" sz="2400">
                  <a:solidFill>
                    <a:srgbClr val="000000"/>
                  </a:solidFill>
                  <a:latin typeface="Times New Roman" pitchFamily="18" charset="0"/>
                  <a:ea typeface="ＭＳ Ｐゴシック" charset="-128"/>
                </a:endParaRPr>
              </a:p>
            </p:txBody>
          </p:sp>
          <p:sp>
            <p:nvSpPr>
              <p:cNvPr id="47117" name="Line 10"/>
              <p:cNvSpPr>
                <a:spLocks noChangeShapeType="1"/>
              </p:cNvSpPr>
              <p:nvPr/>
            </p:nvSpPr>
            <p:spPr bwMode="auto">
              <a:xfrm flipV="1">
                <a:off x="2044" y="3168"/>
                <a:ext cx="212" cy="26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lIns="92075" tIns="46038" rIns="92075" bIns="46038" anchor="ctr"/>
              <a:lstStyle/>
              <a:p>
                <a:pPr fontAlgn="base">
                  <a:spcBef>
                    <a:spcPct val="0"/>
                  </a:spcBef>
                  <a:spcAft>
                    <a:spcPct val="0"/>
                  </a:spcAft>
                </a:pPr>
                <a:endParaRPr lang="en-US" sz="2400">
                  <a:solidFill>
                    <a:srgbClr val="000000"/>
                  </a:solidFill>
                  <a:latin typeface="Times New Roman" pitchFamily="18" charset="0"/>
                  <a:ea typeface="ＭＳ Ｐゴシック" charset="-128"/>
                </a:endParaRPr>
              </a:p>
            </p:txBody>
          </p:sp>
          <p:sp>
            <p:nvSpPr>
              <p:cNvPr id="47118" name="Line 11"/>
              <p:cNvSpPr>
                <a:spLocks noChangeShapeType="1"/>
              </p:cNvSpPr>
              <p:nvPr/>
            </p:nvSpPr>
            <p:spPr bwMode="auto">
              <a:xfrm flipH="1" flipV="1">
                <a:off x="1728" y="3216"/>
                <a:ext cx="303" cy="20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lIns="92075" tIns="46038" rIns="92075" bIns="46038" anchor="ctr"/>
              <a:lstStyle/>
              <a:p>
                <a:pPr fontAlgn="base">
                  <a:spcBef>
                    <a:spcPct val="0"/>
                  </a:spcBef>
                  <a:spcAft>
                    <a:spcPct val="0"/>
                  </a:spcAft>
                </a:pPr>
                <a:endParaRPr lang="en-US" sz="2400">
                  <a:solidFill>
                    <a:srgbClr val="000000"/>
                  </a:solidFill>
                  <a:latin typeface="Times New Roman" pitchFamily="18" charset="0"/>
                  <a:ea typeface="ＭＳ Ｐゴシック" charset="-128"/>
                </a:endParaRPr>
              </a:p>
            </p:txBody>
          </p:sp>
          <p:sp>
            <p:nvSpPr>
              <p:cNvPr id="47119" name="Text Box 12"/>
              <p:cNvSpPr txBox="1">
                <a:spLocks noChangeArrowheads="1"/>
              </p:cNvSpPr>
              <p:nvPr/>
            </p:nvSpPr>
            <p:spPr bwMode="auto">
              <a:xfrm>
                <a:off x="232" y="2220"/>
                <a:ext cx="1047" cy="212"/>
              </a:xfrm>
              <a:prstGeom prst="rect">
                <a:avLst/>
              </a:prstGeom>
              <a:solidFill>
                <a:schemeClr val="bg1"/>
              </a:solidFill>
              <a:ln>
                <a:noFill/>
              </a:ln>
              <a:extLst>
                <a:ext uri="{91240B29-F687-4F45-9708-019B960494DF}">
                  <a14:hiddenLine xmlns:a14="http://schemas.microsoft.com/office/drawing/2010/main" w="34925">
                    <a:solidFill>
                      <a:srgbClr val="000000"/>
                    </a:solidFill>
                    <a:miter lim="800000"/>
                    <a:headEnd/>
                    <a:tailEnd/>
                  </a14:hiddenLine>
                </a:ext>
              </a:extLst>
            </p:spPr>
            <p:txBody>
              <a:bodyPr wrap="none" lIns="92075" tIns="46038" rIns="92075" bIns="46038" anchor="ctr">
                <a:spAutoFit/>
              </a:bodyPr>
              <a:lstStyle>
                <a:lvl1pPr eaLnBrk="0" hangingPunct="0">
                  <a:defRPr sz="2400">
                    <a:solidFill>
                      <a:schemeClr val="tx1"/>
                    </a:solidFill>
                    <a:latin typeface="Times New Roman" pitchFamily="18" charset="0"/>
                    <a:ea typeface="ＭＳ Ｐゴシック" charset="-128"/>
                  </a:defRPr>
                </a:lvl1pPr>
                <a:lvl2pPr marL="37931725" indent="-37474525" eaLnBrk="0" hangingPunct="0">
                  <a:defRPr sz="2400">
                    <a:solidFill>
                      <a:schemeClr val="tx1"/>
                    </a:solidFill>
                    <a:latin typeface="Times New Roman" pitchFamily="18" charset="0"/>
                    <a:ea typeface="ＭＳ Ｐゴシック" charset="-128"/>
                  </a:defRPr>
                </a:lvl2pPr>
                <a:lvl3pPr eaLnBrk="0" hangingPunct="0">
                  <a:defRPr sz="2400">
                    <a:solidFill>
                      <a:schemeClr val="tx1"/>
                    </a:solidFill>
                    <a:latin typeface="Times New Roman" pitchFamily="18" charset="0"/>
                    <a:ea typeface="ＭＳ Ｐゴシック" charset="-128"/>
                  </a:defRPr>
                </a:lvl3pPr>
                <a:lvl4pPr eaLnBrk="0" hangingPunct="0">
                  <a:defRPr sz="2400">
                    <a:solidFill>
                      <a:schemeClr val="tx1"/>
                    </a:solidFill>
                    <a:latin typeface="Times New Roman" pitchFamily="18" charset="0"/>
                    <a:ea typeface="ＭＳ Ｐゴシック" charset="-128"/>
                  </a:defRPr>
                </a:lvl4pPr>
                <a:lvl5pPr eaLnBrk="0" hangingPunct="0">
                  <a:defRPr sz="2400">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a:solidFill>
                      <a:schemeClr val="tx1"/>
                    </a:solidFill>
                    <a:latin typeface="Times New Roman" pitchFamily="18" charset="0"/>
                    <a:ea typeface="ＭＳ Ｐゴシック" charset="-128"/>
                  </a:defRPr>
                </a:lvl9pPr>
              </a:lstStyle>
              <a:p>
                <a:pPr algn="ctr" fontAlgn="base">
                  <a:spcBef>
                    <a:spcPct val="50000"/>
                  </a:spcBef>
                  <a:spcAft>
                    <a:spcPct val="0"/>
                  </a:spcAft>
                </a:pPr>
                <a:r>
                  <a:rPr kumimoji="1" lang="en-US" altLang="en-US" sz="1600">
                    <a:solidFill>
                      <a:srgbClr val="000000"/>
                    </a:solidFill>
                    <a:latin typeface="Arial" charset="0"/>
                  </a:rPr>
                  <a:t>Cleavage furrow</a:t>
                </a:r>
              </a:p>
            </p:txBody>
          </p:sp>
          <p:sp>
            <p:nvSpPr>
              <p:cNvPr id="47120" name="Text Box 13"/>
              <p:cNvSpPr txBox="1">
                <a:spLocks noChangeArrowheads="1"/>
              </p:cNvSpPr>
              <p:nvPr/>
            </p:nvSpPr>
            <p:spPr bwMode="auto">
              <a:xfrm>
                <a:off x="144" y="3440"/>
                <a:ext cx="1296" cy="366"/>
              </a:xfrm>
              <a:prstGeom prst="rect">
                <a:avLst/>
              </a:prstGeom>
              <a:solidFill>
                <a:schemeClr val="bg1"/>
              </a:solidFill>
              <a:ln>
                <a:noFill/>
              </a:ln>
              <a:extLst>
                <a:ext uri="{91240B29-F687-4F45-9708-019B960494DF}">
                  <a14:hiddenLine xmlns:a14="http://schemas.microsoft.com/office/drawing/2010/main" w="34925">
                    <a:solidFill>
                      <a:srgbClr val="000000"/>
                    </a:solidFill>
                    <a:miter lim="800000"/>
                    <a:headEnd/>
                    <a:tailEnd/>
                  </a14:hiddenLine>
                </a:ext>
              </a:extLst>
            </p:spPr>
            <p:txBody>
              <a:bodyPr lIns="92075" tIns="46038" rIns="92075" bIns="46038" anchor="ctr">
                <a:spAutoFit/>
              </a:bodyPr>
              <a:lstStyle>
                <a:lvl1pPr eaLnBrk="0" hangingPunct="0">
                  <a:defRPr sz="2400">
                    <a:solidFill>
                      <a:schemeClr val="tx1"/>
                    </a:solidFill>
                    <a:latin typeface="Times New Roman" pitchFamily="18" charset="0"/>
                    <a:ea typeface="ＭＳ Ｐゴシック" charset="-128"/>
                  </a:defRPr>
                </a:lvl1pPr>
                <a:lvl2pPr marL="37931725" indent="-37474525" eaLnBrk="0" hangingPunct="0">
                  <a:defRPr sz="2400">
                    <a:solidFill>
                      <a:schemeClr val="tx1"/>
                    </a:solidFill>
                    <a:latin typeface="Times New Roman" pitchFamily="18" charset="0"/>
                    <a:ea typeface="ＭＳ Ｐゴシック" charset="-128"/>
                  </a:defRPr>
                </a:lvl2pPr>
                <a:lvl3pPr eaLnBrk="0" hangingPunct="0">
                  <a:defRPr sz="2400">
                    <a:solidFill>
                      <a:schemeClr val="tx1"/>
                    </a:solidFill>
                    <a:latin typeface="Times New Roman" pitchFamily="18" charset="0"/>
                    <a:ea typeface="ＭＳ Ｐゴシック" charset="-128"/>
                  </a:defRPr>
                </a:lvl3pPr>
                <a:lvl4pPr eaLnBrk="0" hangingPunct="0">
                  <a:defRPr sz="2400">
                    <a:solidFill>
                      <a:schemeClr val="tx1"/>
                    </a:solidFill>
                    <a:latin typeface="Times New Roman" pitchFamily="18" charset="0"/>
                    <a:ea typeface="ＭＳ Ｐゴシック" charset="-128"/>
                  </a:defRPr>
                </a:lvl4pPr>
                <a:lvl5pPr eaLnBrk="0" hangingPunct="0">
                  <a:defRPr sz="2400">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a:solidFill>
                      <a:schemeClr val="tx1"/>
                    </a:solidFill>
                    <a:latin typeface="Times New Roman" pitchFamily="18" charset="0"/>
                    <a:ea typeface="ＭＳ Ｐゴシック" charset="-128"/>
                  </a:defRPr>
                </a:lvl9pPr>
              </a:lstStyle>
              <a:p>
                <a:pPr fontAlgn="base">
                  <a:spcBef>
                    <a:spcPct val="50000"/>
                  </a:spcBef>
                  <a:spcAft>
                    <a:spcPct val="0"/>
                  </a:spcAft>
                </a:pPr>
                <a:r>
                  <a:rPr kumimoji="1" lang="en-US" altLang="en-US" sz="1600">
                    <a:solidFill>
                      <a:srgbClr val="000000"/>
                    </a:solidFill>
                    <a:latin typeface="Arial" charset="0"/>
                  </a:rPr>
                  <a:t>Contractile ring of </a:t>
                </a:r>
                <a:br>
                  <a:rPr kumimoji="1" lang="en-US" altLang="en-US" sz="1600">
                    <a:solidFill>
                      <a:srgbClr val="000000"/>
                    </a:solidFill>
                    <a:latin typeface="Arial" charset="0"/>
                  </a:rPr>
                </a:br>
                <a:r>
                  <a:rPr kumimoji="1" lang="en-US" altLang="en-US" sz="1600">
                    <a:solidFill>
                      <a:srgbClr val="000000"/>
                    </a:solidFill>
                    <a:latin typeface="Arial" charset="0"/>
                  </a:rPr>
                  <a:t>microfilaments</a:t>
                </a:r>
              </a:p>
            </p:txBody>
          </p:sp>
          <p:sp>
            <p:nvSpPr>
              <p:cNvPr id="47121" name="Text Box 14"/>
              <p:cNvSpPr txBox="1">
                <a:spLocks noChangeArrowheads="1"/>
              </p:cNvSpPr>
              <p:nvPr/>
            </p:nvSpPr>
            <p:spPr bwMode="auto">
              <a:xfrm>
                <a:off x="1572" y="3448"/>
                <a:ext cx="933" cy="212"/>
              </a:xfrm>
              <a:prstGeom prst="rect">
                <a:avLst/>
              </a:prstGeom>
              <a:solidFill>
                <a:schemeClr val="bg1"/>
              </a:solidFill>
              <a:ln>
                <a:noFill/>
              </a:ln>
              <a:extLst>
                <a:ext uri="{91240B29-F687-4F45-9708-019B960494DF}">
                  <a14:hiddenLine xmlns:a14="http://schemas.microsoft.com/office/drawing/2010/main" w="34925">
                    <a:solidFill>
                      <a:srgbClr val="000000"/>
                    </a:solidFill>
                    <a:miter lim="800000"/>
                    <a:headEnd/>
                    <a:tailEnd/>
                  </a14:hiddenLine>
                </a:ext>
              </a:extLst>
            </p:spPr>
            <p:txBody>
              <a:bodyPr wrap="none" lIns="92075" tIns="46038" rIns="92075" bIns="46038" anchor="ctr">
                <a:spAutoFit/>
              </a:bodyPr>
              <a:lstStyle>
                <a:lvl1pPr eaLnBrk="0" hangingPunct="0">
                  <a:defRPr sz="2400">
                    <a:solidFill>
                      <a:schemeClr val="tx1"/>
                    </a:solidFill>
                    <a:latin typeface="Times New Roman" pitchFamily="18" charset="0"/>
                    <a:ea typeface="ＭＳ Ｐゴシック" charset="-128"/>
                  </a:defRPr>
                </a:lvl1pPr>
                <a:lvl2pPr marL="37931725" indent="-37474525" eaLnBrk="0" hangingPunct="0">
                  <a:defRPr sz="2400">
                    <a:solidFill>
                      <a:schemeClr val="tx1"/>
                    </a:solidFill>
                    <a:latin typeface="Times New Roman" pitchFamily="18" charset="0"/>
                    <a:ea typeface="ＭＳ Ｐゴシック" charset="-128"/>
                  </a:defRPr>
                </a:lvl2pPr>
                <a:lvl3pPr eaLnBrk="0" hangingPunct="0">
                  <a:defRPr sz="2400">
                    <a:solidFill>
                      <a:schemeClr val="tx1"/>
                    </a:solidFill>
                    <a:latin typeface="Times New Roman" pitchFamily="18" charset="0"/>
                    <a:ea typeface="ＭＳ Ｐゴシック" charset="-128"/>
                  </a:defRPr>
                </a:lvl3pPr>
                <a:lvl4pPr eaLnBrk="0" hangingPunct="0">
                  <a:defRPr sz="2400">
                    <a:solidFill>
                      <a:schemeClr val="tx1"/>
                    </a:solidFill>
                    <a:latin typeface="Times New Roman" pitchFamily="18" charset="0"/>
                    <a:ea typeface="ＭＳ Ｐゴシック" charset="-128"/>
                  </a:defRPr>
                </a:lvl4pPr>
                <a:lvl5pPr eaLnBrk="0" hangingPunct="0">
                  <a:defRPr sz="2400">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a:solidFill>
                      <a:schemeClr val="tx1"/>
                    </a:solidFill>
                    <a:latin typeface="Times New Roman" pitchFamily="18" charset="0"/>
                    <a:ea typeface="ＭＳ Ｐゴシック" charset="-128"/>
                  </a:defRPr>
                </a:lvl9pPr>
              </a:lstStyle>
              <a:p>
                <a:pPr algn="ctr" fontAlgn="base">
                  <a:spcBef>
                    <a:spcPct val="50000"/>
                  </a:spcBef>
                  <a:spcAft>
                    <a:spcPct val="0"/>
                  </a:spcAft>
                </a:pPr>
                <a:r>
                  <a:rPr kumimoji="1" lang="en-US" altLang="en-US" sz="1600">
                    <a:solidFill>
                      <a:srgbClr val="000000"/>
                    </a:solidFill>
                    <a:latin typeface="Arial" charset="0"/>
                  </a:rPr>
                  <a:t>Daughter cells</a:t>
                </a:r>
              </a:p>
            </p:txBody>
          </p:sp>
          <p:sp>
            <p:nvSpPr>
              <p:cNvPr id="47122" name="Text Box 15"/>
              <p:cNvSpPr txBox="1">
                <a:spLocks noChangeArrowheads="1"/>
              </p:cNvSpPr>
              <p:nvPr/>
            </p:nvSpPr>
            <p:spPr bwMode="auto">
              <a:xfrm>
                <a:off x="1872" y="2136"/>
                <a:ext cx="437" cy="173"/>
              </a:xfrm>
              <a:prstGeom prst="rect">
                <a:avLst/>
              </a:prstGeom>
              <a:solidFill>
                <a:schemeClr val="bg1"/>
              </a:solidFill>
              <a:ln>
                <a:noFill/>
              </a:ln>
              <a:extLst>
                <a:ext uri="{91240B29-F687-4F45-9708-019B960494DF}">
                  <a14:hiddenLine xmlns:a14="http://schemas.microsoft.com/office/drawing/2010/main" w="34925">
                    <a:solidFill>
                      <a:srgbClr val="000000"/>
                    </a:solidFill>
                    <a:miter lim="800000"/>
                    <a:headEnd/>
                    <a:tailEnd/>
                  </a14:hiddenLine>
                </a:ext>
              </a:extLst>
            </p:spPr>
            <p:txBody>
              <a:bodyPr wrap="none" lIns="92075" tIns="46038" rIns="92075" bIns="46038" anchor="ctr">
                <a:spAutoFit/>
              </a:bodyPr>
              <a:lstStyle>
                <a:lvl1pPr eaLnBrk="0" hangingPunct="0">
                  <a:defRPr sz="2400">
                    <a:solidFill>
                      <a:schemeClr val="tx1"/>
                    </a:solidFill>
                    <a:latin typeface="Times New Roman" pitchFamily="18" charset="0"/>
                    <a:ea typeface="ＭＳ Ｐゴシック" charset="-128"/>
                  </a:defRPr>
                </a:lvl1pPr>
                <a:lvl2pPr marL="37931725" indent="-37474525" eaLnBrk="0" hangingPunct="0">
                  <a:defRPr sz="2400">
                    <a:solidFill>
                      <a:schemeClr val="tx1"/>
                    </a:solidFill>
                    <a:latin typeface="Times New Roman" pitchFamily="18" charset="0"/>
                    <a:ea typeface="ＭＳ Ｐゴシック" charset="-128"/>
                  </a:defRPr>
                </a:lvl2pPr>
                <a:lvl3pPr eaLnBrk="0" hangingPunct="0">
                  <a:defRPr sz="2400">
                    <a:solidFill>
                      <a:schemeClr val="tx1"/>
                    </a:solidFill>
                    <a:latin typeface="Times New Roman" pitchFamily="18" charset="0"/>
                    <a:ea typeface="ＭＳ Ｐゴシック" charset="-128"/>
                  </a:defRPr>
                </a:lvl3pPr>
                <a:lvl4pPr eaLnBrk="0" hangingPunct="0">
                  <a:defRPr sz="2400">
                    <a:solidFill>
                      <a:schemeClr val="tx1"/>
                    </a:solidFill>
                    <a:latin typeface="Times New Roman" pitchFamily="18" charset="0"/>
                    <a:ea typeface="ＭＳ Ｐゴシック" charset="-128"/>
                  </a:defRPr>
                </a:lvl4pPr>
                <a:lvl5pPr eaLnBrk="0" hangingPunct="0">
                  <a:defRPr sz="2400">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a:solidFill>
                      <a:schemeClr val="tx1"/>
                    </a:solidFill>
                    <a:latin typeface="Times New Roman" pitchFamily="18" charset="0"/>
                    <a:ea typeface="ＭＳ Ｐゴシック" charset="-128"/>
                  </a:defRPr>
                </a:lvl9pPr>
              </a:lstStyle>
              <a:p>
                <a:pPr algn="ctr" fontAlgn="base">
                  <a:spcBef>
                    <a:spcPct val="50000"/>
                  </a:spcBef>
                  <a:spcAft>
                    <a:spcPct val="0"/>
                  </a:spcAft>
                </a:pPr>
                <a:r>
                  <a:rPr kumimoji="1" lang="en-US" altLang="en-US" sz="1200">
                    <a:solidFill>
                      <a:srgbClr val="000000"/>
                    </a:solidFill>
                    <a:latin typeface="Arial" charset="0"/>
                  </a:rPr>
                  <a:t>100 µm</a:t>
                </a:r>
              </a:p>
            </p:txBody>
          </p:sp>
          <p:sp>
            <p:nvSpPr>
              <p:cNvPr id="47123" name="Text Box 16"/>
              <p:cNvSpPr txBox="1">
                <a:spLocks noChangeArrowheads="1"/>
              </p:cNvSpPr>
              <p:nvPr/>
            </p:nvSpPr>
            <p:spPr bwMode="auto">
              <a:xfrm>
                <a:off x="5104" y="2272"/>
                <a:ext cx="331" cy="173"/>
              </a:xfrm>
              <a:prstGeom prst="rect">
                <a:avLst/>
              </a:prstGeom>
              <a:solidFill>
                <a:schemeClr val="bg1"/>
              </a:solidFill>
              <a:ln>
                <a:noFill/>
              </a:ln>
              <a:extLst>
                <a:ext uri="{91240B29-F687-4F45-9708-019B960494DF}">
                  <a14:hiddenLine xmlns:a14="http://schemas.microsoft.com/office/drawing/2010/main" w="34925">
                    <a:solidFill>
                      <a:srgbClr val="000000"/>
                    </a:solidFill>
                    <a:miter lim="800000"/>
                    <a:headEnd/>
                    <a:tailEnd/>
                  </a14:hiddenLine>
                </a:ext>
              </a:extLst>
            </p:spPr>
            <p:txBody>
              <a:bodyPr wrap="none" lIns="92075" tIns="46038" rIns="92075" bIns="46038" anchor="ctr">
                <a:spAutoFit/>
              </a:bodyPr>
              <a:lstStyle>
                <a:lvl1pPr eaLnBrk="0" hangingPunct="0">
                  <a:defRPr sz="2400">
                    <a:solidFill>
                      <a:schemeClr val="tx1"/>
                    </a:solidFill>
                    <a:latin typeface="Times New Roman" pitchFamily="18" charset="0"/>
                    <a:ea typeface="ＭＳ Ｐゴシック" charset="-128"/>
                  </a:defRPr>
                </a:lvl1pPr>
                <a:lvl2pPr marL="37931725" indent="-37474525" eaLnBrk="0" hangingPunct="0">
                  <a:defRPr sz="2400">
                    <a:solidFill>
                      <a:schemeClr val="tx1"/>
                    </a:solidFill>
                    <a:latin typeface="Times New Roman" pitchFamily="18" charset="0"/>
                    <a:ea typeface="ＭＳ Ｐゴシック" charset="-128"/>
                  </a:defRPr>
                </a:lvl2pPr>
                <a:lvl3pPr eaLnBrk="0" hangingPunct="0">
                  <a:defRPr sz="2400">
                    <a:solidFill>
                      <a:schemeClr val="tx1"/>
                    </a:solidFill>
                    <a:latin typeface="Times New Roman" pitchFamily="18" charset="0"/>
                    <a:ea typeface="ＭＳ Ｐゴシック" charset="-128"/>
                  </a:defRPr>
                </a:lvl3pPr>
                <a:lvl4pPr eaLnBrk="0" hangingPunct="0">
                  <a:defRPr sz="2400">
                    <a:solidFill>
                      <a:schemeClr val="tx1"/>
                    </a:solidFill>
                    <a:latin typeface="Times New Roman" pitchFamily="18" charset="0"/>
                    <a:ea typeface="ＭＳ Ｐゴシック" charset="-128"/>
                  </a:defRPr>
                </a:lvl4pPr>
                <a:lvl5pPr eaLnBrk="0" hangingPunct="0">
                  <a:defRPr sz="2400">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a:solidFill>
                      <a:schemeClr val="tx1"/>
                    </a:solidFill>
                    <a:latin typeface="Times New Roman" pitchFamily="18" charset="0"/>
                    <a:ea typeface="ＭＳ Ｐゴシック" charset="-128"/>
                  </a:defRPr>
                </a:lvl9pPr>
              </a:lstStyle>
              <a:p>
                <a:pPr algn="ctr" fontAlgn="base">
                  <a:spcBef>
                    <a:spcPct val="50000"/>
                  </a:spcBef>
                  <a:spcAft>
                    <a:spcPct val="0"/>
                  </a:spcAft>
                </a:pPr>
                <a:r>
                  <a:rPr kumimoji="1" lang="en-US" altLang="en-US" sz="1200">
                    <a:solidFill>
                      <a:srgbClr val="000000"/>
                    </a:solidFill>
                    <a:latin typeface="Arial" charset="0"/>
                  </a:rPr>
                  <a:t>1 µm</a:t>
                </a:r>
              </a:p>
            </p:txBody>
          </p:sp>
          <p:sp>
            <p:nvSpPr>
              <p:cNvPr id="47124" name="Line 17"/>
              <p:cNvSpPr>
                <a:spLocks noChangeShapeType="1"/>
              </p:cNvSpPr>
              <p:nvPr/>
            </p:nvSpPr>
            <p:spPr bwMode="auto">
              <a:xfrm flipV="1">
                <a:off x="5136" y="3552"/>
                <a:ext cx="96" cy="277"/>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lIns="92075" tIns="46038" rIns="92075" bIns="46038" anchor="ctr"/>
              <a:lstStyle/>
              <a:p>
                <a:pPr fontAlgn="base">
                  <a:spcBef>
                    <a:spcPct val="0"/>
                  </a:spcBef>
                  <a:spcAft>
                    <a:spcPct val="0"/>
                  </a:spcAft>
                </a:pPr>
                <a:endParaRPr lang="en-US" sz="2400">
                  <a:solidFill>
                    <a:srgbClr val="000000"/>
                  </a:solidFill>
                  <a:latin typeface="Times New Roman" pitchFamily="18" charset="0"/>
                  <a:ea typeface="ＭＳ Ｐゴシック" charset="-128"/>
                </a:endParaRPr>
              </a:p>
            </p:txBody>
          </p:sp>
          <p:sp>
            <p:nvSpPr>
              <p:cNvPr id="47125" name="Line 18"/>
              <p:cNvSpPr>
                <a:spLocks noChangeShapeType="1"/>
              </p:cNvSpPr>
              <p:nvPr/>
            </p:nvSpPr>
            <p:spPr bwMode="auto">
              <a:xfrm flipH="1" flipV="1">
                <a:off x="4944" y="3552"/>
                <a:ext cx="175" cy="28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lIns="92075" tIns="46038" rIns="92075" bIns="46038" anchor="ctr"/>
              <a:lstStyle/>
              <a:p>
                <a:pPr fontAlgn="base">
                  <a:spcBef>
                    <a:spcPct val="0"/>
                  </a:spcBef>
                  <a:spcAft>
                    <a:spcPct val="0"/>
                  </a:spcAft>
                </a:pPr>
                <a:endParaRPr lang="en-US" sz="2400">
                  <a:solidFill>
                    <a:srgbClr val="000000"/>
                  </a:solidFill>
                  <a:latin typeface="Times New Roman" pitchFamily="18" charset="0"/>
                  <a:ea typeface="ＭＳ Ｐゴシック" charset="-128"/>
                </a:endParaRPr>
              </a:p>
            </p:txBody>
          </p:sp>
          <p:sp>
            <p:nvSpPr>
              <p:cNvPr id="47126" name="Text Box 19"/>
              <p:cNvSpPr txBox="1">
                <a:spLocks noChangeArrowheads="1"/>
              </p:cNvSpPr>
              <p:nvPr/>
            </p:nvSpPr>
            <p:spPr bwMode="auto">
              <a:xfrm>
                <a:off x="2952" y="2256"/>
                <a:ext cx="557" cy="460"/>
              </a:xfrm>
              <a:prstGeom prst="rect">
                <a:avLst/>
              </a:prstGeom>
              <a:solidFill>
                <a:schemeClr val="bg1"/>
              </a:solidFill>
              <a:ln>
                <a:noFill/>
              </a:ln>
              <a:extLst>
                <a:ext uri="{91240B29-F687-4F45-9708-019B960494DF}">
                  <a14:hiddenLine xmlns:a14="http://schemas.microsoft.com/office/drawing/2010/main" w="34925">
                    <a:solidFill>
                      <a:srgbClr val="000000"/>
                    </a:solidFill>
                    <a:miter lim="800000"/>
                    <a:headEnd/>
                    <a:tailEnd/>
                  </a14:hiddenLine>
                </a:ext>
              </a:extLst>
            </p:spPr>
            <p:txBody>
              <a:bodyPr wrap="none" lIns="92075" tIns="46038" rIns="92075" bIns="46038" anchor="ctr">
                <a:spAutoFit/>
              </a:bodyPr>
              <a:lstStyle>
                <a:lvl1pPr eaLnBrk="0" hangingPunct="0">
                  <a:defRPr sz="2400">
                    <a:solidFill>
                      <a:schemeClr val="tx1"/>
                    </a:solidFill>
                    <a:latin typeface="Times New Roman" pitchFamily="18" charset="0"/>
                    <a:ea typeface="ＭＳ Ｐゴシック" charset="-128"/>
                  </a:defRPr>
                </a:lvl1pPr>
                <a:lvl2pPr marL="37931725" indent="-37474525" eaLnBrk="0" hangingPunct="0">
                  <a:defRPr sz="2400">
                    <a:solidFill>
                      <a:schemeClr val="tx1"/>
                    </a:solidFill>
                    <a:latin typeface="Times New Roman" pitchFamily="18" charset="0"/>
                    <a:ea typeface="ＭＳ Ｐゴシック" charset="-128"/>
                  </a:defRPr>
                </a:lvl2pPr>
                <a:lvl3pPr eaLnBrk="0" hangingPunct="0">
                  <a:defRPr sz="2400">
                    <a:solidFill>
                      <a:schemeClr val="tx1"/>
                    </a:solidFill>
                    <a:latin typeface="Times New Roman" pitchFamily="18" charset="0"/>
                    <a:ea typeface="ＭＳ Ｐゴシック" charset="-128"/>
                  </a:defRPr>
                </a:lvl3pPr>
                <a:lvl4pPr eaLnBrk="0" hangingPunct="0">
                  <a:defRPr sz="2400">
                    <a:solidFill>
                      <a:schemeClr val="tx1"/>
                    </a:solidFill>
                    <a:latin typeface="Times New Roman" pitchFamily="18" charset="0"/>
                    <a:ea typeface="ＭＳ Ｐゴシック" charset="-128"/>
                  </a:defRPr>
                </a:lvl4pPr>
                <a:lvl5pPr eaLnBrk="0" hangingPunct="0">
                  <a:defRPr sz="2400">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a:solidFill>
                      <a:schemeClr val="tx1"/>
                    </a:solidFill>
                    <a:latin typeface="Times New Roman" pitchFamily="18" charset="0"/>
                    <a:ea typeface="ＭＳ Ｐゴシック" charset="-128"/>
                  </a:defRPr>
                </a:lvl9pPr>
              </a:lstStyle>
              <a:p>
                <a:pPr fontAlgn="base">
                  <a:spcBef>
                    <a:spcPct val="50000"/>
                  </a:spcBef>
                  <a:spcAft>
                    <a:spcPct val="0"/>
                  </a:spcAft>
                </a:pPr>
                <a:r>
                  <a:rPr kumimoji="1" lang="en-US" altLang="en-US" sz="1400">
                    <a:solidFill>
                      <a:srgbClr val="000000"/>
                    </a:solidFill>
                    <a:latin typeface="Arial" charset="0"/>
                  </a:rPr>
                  <a:t>Vesicles</a:t>
                </a:r>
                <a:br>
                  <a:rPr kumimoji="1" lang="en-US" altLang="en-US" sz="1400">
                    <a:solidFill>
                      <a:srgbClr val="000000"/>
                    </a:solidFill>
                    <a:latin typeface="Arial" charset="0"/>
                  </a:rPr>
                </a:br>
                <a:r>
                  <a:rPr kumimoji="1" lang="en-US" altLang="en-US" sz="1400">
                    <a:solidFill>
                      <a:srgbClr val="000000"/>
                    </a:solidFill>
                    <a:latin typeface="Arial" charset="0"/>
                  </a:rPr>
                  <a:t>forming </a:t>
                </a:r>
                <a:br>
                  <a:rPr kumimoji="1" lang="en-US" altLang="en-US" sz="1400">
                    <a:solidFill>
                      <a:srgbClr val="000000"/>
                    </a:solidFill>
                    <a:latin typeface="Arial" charset="0"/>
                  </a:rPr>
                </a:br>
                <a:r>
                  <a:rPr kumimoji="1" lang="en-US" altLang="en-US" sz="1400">
                    <a:solidFill>
                      <a:srgbClr val="000000"/>
                    </a:solidFill>
                    <a:latin typeface="Arial" charset="0"/>
                  </a:rPr>
                  <a:t>cell plate</a:t>
                </a:r>
              </a:p>
            </p:txBody>
          </p:sp>
          <p:sp>
            <p:nvSpPr>
              <p:cNvPr id="47127" name="Text Box 20"/>
              <p:cNvSpPr txBox="1">
                <a:spLocks noChangeArrowheads="1"/>
              </p:cNvSpPr>
              <p:nvPr/>
            </p:nvSpPr>
            <p:spPr bwMode="auto">
              <a:xfrm>
                <a:off x="3600" y="2280"/>
                <a:ext cx="625" cy="326"/>
              </a:xfrm>
              <a:prstGeom prst="rect">
                <a:avLst/>
              </a:prstGeom>
              <a:solidFill>
                <a:schemeClr val="bg1"/>
              </a:solidFill>
              <a:ln>
                <a:noFill/>
              </a:ln>
              <a:extLst>
                <a:ext uri="{91240B29-F687-4F45-9708-019B960494DF}">
                  <a14:hiddenLine xmlns:a14="http://schemas.microsoft.com/office/drawing/2010/main" w="34925">
                    <a:solidFill>
                      <a:srgbClr val="000000"/>
                    </a:solidFill>
                    <a:miter lim="800000"/>
                    <a:headEnd/>
                    <a:tailEnd/>
                  </a14:hiddenLine>
                </a:ext>
              </a:extLst>
            </p:spPr>
            <p:txBody>
              <a:bodyPr wrap="none" lIns="92075" tIns="46038" rIns="92075" bIns="46038" anchor="ctr">
                <a:spAutoFit/>
              </a:bodyPr>
              <a:lstStyle>
                <a:lvl1pPr eaLnBrk="0" hangingPunct="0">
                  <a:defRPr sz="2400">
                    <a:solidFill>
                      <a:schemeClr val="tx1"/>
                    </a:solidFill>
                    <a:latin typeface="Times New Roman" pitchFamily="18" charset="0"/>
                    <a:ea typeface="ＭＳ Ｐゴシック" charset="-128"/>
                  </a:defRPr>
                </a:lvl1pPr>
                <a:lvl2pPr marL="37931725" indent="-37474525" eaLnBrk="0" hangingPunct="0">
                  <a:defRPr sz="2400">
                    <a:solidFill>
                      <a:schemeClr val="tx1"/>
                    </a:solidFill>
                    <a:latin typeface="Times New Roman" pitchFamily="18" charset="0"/>
                    <a:ea typeface="ＭＳ Ｐゴシック" charset="-128"/>
                  </a:defRPr>
                </a:lvl2pPr>
                <a:lvl3pPr eaLnBrk="0" hangingPunct="0">
                  <a:defRPr sz="2400">
                    <a:solidFill>
                      <a:schemeClr val="tx1"/>
                    </a:solidFill>
                    <a:latin typeface="Times New Roman" pitchFamily="18" charset="0"/>
                    <a:ea typeface="ＭＳ Ｐゴシック" charset="-128"/>
                  </a:defRPr>
                </a:lvl3pPr>
                <a:lvl4pPr eaLnBrk="0" hangingPunct="0">
                  <a:defRPr sz="2400">
                    <a:solidFill>
                      <a:schemeClr val="tx1"/>
                    </a:solidFill>
                    <a:latin typeface="Times New Roman" pitchFamily="18" charset="0"/>
                    <a:ea typeface="ＭＳ Ｐゴシック" charset="-128"/>
                  </a:defRPr>
                </a:lvl4pPr>
                <a:lvl5pPr eaLnBrk="0" hangingPunct="0">
                  <a:defRPr sz="2400">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a:solidFill>
                      <a:schemeClr val="tx1"/>
                    </a:solidFill>
                    <a:latin typeface="Times New Roman" pitchFamily="18" charset="0"/>
                    <a:ea typeface="ＭＳ Ｐゴシック" charset="-128"/>
                  </a:defRPr>
                </a:lvl9pPr>
              </a:lstStyle>
              <a:p>
                <a:pPr fontAlgn="base">
                  <a:spcBef>
                    <a:spcPct val="50000"/>
                  </a:spcBef>
                  <a:spcAft>
                    <a:spcPct val="0"/>
                  </a:spcAft>
                </a:pPr>
                <a:r>
                  <a:rPr kumimoji="1" lang="en-US" altLang="en-US" sz="1400">
                    <a:solidFill>
                      <a:srgbClr val="000000"/>
                    </a:solidFill>
                    <a:latin typeface="Arial" charset="0"/>
                  </a:rPr>
                  <a:t>Wall of </a:t>
                </a:r>
                <a:br>
                  <a:rPr kumimoji="1" lang="en-US" altLang="en-US" sz="1400">
                    <a:solidFill>
                      <a:srgbClr val="000000"/>
                    </a:solidFill>
                    <a:latin typeface="Arial" charset="0"/>
                  </a:rPr>
                </a:br>
                <a:r>
                  <a:rPr kumimoji="1" lang="en-US" altLang="en-US" sz="1400">
                    <a:solidFill>
                      <a:srgbClr val="000000"/>
                    </a:solidFill>
                    <a:latin typeface="Arial" charset="0"/>
                  </a:rPr>
                  <a:t>patent cell</a:t>
                </a:r>
              </a:p>
            </p:txBody>
          </p:sp>
          <p:sp>
            <p:nvSpPr>
              <p:cNvPr id="47128" name="Text Box 21"/>
              <p:cNvSpPr txBox="1">
                <a:spLocks noChangeArrowheads="1"/>
              </p:cNvSpPr>
              <p:nvPr/>
            </p:nvSpPr>
            <p:spPr bwMode="auto">
              <a:xfrm>
                <a:off x="4240" y="2424"/>
                <a:ext cx="582" cy="192"/>
              </a:xfrm>
              <a:prstGeom prst="rect">
                <a:avLst/>
              </a:prstGeom>
              <a:solidFill>
                <a:schemeClr val="bg1"/>
              </a:solidFill>
              <a:ln>
                <a:noFill/>
              </a:ln>
              <a:extLst>
                <a:ext uri="{91240B29-F687-4F45-9708-019B960494DF}">
                  <a14:hiddenLine xmlns:a14="http://schemas.microsoft.com/office/drawing/2010/main" w="34925">
                    <a:solidFill>
                      <a:srgbClr val="000000"/>
                    </a:solidFill>
                    <a:miter lim="800000"/>
                    <a:headEnd/>
                    <a:tailEnd/>
                  </a14:hiddenLine>
                </a:ext>
              </a:extLst>
            </p:spPr>
            <p:txBody>
              <a:bodyPr wrap="none" lIns="92075" tIns="46038" rIns="92075" bIns="46038" anchor="ctr">
                <a:spAutoFit/>
              </a:bodyPr>
              <a:lstStyle>
                <a:lvl1pPr eaLnBrk="0" hangingPunct="0">
                  <a:defRPr sz="2400">
                    <a:solidFill>
                      <a:schemeClr val="tx1"/>
                    </a:solidFill>
                    <a:latin typeface="Times New Roman" pitchFamily="18" charset="0"/>
                    <a:ea typeface="ＭＳ Ｐゴシック" charset="-128"/>
                  </a:defRPr>
                </a:lvl1pPr>
                <a:lvl2pPr marL="37931725" indent="-37474525" eaLnBrk="0" hangingPunct="0">
                  <a:defRPr sz="2400">
                    <a:solidFill>
                      <a:schemeClr val="tx1"/>
                    </a:solidFill>
                    <a:latin typeface="Times New Roman" pitchFamily="18" charset="0"/>
                    <a:ea typeface="ＭＳ Ｐゴシック" charset="-128"/>
                  </a:defRPr>
                </a:lvl2pPr>
                <a:lvl3pPr eaLnBrk="0" hangingPunct="0">
                  <a:defRPr sz="2400">
                    <a:solidFill>
                      <a:schemeClr val="tx1"/>
                    </a:solidFill>
                    <a:latin typeface="Times New Roman" pitchFamily="18" charset="0"/>
                    <a:ea typeface="ＭＳ Ｐゴシック" charset="-128"/>
                  </a:defRPr>
                </a:lvl3pPr>
                <a:lvl4pPr eaLnBrk="0" hangingPunct="0">
                  <a:defRPr sz="2400">
                    <a:solidFill>
                      <a:schemeClr val="tx1"/>
                    </a:solidFill>
                    <a:latin typeface="Times New Roman" pitchFamily="18" charset="0"/>
                    <a:ea typeface="ＭＳ Ｐゴシック" charset="-128"/>
                  </a:defRPr>
                </a:lvl4pPr>
                <a:lvl5pPr eaLnBrk="0" hangingPunct="0">
                  <a:defRPr sz="2400">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a:solidFill>
                      <a:schemeClr val="tx1"/>
                    </a:solidFill>
                    <a:latin typeface="Times New Roman" pitchFamily="18" charset="0"/>
                    <a:ea typeface="ＭＳ Ｐゴシック" charset="-128"/>
                  </a:defRPr>
                </a:lvl9pPr>
              </a:lstStyle>
              <a:p>
                <a:pPr fontAlgn="base">
                  <a:spcBef>
                    <a:spcPct val="50000"/>
                  </a:spcBef>
                  <a:spcAft>
                    <a:spcPct val="0"/>
                  </a:spcAft>
                </a:pPr>
                <a:r>
                  <a:rPr kumimoji="1" lang="en-US" altLang="en-US" sz="1400">
                    <a:solidFill>
                      <a:srgbClr val="000000"/>
                    </a:solidFill>
                    <a:latin typeface="Arial" charset="0"/>
                  </a:rPr>
                  <a:t>Cell plate</a:t>
                </a:r>
              </a:p>
            </p:txBody>
          </p:sp>
          <p:sp>
            <p:nvSpPr>
              <p:cNvPr id="47129" name="Text Box 22"/>
              <p:cNvSpPr txBox="1">
                <a:spLocks noChangeArrowheads="1"/>
              </p:cNvSpPr>
              <p:nvPr/>
            </p:nvSpPr>
            <p:spPr bwMode="auto">
              <a:xfrm>
                <a:off x="4712" y="2528"/>
                <a:ext cx="763" cy="192"/>
              </a:xfrm>
              <a:prstGeom prst="rect">
                <a:avLst/>
              </a:prstGeom>
              <a:solidFill>
                <a:schemeClr val="bg1"/>
              </a:solidFill>
              <a:ln>
                <a:noFill/>
              </a:ln>
              <a:extLst>
                <a:ext uri="{91240B29-F687-4F45-9708-019B960494DF}">
                  <a14:hiddenLine xmlns:a14="http://schemas.microsoft.com/office/drawing/2010/main" w="34925">
                    <a:solidFill>
                      <a:srgbClr val="000000"/>
                    </a:solidFill>
                    <a:miter lim="800000"/>
                    <a:headEnd/>
                    <a:tailEnd/>
                  </a14:hiddenLine>
                </a:ext>
              </a:extLst>
            </p:spPr>
            <p:txBody>
              <a:bodyPr wrap="none" lIns="92075" tIns="46038" rIns="92075" bIns="46038" anchor="ctr">
                <a:spAutoFit/>
              </a:bodyPr>
              <a:lstStyle>
                <a:lvl1pPr eaLnBrk="0" hangingPunct="0">
                  <a:defRPr sz="2400">
                    <a:solidFill>
                      <a:schemeClr val="tx1"/>
                    </a:solidFill>
                    <a:latin typeface="Times New Roman" pitchFamily="18" charset="0"/>
                    <a:ea typeface="ＭＳ Ｐゴシック" charset="-128"/>
                  </a:defRPr>
                </a:lvl1pPr>
                <a:lvl2pPr marL="37931725" indent="-37474525" eaLnBrk="0" hangingPunct="0">
                  <a:defRPr sz="2400">
                    <a:solidFill>
                      <a:schemeClr val="tx1"/>
                    </a:solidFill>
                    <a:latin typeface="Times New Roman" pitchFamily="18" charset="0"/>
                    <a:ea typeface="ＭＳ Ｐゴシック" charset="-128"/>
                  </a:defRPr>
                </a:lvl2pPr>
                <a:lvl3pPr eaLnBrk="0" hangingPunct="0">
                  <a:defRPr sz="2400">
                    <a:solidFill>
                      <a:schemeClr val="tx1"/>
                    </a:solidFill>
                    <a:latin typeface="Times New Roman" pitchFamily="18" charset="0"/>
                    <a:ea typeface="ＭＳ Ｐゴシック" charset="-128"/>
                  </a:defRPr>
                </a:lvl3pPr>
                <a:lvl4pPr eaLnBrk="0" hangingPunct="0">
                  <a:defRPr sz="2400">
                    <a:solidFill>
                      <a:schemeClr val="tx1"/>
                    </a:solidFill>
                    <a:latin typeface="Times New Roman" pitchFamily="18" charset="0"/>
                    <a:ea typeface="ＭＳ Ｐゴシック" charset="-128"/>
                  </a:defRPr>
                </a:lvl4pPr>
                <a:lvl5pPr eaLnBrk="0" hangingPunct="0">
                  <a:defRPr sz="2400">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a:solidFill>
                      <a:schemeClr val="tx1"/>
                    </a:solidFill>
                    <a:latin typeface="Times New Roman" pitchFamily="18" charset="0"/>
                    <a:ea typeface="ＭＳ Ｐゴシック" charset="-128"/>
                  </a:defRPr>
                </a:lvl9pPr>
              </a:lstStyle>
              <a:p>
                <a:pPr fontAlgn="base">
                  <a:spcBef>
                    <a:spcPct val="50000"/>
                  </a:spcBef>
                  <a:spcAft>
                    <a:spcPct val="0"/>
                  </a:spcAft>
                </a:pPr>
                <a:r>
                  <a:rPr kumimoji="1" lang="en-US" altLang="en-US" sz="1400">
                    <a:solidFill>
                      <a:srgbClr val="000000"/>
                    </a:solidFill>
                    <a:latin typeface="Arial" charset="0"/>
                  </a:rPr>
                  <a:t>New cell wall</a:t>
                </a:r>
              </a:p>
            </p:txBody>
          </p:sp>
          <p:sp>
            <p:nvSpPr>
              <p:cNvPr id="47130" name="Line 23"/>
              <p:cNvSpPr>
                <a:spLocks noChangeShapeType="1"/>
              </p:cNvSpPr>
              <p:nvPr/>
            </p:nvSpPr>
            <p:spPr bwMode="auto">
              <a:xfrm flipH="1" flipV="1">
                <a:off x="3168" y="2688"/>
                <a:ext cx="192" cy="28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lIns="92075" tIns="46038" rIns="92075" bIns="46038" anchor="ctr"/>
              <a:lstStyle/>
              <a:p>
                <a:pPr fontAlgn="base">
                  <a:spcBef>
                    <a:spcPct val="0"/>
                  </a:spcBef>
                  <a:spcAft>
                    <a:spcPct val="0"/>
                  </a:spcAft>
                </a:pPr>
                <a:endParaRPr lang="en-US" sz="2400">
                  <a:solidFill>
                    <a:srgbClr val="000000"/>
                  </a:solidFill>
                  <a:latin typeface="Times New Roman" pitchFamily="18" charset="0"/>
                  <a:ea typeface="ＭＳ Ｐゴシック" charset="-128"/>
                </a:endParaRPr>
              </a:p>
            </p:txBody>
          </p:sp>
          <p:sp>
            <p:nvSpPr>
              <p:cNvPr id="47131" name="Line 24"/>
              <p:cNvSpPr>
                <a:spLocks noChangeShapeType="1"/>
              </p:cNvSpPr>
              <p:nvPr/>
            </p:nvSpPr>
            <p:spPr bwMode="auto">
              <a:xfrm flipH="1" flipV="1">
                <a:off x="3160" y="2696"/>
                <a:ext cx="192" cy="432"/>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lIns="92075" tIns="46038" rIns="92075" bIns="46038" anchor="ctr"/>
              <a:lstStyle/>
              <a:p>
                <a:pPr fontAlgn="base">
                  <a:spcBef>
                    <a:spcPct val="0"/>
                  </a:spcBef>
                  <a:spcAft>
                    <a:spcPct val="0"/>
                  </a:spcAft>
                </a:pPr>
                <a:endParaRPr lang="en-US" sz="2400">
                  <a:solidFill>
                    <a:srgbClr val="000000"/>
                  </a:solidFill>
                  <a:latin typeface="Times New Roman" pitchFamily="18" charset="0"/>
                  <a:ea typeface="ＭＳ Ｐゴシック" charset="-128"/>
                </a:endParaRPr>
              </a:p>
            </p:txBody>
          </p:sp>
          <p:sp>
            <p:nvSpPr>
              <p:cNvPr id="47132" name="Line 25"/>
              <p:cNvSpPr>
                <a:spLocks noChangeShapeType="1"/>
              </p:cNvSpPr>
              <p:nvPr/>
            </p:nvSpPr>
            <p:spPr bwMode="auto">
              <a:xfrm flipH="1" flipV="1">
                <a:off x="3936" y="2592"/>
                <a:ext cx="160" cy="24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lIns="92075" tIns="46038" rIns="92075" bIns="46038" anchor="ctr"/>
              <a:lstStyle/>
              <a:p>
                <a:pPr fontAlgn="base">
                  <a:spcBef>
                    <a:spcPct val="0"/>
                  </a:spcBef>
                  <a:spcAft>
                    <a:spcPct val="0"/>
                  </a:spcAft>
                </a:pPr>
                <a:endParaRPr lang="en-US" sz="2400">
                  <a:solidFill>
                    <a:srgbClr val="000000"/>
                  </a:solidFill>
                  <a:latin typeface="Times New Roman" pitchFamily="18" charset="0"/>
                  <a:ea typeface="ＭＳ Ｐゴシック" charset="-128"/>
                </a:endParaRPr>
              </a:p>
            </p:txBody>
          </p:sp>
          <p:sp>
            <p:nvSpPr>
              <p:cNvPr id="47133" name="Line 26"/>
              <p:cNvSpPr>
                <a:spLocks noChangeShapeType="1"/>
              </p:cNvSpPr>
              <p:nvPr/>
            </p:nvSpPr>
            <p:spPr bwMode="auto">
              <a:xfrm flipV="1">
                <a:off x="4274" y="2592"/>
                <a:ext cx="142" cy="52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lIns="92075" tIns="46038" rIns="92075" bIns="46038" anchor="ctr"/>
              <a:lstStyle/>
              <a:p>
                <a:pPr fontAlgn="base">
                  <a:spcBef>
                    <a:spcPct val="0"/>
                  </a:spcBef>
                  <a:spcAft>
                    <a:spcPct val="0"/>
                  </a:spcAft>
                </a:pPr>
                <a:endParaRPr lang="en-US" sz="2400">
                  <a:solidFill>
                    <a:srgbClr val="000000"/>
                  </a:solidFill>
                  <a:latin typeface="Times New Roman" pitchFamily="18" charset="0"/>
                  <a:ea typeface="ＭＳ Ｐゴシック" charset="-128"/>
                </a:endParaRPr>
              </a:p>
            </p:txBody>
          </p:sp>
          <p:sp>
            <p:nvSpPr>
              <p:cNvPr id="47134" name="Line 27"/>
              <p:cNvSpPr>
                <a:spLocks noChangeShapeType="1"/>
              </p:cNvSpPr>
              <p:nvPr/>
            </p:nvSpPr>
            <p:spPr bwMode="auto">
              <a:xfrm flipH="1" flipV="1">
                <a:off x="4992" y="2688"/>
                <a:ext cx="130" cy="304"/>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lIns="92075" tIns="46038" rIns="92075" bIns="46038" anchor="ctr"/>
              <a:lstStyle/>
              <a:p>
                <a:pPr fontAlgn="base">
                  <a:spcBef>
                    <a:spcPct val="0"/>
                  </a:spcBef>
                  <a:spcAft>
                    <a:spcPct val="0"/>
                  </a:spcAft>
                </a:pPr>
                <a:endParaRPr lang="en-US" sz="2400">
                  <a:solidFill>
                    <a:srgbClr val="000000"/>
                  </a:solidFill>
                  <a:latin typeface="Times New Roman" pitchFamily="18" charset="0"/>
                  <a:ea typeface="ＭＳ Ｐゴシック" charset="-128"/>
                </a:endParaRPr>
              </a:p>
            </p:txBody>
          </p:sp>
          <p:sp>
            <p:nvSpPr>
              <p:cNvPr id="47135" name="Line 28"/>
              <p:cNvSpPr>
                <a:spLocks noChangeShapeType="1"/>
              </p:cNvSpPr>
              <p:nvPr/>
            </p:nvSpPr>
            <p:spPr bwMode="auto">
              <a:xfrm flipV="1">
                <a:off x="3120" y="1320"/>
                <a:ext cx="1008" cy="96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lIns="92075" tIns="46038" rIns="92075" bIns="46038" anchor="ctr"/>
              <a:lstStyle/>
              <a:p>
                <a:pPr fontAlgn="base">
                  <a:spcBef>
                    <a:spcPct val="0"/>
                  </a:spcBef>
                  <a:spcAft>
                    <a:spcPct val="0"/>
                  </a:spcAft>
                </a:pPr>
                <a:endParaRPr lang="en-US" sz="2400">
                  <a:solidFill>
                    <a:srgbClr val="000000"/>
                  </a:solidFill>
                  <a:latin typeface="Times New Roman" pitchFamily="18" charset="0"/>
                  <a:ea typeface="ＭＳ Ｐゴシック" charset="-128"/>
                </a:endParaRPr>
              </a:p>
            </p:txBody>
          </p:sp>
          <p:sp>
            <p:nvSpPr>
              <p:cNvPr id="47136" name="Line 29"/>
              <p:cNvSpPr>
                <a:spLocks noChangeShapeType="1"/>
              </p:cNvSpPr>
              <p:nvPr/>
            </p:nvSpPr>
            <p:spPr bwMode="auto">
              <a:xfrm flipV="1">
                <a:off x="3136" y="1696"/>
                <a:ext cx="1104" cy="576"/>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lIns="92075" tIns="46038" rIns="92075" bIns="46038" anchor="ctr"/>
              <a:lstStyle/>
              <a:p>
                <a:pPr fontAlgn="base">
                  <a:spcBef>
                    <a:spcPct val="0"/>
                  </a:spcBef>
                  <a:spcAft>
                    <a:spcPct val="0"/>
                  </a:spcAft>
                </a:pPr>
                <a:endParaRPr lang="en-US" sz="2400">
                  <a:solidFill>
                    <a:srgbClr val="000000"/>
                  </a:solidFill>
                  <a:latin typeface="Times New Roman" pitchFamily="18" charset="0"/>
                  <a:ea typeface="ＭＳ Ｐゴシック" charset="-128"/>
                </a:endParaRPr>
              </a:p>
            </p:txBody>
          </p:sp>
          <p:sp>
            <p:nvSpPr>
              <p:cNvPr id="47137" name="Line 30"/>
              <p:cNvSpPr>
                <a:spLocks noChangeShapeType="1"/>
              </p:cNvSpPr>
              <p:nvPr/>
            </p:nvSpPr>
            <p:spPr bwMode="auto">
              <a:xfrm flipH="1" flipV="1">
                <a:off x="3792" y="2064"/>
                <a:ext cx="0" cy="24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lIns="92075" tIns="46038" rIns="92075" bIns="46038" anchor="ctr"/>
              <a:lstStyle/>
              <a:p>
                <a:pPr fontAlgn="base">
                  <a:spcBef>
                    <a:spcPct val="0"/>
                  </a:spcBef>
                  <a:spcAft>
                    <a:spcPct val="0"/>
                  </a:spcAft>
                </a:pPr>
                <a:endParaRPr lang="en-US" sz="2400">
                  <a:solidFill>
                    <a:srgbClr val="000000"/>
                  </a:solidFill>
                  <a:latin typeface="Times New Roman" pitchFamily="18" charset="0"/>
                  <a:ea typeface="ＭＳ Ｐゴシック" charset="-128"/>
                </a:endParaRPr>
              </a:p>
            </p:txBody>
          </p:sp>
        </p:grpSp>
        <p:sp>
          <p:nvSpPr>
            <p:cNvPr id="47111" name="Text Box 31"/>
            <p:cNvSpPr txBox="1">
              <a:spLocks noChangeArrowheads="1"/>
            </p:cNvSpPr>
            <p:nvPr/>
          </p:nvSpPr>
          <p:spPr bwMode="auto">
            <a:xfrm>
              <a:off x="204" y="3896"/>
              <a:ext cx="2020" cy="192"/>
            </a:xfrm>
            <a:prstGeom prst="rect">
              <a:avLst/>
            </a:prstGeom>
            <a:solidFill>
              <a:schemeClr val="bg1"/>
            </a:solidFill>
            <a:ln>
              <a:noFill/>
            </a:ln>
            <a:extLst>
              <a:ext uri="{91240B29-F687-4F45-9708-019B960494DF}">
                <a14:hiddenLine xmlns:a14="http://schemas.microsoft.com/office/drawing/2010/main" w="34925">
                  <a:solidFill>
                    <a:srgbClr val="000000"/>
                  </a:solidFill>
                  <a:miter lim="800000"/>
                  <a:headEnd/>
                  <a:tailEnd/>
                </a14:hiddenLine>
              </a:ext>
            </a:extLst>
          </p:spPr>
          <p:txBody>
            <a:bodyPr wrap="none" lIns="92075" tIns="46038" rIns="92075" bIns="46038" anchor="ctr">
              <a:spAutoFit/>
            </a:bodyPr>
            <a:lstStyle>
              <a:lvl1pPr eaLnBrk="0" hangingPunct="0">
                <a:defRPr sz="2400">
                  <a:solidFill>
                    <a:schemeClr val="tx1"/>
                  </a:solidFill>
                  <a:latin typeface="Times New Roman" pitchFamily="18" charset="0"/>
                  <a:ea typeface="ＭＳ Ｐゴシック" charset="-128"/>
                </a:defRPr>
              </a:lvl1pPr>
              <a:lvl2pPr marL="37931725" indent="-37474525" eaLnBrk="0" hangingPunct="0">
                <a:defRPr sz="2400">
                  <a:solidFill>
                    <a:schemeClr val="tx1"/>
                  </a:solidFill>
                  <a:latin typeface="Times New Roman" pitchFamily="18" charset="0"/>
                  <a:ea typeface="ＭＳ Ｐゴシック" charset="-128"/>
                </a:defRPr>
              </a:lvl2pPr>
              <a:lvl3pPr eaLnBrk="0" hangingPunct="0">
                <a:defRPr sz="2400">
                  <a:solidFill>
                    <a:schemeClr val="tx1"/>
                  </a:solidFill>
                  <a:latin typeface="Times New Roman" pitchFamily="18" charset="0"/>
                  <a:ea typeface="ＭＳ Ｐゴシック" charset="-128"/>
                </a:defRPr>
              </a:lvl3pPr>
              <a:lvl4pPr eaLnBrk="0" hangingPunct="0">
                <a:defRPr sz="2400">
                  <a:solidFill>
                    <a:schemeClr val="tx1"/>
                  </a:solidFill>
                  <a:latin typeface="Times New Roman" pitchFamily="18" charset="0"/>
                  <a:ea typeface="ＭＳ Ｐゴシック" charset="-128"/>
                </a:defRPr>
              </a:lvl4pPr>
              <a:lvl5pPr eaLnBrk="0" hangingPunct="0">
                <a:defRPr sz="2400">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a:solidFill>
                    <a:schemeClr val="tx1"/>
                  </a:solidFill>
                  <a:latin typeface="Times New Roman" pitchFamily="18" charset="0"/>
                  <a:ea typeface="ＭＳ Ｐゴシック" charset="-128"/>
                </a:defRPr>
              </a:lvl9pPr>
            </a:lstStyle>
            <a:p>
              <a:pPr algn="ctr" fontAlgn="base">
                <a:spcBef>
                  <a:spcPct val="50000"/>
                </a:spcBef>
                <a:spcAft>
                  <a:spcPct val="0"/>
                </a:spcAft>
              </a:pPr>
              <a:r>
                <a:rPr kumimoji="1" lang="en-US" altLang="en-US" sz="1400" b="1">
                  <a:solidFill>
                    <a:srgbClr val="000000"/>
                  </a:solidFill>
                  <a:latin typeface="Arial" charset="0"/>
                </a:rPr>
                <a:t>(a) Cleavage of an animal cell</a:t>
              </a:r>
              <a:r>
                <a:rPr kumimoji="1" lang="en-US" altLang="en-US" sz="1400">
                  <a:solidFill>
                    <a:srgbClr val="000000"/>
                  </a:solidFill>
                  <a:latin typeface="Arial" charset="0"/>
                </a:rPr>
                <a:t> (SEM)</a:t>
              </a:r>
            </a:p>
          </p:txBody>
        </p:sp>
        <p:sp>
          <p:nvSpPr>
            <p:cNvPr id="47112" name="Text Box 32"/>
            <p:cNvSpPr txBox="1">
              <a:spLocks noChangeArrowheads="1"/>
            </p:cNvSpPr>
            <p:nvPr/>
          </p:nvSpPr>
          <p:spPr bwMode="auto">
            <a:xfrm>
              <a:off x="2960" y="3904"/>
              <a:ext cx="2416" cy="192"/>
            </a:xfrm>
            <a:prstGeom prst="rect">
              <a:avLst/>
            </a:prstGeom>
            <a:solidFill>
              <a:schemeClr val="bg1"/>
            </a:solidFill>
            <a:ln>
              <a:noFill/>
            </a:ln>
            <a:extLst>
              <a:ext uri="{91240B29-F687-4F45-9708-019B960494DF}">
                <a14:hiddenLine xmlns:a14="http://schemas.microsoft.com/office/drawing/2010/main" w="34925">
                  <a:solidFill>
                    <a:srgbClr val="000000"/>
                  </a:solidFill>
                  <a:miter lim="800000"/>
                  <a:headEnd/>
                  <a:tailEnd/>
                </a14:hiddenLine>
              </a:ext>
            </a:extLst>
          </p:spPr>
          <p:txBody>
            <a:bodyPr wrap="none" lIns="92075" tIns="46038" rIns="92075" bIns="46038" anchor="ctr">
              <a:spAutoFit/>
            </a:bodyPr>
            <a:lstStyle>
              <a:lvl1pPr eaLnBrk="0" hangingPunct="0">
                <a:defRPr sz="2400">
                  <a:solidFill>
                    <a:schemeClr val="tx1"/>
                  </a:solidFill>
                  <a:latin typeface="Times New Roman" pitchFamily="18" charset="0"/>
                  <a:ea typeface="ＭＳ Ｐゴシック" charset="-128"/>
                </a:defRPr>
              </a:lvl1pPr>
              <a:lvl2pPr marL="37931725" indent="-37474525" eaLnBrk="0" hangingPunct="0">
                <a:defRPr sz="2400">
                  <a:solidFill>
                    <a:schemeClr val="tx1"/>
                  </a:solidFill>
                  <a:latin typeface="Times New Roman" pitchFamily="18" charset="0"/>
                  <a:ea typeface="ＭＳ Ｐゴシック" charset="-128"/>
                </a:defRPr>
              </a:lvl2pPr>
              <a:lvl3pPr eaLnBrk="0" hangingPunct="0">
                <a:defRPr sz="2400">
                  <a:solidFill>
                    <a:schemeClr val="tx1"/>
                  </a:solidFill>
                  <a:latin typeface="Times New Roman" pitchFamily="18" charset="0"/>
                  <a:ea typeface="ＭＳ Ｐゴシック" charset="-128"/>
                </a:defRPr>
              </a:lvl3pPr>
              <a:lvl4pPr eaLnBrk="0" hangingPunct="0">
                <a:defRPr sz="2400">
                  <a:solidFill>
                    <a:schemeClr val="tx1"/>
                  </a:solidFill>
                  <a:latin typeface="Times New Roman" pitchFamily="18" charset="0"/>
                  <a:ea typeface="ＭＳ Ｐゴシック" charset="-128"/>
                </a:defRPr>
              </a:lvl4pPr>
              <a:lvl5pPr eaLnBrk="0" hangingPunct="0">
                <a:defRPr sz="2400">
                  <a:solidFill>
                    <a:schemeClr val="tx1"/>
                  </a:solidFill>
                  <a:latin typeface="Times New Roman" pitchFamily="18" charset="0"/>
                  <a:ea typeface="ＭＳ Ｐゴシック" charset="-128"/>
                </a:defRPr>
              </a:lvl5pPr>
              <a:lvl6pPr marL="457200" eaLnBrk="0" fontAlgn="base" hangingPunct="0">
                <a:spcBef>
                  <a:spcPct val="0"/>
                </a:spcBef>
                <a:spcAft>
                  <a:spcPct val="0"/>
                </a:spcAft>
                <a:defRPr sz="2400">
                  <a:solidFill>
                    <a:schemeClr val="tx1"/>
                  </a:solidFill>
                  <a:latin typeface="Times New Roman" pitchFamily="18" charset="0"/>
                  <a:ea typeface="ＭＳ Ｐゴシック" charset="-128"/>
                </a:defRPr>
              </a:lvl6pPr>
              <a:lvl7pPr marL="914400" eaLnBrk="0" fontAlgn="base" hangingPunct="0">
                <a:spcBef>
                  <a:spcPct val="0"/>
                </a:spcBef>
                <a:spcAft>
                  <a:spcPct val="0"/>
                </a:spcAft>
                <a:defRPr sz="2400">
                  <a:solidFill>
                    <a:schemeClr val="tx1"/>
                  </a:solidFill>
                  <a:latin typeface="Times New Roman" pitchFamily="18" charset="0"/>
                  <a:ea typeface="ＭＳ Ｐゴシック" charset="-128"/>
                </a:defRPr>
              </a:lvl7pPr>
              <a:lvl8pPr marL="1371600" eaLnBrk="0" fontAlgn="base" hangingPunct="0">
                <a:spcBef>
                  <a:spcPct val="0"/>
                </a:spcBef>
                <a:spcAft>
                  <a:spcPct val="0"/>
                </a:spcAft>
                <a:defRPr sz="2400">
                  <a:solidFill>
                    <a:schemeClr val="tx1"/>
                  </a:solidFill>
                  <a:latin typeface="Times New Roman" pitchFamily="18" charset="0"/>
                  <a:ea typeface="ＭＳ Ｐゴシック" charset="-128"/>
                </a:defRPr>
              </a:lvl8pPr>
              <a:lvl9pPr marL="1828800" eaLnBrk="0" fontAlgn="base" hangingPunct="0">
                <a:spcBef>
                  <a:spcPct val="0"/>
                </a:spcBef>
                <a:spcAft>
                  <a:spcPct val="0"/>
                </a:spcAft>
                <a:defRPr sz="2400">
                  <a:solidFill>
                    <a:schemeClr val="tx1"/>
                  </a:solidFill>
                  <a:latin typeface="Times New Roman" pitchFamily="18" charset="0"/>
                  <a:ea typeface="ＭＳ Ｐゴシック" charset="-128"/>
                </a:defRPr>
              </a:lvl9pPr>
            </a:lstStyle>
            <a:p>
              <a:pPr algn="ctr" fontAlgn="base">
                <a:spcBef>
                  <a:spcPct val="50000"/>
                </a:spcBef>
                <a:spcAft>
                  <a:spcPct val="0"/>
                </a:spcAft>
              </a:pPr>
              <a:r>
                <a:rPr kumimoji="1" lang="en-US" altLang="en-US" sz="1400" b="1">
                  <a:solidFill>
                    <a:srgbClr val="000000"/>
                  </a:solidFill>
                  <a:latin typeface="Arial" charset="0"/>
                </a:rPr>
                <a:t>(b) Cell plate formation in a plant cell</a:t>
              </a:r>
              <a:r>
                <a:rPr kumimoji="1" lang="en-US" altLang="en-US" sz="1400">
                  <a:solidFill>
                    <a:srgbClr val="000000"/>
                  </a:solidFill>
                  <a:latin typeface="Arial" charset="0"/>
                </a:rPr>
                <a:t> (SEM)</a:t>
              </a:r>
            </a:p>
          </p:txBody>
        </p:sp>
      </p:grpSp>
    </p:spTree>
    <p:extLst>
      <p:ext uri="{BB962C8B-B14F-4D97-AF65-F5344CB8AC3E}">
        <p14:creationId xmlns:p14="http://schemas.microsoft.com/office/powerpoint/2010/main" val="214067843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8B123B-92BE-4445-8AFE-E3FBC03D0268}"/>
              </a:ext>
            </a:extLst>
          </p:cNvPr>
          <p:cNvPicPr/>
          <p:nvPr/>
        </p:nvPicPr>
        <p:blipFill>
          <a:blip r:embed="rId2">
            <a:extLst>
              <a:ext uri="{28A0092B-C50C-407E-A947-70E740481C1C}">
                <a14:useLocalDpi xmlns:a14="http://schemas.microsoft.com/office/drawing/2010/main" val="0"/>
              </a:ext>
            </a:extLst>
          </a:blip>
          <a:stretch>
            <a:fillRect/>
          </a:stretch>
        </p:blipFill>
        <p:spPr>
          <a:xfrm>
            <a:off x="194872" y="1967721"/>
            <a:ext cx="3792512" cy="2409408"/>
          </a:xfrm>
          <a:prstGeom prst="rect">
            <a:avLst/>
          </a:prstGeom>
        </p:spPr>
      </p:pic>
      <p:pic>
        <p:nvPicPr>
          <p:cNvPr id="5" name="Picture 4">
            <a:extLst>
              <a:ext uri="{FF2B5EF4-FFF2-40B4-BE49-F238E27FC236}">
                <a16:creationId xmlns:a16="http://schemas.microsoft.com/office/drawing/2014/main" id="{5A17751D-2C3D-4021-A47B-7F49B394F329}"/>
              </a:ext>
            </a:extLst>
          </p:cNvPr>
          <p:cNvPicPr/>
          <p:nvPr/>
        </p:nvPicPr>
        <p:blipFill rotWithShape="1">
          <a:blip r:embed="rId3">
            <a:extLst>
              <a:ext uri="{28A0092B-C50C-407E-A947-70E740481C1C}">
                <a14:useLocalDpi xmlns:a14="http://schemas.microsoft.com/office/drawing/2010/main" val="0"/>
              </a:ext>
            </a:extLst>
          </a:blip>
          <a:srcRect l="2882"/>
          <a:stretch/>
        </p:blipFill>
        <p:spPr bwMode="auto">
          <a:xfrm>
            <a:off x="3987384" y="1967721"/>
            <a:ext cx="4961744" cy="240940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301584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ow Do Cells Divide - Phases Of Mitosis - Cell Division And The Cell Cycle - Cellular Division">
            <a:hlinkClick r:id="" action="ppaction://media"/>
            <a:extLst>
              <a:ext uri="{FF2B5EF4-FFF2-40B4-BE49-F238E27FC236}">
                <a16:creationId xmlns:a16="http://schemas.microsoft.com/office/drawing/2014/main" id="{4E3C257B-4073-4E0E-8C0A-89C3C38F29A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83342" y="1253331"/>
            <a:ext cx="7735887" cy="4351338"/>
          </a:xfrm>
        </p:spPr>
      </p:pic>
    </p:spTree>
    <p:extLst>
      <p:ext uri="{BB962C8B-B14F-4D97-AF65-F5344CB8AC3E}">
        <p14:creationId xmlns:p14="http://schemas.microsoft.com/office/powerpoint/2010/main" val="319020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3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C319C-C2D2-43E1-9D88-B8FBF49C7DF9}"/>
              </a:ext>
            </a:extLst>
          </p:cNvPr>
          <p:cNvSpPr>
            <a:spLocks noGrp="1"/>
          </p:cNvSpPr>
          <p:nvPr>
            <p:ph type="title"/>
          </p:nvPr>
        </p:nvSpPr>
        <p:spPr>
          <a:xfrm>
            <a:off x="628651" y="365128"/>
            <a:ext cx="7886700" cy="774127"/>
          </a:xfrm>
        </p:spPr>
        <p:txBody>
          <a:bodyPr/>
          <a:lstStyle/>
          <a:p>
            <a:r>
              <a:rPr lang="en-US" b="1" dirty="0">
                <a:solidFill>
                  <a:srgbClr val="FF0000"/>
                </a:solidFill>
              </a:rPr>
              <a:t>Cell Division</a:t>
            </a:r>
          </a:p>
        </p:txBody>
      </p:sp>
      <p:sp>
        <p:nvSpPr>
          <p:cNvPr id="3" name="Content Placeholder 2">
            <a:extLst>
              <a:ext uri="{FF2B5EF4-FFF2-40B4-BE49-F238E27FC236}">
                <a16:creationId xmlns:a16="http://schemas.microsoft.com/office/drawing/2014/main" id="{ACA873FB-CACE-4834-9964-E676597A6559}"/>
              </a:ext>
            </a:extLst>
          </p:cNvPr>
          <p:cNvSpPr>
            <a:spLocks noGrp="1"/>
          </p:cNvSpPr>
          <p:nvPr>
            <p:ph idx="1"/>
          </p:nvPr>
        </p:nvSpPr>
        <p:spPr>
          <a:xfrm>
            <a:off x="208926" y="1525823"/>
            <a:ext cx="7886700" cy="4351339"/>
          </a:xfrm>
        </p:spPr>
        <p:txBody>
          <a:bodyPr>
            <a:normAutofit fontScale="92500"/>
          </a:bodyPr>
          <a:lstStyle/>
          <a:p>
            <a:pPr>
              <a:lnSpc>
                <a:spcPct val="200000"/>
              </a:lnSpc>
            </a:pPr>
            <a:r>
              <a:rPr lang="en-US" sz="2400" b="1" i="0" u="none" strike="noStrike" baseline="0" dirty="0">
                <a:solidFill>
                  <a:srgbClr val="FF0000"/>
                </a:solidFill>
                <a:latin typeface="Calibri" panose="020F0502020204030204" pitchFamily="34" charset="0"/>
              </a:rPr>
              <a:t>Cell division </a:t>
            </a:r>
            <a:r>
              <a:rPr lang="en-US" sz="2400" b="0" i="0" u="none" strike="noStrike" baseline="0" dirty="0">
                <a:solidFill>
                  <a:srgbClr val="000000"/>
                </a:solidFill>
                <a:latin typeface="Calibri" panose="020F0502020204030204" pitchFamily="34" charset="0"/>
              </a:rPr>
              <a:t>is the process by which new cells are formed for growth, repair, and replacement in the body. This process includes division of the nuclear material and division of the cytoplasm </a:t>
            </a:r>
          </a:p>
          <a:p>
            <a:pPr>
              <a:lnSpc>
                <a:spcPct val="200000"/>
              </a:lnSpc>
            </a:pPr>
            <a:r>
              <a:rPr lang="en-US" sz="2400" b="1" dirty="0">
                <a:solidFill>
                  <a:srgbClr val="FF0000"/>
                </a:solidFill>
              </a:rPr>
              <a:t>The continuity </a:t>
            </a:r>
            <a:r>
              <a:rPr lang="en-US" sz="2400" dirty="0"/>
              <a:t>of life is based on the reproduction of cells, or cell division</a:t>
            </a:r>
          </a:p>
          <a:p>
            <a:pPr marL="0" indent="0">
              <a:buNone/>
            </a:pPr>
            <a:endParaRPr lang="en-US" dirty="0"/>
          </a:p>
        </p:txBody>
      </p:sp>
    </p:spTree>
    <p:extLst>
      <p:ext uri="{BB962C8B-B14F-4D97-AF65-F5344CB8AC3E}">
        <p14:creationId xmlns:p14="http://schemas.microsoft.com/office/powerpoint/2010/main" val="762225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86CAF8C-FAC4-4552-B462-39B68CB5A16A}"/>
              </a:ext>
            </a:extLst>
          </p:cNvPr>
          <p:cNvSpPr txBox="1"/>
          <p:nvPr/>
        </p:nvSpPr>
        <p:spPr>
          <a:xfrm>
            <a:off x="119921" y="149904"/>
            <a:ext cx="5981076" cy="3891835"/>
          </a:xfrm>
          <a:prstGeom prst="rect">
            <a:avLst/>
          </a:prstGeom>
          <a:noFill/>
        </p:spPr>
        <p:txBody>
          <a:bodyPr wrap="square">
            <a:spAutoFit/>
          </a:bodyPr>
          <a:lstStyle/>
          <a:p>
            <a:pPr algn="just">
              <a:lnSpc>
                <a:spcPct val="200000"/>
              </a:lnSpc>
            </a:pPr>
            <a:r>
              <a:rPr lang="en-US" sz="2000" b="1" dirty="0">
                <a:solidFill>
                  <a:srgbClr val="FF0000"/>
                </a:solidFill>
              </a:rPr>
              <a:t>Cell division plays several important roles in life. </a:t>
            </a:r>
            <a:endParaRPr lang="en-US" sz="2400" b="1" dirty="0">
              <a:solidFill>
                <a:srgbClr val="FF0000"/>
              </a:solidFill>
            </a:endParaRPr>
          </a:p>
          <a:p>
            <a:pPr marL="342891" indent="-342891" algn="just">
              <a:lnSpc>
                <a:spcPct val="150000"/>
              </a:lnSpc>
              <a:buFont typeface="+mj-lt"/>
              <a:buAutoNum type="arabicPeriod"/>
            </a:pPr>
            <a:r>
              <a:rPr lang="en-US" sz="2000" dirty="0"/>
              <a:t>The division of one prokaryotic cell reproduces an entire organism. The same is true of a unicellular eukaryote</a:t>
            </a:r>
          </a:p>
          <a:p>
            <a:pPr marL="342891" indent="-342891" algn="just">
              <a:lnSpc>
                <a:spcPct val="150000"/>
              </a:lnSpc>
              <a:buFont typeface="+mj-lt"/>
              <a:buAutoNum type="arabicPeriod"/>
            </a:pPr>
            <a:r>
              <a:rPr lang="en-US" sz="2000" dirty="0">
                <a:solidFill>
                  <a:srgbClr val="002060"/>
                </a:solidFill>
              </a:rPr>
              <a:t>Cell division also enables multicellular eukaryotes to develop from a single cell</a:t>
            </a:r>
            <a:r>
              <a:rPr lang="en-US" sz="2000" dirty="0"/>
              <a:t>, like the fertilized </a:t>
            </a:r>
            <a:r>
              <a:rPr lang="en-US" sz="2000" dirty="0">
                <a:solidFill>
                  <a:srgbClr val="C00000"/>
                </a:solidFill>
              </a:rPr>
              <a:t>egg</a:t>
            </a:r>
            <a:r>
              <a:rPr lang="en-US" sz="2000" dirty="0"/>
              <a:t> that gave rise to the two-celled embryo. </a:t>
            </a:r>
          </a:p>
          <a:p>
            <a:pPr marL="342891" indent="-342891">
              <a:lnSpc>
                <a:spcPct val="150000"/>
              </a:lnSpc>
              <a:buFont typeface="+mj-lt"/>
              <a:buAutoNum type="arabicPeriod"/>
            </a:pPr>
            <a:endParaRPr lang="en-US" sz="2000" dirty="0"/>
          </a:p>
        </p:txBody>
      </p:sp>
      <p:pic>
        <p:nvPicPr>
          <p:cNvPr id="11" name="Picture 10">
            <a:extLst>
              <a:ext uri="{FF2B5EF4-FFF2-40B4-BE49-F238E27FC236}">
                <a16:creationId xmlns:a16="http://schemas.microsoft.com/office/drawing/2014/main" id="{8D417978-4460-4217-82CB-08F17C3C83CB}"/>
              </a:ext>
            </a:extLst>
          </p:cNvPr>
          <p:cNvPicPr>
            <a:picLocks noChangeAspect="1"/>
          </p:cNvPicPr>
          <p:nvPr/>
        </p:nvPicPr>
        <p:blipFill>
          <a:blip r:embed="rId2"/>
          <a:stretch>
            <a:fillRect/>
          </a:stretch>
        </p:blipFill>
        <p:spPr>
          <a:xfrm>
            <a:off x="891322" y="3690314"/>
            <a:ext cx="4438273" cy="3017782"/>
          </a:xfrm>
          <a:prstGeom prst="rect">
            <a:avLst/>
          </a:prstGeom>
        </p:spPr>
      </p:pic>
      <p:pic>
        <p:nvPicPr>
          <p:cNvPr id="12" name="Picture 11">
            <a:extLst>
              <a:ext uri="{FF2B5EF4-FFF2-40B4-BE49-F238E27FC236}">
                <a16:creationId xmlns:a16="http://schemas.microsoft.com/office/drawing/2014/main" id="{9AAC1E2B-2207-40F5-84F5-44148DC31966}"/>
              </a:ext>
            </a:extLst>
          </p:cNvPr>
          <p:cNvPicPr>
            <a:picLocks noChangeAspect="1"/>
          </p:cNvPicPr>
          <p:nvPr/>
        </p:nvPicPr>
        <p:blipFill>
          <a:blip r:embed="rId3"/>
          <a:stretch>
            <a:fillRect/>
          </a:stretch>
        </p:blipFill>
        <p:spPr>
          <a:xfrm>
            <a:off x="6462868" y="449783"/>
            <a:ext cx="2141486" cy="2674194"/>
          </a:xfrm>
          <a:prstGeom prst="rect">
            <a:avLst/>
          </a:prstGeom>
        </p:spPr>
      </p:pic>
    </p:spTree>
    <p:extLst>
      <p:ext uri="{BB962C8B-B14F-4D97-AF65-F5344CB8AC3E}">
        <p14:creationId xmlns:p14="http://schemas.microsoft.com/office/powerpoint/2010/main" val="4640211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2B3AD2-D5D8-44A7-98CE-D91F43C493AF}"/>
              </a:ext>
            </a:extLst>
          </p:cNvPr>
          <p:cNvSpPr>
            <a:spLocks noGrp="1"/>
          </p:cNvSpPr>
          <p:nvPr>
            <p:ph idx="1"/>
          </p:nvPr>
        </p:nvSpPr>
        <p:spPr>
          <a:xfrm>
            <a:off x="472190" y="3500875"/>
            <a:ext cx="7772399" cy="2634546"/>
          </a:xfrm>
        </p:spPr>
        <p:txBody>
          <a:bodyPr>
            <a:normAutofit fontScale="77500" lnSpcReduction="20000"/>
          </a:bodyPr>
          <a:lstStyle/>
          <a:p>
            <a:pPr marL="0" indent="0">
              <a:buNone/>
            </a:pPr>
            <a:r>
              <a:rPr lang="en-US" sz="2900" b="1" dirty="0">
                <a:solidFill>
                  <a:srgbClr val="C00000"/>
                </a:solidFill>
              </a:rPr>
              <a:t>Function of cell division </a:t>
            </a:r>
          </a:p>
          <a:p>
            <a:pPr lvl="0">
              <a:lnSpc>
                <a:spcPct val="110000"/>
              </a:lnSpc>
            </a:pPr>
            <a:r>
              <a:rPr lang="en-US" sz="2900" b="1" dirty="0">
                <a:solidFill>
                  <a:srgbClr val="002060"/>
                </a:solidFill>
              </a:rPr>
              <a:t>Reproduction </a:t>
            </a:r>
          </a:p>
          <a:p>
            <a:pPr lvl="0">
              <a:lnSpc>
                <a:spcPct val="110000"/>
              </a:lnSpc>
            </a:pPr>
            <a:r>
              <a:rPr lang="en-US" sz="2900" b="1" dirty="0">
                <a:solidFill>
                  <a:srgbClr val="002060"/>
                </a:solidFill>
              </a:rPr>
              <a:t>Growth and development </a:t>
            </a:r>
          </a:p>
          <a:p>
            <a:pPr lvl="0">
              <a:lnSpc>
                <a:spcPct val="110000"/>
              </a:lnSpc>
            </a:pPr>
            <a:r>
              <a:rPr lang="en-US" sz="2900" b="1" dirty="0">
                <a:solidFill>
                  <a:srgbClr val="002060"/>
                </a:solidFill>
              </a:rPr>
              <a:t>Tissue renewal</a:t>
            </a:r>
          </a:p>
          <a:p>
            <a:pPr lvl="0">
              <a:lnSpc>
                <a:spcPct val="110000"/>
              </a:lnSpc>
            </a:pPr>
            <a:endParaRPr lang="en-US" sz="2900" b="1" dirty="0">
              <a:solidFill>
                <a:srgbClr val="002060"/>
              </a:solidFill>
            </a:endParaRPr>
          </a:p>
          <a:p>
            <a:pPr marL="0" indent="0">
              <a:lnSpc>
                <a:spcPct val="110000"/>
              </a:lnSpc>
              <a:buNone/>
            </a:pPr>
            <a:r>
              <a:rPr lang="en-US" sz="2900" b="1" dirty="0">
                <a:solidFill>
                  <a:srgbClr val="002060"/>
                </a:solidFill>
                <a:highlight>
                  <a:srgbClr val="FFFF00"/>
                </a:highlight>
              </a:rPr>
              <a:t>Q/ What is differences between Cell division and reproduction ?</a:t>
            </a:r>
          </a:p>
          <a:p>
            <a:endParaRPr lang="en-US" dirty="0"/>
          </a:p>
        </p:txBody>
      </p:sp>
      <p:sp>
        <p:nvSpPr>
          <p:cNvPr id="6" name="TextBox 5">
            <a:extLst>
              <a:ext uri="{FF2B5EF4-FFF2-40B4-BE49-F238E27FC236}">
                <a16:creationId xmlns:a16="http://schemas.microsoft.com/office/drawing/2014/main" id="{1F5A5666-7238-4A46-AF8A-297B133C1C8A}"/>
              </a:ext>
            </a:extLst>
          </p:cNvPr>
          <p:cNvSpPr txBox="1"/>
          <p:nvPr/>
        </p:nvSpPr>
        <p:spPr>
          <a:xfrm>
            <a:off x="217359" y="212913"/>
            <a:ext cx="5448924" cy="2814617"/>
          </a:xfrm>
          <a:prstGeom prst="rect">
            <a:avLst/>
          </a:prstGeom>
          <a:noFill/>
        </p:spPr>
        <p:txBody>
          <a:bodyPr wrap="square">
            <a:spAutoFit/>
          </a:bodyPr>
          <a:lstStyle/>
          <a:p>
            <a:pPr marL="457200" indent="-457200" algn="just">
              <a:lnSpc>
                <a:spcPct val="150000"/>
              </a:lnSpc>
              <a:buFont typeface="+mj-lt"/>
              <a:buAutoNum type="arabicPeriod" startAt="3"/>
            </a:pPr>
            <a:r>
              <a:rPr lang="en-US" sz="2000" dirty="0"/>
              <a:t>After an organism is fully grown, cell division continues to function in renewal and repair, replacing cells that die from normal wear and tear or accidents. For example, dividing cells in your bone marrow continuously make new blood cells</a:t>
            </a:r>
          </a:p>
        </p:txBody>
      </p:sp>
      <p:pic>
        <p:nvPicPr>
          <p:cNvPr id="7" name="Picture 6">
            <a:extLst>
              <a:ext uri="{FF2B5EF4-FFF2-40B4-BE49-F238E27FC236}">
                <a16:creationId xmlns:a16="http://schemas.microsoft.com/office/drawing/2014/main" id="{2DCEE44E-1889-47DB-BB85-2D4C22BD64C3}"/>
              </a:ext>
            </a:extLst>
          </p:cNvPr>
          <p:cNvPicPr>
            <a:picLocks noChangeAspect="1"/>
          </p:cNvPicPr>
          <p:nvPr/>
        </p:nvPicPr>
        <p:blipFill>
          <a:blip r:embed="rId2"/>
          <a:stretch>
            <a:fillRect/>
          </a:stretch>
        </p:blipFill>
        <p:spPr>
          <a:xfrm>
            <a:off x="6073398" y="722579"/>
            <a:ext cx="2493480" cy="1493649"/>
          </a:xfrm>
          <a:prstGeom prst="rect">
            <a:avLst/>
          </a:prstGeom>
        </p:spPr>
      </p:pic>
    </p:spTree>
    <p:extLst>
      <p:ext uri="{BB962C8B-B14F-4D97-AF65-F5344CB8AC3E}">
        <p14:creationId xmlns:p14="http://schemas.microsoft.com/office/powerpoint/2010/main" val="12772036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5ECC2-7C74-DF32-6A4E-FEECCBCE6616}"/>
              </a:ext>
            </a:extLst>
          </p:cNvPr>
          <p:cNvSpPr>
            <a:spLocks noGrp="1"/>
          </p:cNvSpPr>
          <p:nvPr>
            <p:ph type="title"/>
          </p:nvPr>
        </p:nvSpPr>
        <p:spPr>
          <a:xfrm>
            <a:off x="104931" y="365128"/>
            <a:ext cx="8410419" cy="1325563"/>
          </a:xfrm>
        </p:spPr>
        <p:txBody>
          <a:bodyPr>
            <a:noAutofit/>
          </a:bodyPr>
          <a:lstStyle/>
          <a:p>
            <a:r>
              <a:rPr lang="en-US" sz="3200" dirty="0">
                <a:solidFill>
                  <a:srgbClr val="000000"/>
                </a:solidFill>
                <a:latin typeface="Calibri" panose="020F0502020204030204" pitchFamily="34" charset="0"/>
              </a:rPr>
              <a:t> </a:t>
            </a:r>
            <a:r>
              <a:rPr lang="en-US" sz="3200" b="1" dirty="0">
                <a:solidFill>
                  <a:srgbClr val="000000"/>
                </a:solidFill>
                <a:latin typeface="Calibri" panose="020F0502020204030204" pitchFamily="34" charset="0"/>
              </a:rPr>
              <a:t>Depending on division, cell divided into:- </a:t>
            </a:r>
            <a:br>
              <a:rPr lang="en-US" sz="3200" dirty="0">
                <a:solidFill>
                  <a:srgbClr val="000000"/>
                </a:solidFill>
                <a:latin typeface="Calibri" panose="020F0502020204030204" pitchFamily="34" charset="0"/>
              </a:rPr>
            </a:br>
            <a:endParaRPr lang="en-US" sz="3200" dirty="0"/>
          </a:p>
        </p:txBody>
      </p:sp>
      <p:sp>
        <p:nvSpPr>
          <p:cNvPr id="3" name="Content Placeholder 2">
            <a:extLst>
              <a:ext uri="{FF2B5EF4-FFF2-40B4-BE49-F238E27FC236}">
                <a16:creationId xmlns:a16="http://schemas.microsoft.com/office/drawing/2014/main" id="{5B22644E-FB8B-64FA-3BD5-70EFCDEE3EB2}"/>
              </a:ext>
            </a:extLst>
          </p:cNvPr>
          <p:cNvSpPr>
            <a:spLocks noGrp="1"/>
          </p:cNvSpPr>
          <p:nvPr>
            <p:ph idx="1"/>
          </p:nvPr>
        </p:nvSpPr>
        <p:spPr>
          <a:xfrm>
            <a:off x="883483" y="1508164"/>
            <a:ext cx="7886700" cy="4351338"/>
          </a:xfrm>
        </p:spPr>
        <p:txBody>
          <a:bodyPr>
            <a:normAutofit/>
          </a:bodyPr>
          <a:lstStyle/>
          <a:p>
            <a:pPr marL="457200" indent="-457200">
              <a:lnSpc>
                <a:spcPct val="150000"/>
              </a:lnSpc>
              <a:buFont typeface="+mj-lt"/>
              <a:buAutoNum type="arabicPeriod"/>
            </a:pPr>
            <a:r>
              <a:rPr lang="en-US" sz="2000" b="1" i="0" u="none" strike="noStrike" baseline="0" dirty="0">
                <a:solidFill>
                  <a:srgbClr val="FF0000"/>
                </a:solidFill>
                <a:latin typeface="Calibri" panose="020F0502020204030204" pitchFamily="34" charset="0"/>
              </a:rPr>
              <a:t>Undifferentiated cell</a:t>
            </a:r>
            <a:r>
              <a:rPr lang="en-US" sz="2000" b="1" i="0" u="none" strike="noStrike" baseline="0" dirty="0">
                <a:solidFill>
                  <a:srgbClr val="000000"/>
                </a:solidFill>
                <a:latin typeface="Calibri" panose="020F0502020204030204" pitchFamily="34" charset="0"/>
              </a:rPr>
              <a:t> </a:t>
            </a:r>
            <a:r>
              <a:rPr lang="en-US" sz="2000" b="0" i="0" u="none" strike="noStrike" baseline="0" dirty="0">
                <a:solidFill>
                  <a:srgbClr val="000000"/>
                </a:solidFill>
                <a:latin typeface="Calibri" panose="020F0502020204030204" pitchFamily="34" charset="0"/>
              </a:rPr>
              <a:t>(divided cell): ex…Bone marrow, Skin cell, embryonic cells). </a:t>
            </a:r>
          </a:p>
          <a:p>
            <a:pPr marL="342900" indent="-342900">
              <a:lnSpc>
                <a:spcPct val="150000"/>
              </a:lnSpc>
              <a:buFont typeface="+mj-lt"/>
              <a:buAutoNum type="arabicPeriod"/>
            </a:pPr>
            <a:r>
              <a:rPr lang="en-US" sz="2000" b="1" i="0" u="none" strike="noStrike" baseline="0" dirty="0">
                <a:solidFill>
                  <a:srgbClr val="FF0000"/>
                </a:solidFill>
                <a:latin typeface="Calibri" panose="020F0502020204030204" pitchFamily="34" charset="0"/>
              </a:rPr>
              <a:t>Semi-differentiated cells: </a:t>
            </a:r>
          </a:p>
          <a:p>
            <a:pPr marL="457200" lvl="1" indent="0">
              <a:lnSpc>
                <a:spcPct val="150000"/>
              </a:lnSpc>
              <a:buNone/>
            </a:pPr>
            <a:r>
              <a:rPr lang="en-US" sz="2000" b="0" i="0" u="none" strike="noStrike" baseline="0" dirty="0">
                <a:solidFill>
                  <a:srgbClr val="000000"/>
                </a:solidFill>
                <a:latin typeface="Calibri" panose="020F0502020204030204" pitchFamily="34" charset="0"/>
              </a:rPr>
              <a:t>Cells lost their ability to divide but under certain condition return their ability to divide like Liver cell, Lymphatic cells. </a:t>
            </a:r>
          </a:p>
          <a:p>
            <a:pPr marL="342900" indent="-342900">
              <a:lnSpc>
                <a:spcPct val="150000"/>
              </a:lnSpc>
              <a:buFont typeface="+mj-lt"/>
              <a:buAutoNum type="arabicPeriod"/>
            </a:pPr>
            <a:r>
              <a:rPr lang="en-US" sz="2000" b="1" i="0" u="none" strike="noStrike" baseline="0" dirty="0">
                <a:solidFill>
                  <a:srgbClr val="FF0000"/>
                </a:solidFill>
                <a:latin typeface="Calibri" panose="020F0502020204030204" pitchFamily="34" charset="0"/>
              </a:rPr>
              <a:t>Differentiated</a:t>
            </a:r>
            <a:r>
              <a:rPr lang="en-US" sz="2000" b="1" i="0" u="none" strike="noStrike" baseline="0" dirty="0">
                <a:solidFill>
                  <a:srgbClr val="000000"/>
                </a:solidFill>
                <a:latin typeface="Calibri" panose="020F0502020204030204" pitchFamily="34" charset="0"/>
              </a:rPr>
              <a:t> </a:t>
            </a:r>
            <a:r>
              <a:rPr lang="en-US" sz="2000" b="1" i="0" u="none" strike="noStrike" baseline="0" dirty="0">
                <a:solidFill>
                  <a:srgbClr val="FF0000"/>
                </a:solidFill>
                <a:latin typeface="Calibri" panose="020F0502020204030204" pitchFamily="34" charset="0"/>
              </a:rPr>
              <a:t>cells</a:t>
            </a:r>
            <a:r>
              <a:rPr lang="en-US" sz="2000" b="1" i="0" u="none" strike="noStrike" baseline="0" dirty="0">
                <a:solidFill>
                  <a:srgbClr val="000000"/>
                </a:solidFill>
                <a:latin typeface="Calibri" panose="020F0502020204030204" pitchFamily="34" charset="0"/>
              </a:rPr>
              <a:t>: </a:t>
            </a:r>
            <a:r>
              <a:rPr lang="en-US" sz="2000" dirty="0">
                <a:solidFill>
                  <a:srgbClr val="000000"/>
                </a:solidFill>
                <a:latin typeface="Calibri" panose="020F0502020204030204" pitchFamily="34" charset="0"/>
              </a:rPr>
              <a:t>T</a:t>
            </a:r>
            <a:r>
              <a:rPr lang="en-US" sz="2000" b="0" i="0" u="none" strike="noStrike" baseline="0" dirty="0">
                <a:solidFill>
                  <a:srgbClr val="000000"/>
                </a:solidFill>
                <a:latin typeface="Calibri" panose="020F0502020204030204" pitchFamily="34" charset="0"/>
              </a:rPr>
              <a:t>his type of cell lost their ability for division, and they never divide like Nerve cells. </a:t>
            </a:r>
            <a:endParaRPr lang="en-US" sz="2000" dirty="0"/>
          </a:p>
        </p:txBody>
      </p:sp>
    </p:spTree>
    <p:extLst>
      <p:ext uri="{BB962C8B-B14F-4D97-AF65-F5344CB8AC3E}">
        <p14:creationId xmlns:p14="http://schemas.microsoft.com/office/powerpoint/2010/main" val="17021028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C564B7-EACB-44D4-98B6-388191DF70E3}"/>
              </a:ext>
            </a:extLst>
          </p:cNvPr>
          <p:cNvSpPr>
            <a:spLocks noGrp="1"/>
          </p:cNvSpPr>
          <p:nvPr>
            <p:ph type="title"/>
          </p:nvPr>
        </p:nvSpPr>
        <p:spPr>
          <a:xfrm>
            <a:off x="328847" y="491115"/>
            <a:ext cx="7886700" cy="639216"/>
          </a:xfrm>
        </p:spPr>
        <p:txBody>
          <a:bodyPr>
            <a:normAutofit/>
          </a:bodyPr>
          <a:lstStyle/>
          <a:p>
            <a:r>
              <a:rPr lang="en-US" sz="3500" b="1" dirty="0">
                <a:solidFill>
                  <a:srgbClr val="FF0000"/>
                </a:solidFill>
              </a:rPr>
              <a:t>Cell cycle (the life of the cell)</a:t>
            </a:r>
          </a:p>
        </p:txBody>
      </p:sp>
      <p:sp>
        <p:nvSpPr>
          <p:cNvPr id="3" name="Content Placeholder 2">
            <a:extLst>
              <a:ext uri="{FF2B5EF4-FFF2-40B4-BE49-F238E27FC236}">
                <a16:creationId xmlns:a16="http://schemas.microsoft.com/office/drawing/2014/main" id="{D6E7E5E6-5D2F-4CF2-B804-308CCA7F3FB9}"/>
              </a:ext>
            </a:extLst>
          </p:cNvPr>
          <p:cNvSpPr>
            <a:spLocks noGrp="1"/>
          </p:cNvSpPr>
          <p:nvPr>
            <p:ph idx="1"/>
          </p:nvPr>
        </p:nvSpPr>
        <p:spPr>
          <a:xfrm>
            <a:off x="328847" y="1439059"/>
            <a:ext cx="4138223" cy="4690033"/>
          </a:xfrm>
        </p:spPr>
        <p:txBody>
          <a:bodyPr>
            <a:normAutofit/>
          </a:bodyPr>
          <a:lstStyle/>
          <a:p>
            <a:pPr>
              <a:lnSpc>
                <a:spcPct val="150000"/>
              </a:lnSpc>
            </a:pPr>
            <a:r>
              <a:rPr lang="en-US" sz="2200" dirty="0"/>
              <a:t>The cell division process is an integral part of the </a:t>
            </a:r>
            <a:r>
              <a:rPr lang="en-US" sz="2200" b="1" dirty="0"/>
              <a:t>cell cycle:</a:t>
            </a:r>
            <a:r>
              <a:rPr lang="en-US" sz="2200" dirty="0"/>
              <a:t> </a:t>
            </a:r>
            <a:r>
              <a:rPr lang="en-US" sz="2200" dirty="0">
                <a:solidFill>
                  <a:srgbClr val="C00000"/>
                </a:solidFill>
              </a:rPr>
              <a:t>the life of a cell from the time it is first formed from a dividing parent cell until its own division into two daughter cells.</a:t>
            </a:r>
          </a:p>
          <a:p>
            <a:pPr>
              <a:lnSpc>
                <a:spcPct val="150000"/>
              </a:lnSpc>
            </a:pPr>
            <a:r>
              <a:rPr lang="en-US" sz="2200" dirty="0"/>
              <a:t>There are two types of cell division </a:t>
            </a:r>
            <a:r>
              <a:rPr lang="en-US" sz="2200" b="1" dirty="0">
                <a:solidFill>
                  <a:srgbClr val="C00000"/>
                </a:solidFill>
              </a:rPr>
              <a:t>Mitosis</a:t>
            </a:r>
            <a:r>
              <a:rPr lang="en-US" sz="2200" dirty="0"/>
              <a:t> and </a:t>
            </a:r>
            <a:r>
              <a:rPr lang="en-US" sz="2200" b="1" dirty="0">
                <a:solidFill>
                  <a:srgbClr val="C00000"/>
                </a:solidFill>
              </a:rPr>
              <a:t>meiosis</a:t>
            </a:r>
            <a:r>
              <a:rPr lang="en-US" sz="2200" dirty="0"/>
              <a:t>.</a:t>
            </a:r>
          </a:p>
          <a:p>
            <a:endParaRPr lang="en-US" sz="1700" dirty="0"/>
          </a:p>
        </p:txBody>
      </p:sp>
      <p:pic>
        <p:nvPicPr>
          <p:cNvPr id="5" name="Picture 4">
            <a:extLst>
              <a:ext uri="{FF2B5EF4-FFF2-40B4-BE49-F238E27FC236}">
                <a16:creationId xmlns:a16="http://schemas.microsoft.com/office/drawing/2014/main" id="{7A923163-904A-4AC4-8EC5-0C7EF9B2E9C2}"/>
              </a:ext>
            </a:extLst>
          </p:cNvPr>
          <p:cNvPicPr>
            <a:picLocks noChangeAspect="1"/>
          </p:cNvPicPr>
          <p:nvPr/>
        </p:nvPicPr>
        <p:blipFill>
          <a:blip r:embed="rId3"/>
          <a:stretch>
            <a:fillRect/>
          </a:stretch>
        </p:blipFill>
        <p:spPr>
          <a:xfrm>
            <a:off x="4494970" y="1887383"/>
            <a:ext cx="4510660" cy="3793383"/>
          </a:xfrm>
          <a:prstGeom prst="rect">
            <a:avLst/>
          </a:prstGeom>
        </p:spPr>
      </p:pic>
    </p:spTree>
    <p:extLst>
      <p:ext uri="{BB962C8B-B14F-4D97-AF65-F5344CB8AC3E}">
        <p14:creationId xmlns:p14="http://schemas.microsoft.com/office/powerpoint/2010/main" val="47796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815389" y="200204"/>
            <a:ext cx="7886700" cy="579286"/>
          </a:xfrm>
        </p:spPr>
        <p:txBody>
          <a:bodyPr>
            <a:normAutofit fontScale="90000"/>
          </a:bodyPr>
          <a:lstStyle/>
          <a:p>
            <a:pPr eaLnBrk="1" hangingPunct="1"/>
            <a:r>
              <a:rPr lang="en-US" altLang="en-US" b="1" dirty="0"/>
              <a:t>Phases of the Cell Cycle</a:t>
            </a:r>
          </a:p>
        </p:txBody>
      </p:sp>
      <p:sp>
        <p:nvSpPr>
          <p:cNvPr id="16387" name="Rectangle 3"/>
          <p:cNvSpPr>
            <a:spLocks noGrp="1" noChangeArrowheads="1"/>
          </p:cNvSpPr>
          <p:nvPr>
            <p:ph idx="1"/>
          </p:nvPr>
        </p:nvSpPr>
        <p:spPr>
          <a:xfrm>
            <a:off x="256381" y="976807"/>
            <a:ext cx="8610600" cy="3160713"/>
          </a:xfrm>
        </p:spPr>
        <p:txBody>
          <a:bodyPr/>
          <a:lstStyle/>
          <a:p>
            <a:pPr eaLnBrk="1" hangingPunct="1"/>
            <a:r>
              <a:rPr lang="en-US" altLang="en-US" sz="2000" b="1" dirty="0">
                <a:solidFill>
                  <a:srgbClr val="FF0000"/>
                </a:solidFill>
              </a:rPr>
              <a:t>The cell cycle consists of</a:t>
            </a:r>
          </a:p>
          <a:p>
            <a:pPr marL="457200" indent="-457200" algn="l">
              <a:buFont typeface="+mj-lt"/>
              <a:buAutoNum type="arabicPeriod"/>
            </a:pPr>
            <a:r>
              <a:rPr lang="en-US" altLang="en-US" sz="2000" b="1" dirty="0">
                <a:solidFill>
                  <a:srgbClr val="C00000"/>
                </a:solidFill>
              </a:rPr>
              <a:t>Interphase</a:t>
            </a:r>
            <a:r>
              <a:rPr lang="en-US" altLang="en-US" sz="2000" dirty="0"/>
              <a:t> – </a:t>
            </a:r>
            <a:r>
              <a:rPr lang="en-US" sz="2000" b="0" i="0" u="none" strike="noStrike" baseline="0" dirty="0">
                <a:latin typeface="StoneSerif"/>
              </a:rPr>
              <a:t>During interphase, a cell that is about to divide grows and copies its chromosomes in preparation for cell division</a:t>
            </a:r>
            <a:endParaRPr lang="en-US" altLang="en-US" sz="2000" dirty="0"/>
          </a:p>
          <a:p>
            <a:pPr marL="457200" indent="-457200" eaLnBrk="1" hangingPunct="1">
              <a:buSzPct val="100000"/>
              <a:buFont typeface="+mj-lt"/>
              <a:buAutoNum type="arabicPeriod"/>
            </a:pPr>
            <a:r>
              <a:rPr lang="en-US" altLang="en-US" sz="2000" b="1" dirty="0">
                <a:solidFill>
                  <a:srgbClr val="C00000"/>
                </a:solidFill>
              </a:rPr>
              <a:t>The mitotic phase </a:t>
            </a:r>
            <a:r>
              <a:rPr lang="en-US" altLang="en-US" sz="2000" dirty="0"/>
              <a:t>– cell division </a:t>
            </a:r>
            <a:r>
              <a:rPr lang="en-US" sz="2000" b="1" dirty="0">
                <a:solidFill>
                  <a:srgbClr val="C00000"/>
                </a:solidFill>
              </a:rPr>
              <a:t>mitotic (M) phase</a:t>
            </a:r>
            <a:r>
              <a:rPr lang="en-US" sz="2000" dirty="0"/>
              <a:t>, which includes both </a:t>
            </a:r>
            <a:r>
              <a:rPr lang="en-US" sz="2000" b="1" dirty="0">
                <a:solidFill>
                  <a:srgbClr val="002060"/>
                </a:solidFill>
              </a:rPr>
              <a:t>mitosis</a:t>
            </a:r>
            <a:r>
              <a:rPr lang="en-US" sz="2000" dirty="0"/>
              <a:t> and </a:t>
            </a:r>
            <a:r>
              <a:rPr lang="en-US" sz="2000" b="1" dirty="0">
                <a:solidFill>
                  <a:srgbClr val="002060"/>
                </a:solidFill>
              </a:rPr>
              <a:t>cytokinesis</a:t>
            </a:r>
            <a:r>
              <a:rPr lang="en-US" sz="2000" b="1" dirty="0">
                <a:solidFill>
                  <a:srgbClr val="FFFF00"/>
                </a:solidFill>
              </a:rPr>
              <a:t>,</a:t>
            </a:r>
            <a:r>
              <a:rPr lang="en-US" sz="2000" dirty="0"/>
              <a:t> is usually the shortest part of the cell cycle</a:t>
            </a:r>
            <a:r>
              <a:rPr lang="en-US" altLang="en-US" sz="2000" dirty="0"/>
              <a:t> </a:t>
            </a:r>
          </a:p>
          <a:p>
            <a:pPr marL="914400" lvl="1" indent="-457200" eaLnBrk="1" hangingPunct="1">
              <a:buFont typeface="+mj-lt"/>
              <a:buAutoNum type="arabicParenR"/>
            </a:pPr>
            <a:endParaRPr lang="en-US" altLang="en-US" sz="2000" dirty="0"/>
          </a:p>
        </p:txBody>
      </p:sp>
      <p:pic>
        <p:nvPicPr>
          <p:cNvPr id="11" name="Picture 1" descr="Related image">
            <a:extLst>
              <a:ext uri="{FF2B5EF4-FFF2-40B4-BE49-F238E27FC236}">
                <a16:creationId xmlns:a16="http://schemas.microsoft.com/office/drawing/2014/main" id="{DA43378E-54ED-4738-B78C-B979B755F4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7384" y="2944972"/>
            <a:ext cx="4879597" cy="3712824"/>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EF1E9E6-3297-4D93-9752-23D175BFD76C}"/>
              </a:ext>
            </a:extLst>
          </p:cNvPr>
          <p:cNvSpPr txBox="1"/>
          <p:nvPr/>
        </p:nvSpPr>
        <p:spPr>
          <a:xfrm>
            <a:off x="574148" y="3215030"/>
            <a:ext cx="3095469" cy="2957861"/>
          </a:xfrm>
          <a:prstGeom prst="rect">
            <a:avLst/>
          </a:prstGeom>
          <a:noFill/>
        </p:spPr>
        <p:txBody>
          <a:bodyPr wrap="square">
            <a:spAutoFit/>
          </a:bodyPr>
          <a:lstStyle/>
          <a:p>
            <a:pPr algn="just">
              <a:lnSpc>
                <a:spcPct val="150000"/>
              </a:lnSpc>
            </a:pPr>
            <a:r>
              <a:rPr lang="en-US" dirty="0"/>
              <a:t>In fact, the mitotic (M) phase, is usually the shortest part of the cell cycle. Mitotic cell division alternates with a much longer stage called </a:t>
            </a:r>
            <a:r>
              <a:rPr lang="en-US" b="1" dirty="0">
                <a:solidFill>
                  <a:srgbClr val="002060"/>
                </a:solidFill>
              </a:rPr>
              <a:t>interphase</a:t>
            </a:r>
            <a:r>
              <a:rPr lang="en-US" dirty="0"/>
              <a:t>, which often accounts for about 90% of the cycle</a:t>
            </a:r>
          </a:p>
        </p:txBody>
      </p:sp>
    </p:spTree>
    <p:extLst>
      <p:ext uri="{BB962C8B-B14F-4D97-AF65-F5344CB8AC3E}">
        <p14:creationId xmlns:p14="http://schemas.microsoft.com/office/powerpoint/2010/main" val="426620169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381000" y="-152400"/>
            <a:ext cx="8229600" cy="1143000"/>
          </a:xfrm>
        </p:spPr>
        <p:txBody>
          <a:bodyPr/>
          <a:lstStyle/>
          <a:p>
            <a:pPr eaLnBrk="1" hangingPunct="1"/>
            <a:r>
              <a:rPr lang="en-US" altLang="en-US" dirty="0">
                <a:solidFill>
                  <a:srgbClr val="002060"/>
                </a:solidFill>
              </a:rPr>
              <a:t>Phases of the Cell Cycle</a:t>
            </a:r>
          </a:p>
        </p:txBody>
      </p:sp>
      <p:sp>
        <p:nvSpPr>
          <p:cNvPr id="32771" name="Rectangle 3"/>
          <p:cNvSpPr>
            <a:spLocks noGrp="1" noChangeArrowheads="1"/>
          </p:cNvSpPr>
          <p:nvPr>
            <p:ph idx="1"/>
          </p:nvPr>
        </p:nvSpPr>
        <p:spPr>
          <a:xfrm>
            <a:off x="304800" y="838200"/>
            <a:ext cx="8305800" cy="3200400"/>
          </a:xfrm>
        </p:spPr>
        <p:txBody>
          <a:bodyPr>
            <a:normAutofit/>
          </a:bodyPr>
          <a:lstStyle/>
          <a:p>
            <a:pPr marL="0" indent="0">
              <a:buSzPct val="100000"/>
              <a:buNone/>
            </a:pPr>
            <a:r>
              <a:rPr lang="en-US" altLang="en-US" sz="2400" dirty="0">
                <a:solidFill>
                  <a:srgbClr val="FF0000"/>
                </a:solidFill>
              </a:rPr>
              <a:t>Interphase</a:t>
            </a:r>
            <a:r>
              <a:rPr lang="en-US" sz="2400" dirty="0"/>
              <a:t>, which often accounts for about 90% of the cycle. </a:t>
            </a:r>
          </a:p>
          <a:p>
            <a:pPr marL="400050" lvl="1" indent="0">
              <a:buSzPct val="100000"/>
              <a:buNone/>
            </a:pPr>
            <a:r>
              <a:rPr lang="en-US" sz="2400" dirty="0"/>
              <a:t>During interphase, a cell that is about to divide grows and copies its chromosomes in preparation for cell division. Interphase can be divided into subphases:</a:t>
            </a:r>
            <a:endParaRPr lang="en-US" altLang="en-US" sz="2400" dirty="0">
              <a:solidFill>
                <a:srgbClr val="FFFF00"/>
              </a:solidFill>
            </a:endParaRPr>
          </a:p>
          <a:p>
            <a:pPr lvl="1" eaLnBrk="1" hangingPunct="1">
              <a:tabLst>
                <a:tab pos="911225" algn="l"/>
              </a:tabLst>
            </a:pPr>
            <a:r>
              <a:rPr lang="en-US" altLang="en-US" sz="2400" dirty="0">
                <a:solidFill>
                  <a:srgbClr val="FF0000"/>
                </a:solidFill>
              </a:rPr>
              <a:t>G1 - primary gap phase</a:t>
            </a:r>
          </a:p>
          <a:p>
            <a:pPr lvl="1" eaLnBrk="1" hangingPunct="1">
              <a:tabLst>
                <a:tab pos="911225" algn="l"/>
              </a:tabLst>
            </a:pPr>
            <a:r>
              <a:rPr lang="en-US" altLang="en-US" sz="2400" dirty="0">
                <a:solidFill>
                  <a:srgbClr val="FF0000"/>
                </a:solidFill>
              </a:rPr>
              <a:t>S – synthesis; DNA replicated</a:t>
            </a:r>
          </a:p>
          <a:p>
            <a:pPr lvl="1" eaLnBrk="1" hangingPunct="1">
              <a:tabLst>
                <a:tab pos="911225" algn="l"/>
              </a:tabLst>
            </a:pPr>
            <a:r>
              <a:rPr lang="en-US" altLang="en-US" sz="2400" dirty="0">
                <a:solidFill>
                  <a:srgbClr val="FF0000"/>
                </a:solidFill>
              </a:rPr>
              <a:t>G2 - secondary growth phase</a:t>
            </a:r>
          </a:p>
        </p:txBody>
      </p:sp>
      <p:pic>
        <p:nvPicPr>
          <p:cNvPr id="32772" name="Picture 4" descr="11_09"/>
          <p:cNvPicPr>
            <a:picLocks noChangeAspect="1" noChangeArrowheads="1"/>
          </p:cNvPicPr>
          <p:nvPr/>
        </p:nvPicPr>
        <p:blipFill>
          <a:blip r:embed="rId2" cstate="print">
            <a:extLst>
              <a:ext uri="{28A0092B-C50C-407E-A947-70E740481C1C}">
                <a14:useLocalDpi xmlns:a14="http://schemas.microsoft.com/office/drawing/2010/main" val="0"/>
              </a:ext>
            </a:extLst>
          </a:blip>
          <a:srcRect l="3751" t="3334" r="3751"/>
          <a:stretch>
            <a:fillRect/>
          </a:stretch>
        </p:blipFill>
        <p:spPr bwMode="auto">
          <a:xfrm>
            <a:off x="4909278" y="3529934"/>
            <a:ext cx="4234722" cy="3319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272791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p:txBody>
          <a:bodyPr>
            <a:normAutofit fontScale="90000"/>
          </a:bodyPr>
          <a:lstStyle/>
          <a:p>
            <a:pPr algn="ctr"/>
            <a:r>
              <a:rPr lang="en-US" b="1" dirty="0"/>
              <a:t>2- Mitotic (M) phase</a:t>
            </a:r>
            <a:endParaRPr lang="en-US" altLang="en-US" sz="4800" b="1" dirty="0">
              <a:effectLst>
                <a:outerShdw blurRad="38100" dist="38100" dir="2700000" algn="tl">
                  <a:srgbClr val="C0C0C0"/>
                </a:outerShdw>
              </a:effectLst>
              <a:latin typeface="Comic Sans MS" pitchFamily="66" charset="0"/>
            </a:endParaRPr>
          </a:p>
        </p:txBody>
      </p:sp>
      <p:sp>
        <p:nvSpPr>
          <p:cNvPr id="191491" name="Rectangle 3"/>
          <p:cNvSpPr>
            <a:spLocks noGrp="1" noChangeArrowheads="1"/>
          </p:cNvSpPr>
          <p:nvPr>
            <p:ph type="body" sz="half" idx="1"/>
          </p:nvPr>
        </p:nvSpPr>
        <p:spPr>
          <a:xfrm>
            <a:off x="533400" y="762000"/>
            <a:ext cx="8763000" cy="5560102"/>
          </a:xfrm>
        </p:spPr>
        <p:txBody>
          <a:bodyPr/>
          <a:lstStyle/>
          <a:p>
            <a:pPr marL="0" indent="0">
              <a:lnSpc>
                <a:spcPct val="90000"/>
              </a:lnSpc>
              <a:buClr>
                <a:schemeClr val="bg2"/>
              </a:buClr>
              <a:buNone/>
            </a:pPr>
            <a:r>
              <a:rPr lang="en-US" altLang="en-US" sz="3600" b="1" dirty="0">
                <a:solidFill>
                  <a:srgbClr val="C00000"/>
                </a:solidFill>
                <a:effectLst>
                  <a:outerShdw blurRad="38100" dist="38100" dir="2700000" algn="tl">
                    <a:srgbClr val="C0C0C0"/>
                  </a:outerShdw>
                </a:effectLst>
                <a:latin typeface="Calibri" panose="020F0502020204030204" pitchFamily="34" charset="0"/>
                <a:cs typeface="Calibri" panose="020F0502020204030204" pitchFamily="34" charset="0"/>
              </a:rPr>
              <a:t>Mitosis in eukaryotic include </a:t>
            </a:r>
          </a:p>
          <a:p>
            <a:pPr marL="742950" indent="-742950">
              <a:lnSpc>
                <a:spcPct val="90000"/>
              </a:lnSpc>
              <a:buClr>
                <a:srgbClr val="C00000"/>
              </a:buClr>
              <a:buFont typeface="+mj-lt"/>
              <a:buAutoNum type="alphaLcParenR"/>
            </a:pPr>
            <a:r>
              <a:rPr lang="en-US" altLang="en-US" sz="3600" b="1" dirty="0">
                <a:solidFill>
                  <a:srgbClr val="FF0000"/>
                </a:solidFill>
                <a:effectLst>
                  <a:outerShdw blurRad="38100" dist="38100" dir="2700000" algn="tl">
                    <a:srgbClr val="C0C0C0"/>
                  </a:outerShdw>
                </a:effectLst>
                <a:latin typeface="Calibri" panose="020F0502020204030204" pitchFamily="34" charset="0"/>
                <a:cs typeface="Calibri" panose="020F0502020204030204" pitchFamily="34" charset="0"/>
              </a:rPr>
              <a:t>Division of the nucleus (karyokinesis</a:t>
            </a:r>
            <a:r>
              <a:rPr lang="en-US" altLang="en-US" sz="3600" b="1" dirty="0">
                <a:solidFill>
                  <a:srgbClr val="339966"/>
                </a:solidFill>
                <a:effectLst>
                  <a:outerShdw blurRad="38100" dist="38100" dir="2700000" algn="tl">
                    <a:srgbClr val="C0C0C0"/>
                  </a:outerShdw>
                </a:effectLst>
                <a:latin typeface="Calibri" panose="020F0502020204030204" pitchFamily="34" charset="0"/>
                <a:cs typeface="Calibri" panose="020F0502020204030204" pitchFamily="34" charset="0"/>
              </a:rPr>
              <a:t>)</a:t>
            </a:r>
          </a:p>
          <a:p>
            <a:pPr marL="2000250" lvl="3" indent="-742950">
              <a:lnSpc>
                <a:spcPct val="150000"/>
              </a:lnSpc>
              <a:buClr>
                <a:srgbClr val="C00000"/>
              </a:buClr>
              <a:buFont typeface="+mj-lt"/>
              <a:buAutoNum type="alphaLcParenR"/>
            </a:pPr>
            <a:r>
              <a:rPr lang="en-US" altLang="en-US" sz="2400" b="1" dirty="0">
                <a:solidFill>
                  <a:srgbClr val="339966"/>
                </a:solidFill>
                <a:effectLst>
                  <a:outerShdw blurRad="38100" dist="38100" dir="2700000" algn="tl">
                    <a:srgbClr val="C0C0C0"/>
                  </a:outerShdw>
                </a:effectLst>
                <a:latin typeface="Calibri" panose="020F0502020204030204" pitchFamily="34" charset="0"/>
                <a:cs typeface="Calibri" panose="020F0502020204030204" pitchFamily="34" charset="0"/>
              </a:rPr>
              <a:t>Prophase</a:t>
            </a:r>
          </a:p>
          <a:p>
            <a:pPr marL="2000250" lvl="3" indent="-742950">
              <a:lnSpc>
                <a:spcPct val="150000"/>
              </a:lnSpc>
              <a:buClr>
                <a:srgbClr val="C00000"/>
              </a:buClr>
              <a:buFont typeface="+mj-lt"/>
              <a:buAutoNum type="alphaLcParenR"/>
            </a:pPr>
            <a:r>
              <a:rPr lang="en-US" altLang="en-US" sz="2400" b="1" dirty="0">
                <a:solidFill>
                  <a:srgbClr val="339966"/>
                </a:solidFill>
                <a:effectLst>
                  <a:outerShdw blurRad="38100" dist="38100" dir="2700000" algn="tl">
                    <a:srgbClr val="C0C0C0"/>
                  </a:outerShdw>
                </a:effectLst>
                <a:latin typeface="Calibri" panose="020F0502020204030204" pitchFamily="34" charset="0"/>
                <a:cs typeface="Calibri" panose="020F0502020204030204" pitchFamily="34" charset="0"/>
              </a:rPr>
              <a:t>Metaphase </a:t>
            </a:r>
          </a:p>
          <a:p>
            <a:pPr marL="2000250" lvl="3" indent="-742950">
              <a:lnSpc>
                <a:spcPct val="150000"/>
              </a:lnSpc>
              <a:buClr>
                <a:srgbClr val="C00000"/>
              </a:buClr>
              <a:buFont typeface="+mj-lt"/>
              <a:buAutoNum type="alphaLcParenR"/>
            </a:pPr>
            <a:r>
              <a:rPr lang="en-US" altLang="en-US" sz="2400" b="1" dirty="0">
                <a:solidFill>
                  <a:srgbClr val="339966"/>
                </a:solidFill>
                <a:effectLst>
                  <a:outerShdw blurRad="38100" dist="38100" dir="2700000" algn="tl">
                    <a:srgbClr val="C0C0C0"/>
                  </a:outerShdw>
                </a:effectLst>
                <a:latin typeface="Calibri" panose="020F0502020204030204" pitchFamily="34" charset="0"/>
                <a:cs typeface="Calibri" panose="020F0502020204030204" pitchFamily="34" charset="0"/>
              </a:rPr>
              <a:t>Anaphase</a:t>
            </a:r>
          </a:p>
          <a:p>
            <a:pPr marL="2000250" lvl="3" indent="-742950">
              <a:lnSpc>
                <a:spcPct val="150000"/>
              </a:lnSpc>
              <a:buClr>
                <a:srgbClr val="C00000"/>
              </a:buClr>
              <a:buFont typeface="+mj-lt"/>
              <a:buAutoNum type="alphaLcParenR"/>
            </a:pPr>
            <a:r>
              <a:rPr lang="en-US" altLang="en-US" sz="2400" b="1" dirty="0">
                <a:solidFill>
                  <a:srgbClr val="339966"/>
                </a:solidFill>
                <a:effectLst>
                  <a:outerShdw blurRad="38100" dist="38100" dir="2700000" algn="tl">
                    <a:srgbClr val="C0C0C0"/>
                  </a:outerShdw>
                </a:effectLst>
                <a:latin typeface="Calibri" panose="020F0502020204030204" pitchFamily="34" charset="0"/>
                <a:cs typeface="Calibri" panose="020F0502020204030204" pitchFamily="34" charset="0"/>
              </a:rPr>
              <a:t> Telophase</a:t>
            </a:r>
          </a:p>
          <a:p>
            <a:pPr marL="742950" indent="-742950">
              <a:lnSpc>
                <a:spcPct val="90000"/>
              </a:lnSpc>
              <a:buClr>
                <a:srgbClr val="C00000"/>
              </a:buClr>
              <a:buFont typeface="+mj-lt"/>
              <a:buAutoNum type="alphaLcParenR"/>
            </a:pPr>
            <a:r>
              <a:rPr lang="en-US" altLang="en-US" sz="3600" b="1" dirty="0">
                <a:solidFill>
                  <a:srgbClr val="339966"/>
                </a:solidFill>
                <a:effectLst>
                  <a:outerShdw blurRad="38100" dist="38100" dir="2700000" algn="tl">
                    <a:srgbClr val="C0C0C0"/>
                  </a:outerShdw>
                </a:effectLst>
                <a:latin typeface="Calibri" panose="020F0502020204030204" pitchFamily="34" charset="0"/>
                <a:cs typeface="Calibri" panose="020F0502020204030204" pitchFamily="34" charset="0"/>
              </a:rPr>
              <a:t>Division of cytoplasm (cytokinesis)</a:t>
            </a:r>
          </a:p>
        </p:txBody>
      </p:sp>
      <p:sp>
        <p:nvSpPr>
          <p:cNvPr id="7" name="Slide Number Placeholder 6"/>
          <p:cNvSpPr>
            <a:spLocks noGrp="1"/>
          </p:cNvSpPr>
          <p:nvPr>
            <p:ph type="sldNum" sz="quarter" idx="12"/>
          </p:nvPr>
        </p:nvSpPr>
        <p:spPr/>
        <p:txBody>
          <a:bodyPr/>
          <a:lstStyle/>
          <a:p>
            <a:fld id="{99C15DAC-AB4A-48F6-AFB9-7F5B039BDB43}" type="slidenum">
              <a:rPr lang="en-US" altLang="en-US"/>
              <a:pPr/>
              <a:t>9</a:t>
            </a:fld>
            <a:endParaRPr lang="en-US" altLang="en-US"/>
          </a:p>
        </p:txBody>
      </p:sp>
    </p:spTree>
    <p:extLst>
      <p:ext uri="{BB962C8B-B14F-4D97-AF65-F5344CB8AC3E}">
        <p14:creationId xmlns:p14="http://schemas.microsoft.com/office/powerpoint/2010/main" val="5384841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191490"/>
                                        </p:tgtEl>
                                        <p:attrNameLst>
                                          <p:attrName>style.visibility</p:attrName>
                                        </p:attrNameLst>
                                      </p:cBhvr>
                                      <p:to>
                                        <p:strVal val="visible"/>
                                      </p:to>
                                    </p:set>
                                    <p:anim calcmode="lin" valueType="num">
                                      <p:cBhvr additive="base">
                                        <p:cTn id="7" dur="500" fill="hold"/>
                                        <p:tgtEl>
                                          <p:spTgt spid="191490"/>
                                        </p:tgtEl>
                                        <p:attrNameLst>
                                          <p:attrName>ppt_x</p:attrName>
                                        </p:attrNameLst>
                                      </p:cBhvr>
                                      <p:tavLst>
                                        <p:tav tm="0">
                                          <p:val>
                                            <p:strVal val="1+#ppt_w/2"/>
                                          </p:val>
                                        </p:tav>
                                        <p:tav tm="100000">
                                          <p:val>
                                            <p:strVal val="#ppt_x"/>
                                          </p:val>
                                        </p:tav>
                                      </p:tavLst>
                                    </p:anim>
                                    <p:anim calcmode="lin" valueType="num">
                                      <p:cBhvr additive="base">
                                        <p:cTn id="8" dur="500" fill="hold"/>
                                        <p:tgtEl>
                                          <p:spTgt spid="19149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191491">
                                            <p:txEl>
                                              <p:pRg st="0" end="0"/>
                                            </p:txEl>
                                          </p:spTgt>
                                        </p:tgtEl>
                                        <p:attrNameLst>
                                          <p:attrName>style.visibility</p:attrName>
                                        </p:attrNameLst>
                                      </p:cBhvr>
                                      <p:to>
                                        <p:strVal val="visible"/>
                                      </p:to>
                                    </p:set>
                                    <p:anim calcmode="lin" valueType="num">
                                      <p:cBhvr>
                                        <p:cTn id="13" dur="1000" fill="hold"/>
                                        <p:tgtEl>
                                          <p:spTgt spid="191491">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191491">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19149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9149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ID="15" presetClass="entr" presetSubtype="0" fill="hold" grpId="0" nodeType="clickEffect">
                                  <p:stCondLst>
                                    <p:cond delay="0"/>
                                  </p:stCondLst>
                                  <p:childTnLst>
                                    <p:set>
                                      <p:cBhvr>
                                        <p:cTn id="20" dur="1" fill="hold">
                                          <p:stCondLst>
                                            <p:cond delay="0"/>
                                          </p:stCondLst>
                                        </p:cTn>
                                        <p:tgtEl>
                                          <p:spTgt spid="191491">
                                            <p:txEl>
                                              <p:pRg st="1" end="1"/>
                                            </p:txEl>
                                          </p:spTgt>
                                        </p:tgtEl>
                                        <p:attrNameLst>
                                          <p:attrName>style.visibility</p:attrName>
                                        </p:attrNameLst>
                                      </p:cBhvr>
                                      <p:to>
                                        <p:strVal val="visible"/>
                                      </p:to>
                                    </p:set>
                                    <p:anim calcmode="lin" valueType="num">
                                      <p:cBhvr>
                                        <p:cTn id="21" dur="1000" fill="hold"/>
                                        <p:tgtEl>
                                          <p:spTgt spid="191491">
                                            <p:txEl>
                                              <p:pRg st="1" end="1"/>
                                            </p:txEl>
                                          </p:spTgt>
                                        </p:tgtEl>
                                        <p:attrNameLst>
                                          <p:attrName>ppt_w</p:attrName>
                                        </p:attrNameLst>
                                      </p:cBhvr>
                                      <p:tavLst>
                                        <p:tav tm="0">
                                          <p:val>
                                            <p:fltVal val="0"/>
                                          </p:val>
                                        </p:tav>
                                        <p:tav tm="100000">
                                          <p:val>
                                            <p:strVal val="#ppt_w"/>
                                          </p:val>
                                        </p:tav>
                                      </p:tavLst>
                                    </p:anim>
                                    <p:anim calcmode="lin" valueType="num">
                                      <p:cBhvr>
                                        <p:cTn id="22" dur="1000" fill="hold"/>
                                        <p:tgtEl>
                                          <p:spTgt spid="191491">
                                            <p:txEl>
                                              <p:pRg st="1" end="1"/>
                                            </p:txEl>
                                          </p:spTgt>
                                        </p:tgtEl>
                                        <p:attrNameLst>
                                          <p:attrName>ppt_h</p:attrName>
                                        </p:attrNameLst>
                                      </p:cBhvr>
                                      <p:tavLst>
                                        <p:tav tm="0">
                                          <p:val>
                                            <p:fltVal val="0"/>
                                          </p:val>
                                        </p:tav>
                                        <p:tav tm="100000">
                                          <p:val>
                                            <p:strVal val="#ppt_h"/>
                                          </p:val>
                                        </p:tav>
                                      </p:tavLst>
                                    </p:anim>
                                    <p:anim calcmode="lin" valueType="num">
                                      <p:cBhvr>
                                        <p:cTn id="23" dur="1000" fill="hold"/>
                                        <p:tgtEl>
                                          <p:spTgt spid="191491">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191491">
                                            <p:txEl>
                                              <p:pRg st="1" end="1"/>
                                            </p:txEl>
                                          </p:spTgt>
                                        </p:tgtEl>
                                        <p:attrNameLst>
                                          <p:attrName>ppt_y</p:attrName>
                                        </p:attrNameLst>
                                      </p:cBhvr>
                                      <p:tavLst>
                                        <p:tav tm="0" fmla="#ppt_y+(sin(-2*pi*(1-$))*-#ppt_x+cos(-2*pi*(1-$))*(1-#ppt_y))*(1-$)">
                                          <p:val>
                                            <p:fltVal val="0"/>
                                          </p:val>
                                        </p:tav>
                                        <p:tav tm="100000">
                                          <p:val>
                                            <p:fltVal val="1"/>
                                          </p:val>
                                        </p:tav>
                                      </p:tavLst>
                                    </p:anim>
                                  </p:childTnLst>
                                </p:cTn>
                              </p:par>
                              <p:par>
                                <p:cTn id="25" presetID="15" presetClass="entr" presetSubtype="0" fill="hold" grpId="0" nodeType="withEffect">
                                  <p:stCondLst>
                                    <p:cond delay="0"/>
                                  </p:stCondLst>
                                  <p:childTnLst>
                                    <p:set>
                                      <p:cBhvr>
                                        <p:cTn id="26" dur="1" fill="hold">
                                          <p:stCondLst>
                                            <p:cond delay="0"/>
                                          </p:stCondLst>
                                        </p:cTn>
                                        <p:tgtEl>
                                          <p:spTgt spid="191491">
                                            <p:txEl>
                                              <p:pRg st="2" end="2"/>
                                            </p:txEl>
                                          </p:spTgt>
                                        </p:tgtEl>
                                        <p:attrNameLst>
                                          <p:attrName>style.visibility</p:attrName>
                                        </p:attrNameLst>
                                      </p:cBhvr>
                                      <p:to>
                                        <p:strVal val="visible"/>
                                      </p:to>
                                    </p:set>
                                    <p:anim calcmode="lin" valueType="num">
                                      <p:cBhvr>
                                        <p:cTn id="27" dur="1000" fill="hold"/>
                                        <p:tgtEl>
                                          <p:spTgt spid="191491">
                                            <p:txEl>
                                              <p:pRg st="2" end="2"/>
                                            </p:txEl>
                                          </p:spTgt>
                                        </p:tgtEl>
                                        <p:attrNameLst>
                                          <p:attrName>ppt_w</p:attrName>
                                        </p:attrNameLst>
                                      </p:cBhvr>
                                      <p:tavLst>
                                        <p:tav tm="0">
                                          <p:val>
                                            <p:fltVal val="0"/>
                                          </p:val>
                                        </p:tav>
                                        <p:tav tm="100000">
                                          <p:val>
                                            <p:strVal val="#ppt_w"/>
                                          </p:val>
                                        </p:tav>
                                      </p:tavLst>
                                    </p:anim>
                                    <p:anim calcmode="lin" valueType="num">
                                      <p:cBhvr>
                                        <p:cTn id="28" dur="1000" fill="hold"/>
                                        <p:tgtEl>
                                          <p:spTgt spid="191491">
                                            <p:txEl>
                                              <p:pRg st="2" end="2"/>
                                            </p:txEl>
                                          </p:spTgt>
                                        </p:tgtEl>
                                        <p:attrNameLst>
                                          <p:attrName>ppt_h</p:attrName>
                                        </p:attrNameLst>
                                      </p:cBhvr>
                                      <p:tavLst>
                                        <p:tav tm="0">
                                          <p:val>
                                            <p:fltVal val="0"/>
                                          </p:val>
                                        </p:tav>
                                        <p:tav tm="100000">
                                          <p:val>
                                            <p:strVal val="#ppt_h"/>
                                          </p:val>
                                        </p:tav>
                                      </p:tavLst>
                                    </p:anim>
                                    <p:anim calcmode="lin" valueType="num">
                                      <p:cBhvr>
                                        <p:cTn id="29" dur="1000" fill="hold"/>
                                        <p:tgtEl>
                                          <p:spTgt spid="191491">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91491">
                                            <p:txEl>
                                              <p:pRg st="2" end="2"/>
                                            </p:txEl>
                                          </p:spTgt>
                                        </p:tgtEl>
                                        <p:attrNameLst>
                                          <p:attrName>ppt_y</p:attrName>
                                        </p:attrNameLst>
                                      </p:cBhvr>
                                      <p:tavLst>
                                        <p:tav tm="0" fmla="#ppt_y+(sin(-2*pi*(1-$))*-#ppt_x+cos(-2*pi*(1-$))*(1-#ppt_y))*(1-$)">
                                          <p:val>
                                            <p:fltVal val="0"/>
                                          </p:val>
                                        </p:tav>
                                        <p:tav tm="100000">
                                          <p:val>
                                            <p:fltVal val="1"/>
                                          </p:val>
                                        </p:tav>
                                      </p:tavLst>
                                    </p:anim>
                                  </p:childTnLst>
                                </p:cTn>
                              </p:par>
                              <p:par>
                                <p:cTn id="31" presetID="15" presetClass="entr" presetSubtype="0" fill="hold" grpId="0" nodeType="withEffect">
                                  <p:stCondLst>
                                    <p:cond delay="0"/>
                                  </p:stCondLst>
                                  <p:childTnLst>
                                    <p:set>
                                      <p:cBhvr>
                                        <p:cTn id="32" dur="1" fill="hold">
                                          <p:stCondLst>
                                            <p:cond delay="0"/>
                                          </p:stCondLst>
                                        </p:cTn>
                                        <p:tgtEl>
                                          <p:spTgt spid="191491">
                                            <p:txEl>
                                              <p:pRg st="3" end="3"/>
                                            </p:txEl>
                                          </p:spTgt>
                                        </p:tgtEl>
                                        <p:attrNameLst>
                                          <p:attrName>style.visibility</p:attrName>
                                        </p:attrNameLst>
                                      </p:cBhvr>
                                      <p:to>
                                        <p:strVal val="visible"/>
                                      </p:to>
                                    </p:set>
                                    <p:anim calcmode="lin" valueType="num">
                                      <p:cBhvr>
                                        <p:cTn id="33" dur="1000" fill="hold"/>
                                        <p:tgtEl>
                                          <p:spTgt spid="191491">
                                            <p:txEl>
                                              <p:pRg st="3" end="3"/>
                                            </p:txEl>
                                          </p:spTgt>
                                        </p:tgtEl>
                                        <p:attrNameLst>
                                          <p:attrName>ppt_w</p:attrName>
                                        </p:attrNameLst>
                                      </p:cBhvr>
                                      <p:tavLst>
                                        <p:tav tm="0">
                                          <p:val>
                                            <p:fltVal val="0"/>
                                          </p:val>
                                        </p:tav>
                                        <p:tav tm="100000">
                                          <p:val>
                                            <p:strVal val="#ppt_w"/>
                                          </p:val>
                                        </p:tav>
                                      </p:tavLst>
                                    </p:anim>
                                    <p:anim calcmode="lin" valueType="num">
                                      <p:cBhvr>
                                        <p:cTn id="34" dur="1000" fill="hold"/>
                                        <p:tgtEl>
                                          <p:spTgt spid="191491">
                                            <p:txEl>
                                              <p:pRg st="3" end="3"/>
                                            </p:txEl>
                                          </p:spTgt>
                                        </p:tgtEl>
                                        <p:attrNameLst>
                                          <p:attrName>ppt_h</p:attrName>
                                        </p:attrNameLst>
                                      </p:cBhvr>
                                      <p:tavLst>
                                        <p:tav tm="0">
                                          <p:val>
                                            <p:fltVal val="0"/>
                                          </p:val>
                                        </p:tav>
                                        <p:tav tm="100000">
                                          <p:val>
                                            <p:strVal val="#ppt_h"/>
                                          </p:val>
                                        </p:tav>
                                      </p:tavLst>
                                    </p:anim>
                                    <p:anim calcmode="lin" valueType="num">
                                      <p:cBhvr>
                                        <p:cTn id="35" dur="1000" fill="hold"/>
                                        <p:tgtEl>
                                          <p:spTgt spid="191491">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191491">
                                            <p:txEl>
                                              <p:pRg st="3" end="3"/>
                                            </p:txEl>
                                          </p:spTgt>
                                        </p:tgtEl>
                                        <p:attrNameLst>
                                          <p:attrName>ppt_y</p:attrName>
                                        </p:attrNameLst>
                                      </p:cBhvr>
                                      <p:tavLst>
                                        <p:tav tm="0" fmla="#ppt_y+(sin(-2*pi*(1-$))*-#ppt_x+cos(-2*pi*(1-$))*(1-#ppt_y))*(1-$)">
                                          <p:val>
                                            <p:fltVal val="0"/>
                                          </p:val>
                                        </p:tav>
                                        <p:tav tm="100000">
                                          <p:val>
                                            <p:fltVal val="1"/>
                                          </p:val>
                                        </p:tav>
                                      </p:tavLst>
                                    </p:anim>
                                  </p:childTnLst>
                                </p:cTn>
                              </p:par>
                              <p:par>
                                <p:cTn id="37" presetID="15" presetClass="entr" presetSubtype="0" fill="hold" grpId="0" nodeType="withEffect">
                                  <p:stCondLst>
                                    <p:cond delay="0"/>
                                  </p:stCondLst>
                                  <p:childTnLst>
                                    <p:set>
                                      <p:cBhvr>
                                        <p:cTn id="38" dur="1" fill="hold">
                                          <p:stCondLst>
                                            <p:cond delay="0"/>
                                          </p:stCondLst>
                                        </p:cTn>
                                        <p:tgtEl>
                                          <p:spTgt spid="191491">
                                            <p:txEl>
                                              <p:pRg st="4" end="4"/>
                                            </p:txEl>
                                          </p:spTgt>
                                        </p:tgtEl>
                                        <p:attrNameLst>
                                          <p:attrName>style.visibility</p:attrName>
                                        </p:attrNameLst>
                                      </p:cBhvr>
                                      <p:to>
                                        <p:strVal val="visible"/>
                                      </p:to>
                                    </p:set>
                                    <p:anim calcmode="lin" valueType="num">
                                      <p:cBhvr>
                                        <p:cTn id="39" dur="1000" fill="hold"/>
                                        <p:tgtEl>
                                          <p:spTgt spid="191491">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191491">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191491">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91491">
                                            <p:txEl>
                                              <p:pRg st="4" end="4"/>
                                            </p:txEl>
                                          </p:spTgt>
                                        </p:tgtEl>
                                        <p:attrNameLst>
                                          <p:attrName>ppt_y</p:attrName>
                                        </p:attrNameLst>
                                      </p:cBhvr>
                                      <p:tavLst>
                                        <p:tav tm="0" fmla="#ppt_y+(sin(-2*pi*(1-$))*-#ppt_x+cos(-2*pi*(1-$))*(1-#ppt_y))*(1-$)">
                                          <p:val>
                                            <p:fltVal val="0"/>
                                          </p:val>
                                        </p:tav>
                                        <p:tav tm="100000">
                                          <p:val>
                                            <p:fltVal val="1"/>
                                          </p:val>
                                        </p:tav>
                                      </p:tavLst>
                                    </p:anim>
                                  </p:childTnLst>
                                </p:cTn>
                              </p:par>
                              <p:par>
                                <p:cTn id="43" presetID="15" presetClass="entr" presetSubtype="0" fill="hold" grpId="0" nodeType="withEffect">
                                  <p:stCondLst>
                                    <p:cond delay="0"/>
                                  </p:stCondLst>
                                  <p:childTnLst>
                                    <p:set>
                                      <p:cBhvr>
                                        <p:cTn id="44" dur="1" fill="hold">
                                          <p:stCondLst>
                                            <p:cond delay="0"/>
                                          </p:stCondLst>
                                        </p:cTn>
                                        <p:tgtEl>
                                          <p:spTgt spid="191491">
                                            <p:txEl>
                                              <p:pRg st="5" end="5"/>
                                            </p:txEl>
                                          </p:spTgt>
                                        </p:tgtEl>
                                        <p:attrNameLst>
                                          <p:attrName>style.visibility</p:attrName>
                                        </p:attrNameLst>
                                      </p:cBhvr>
                                      <p:to>
                                        <p:strVal val="visible"/>
                                      </p:to>
                                    </p:set>
                                    <p:anim calcmode="lin" valueType="num">
                                      <p:cBhvr>
                                        <p:cTn id="45" dur="1000" fill="hold"/>
                                        <p:tgtEl>
                                          <p:spTgt spid="191491">
                                            <p:txEl>
                                              <p:pRg st="5" end="5"/>
                                            </p:txEl>
                                          </p:spTgt>
                                        </p:tgtEl>
                                        <p:attrNameLst>
                                          <p:attrName>ppt_w</p:attrName>
                                        </p:attrNameLst>
                                      </p:cBhvr>
                                      <p:tavLst>
                                        <p:tav tm="0">
                                          <p:val>
                                            <p:fltVal val="0"/>
                                          </p:val>
                                        </p:tav>
                                        <p:tav tm="100000">
                                          <p:val>
                                            <p:strVal val="#ppt_w"/>
                                          </p:val>
                                        </p:tav>
                                      </p:tavLst>
                                    </p:anim>
                                    <p:anim calcmode="lin" valueType="num">
                                      <p:cBhvr>
                                        <p:cTn id="46" dur="1000" fill="hold"/>
                                        <p:tgtEl>
                                          <p:spTgt spid="191491">
                                            <p:txEl>
                                              <p:pRg st="5" end="5"/>
                                            </p:txEl>
                                          </p:spTgt>
                                        </p:tgtEl>
                                        <p:attrNameLst>
                                          <p:attrName>ppt_h</p:attrName>
                                        </p:attrNameLst>
                                      </p:cBhvr>
                                      <p:tavLst>
                                        <p:tav tm="0">
                                          <p:val>
                                            <p:fltVal val="0"/>
                                          </p:val>
                                        </p:tav>
                                        <p:tav tm="100000">
                                          <p:val>
                                            <p:strVal val="#ppt_h"/>
                                          </p:val>
                                        </p:tav>
                                      </p:tavLst>
                                    </p:anim>
                                    <p:anim calcmode="lin" valueType="num">
                                      <p:cBhvr>
                                        <p:cTn id="47" dur="1000" fill="hold"/>
                                        <p:tgtEl>
                                          <p:spTgt spid="191491">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191491">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9" fill="hold">
                      <p:stCondLst>
                        <p:cond delay="indefinite"/>
                      </p:stCondLst>
                      <p:childTnLst>
                        <p:par>
                          <p:cTn id="50" fill="hold">
                            <p:stCondLst>
                              <p:cond delay="0"/>
                            </p:stCondLst>
                            <p:childTnLst>
                              <p:par>
                                <p:cTn id="51" presetID="15" presetClass="entr" presetSubtype="0" fill="hold" grpId="0" nodeType="clickEffect">
                                  <p:stCondLst>
                                    <p:cond delay="0"/>
                                  </p:stCondLst>
                                  <p:childTnLst>
                                    <p:set>
                                      <p:cBhvr>
                                        <p:cTn id="52" dur="1" fill="hold">
                                          <p:stCondLst>
                                            <p:cond delay="0"/>
                                          </p:stCondLst>
                                        </p:cTn>
                                        <p:tgtEl>
                                          <p:spTgt spid="191491">
                                            <p:txEl>
                                              <p:pRg st="6" end="6"/>
                                            </p:txEl>
                                          </p:spTgt>
                                        </p:tgtEl>
                                        <p:attrNameLst>
                                          <p:attrName>style.visibility</p:attrName>
                                        </p:attrNameLst>
                                      </p:cBhvr>
                                      <p:to>
                                        <p:strVal val="visible"/>
                                      </p:to>
                                    </p:set>
                                    <p:anim calcmode="lin" valueType="num">
                                      <p:cBhvr>
                                        <p:cTn id="53" dur="1000" fill="hold"/>
                                        <p:tgtEl>
                                          <p:spTgt spid="191491">
                                            <p:txEl>
                                              <p:pRg st="6" end="6"/>
                                            </p:txEl>
                                          </p:spTgt>
                                        </p:tgtEl>
                                        <p:attrNameLst>
                                          <p:attrName>ppt_w</p:attrName>
                                        </p:attrNameLst>
                                      </p:cBhvr>
                                      <p:tavLst>
                                        <p:tav tm="0">
                                          <p:val>
                                            <p:fltVal val="0"/>
                                          </p:val>
                                        </p:tav>
                                        <p:tav tm="100000">
                                          <p:val>
                                            <p:strVal val="#ppt_w"/>
                                          </p:val>
                                        </p:tav>
                                      </p:tavLst>
                                    </p:anim>
                                    <p:anim calcmode="lin" valueType="num">
                                      <p:cBhvr>
                                        <p:cTn id="54" dur="1000" fill="hold"/>
                                        <p:tgtEl>
                                          <p:spTgt spid="191491">
                                            <p:txEl>
                                              <p:pRg st="6" end="6"/>
                                            </p:txEl>
                                          </p:spTgt>
                                        </p:tgtEl>
                                        <p:attrNameLst>
                                          <p:attrName>ppt_h</p:attrName>
                                        </p:attrNameLst>
                                      </p:cBhvr>
                                      <p:tavLst>
                                        <p:tav tm="0">
                                          <p:val>
                                            <p:fltVal val="0"/>
                                          </p:val>
                                        </p:tav>
                                        <p:tav tm="100000">
                                          <p:val>
                                            <p:strVal val="#ppt_h"/>
                                          </p:val>
                                        </p:tav>
                                      </p:tavLst>
                                    </p:anim>
                                    <p:anim calcmode="lin" valueType="num">
                                      <p:cBhvr>
                                        <p:cTn id="55" dur="1000" fill="hold"/>
                                        <p:tgtEl>
                                          <p:spTgt spid="191491">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191491">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0" grpId="0" autoUpdateAnimBg="0"/>
      <p:bldP spid="191491" grpId="0" build="p" autoUpdateAnimBg="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339</TotalTime>
  <Words>888</Words>
  <Application>Microsoft Office PowerPoint</Application>
  <PresentationFormat>On-screen Show (4:3)</PresentationFormat>
  <Paragraphs>94</Paragraphs>
  <Slides>18</Slides>
  <Notes>3</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Calibri</vt:lpstr>
      <vt:lpstr>Calibri Light</vt:lpstr>
      <vt:lpstr>Comic Sans MS</vt:lpstr>
      <vt:lpstr>StoneSerif</vt:lpstr>
      <vt:lpstr>Times New Roman</vt:lpstr>
      <vt:lpstr>Wingdings</vt:lpstr>
      <vt:lpstr>Office Theme</vt:lpstr>
      <vt:lpstr>Cell division </vt:lpstr>
      <vt:lpstr>Cell Division</vt:lpstr>
      <vt:lpstr>PowerPoint Presentation</vt:lpstr>
      <vt:lpstr>PowerPoint Presentation</vt:lpstr>
      <vt:lpstr> Depending on division, cell divided into:-  </vt:lpstr>
      <vt:lpstr>Cell cycle (the life of the cell)</vt:lpstr>
      <vt:lpstr>Phases of the Cell Cycle</vt:lpstr>
      <vt:lpstr>Phases of the Cell Cycle</vt:lpstr>
      <vt:lpstr>2- Mitotic (M) phase</vt:lpstr>
      <vt:lpstr>1. Prophase</vt:lpstr>
      <vt:lpstr>PowerPoint Presentation</vt:lpstr>
      <vt:lpstr>2. Metaphase</vt:lpstr>
      <vt:lpstr>3. Anaphase</vt:lpstr>
      <vt:lpstr>4. Telophase</vt:lpstr>
      <vt:lpstr>Cytokinesis</vt:lpstr>
      <vt:lpstr>Cytokinesis In Animal And Plant Cells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Cell cycle and mitosis </dc:title>
  <dc:creator>Peshraw Salih</dc:creator>
  <cp:lastModifiedBy>Peshraw Salih</cp:lastModifiedBy>
  <cp:revision>26</cp:revision>
  <dcterms:created xsi:type="dcterms:W3CDTF">2021-02-19T17:34:10Z</dcterms:created>
  <dcterms:modified xsi:type="dcterms:W3CDTF">2023-02-05T20:07:06Z</dcterms:modified>
</cp:coreProperties>
</file>