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2" r:id="rId3"/>
    <p:sldId id="261" r:id="rId4"/>
    <p:sldId id="256" r:id="rId5"/>
    <p:sldId id="263" r:id="rId6"/>
    <p:sldId id="257" r:id="rId7"/>
    <p:sldId id="262" r:id="rId8"/>
    <p:sldId id="258" r:id="rId9"/>
    <p:sldId id="259" r:id="rId10"/>
    <p:sldId id="260" r:id="rId11"/>
    <p:sldId id="264" r:id="rId12"/>
    <p:sldId id="266" r:id="rId13"/>
    <p:sldId id="268" r:id="rId14"/>
    <p:sldId id="267" r:id="rId15"/>
    <p:sldId id="269" r:id="rId16"/>
    <p:sldId id="271" r:id="rId17"/>
    <p:sldId id="273" r:id="rId18"/>
    <p:sldId id="272" r:id="rId19"/>
    <p:sldId id="275" r:id="rId20"/>
    <p:sldId id="276" r:id="rId21"/>
    <p:sldId id="277" r:id="rId22"/>
    <p:sldId id="279" r:id="rId23"/>
    <p:sldId id="280" r:id="rId24"/>
    <p:sldId id="27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F84C-A467-4326-A8F2-A29AED342B1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C7B6-6C79-4AE3-BFE7-63485694D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C7B6-6C79-4AE3-BFE7-63485694D9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3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9/23/2023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0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2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04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085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uth" TargetMode="External"/><Relationship Id="rId2" Type="http://schemas.openxmlformats.org/officeDocument/2006/relationships/hyperlink" Target="https://en.wikipedia.org/wiki/Tooth_ename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04" y="0"/>
            <a:ext cx="9144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894" y="457202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554" y="621793"/>
            <a:ext cx="8215884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937" y="1297576"/>
            <a:ext cx="4287254" cy="304270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Developmental disturbances of teeth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3919931"/>
            <a:ext cx="4016448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/>
              <a:t>Dr. </a:t>
            </a:r>
            <a:r>
              <a:rPr lang="en-US" sz="1400" b="1" dirty="0" err="1" smtClean="0"/>
              <a:t>Layla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Muhammed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ORAL PATHOLOGY </a:t>
            </a:r>
            <a:r>
              <a:rPr lang="en-US" sz="1400" dirty="0" smtClean="0"/>
              <a:t>/ DENT </a:t>
            </a:r>
            <a:r>
              <a:rPr lang="en-US" sz="1400" dirty="0"/>
              <a:t>495-DENT 496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First Semester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Week 1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01 - 04/10/2023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38474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41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79292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4199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40" y="1297576"/>
            <a:ext cx="2606447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9" y="152400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Natal teeth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those observable in the oral cavity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at birth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neonatal teeth are those that erupt during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first 30 days of life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primary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dentition or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supernumerary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to the normal teeth.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May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appear as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shell-shaped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crown or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solid crown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poorly fixed to the alveolus by gingival tissue with little or no root.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Up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 75%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natal and neonatal teeth present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pair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teeth in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centre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the lower gum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risk of tooth dislocation and consequent aspiration, in addition to traumatic injury to the baby’s tongue and/or to the maternal breast, has been described 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reasons for its removal.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298936"/>
            <a:ext cx="2362200" cy="15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6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457200"/>
            <a:ext cx="853440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Local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factors affecting eruption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deciduous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teeth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Having no predecessors, deciduous teeth usually erupt unobstructed. Occasionally an eruption cyst may overlie a tooth but is unlikely to block eruption. 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Local factors affecting eruption of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permanent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teeth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Loss of space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Abnormal position of the crypt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Overcrowding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Supernumerary and supplemental teeth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Displacement in a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dentigerous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cyst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</a:pP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Rentention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a deciduous predecessor</a:t>
            </a:r>
          </a:p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 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43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7346"/>
            <a:ext cx="899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ABNORMALITIES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IN THE SIZE OF TEETH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Microdontia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One or more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teeth in the dentition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smaller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than normal.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True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generalized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microdontia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seen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pituitary dwarf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resulting generally from a lack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growth hormone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produced by the pituitary gland, all the teeth are smaller than normal.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Generalized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relative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microdontia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normal-size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teeth appear small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large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jaws.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Microdontia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involving 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single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more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common and the maxillary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lateral incisor and the maxillary third molar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the teeth most often affected. </a:t>
            </a:r>
          </a:p>
        </p:txBody>
      </p:sp>
    </p:spTree>
    <p:extLst>
      <p:ext uri="{BB962C8B-B14F-4D97-AF65-F5344CB8AC3E}">
        <p14:creationId xmlns:p14="http://schemas.microsoft.com/office/powerpoint/2010/main" val="324320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" y="381000"/>
            <a:ext cx="8991600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</a:rPr>
              <a:t>The maxillary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lateral</a:t>
            </a:r>
            <a:r>
              <a:rPr lang="en-US" sz="2400" dirty="0">
                <a:latin typeface="Times New Roman"/>
                <a:ea typeface="Calibri"/>
              </a:rPr>
              <a:t> incisors often appear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peg</a:t>
            </a:r>
            <a:r>
              <a:rPr lang="en-US" sz="2400" dirty="0">
                <a:latin typeface="Times New Roman"/>
                <a:ea typeface="Calibri"/>
              </a:rPr>
              <a:t> shaped, with the mesial and distal tooth surfaces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converging</a:t>
            </a:r>
            <a:r>
              <a:rPr lang="en-US" sz="2400" dirty="0">
                <a:latin typeface="Times New Roman"/>
                <a:ea typeface="Calibri"/>
              </a:rPr>
              <a:t> toward the </a:t>
            </a:r>
            <a:r>
              <a:rPr lang="en-US" sz="2400" dirty="0" err="1">
                <a:latin typeface="Times New Roman"/>
                <a:ea typeface="Calibri"/>
              </a:rPr>
              <a:t>incisal</a:t>
            </a:r>
            <a:r>
              <a:rPr lang="en-US" sz="2400" dirty="0">
                <a:latin typeface="Times New Roman"/>
                <a:ea typeface="Calibri"/>
              </a:rPr>
              <a:t> edge.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This </a:t>
            </a:r>
            <a:r>
              <a:rPr lang="en-US" sz="2400" dirty="0">
                <a:latin typeface="Times New Roman"/>
                <a:ea typeface="Calibri"/>
              </a:rPr>
              <a:t>“peg lateral” is thought to be familial.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maxillary third-molar </a:t>
            </a:r>
            <a:r>
              <a:rPr lang="en-US" sz="2400" dirty="0" err="1">
                <a:latin typeface="Times New Roman"/>
                <a:ea typeface="Calibri"/>
              </a:rPr>
              <a:t>microdont</a:t>
            </a:r>
            <a:r>
              <a:rPr lang="en-US" sz="2400" dirty="0">
                <a:latin typeface="Times New Roman"/>
                <a:ea typeface="Calibri"/>
              </a:rPr>
              <a:t> typically appears small but normally shaped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00400"/>
            <a:ext cx="31851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77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" y="3048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Macrodontia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One or more teeth in a dentition are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larger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than normal. 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True generalized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macrodontia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rare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and is seen occasionally in cases of pituitary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gigantism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Relative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generalized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macrodontia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is seen in individuals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normal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size teeth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small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jaws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Macrodontia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affecting 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single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tooth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uncommon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Localized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macrodontia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affecting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one side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dental arches may be seen in a condition called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facial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hemihypertrophy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422" y="4343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08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3810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DISTURBANCE IN STRUCTURE OF TEETH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1- DISTURBANCE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IN STRUCTURE OF ENAMEL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Localized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developmental defects in enamel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When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only one or few adjacent teeth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exhibit an enamel defect, it is usually considered to be caused by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localized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factor rather than a more generalized systemic or genetic factor.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Turner's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hypoplasia is manifested as a portion of missing or diminished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 tooltip="Tooth enamel"/>
              </a:rPr>
              <a:t>enamel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on a permanent tooth, usually affects only one tooth in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 tooltip="Mouth"/>
              </a:rPr>
              <a:t>mouth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and, it is referred to as a Turner's tooth. </a:t>
            </a:r>
          </a:p>
        </p:txBody>
      </p:sp>
    </p:spTree>
    <p:extLst>
      <p:ext uri="{BB962C8B-B14F-4D97-AF65-F5344CB8AC3E}">
        <p14:creationId xmlns:p14="http://schemas.microsoft.com/office/powerpoint/2010/main" val="8860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3810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most common causes are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trauma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trauma in the form of a fall, or a blow to a primary tooth, causing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intrusion or lateral luxation,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probably the most common causes of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localized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enamel defects in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succedaneous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teeth,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chronic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periapical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infection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in a primary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predecessor tooth,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surgery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in the adjacent area or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radiation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therapy. Injuries to the primary teeth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often result in enamel defects in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succedaneous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permanent teeth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because of the direct impact of the apex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root of a primary tooth on the crown or follicle of the developing permanent successor.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30675"/>
            <a:ext cx="2514600" cy="19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902462"/>
            <a:ext cx="2514600" cy="19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11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006"/>
            <a:ext cx="8839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2. Generalized developmental defects in enamel: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000"/>
              </a:spcBef>
              <a:buAutoNum type="alphaUcPeriod"/>
            </a:pP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Genetic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disorders </a:t>
            </a:r>
            <a:r>
              <a:rPr lang="en-US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Amelogenesis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imperfecta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genetic disorder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affecting the enamel of the teeth.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condition often results from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single gene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defect, either as an X–linked, autosomal dominant or autosomal recessive trait.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types are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3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1" y="1524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Hypoplastic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type: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Inadequate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formation of enamel matrix,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pitting and smooth types exist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Enamel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reduced in quantity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but is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normal hardness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Hypocalcification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type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: It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defect in initial mineralization.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defect not in the quantity but in the quality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enamel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poorly mineralized, soft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wears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easily and can be removed by a blunt instrument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588" y="13716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43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Hypomaturation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(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Hypomineralization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)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type: A defect in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crystal structure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enamel leads to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mottled enamel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with white to brown to yellow colors.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enamel can be pierced with an explorer tip with firm pressure, and the teeth shows chipping of enamel away from normal dentine surface.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54716"/>
            <a:ext cx="3886200" cy="28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0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37" y="4572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EVELOPMENTAL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ANOMALIES INVOLVING TEETH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developmental anomaly is a broad term used to define conditions which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at conception or occur before the end of pregnancy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small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 also occur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birth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-Developmental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anomalies are also sometimes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birth defects, congenital malformations or congenital anomalies.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developmental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dental anomalies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occur during various stages of the dental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7562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B. Systemic 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disturbances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Generalized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enamel hypoplasia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due to systemic disturbances usually involves teeth which are formed during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first year of life like permanent incisors, canines, and first molars.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other teeth are rarely affected because their formation start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years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after birth or later.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Systemic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ingestion of lead, mercury, some drugs such as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anticancer agents and tetracycline and some trace elements including fluoride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have been associated with developmental defect of enamel.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Exposure to such substances during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amelogenesis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may result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the formation of defective enamel depending on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stage of enamel development,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timing of exposure, the length of exposure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Ingestion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excess fluoride (more than one PPM) during tooth development can result in dental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fluorosis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Enamel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vary in color from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chalky white, yellow, or brown,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in some cases there are white striations or brown spot.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42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97" y="3048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Vitamin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A, C, D deficiency,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hypocalcemia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hypophosphatemia and hyperparathyroidism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have also all be implicated in developmental defect of enamel. 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Infectious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diseases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include, congenital syphilis, measles, mumps, scarlet fever, otitis media, pneumonia, and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exanthematous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fevers) occurring during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early childhood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that may be related to developmental defect of enamel. </a:t>
            </a:r>
          </a:p>
        </p:txBody>
      </p:sp>
    </p:spTree>
    <p:extLst>
      <p:ext uri="{BB962C8B-B14F-4D97-AF65-F5344CB8AC3E}">
        <p14:creationId xmlns:p14="http://schemas.microsoft.com/office/powerpoint/2010/main" val="122297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06" y="76200"/>
            <a:ext cx="8839200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 The child in uterus of actively infected mother with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Treponema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pallidum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may suffer from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enamel hypoplasia in permanent incisors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(tapering of mesial and distal surfaces towards the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incisal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edge with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screw driver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appearance with a central notch at their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incisal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edge 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Hutchinsons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incisors) and enamel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hypoplasia of first molars (mulberry molar) due to infection of developing tooth germ by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Treponema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spirochetes.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543" y="3987335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457" y="3991689"/>
            <a:ext cx="21096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07017"/>
            <a:ext cx="2133600" cy="192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0607" y="3967079"/>
            <a:ext cx="2057400" cy="200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2806" y="6047839"/>
            <a:ext cx="901119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200" dirty="0">
                <a:latin typeface="VqxyrtTimes-Roman"/>
                <a:ea typeface="Calibri"/>
                <a:cs typeface="VqxyrtTimes-Roman"/>
              </a:rPr>
              <a:t>(A) Sever fluorosis (9 ppm of fluoride in the drinking water). (B</a:t>
            </a:r>
            <a:r>
              <a:rPr lang="en-US" sz="1200" b="1" dirty="0">
                <a:latin typeface="NrpqbcTimes-Bold"/>
                <a:ea typeface="Calibri"/>
                <a:cs typeface="NrpqbcTimes-Bold"/>
              </a:rPr>
              <a:t>)</a:t>
            </a:r>
            <a:r>
              <a:rPr lang="en-US" sz="1200" dirty="0">
                <a:latin typeface="VqxyrtTimes-Roman"/>
                <a:ea typeface="Calibri"/>
                <a:cs typeface="VqxyrtTimes-Roman"/>
              </a:rPr>
              <a:t> Less severe fluorosis. </a:t>
            </a:r>
            <a:r>
              <a:rPr lang="en-US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(C)</a:t>
            </a:r>
            <a:r>
              <a:rPr lang="en-US" sz="1200" dirty="0" smtClean="0">
                <a:latin typeface="VqxyrtTimes-Roman"/>
                <a:ea typeface="Calibri"/>
                <a:cs typeface="VqxyrtTimes-Roman"/>
              </a:rPr>
              <a:t>Congenital </a:t>
            </a:r>
            <a:r>
              <a:rPr lang="en-US" sz="1200" dirty="0">
                <a:latin typeface="VqxyrtTimes-Roman"/>
                <a:ea typeface="Calibri"/>
                <a:cs typeface="VqxyrtTimes-Roman"/>
              </a:rPr>
              <a:t>syphilis with </a:t>
            </a:r>
            <a:r>
              <a:rPr lang="en-US" sz="1200" dirty="0" err="1">
                <a:latin typeface="Times New Roman"/>
                <a:ea typeface="Calibri"/>
                <a:cs typeface="Times New Roman"/>
              </a:rPr>
              <a:t>Hutchinsons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ea typeface="Calibri"/>
                <a:cs typeface="Times New Roman"/>
              </a:rPr>
              <a:t>incisors(D) 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>and mulberry </a:t>
            </a:r>
            <a:r>
              <a:rPr lang="en-US" sz="1200" dirty="0" smtClean="0">
                <a:latin typeface="Times New Roman"/>
                <a:ea typeface="Calibri"/>
                <a:cs typeface="Times New Roman"/>
              </a:rPr>
              <a:t>molar.</a:t>
            </a:r>
            <a:endParaRPr lang="en-US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1200" dirty="0">
                <a:latin typeface="Times New Roman"/>
                <a:ea typeface="Calibri"/>
                <a:cs typeface="Times New Roman"/>
              </a:rPr>
              <a:t> </a:t>
            </a:r>
            <a:endParaRPr lang="en-US" sz="12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825" y="5896689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VqxyrtTimes-Roman"/>
                <a:ea typeface="Calibri"/>
                <a:cs typeface="VqxyrtTimes-Roman"/>
              </a:rPr>
              <a:t>(A)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72275" y="5867549"/>
            <a:ext cx="330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VqxyrtTimes-Roman"/>
                <a:ea typeface="Calibri"/>
                <a:cs typeface="VqxyrtTimes-Roman"/>
              </a:rPr>
              <a:t> 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85431" y="5929026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VqxyrtTimes-Roman"/>
                <a:ea typeface="Calibri"/>
                <a:cs typeface="VqxyrtTimes-Roman"/>
              </a:rPr>
              <a:t>(C)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98734" y="5909339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VqxyrtTimes-Roman"/>
                <a:ea typeface="Calibri"/>
                <a:cs typeface="VqxyrtTimes-Roman"/>
              </a:rPr>
              <a:t>(D)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1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518"/>
            <a:ext cx="8839200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ABNORMALITIES IN THE NUMBER OF TEETH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Anodontia: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lack of teeth. Because development of both deciduous and permanent teeth begins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before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birth, their failure to develop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congenital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Hypodontia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oligodontia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Hypodontia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having less than 6 congenitally missing teeth (partial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anodontia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Oligodontia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having 6 or more congenitally missing teeth.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permanent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dentition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most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commonly affected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..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03" y="304800"/>
            <a:ext cx="8839200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teeth most often missing are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maxillary and mandibular third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molars,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maxillary lateral incisors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and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mandibular second premolars.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Teeth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often missing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bilaterally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mandibular incisor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the tooth most commonly missing in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deciduous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dentition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best known of the missing teeth syndromes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X-linked ectodermal dysplasia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1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" y="2286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Ectodermal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derivatives such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hair, sweat glands, nails and teeth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involved. Head hair, eye lashes and brows 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sparse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nails are dystrophic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and there is marked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oligodontia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rarely total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anodontia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Diminished sweat glands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lead 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inability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to regulate body temperature.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When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there is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anodontia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the alveolar process, without teeth to support, fails to develop and has too little bone to support implants.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are many rare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syndromes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where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hypodontia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is a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feature,but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the only common one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Down's syndrome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" y="2839402"/>
            <a:ext cx="17526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54642"/>
            <a:ext cx="2057400" cy="17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2334" y="2839402"/>
            <a:ext cx="18288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992" y="2854642"/>
            <a:ext cx="1888808" cy="17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43543"/>
            <a:ext cx="8718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One or more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third molars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absent in over 90% of these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patients ,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while absence of individual teeth scattered about the arch is also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common.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Anodontia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rare. Palatal clefts may be associated.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71" y="5562600"/>
            <a:ext cx="80973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Times New Roman"/>
              </a:rPr>
              <a:t>(A) Congenitally missing bicuspid. (B)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Oligodontia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 (C, D) Ectodermal dysplasia.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382" y="471092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0460" y="48647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8272" y="4864724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                            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" y="52251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</a:rPr>
              <a:t>S</a:t>
            </a:r>
            <a:r>
              <a:rPr lang="en-US" sz="2400" b="1" dirty="0">
                <a:latin typeface="Times New Roman"/>
                <a:ea typeface="Calibri"/>
              </a:rPr>
              <a:t>upernumerary teeth: </a:t>
            </a:r>
            <a:endParaRPr lang="en-US" sz="2400" b="1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Extra </a:t>
            </a:r>
            <a:r>
              <a:rPr lang="en-US" sz="2400" dirty="0">
                <a:latin typeface="Times New Roman"/>
                <a:ea typeface="Calibri"/>
              </a:rPr>
              <a:t>teeth found in the dental arches, result from either the formation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extra tooth buds </a:t>
            </a:r>
            <a:r>
              <a:rPr lang="en-US" sz="2400" dirty="0">
                <a:latin typeface="Times New Roman"/>
                <a:ea typeface="Calibri"/>
              </a:rPr>
              <a:t>in the dental lamina or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cleavage</a:t>
            </a:r>
            <a:r>
              <a:rPr lang="en-US" sz="2400" dirty="0">
                <a:latin typeface="Times New Roman"/>
                <a:ea typeface="Calibri"/>
              </a:rPr>
              <a:t> of already existing tooth buds and may occur in either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deciduous</a:t>
            </a:r>
            <a:r>
              <a:rPr lang="en-US" sz="2400" dirty="0">
                <a:latin typeface="Times New Roman"/>
                <a:ea typeface="Calibri"/>
              </a:rPr>
              <a:t> or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permanent</a:t>
            </a:r>
            <a:r>
              <a:rPr lang="en-US" sz="2400" dirty="0">
                <a:latin typeface="Times New Roman"/>
                <a:ea typeface="Calibri"/>
              </a:rPr>
              <a:t> dentition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Extra teeth may occur singly or in multiples and unilaterally or bilaterally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most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common supernumerary tooth is called the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mesiodens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, which is located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between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the maxillary central incisors at or near the midline. It is usually a small tooth with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conical crown and short roots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321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297" y="7620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second most common supernumerary tooth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maxillary fourth molar, </a:t>
            </a:r>
            <a:r>
              <a:rPr lang="en-US" sz="2400" dirty="0">
                <a:latin typeface="Times New Roman"/>
                <a:ea typeface="Calibri"/>
              </a:rPr>
              <a:t>which is also called 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distomolar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because it is located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distal </a:t>
            </a:r>
            <a:r>
              <a:rPr lang="en-US" sz="2400" dirty="0">
                <a:latin typeface="Times New Roman"/>
                <a:ea typeface="Calibri"/>
              </a:rPr>
              <a:t>to the third molar.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 err="1">
                <a:latin typeface="Times New Roman"/>
                <a:ea typeface="Calibri"/>
              </a:rPr>
              <a:t>distomolar</a:t>
            </a:r>
            <a:r>
              <a:rPr lang="en-US" sz="2400" dirty="0">
                <a:latin typeface="Times New Roman"/>
                <a:ea typeface="Calibri"/>
              </a:rPr>
              <a:t> can look like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 miniature </a:t>
            </a:r>
            <a:r>
              <a:rPr lang="en-US" sz="2400" dirty="0">
                <a:latin typeface="Times New Roman"/>
                <a:ea typeface="Calibri"/>
              </a:rPr>
              <a:t>third molar or be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normal</a:t>
            </a:r>
            <a:r>
              <a:rPr lang="en-US" sz="2400" dirty="0">
                <a:latin typeface="Times New Roman"/>
                <a:ea typeface="Calibri"/>
              </a:rPr>
              <a:t> third-molar size and shape. </a:t>
            </a:r>
            <a:r>
              <a:rPr lang="en-US" sz="2400" dirty="0" smtClean="0">
                <a:latin typeface="Times New Roman"/>
                <a:ea typeface="Calibri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rarely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erupts</a:t>
            </a:r>
            <a:r>
              <a:rPr lang="en-US" sz="2400" dirty="0">
                <a:latin typeface="Times New Roman"/>
                <a:ea typeface="Calibri"/>
              </a:rPr>
              <a:t> into the oral cavity and is usually discovered on </a:t>
            </a:r>
            <a:r>
              <a:rPr lang="en-US" sz="2400" dirty="0" smtClean="0">
                <a:latin typeface="Times New Roman"/>
                <a:ea typeface="Calibri"/>
              </a:rPr>
              <a:t>a radiograph.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maxillary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paramolar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is a small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rudimentary</a:t>
            </a:r>
            <a:r>
              <a:rPr lang="en-US" sz="2400" dirty="0">
                <a:latin typeface="Times New Roman"/>
                <a:ea typeface="Calibri"/>
              </a:rPr>
              <a:t> tooth that occurs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buccal</a:t>
            </a:r>
            <a:r>
              <a:rPr lang="en-US" sz="2400" dirty="0">
                <a:latin typeface="Times New Roman"/>
                <a:ea typeface="Calibri"/>
              </a:rPr>
              <a:t> to the third molar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" y="1524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Other supernumerary teeth include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mandibular and maxillary premolars and maxillary lateral incisors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Multiple </a:t>
            </a:r>
            <a:r>
              <a:rPr lang="en-US" sz="2400" dirty="0">
                <a:latin typeface="Times New Roman"/>
                <a:ea typeface="Calibri"/>
              </a:rPr>
              <a:t>supernumerary teeth may be a component of a syndrome such as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cleidocranial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dysplasia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33" y="2667000"/>
            <a:ext cx="19927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68361"/>
            <a:ext cx="1828800" cy="21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739" y="2743201"/>
            <a:ext cx="1905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68361"/>
            <a:ext cx="1674223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668360"/>
            <a:ext cx="1600200" cy="20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0832" y="5234641"/>
            <a:ext cx="889648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dirty="0">
                <a:latin typeface="Times New Roman"/>
                <a:ea typeface="Calibri"/>
                <a:cs typeface="Times New Roman"/>
              </a:rPr>
              <a:t>(A)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Mesiodens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.(B)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Distomolar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.(C)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Paramolar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.(D)Supernumerary incisor and (E) Premolar.</a:t>
            </a:r>
            <a:endParaRPr lang="en-US" sz="16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838" y="488212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09446" y="48006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53899" y="48006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35234" y="488952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82598" y="480060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363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1641</Words>
  <Application>Microsoft Office PowerPoint</Application>
  <PresentationFormat>On-screen Show (4:3)</PresentationFormat>
  <Paragraphs>107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SavonVTI</vt:lpstr>
      <vt:lpstr>Developmental disturbances of teeth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25</cp:revision>
  <dcterms:created xsi:type="dcterms:W3CDTF">2006-08-16T00:00:00Z</dcterms:created>
  <dcterms:modified xsi:type="dcterms:W3CDTF">2023-09-27T18:34:51Z</dcterms:modified>
</cp:coreProperties>
</file>