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2" r:id="rId2"/>
    <p:sldId id="256" r:id="rId3"/>
    <p:sldId id="257" r:id="rId4"/>
    <p:sldId id="275" r:id="rId5"/>
    <p:sldId id="301" r:id="rId6"/>
    <p:sldId id="294" r:id="rId7"/>
    <p:sldId id="295" r:id="rId8"/>
    <p:sldId id="296" r:id="rId9"/>
    <p:sldId id="297" r:id="rId10"/>
    <p:sldId id="298" r:id="rId11"/>
    <p:sldId id="302" r:id="rId12"/>
    <p:sldId id="303" r:id="rId13"/>
    <p:sldId id="293" r:id="rId14"/>
    <p:sldId id="299" r:id="rId15"/>
    <p:sldId id="30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DDD3"/>
    <a:srgbClr val="1C58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02" autoAdjust="0"/>
  </p:normalViewPr>
  <p:slideViewPr>
    <p:cSldViewPr snapToGrid="0">
      <p:cViewPr varScale="1">
        <p:scale>
          <a:sx n="67" d="100"/>
          <a:sy n="67"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18DC2-9374-4F6E-9108-8CC848303D69}"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7D5ED-63C0-4E82-8B69-DD315A4B8B0B}" type="slidenum">
              <a:rPr lang="en-US" smtClean="0"/>
              <a:t>‹#›</a:t>
            </a:fld>
            <a:endParaRPr lang="en-US"/>
          </a:p>
        </p:txBody>
      </p:sp>
    </p:spTree>
    <p:extLst>
      <p:ext uri="{BB962C8B-B14F-4D97-AF65-F5344CB8AC3E}">
        <p14:creationId xmlns:p14="http://schemas.microsoft.com/office/powerpoint/2010/main" val="3072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a:t>
            </a:fld>
            <a:endParaRPr lang="en-US"/>
          </a:p>
        </p:txBody>
      </p:sp>
    </p:spTree>
    <p:extLst>
      <p:ext uri="{BB962C8B-B14F-4D97-AF65-F5344CB8AC3E}">
        <p14:creationId xmlns:p14="http://schemas.microsoft.com/office/powerpoint/2010/main" val="109830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6</a:t>
            </a:fld>
            <a:endParaRPr lang="en-US"/>
          </a:p>
        </p:txBody>
      </p:sp>
    </p:spTree>
    <p:extLst>
      <p:ext uri="{BB962C8B-B14F-4D97-AF65-F5344CB8AC3E}">
        <p14:creationId xmlns:p14="http://schemas.microsoft.com/office/powerpoint/2010/main" val="3650586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7</a:t>
            </a:fld>
            <a:endParaRPr lang="en-US"/>
          </a:p>
        </p:txBody>
      </p:sp>
    </p:spTree>
    <p:extLst>
      <p:ext uri="{BB962C8B-B14F-4D97-AF65-F5344CB8AC3E}">
        <p14:creationId xmlns:p14="http://schemas.microsoft.com/office/powerpoint/2010/main" val="2730495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8</a:t>
            </a:fld>
            <a:endParaRPr lang="en-US"/>
          </a:p>
        </p:txBody>
      </p:sp>
    </p:spTree>
    <p:extLst>
      <p:ext uri="{BB962C8B-B14F-4D97-AF65-F5344CB8AC3E}">
        <p14:creationId xmlns:p14="http://schemas.microsoft.com/office/powerpoint/2010/main" val="35852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9</a:t>
            </a:fld>
            <a:endParaRPr lang="en-US"/>
          </a:p>
        </p:txBody>
      </p:sp>
    </p:spTree>
    <p:extLst>
      <p:ext uri="{BB962C8B-B14F-4D97-AF65-F5344CB8AC3E}">
        <p14:creationId xmlns:p14="http://schemas.microsoft.com/office/powerpoint/2010/main" val="3423229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10</a:t>
            </a:fld>
            <a:endParaRPr lang="en-US"/>
          </a:p>
        </p:txBody>
      </p:sp>
    </p:spTree>
    <p:extLst>
      <p:ext uri="{BB962C8B-B14F-4D97-AF65-F5344CB8AC3E}">
        <p14:creationId xmlns:p14="http://schemas.microsoft.com/office/powerpoint/2010/main" val="3984547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12</a:t>
            </a:fld>
            <a:endParaRPr lang="en-US"/>
          </a:p>
        </p:txBody>
      </p:sp>
    </p:spTree>
    <p:extLst>
      <p:ext uri="{BB962C8B-B14F-4D97-AF65-F5344CB8AC3E}">
        <p14:creationId xmlns:p14="http://schemas.microsoft.com/office/powerpoint/2010/main" val="1603037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14</a:t>
            </a:fld>
            <a:endParaRPr lang="en-US"/>
          </a:p>
        </p:txBody>
      </p:sp>
    </p:spTree>
    <p:extLst>
      <p:ext uri="{BB962C8B-B14F-4D97-AF65-F5344CB8AC3E}">
        <p14:creationId xmlns:p14="http://schemas.microsoft.com/office/powerpoint/2010/main" val="729784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15</a:t>
            </a:fld>
            <a:endParaRPr lang="en-US"/>
          </a:p>
        </p:txBody>
      </p:sp>
    </p:spTree>
    <p:extLst>
      <p:ext uri="{BB962C8B-B14F-4D97-AF65-F5344CB8AC3E}">
        <p14:creationId xmlns:p14="http://schemas.microsoft.com/office/powerpoint/2010/main" val="42353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61DB7-0FB3-216D-9A1F-92AC16B13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3B3116-D480-0E18-B093-2854C5491A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908E7D-1899-FEF1-A521-BF4D3CFD203D}"/>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749B1D06-BE5C-031B-0915-763EDCA7E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B99E7-E15D-8A88-B42B-5F201513923E}"/>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99902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0FF10-7659-4283-68CF-399A03A2C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0933FC-0A51-16B5-946C-0F2C1CA1C6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93169-E78F-1C81-9FFA-AE2614E253AC}"/>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F2750C7C-577A-2F61-BE42-103EDDD6F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D53E5-B68C-1041-374E-AA66701F382F}"/>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60447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2CB43-81FA-4758-8E1E-C0DC47AB13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984499-7F35-AC9E-8363-122B1DBBDB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3F8BE-F881-2D87-3B19-EC637EF60374}"/>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692A55CF-E804-2025-5105-50336D717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6490A-5382-66D9-5B90-C055C2EC1BA6}"/>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74142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30A1-5ED4-BB26-CB5E-AFCA2291E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56A4E-1361-8FD7-26DC-0372562F2C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781E1-8356-18DE-6936-F9A0093C48BC}"/>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EE9D3550-430E-12BA-AC5E-03194E0E4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2C972-4A65-8B61-F27C-A34ADC40803C}"/>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412257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2D8A7-EA65-7EE4-F72E-BCB5507644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A6459-14F0-11AC-5569-27EBA27D4D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058D13-4300-AD16-1769-D46DC7F1C74E}"/>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A121611E-C04E-2BED-7B82-7DC4A941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D694C-77DB-1383-0271-360F10440A4D}"/>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35349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CD21-F2A9-5141-A2C7-02F248D690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EC8DF3-5BEB-6545-1C45-3A70533763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A26A0A-04C0-5DFA-341B-A9D989A30D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B24E25-77DE-088F-627D-20F66F9E76CD}"/>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6" name="Footer Placeholder 5">
            <a:extLst>
              <a:ext uri="{FF2B5EF4-FFF2-40B4-BE49-F238E27FC236}">
                <a16:creationId xmlns:a16="http://schemas.microsoft.com/office/drawing/2014/main" id="{528B1852-62A6-C28F-DA2E-55C66E37D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28E41-A855-9E6E-BC58-EF9766BBCE27}"/>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44730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8891-E7E7-F510-E3A7-422D82E5DF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2DDC99-926A-46EA-B79F-7BA73D308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D269C7-5CA1-DF02-F373-1CDB761AF6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8FD590-7911-FCCD-C5B2-FFD03F0AE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F8219-2F7D-6502-6D68-C467DAD8D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842BAA-7ACF-F84C-C2E6-7BDCAD091ED9}"/>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8" name="Footer Placeholder 7">
            <a:extLst>
              <a:ext uri="{FF2B5EF4-FFF2-40B4-BE49-F238E27FC236}">
                <a16:creationId xmlns:a16="http://schemas.microsoft.com/office/drawing/2014/main" id="{E8E4344A-95E1-562A-BE42-A29B9DA3B8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335354-D87E-C2D5-E238-D3EB0C17CC1A}"/>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93388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EFF2-DFAD-E354-1FA7-BD0C2A986C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BA942D-88D8-4FBC-CBDA-7F1FBE11E8EF}"/>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4" name="Footer Placeholder 3">
            <a:extLst>
              <a:ext uri="{FF2B5EF4-FFF2-40B4-BE49-F238E27FC236}">
                <a16:creationId xmlns:a16="http://schemas.microsoft.com/office/drawing/2014/main" id="{22C52876-9A2A-162E-6AD8-F3B9AA4C7B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646E7-759C-9606-5B83-82E8884141F2}"/>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30435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CEE344-89DD-0674-CC0C-2FE4E80EB9AB}"/>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3" name="Footer Placeholder 2">
            <a:extLst>
              <a:ext uri="{FF2B5EF4-FFF2-40B4-BE49-F238E27FC236}">
                <a16:creationId xmlns:a16="http://schemas.microsoft.com/office/drawing/2014/main" id="{7E0D34AA-5FA0-E409-6931-A3C2EC2E5D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3732B1-A9B9-CD18-AE5F-2B676C8F51F9}"/>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83807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1DCF-8F9A-8E06-DA82-760E7BEEC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2423D-52B4-E360-B84A-B8E56CCDA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FA503C-9ABC-9BE5-F595-FF699EE5D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1A7C5-4CC9-A458-5DD7-3335F4B7A9F3}"/>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6" name="Footer Placeholder 5">
            <a:extLst>
              <a:ext uri="{FF2B5EF4-FFF2-40B4-BE49-F238E27FC236}">
                <a16:creationId xmlns:a16="http://schemas.microsoft.com/office/drawing/2014/main" id="{60492FD3-79C9-E8D2-2C78-FA2C0B9FB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971AC-78BA-6DF2-3067-0959DE9143A3}"/>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4114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A2C6-3C6C-122F-9D28-7DDCB0E84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E4A6F1-DC67-FB19-CFC1-B083B2462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8244F6-9565-0682-3FD5-B50A7886F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84139-1FFB-6C2E-8978-B4118EDAB1E1}"/>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6" name="Footer Placeholder 5">
            <a:extLst>
              <a:ext uri="{FF2B5EF4-FFF2-40B4-BE49-F238E27FC236}">
                <a16:creationId xmlns:a16="http://schemas.microsoft.com/office/drawing/2014/main" id="{8331538C-15FE-1FEC-F667-9E450C0C9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B5FAD-F9AB-4569-112E-B8DE8A77AF29}"/>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33550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A5F80-0237-3D80-29B1-AA144C312D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4BF9E4-06BB-381E-B192-4370DA590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0BA10-9A02-9CF3-5BE2-219E52BA7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3F38B810-73A9-6175-7FB6-538DCC544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D35E48-08EF-F607-CD78-4AF91390A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27CCD-9E88-4762-8EEB-E8A47272802A}" type="slidenum">
              <a:rPr lang="en-US" smtClean="0"/>
              <a:t>‹#›</a:t>
            </a:fld>
            <a:endParaRPr lang="en-US"/>
          </a:p>
        </p:txBody>
      </p:sp>
    </p:spTree>
    <p:extLst>
      <p:ext uri="{BB962C8B-B14F-4D97-AF65-F5344CB8AC3E}">
        <p14:creationId xmlns:p14="http://schemas.microsoft.com/office/powerpoint/2010/main" val="811111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832656" y="174895"/>
            <a:ext cx="7980947" cy="3042706"/>
          </a:xfrm>
        </p:spPr>
        <p:txBody>
          <a:bodyPr>
            <a:normAutofit/>
          </a:bodyPr>
          <a:lstStyle/>
          <a:p>
            <a:r>
              <a:rPr lang="en-US" dirty="0">
                <a:solidFill>
                  <a:schemeClr val="tx1"/>
                </a:solidFill>
                <a:latin typeface="Century Schoolbook" panose="02040604050505020304" pitchFamily="18" charset="0"/>
              </a:rPr>
              <a:t>Patient Assessment</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5533786" y="3428999"/>
            <a:ext cx="5355264" cy="1169893"/>
          </a:xfrm>
        </p:spPr>
        <p:txBody>
          <a:bodyPr>
            <a:noAutofit/>
          </a:bodyPr>
          <a:lstStyle/>
          <a:p>
            <a:pPr>
              <a:lnSpc>
                <a:spcPct val="100000"/>
              </a:lnSpc>
              <a:spcAft>
                <a:spcPts val="600"/>
              </a:spcAft>
            </a:pPr>
            <a:r>
              <a:rPr lang="en-US" b="1" dirty="0">
                <a:latin typeface="Century Schoolbook" panose="02040604050505020304" pitchFamily="18" charset="0"/>
              </a:rPr>
              <a:t>Dr. Shajwan Salar</a:t>
            </a:r>
          </a:p>
          <a:p>
            <a:pPr>
              <a:lnSpc>
                <a:spcPct val="100000"/>
              </a:lnSpc>
              <a:spcAft>
                <a:spcPts val="600"/>
              </a:spcAft>
            </a:pPr>
            <a:r>
              <a:rPr lang="en-US" dirty="0">
                <a:latin typeface="Century Schoolbook" panose="02040604050505020304" pitchFamily="18" charset="0"/>
              </a:rPr>
              <a:t>Patient assessment course code</a:t>
            </a:r>
          </a:p>
          <a:p>
            <a:pPr>
              <a:lnSpc>
                <a:spcPct val="100000"/>
              </a:lnSpc>
              <a:spcAft>
                <a:spcPts val="600"/>
              </a:spcAft>
            </a:pPr>
            <a:r>
              <a:rPr lang="en-US" dirty="0">
                <a:latin typeface="Century Schoolbook" panose="02040604050505020304" pitchFamily="18" charset="0"/>
              </a:rPr>
              <a:t>Semester one</a:t>
            </a:r>
          </a:p>
          <a:p>
            <a:pPr>
              <a:lnSpc>
                <a:spcPct val="100000"/>
              </a:lnSpc>
              <a:spcAft>
                <a:spcPts val="600"/>
              </a:spcAft>
            </a:pPr>
            <a:r>
              <a:rPr lang="en-US" dirty="0">
                <a:latin typeface="Century Schoolbook" panose="02040604050505020304" pitchFamily="18" charset="0"/>
              </a:rPr>
              <a:t>Week two</a:t>
            </a:r>
          </a:p>
          <a:p>
            <a:pPr>
              <a:lnSpc>
                <a:spcPct val="100000"/>
              </a:lnSpc>
              <a:spcAft>
                <a:spcPts val="600"/>
              </a:spcAft>
            </a:pPr>
            <a:r>
              <a:rPr lang="en-US" dirty="0">
                <a:latin typeface="Century Schoolbook" panose="02040604050505020304" pitchFamily="18" charset="0"/>
              </a:rPr>
              <a:t>18-10-2023 </a:t>
            </a:r>
          </a:p>
        </p:txBody>
      </p:sp>
      <p:pic>
        <p:nvPicPr>
          <p:cNvPr id="5" name="Picture 4">
            <a:extLst>
              <a:ext uri="{FF2B5EF4-FFF2-40B4-BE49-F238E27FC236}">
                <a16:creationId xmlns:a16="http://schemas.microsoft.com/office/drawing/2014/main" id="{79E2F7C9-81DF-F3F0-E0A3-1B3E21455E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505" y="2326924"/>
            <a:ext cx="2204151" cy="2204151"/>
          </a:xfrm>
          <a:prstGeom prst="rect">
            <a:avLst/>
          </a:prstGeom>
          <a:noFill/>
          <a:ln>
            <a:noFill/>
          </a:ln>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5" name="TextBox 4">
            <a:extLst>
              <a:ext uri="{FF2B5EF4-FFF2-40B4-BE49-F238E27FC236}">
                <a16:creationId xmlns:a16="http://schemas.microsoft.com/office/drawing/2014/main" id="{C4AFFF53-1F1E-4610-985D-2828E74CA608}"/>
              </a:ext>
            </a:extLst>
          </p:cNvPr>
          <p:cNvSpPr txBox="1"/>
          <p:nvPr/>
        </p:nvSpPr>
        <p:spPr>
          <a:xfrm>
            <a:off x="2557463" y="2844225"/>
            <a:ext cx="7497365" cy="584775"/>
          </a:xfrm>
          <a:prstGeom prst="rect">
            <a:avLst/>
          </a:prstGeom>
          <a:noFill/>
        </p:spPr>
        <p:txBody>
          <a:bodyPr wrap="square">
            <a:spAutoFit/>
          </a:bodyPr>
          <a:lstStyle/>
          <a:p>
            <a:r>
              <a:rPr lang="en-US" sz="3200" dirty="0">
                <a:latin typeface="Times New Roman" panose="02020603050405020304" pitchFamily="18" charset="0"/>
                <a:ea typeface="Arial Unicode MS" panose="020B0604020202020204" pitchFamily="34" charset="-128"/>
                <a:cs typeface="Times New Roman" panose="02020603050405020304" pitchFamily="18" charset="0"/>
              </a:rPr>
              <a:t>Patient assessment and documentation</a:t>
            </a:r>
          </a:p>
        </p:txBody>
      </p:sp>
    </p:spTree>
    <p:extLst>
      <p:ext uri="{BB962C8B-B14F-4D97-AF65-F5344CB8AC3E}">
        <p14:creationId xmlns:p14="http://schemas.microsoft.com/office/powerpoint/2010/main" val="118572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7E93E9-76AF-87FA-A2CC-AC560D7BEDE3}"/>
              </a:ext>
            </a:extLst>
          </p:cNvPr>
          <p:cNvSpPr>
            <a:spLocks noGrp="1"/>
          </p:cNvSpPr>
          <p:nvPr>
            <p:ph idx="1"/>
          </p:nvPr>
        </p:nvSpPr>
        <p:spPr>
          <a:xfrm>
            <a:off x="483394" y="719137"/>
            <a:ext cx="11225212" cy="5419725"/>
          </a:xfrm>
        </p:spPr>
        <p:txBody>
          <a:bodyPr>
            <a:noAutofit/>
          </a:bodyPr>
          <a:lstStyle/>
          <a:p>
            <a:pPr algn="l"/>
            <a:r>
              <a:rPr lang="en-US" sz="2400" b="0" i="0" u="none" strike="noStrike" baseline="0" dirty="0">
                <a:solidFill>
                  <a:srgbClr val="201C20"/>
                </a:solidFill>
                <a:latin typeface="Times New Roman" panose="02020603050405020304" pitchFamily="18" charset="0"/>
                <a:cs typeface="Times New Roman" panose="02020603050405020304" pitchFamily="18" charset="0"/>
              </a:rPr>
              <a:t>Pharmacist documentation of clinical patient encounters is a required professional function.</a:t>
            </a:r>
          </a:p>
          <a:p>
            <a:pPr algn="l"/>
            <a:r>
              <a:rPr lang="en-US" sz="2400" b="0" i="0" u="none" strike="noStrike" baseline="0" dirty="0">
                <a:solidFill>
                  <a:srgbClr val="201C20"/>
                </a:solidFill>
                <a:latin typeface="Times New Roman" panose="02020603050405020304" pitchFamily="18" charset="0"/>
                <a:cs typeface="Times New Roman" panose="02020603050405020304" pitchFamily="18" charset="0"/>
              </a:rPr>
              <a:t>Pharmacists should be able to develop a problem list by medical record review and to use SOAP notes to document each encounter.</a:t>
            </a:r>
          </a:p>
          <a:p>
            <a:pPr algn="l"/>
            <a:r>
              <a:rPr lang="en-US" sz="2400" dirty="0">
                <a:solidFill>
                  <a:srgbClr val="201C20"/>
                </a:solidFill>
                <a:latin typeface="Times New Roman" panose="02020603050405020304" pitchFamily="18" charset="0"/>
                <a:cs typeface="Times New Roman" panose="02020603050405020304" pitchFamily="18" charset="0"/>
              </a:rPr>
              <a:t>A SOAP note is a written document created by a healthcare professional describing a session with a patient.</a:t>
            </a:r>
          </a:p>
          <a:p>
            <a:pPr algn="l"/>
            <a:endParaRPr lang="en-US" sz="2400" b="0" i="0" u="none" strike="noStrike" baseline="0" dirty="0">
              <a:solidFill>
                <a:srgbClr val="201C20"/>
              </a:solidFill>
              <a:latin typeface="Times New Roman" panose="02020603050405020304" pitchFamily="18" charset="0"/>
              <a:cs typeface="Times New Roman" panose="02020603050405020304" pitchFamily="18" charset="0"/>
            </a:endParaRPr>
          </a:p>
          <a:p>
            <a:pPr marL="0" indent="0" algn="l">
              <a:buNone/>
            </a:pPr>
            <a:r>
              <a:rPr lang="en-US" sz="2400" dirty="0">
                <a:solidFill>
                  <a:schemeClr val="tx2"/>
                </a:solidFill>
                <a:latin typeface="Times New Roman" panose="02020603050405020304" pitchFamily="18" charset="0"/>
                <a:cs typeface="Times New Roman" panose="02020603050405020304" pitchFamily="18" charset="0"/>
              </a:rPr>
              <a:t>Importance of SOAP</a:t>
            </a:r>
            <a:endParaRPr lang="en-US" sz="2400" b="0" i="0" u="none" strike="noStrike" baseline="0" dirty="0">
              <a:solidFill>
                <a:schemeClr val="tx2"/>
              </a:solidFill>
              <a:latin typeface="Times New Roman" panose="02020603050405020304" pitchFamily="18" charset="0"/>
              <a:cs typeface="Times New Roman" panose="02020603050405020304" pitchFamily="18" charset="0"/>
            </a:endParaRPr>
          </a:p>
          <a:p>
            <a:r>
              <a:rPr lang="en-US" sz="2400" dirty="0">
                <a:solidFill>
                  <a:srgbClr val="4E3751"/>
                </a:solidFill>
                <a:latin typeface="Times New Roman" panose="02020603050405020304" pitchFamily="18" charset="0"/>
                <a:cs typeface="Times New Roman" panose="02020603050405020304" pitchFamily="18" charset="0"/>
              </a:rPr>
              <a:t> Its structure facilitates clinical reasoning and makes medical </a:t>
            </a:r>
            <a:r>
              <a:rPr lang="en-US" sz="2400" b="0" i="0" dirty="0">
                <a:solidFill>
                  <a:srgbClr val="4E3751"/>
                </a:solidFill>
                <a:effectLst/>
                <a:latin typeface="Times New Roman" panose="02020603050405020304" pitchFamily="18" charset="0"/>
                <a:cs typeface="Times New Roman" panose="02020603050405020304" pitchFamily="18" charset="0"/>
              </a:rPr>
              <a:t>record easier</a:t>
            </a:r>
          </a:p>
          <a:p>
            <a:r>
              <a:rPr lang="en-US" sz="2400" b="0" i="0" dirty="0">
                <a:solidFill>
                  <a:srgbClr val="4E3751"/>
                </a:solidFill>
                <a:effectLst/>
                <a:latin typeface="Times New Roman" panose="02020603050405020304" pitchFamily="18" charset="0"/>
                <a:cs typeface="Times New Roman" panose="02020603050405020304" pitchFamily="18" charset="0"/>
              </a:rPr>
              <a:t>It creates a problem-oriented medical record that contributes to a detailed reader-friendly medical history. </a:t>
            </a:r>
          </a:p>
          <a:p>
            <a:pPr algn="l"/>
            <a:r>
              <a:rPr lang="en-US" sz="2400" b="0" i="0" dirty="0">
                <a:solidFill>
                  <a:srgbClr val="4E3751"/>
                </a:solidFill>
                <a:effectLst/>
                <a:latin typeface="Times New Roman" panose="02020603050405020304" pitchFamily="18" charset="0"/>
                <a:cs typeface="Times New Roman" panose="02020603050405020304" pitchFamily="18" charset="0"/>
              </a:rPr>
              <a:t>Both subjective and objective data are considered.</a:t>
            </a:r>
          </a:p>
          <a:p>
            <a:pPr algn="l"/>
            <a:r>
              <a:rPr lang="en-US" sz="2400" b="0" i="0" dirty="0">
                <a:solidFill>
                  <a:srgbClr val="4E3751"/>
                </a:solidFill>
                <a:effectLst/>
                <a:latin typeface="Times New Roman" panose="02020603050405020304" pitchFamily="18" charset="0"/>
                <a:cs typeface="Times New Roman" panose="02020603050405020304" pitchFamily="18" charset="0"/>
              </a:rPr>
              <a:t>SOAP format improves communication between health carers and patients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08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DCAB671-B21E-2457-69F1-6A4549458D6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00137" y="126831"/>
            <a:ext cx="8601075" cy="6670430"/>
          </a:xfrm>
        </p:spPr>
      </p:pic>
    </p:spTree>
    <p:extLst>
      <p:ext uri="{BB962C8B-B14F-4D97-AF65-F5344CB8AC3E}">
        <p14:creationId xmlns:p14="http://schemas.microsoft.com/office/powerpoint/2010/main" val="638364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001998-3F1D-A18C-B1A3-86AA6C274BDF}"/>
              </a:ext>
            </a:extLst>
          </p:cNvPr>
          <p:cNvSpPr>
            <a:spLocks noGrp="1"/>
          </p:cNvSpPr>
          <p:nvPr>
            <p:ph idx="1"/>
          </p:nvPr>
        </p:nvSpPr>
        <p:spPr>
          <a:xfrm>
            <a:off x="285749" y="314325"/>
            <a:ext cx="11644313" cy="6415088"/>
          </a:xfrm>
        </p:spPr>
        <p:txBody>
          <a:bodyPr>
            <a:normAutofit fontScale="92500" lnSpcReduction="10000"/>
          </a:bodyPr>
          <a:lstStyle/>
          <a:p>
            <a:pPr marL="0" marR="0" algn="just">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Subjective data 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stands for subjective information, which is information obtained during their interview. It also includes information given to you verbally by family, friends, or other health care providers and staff. Subjective information is the patient's and others' perceptions of the illness. </a:t>
            </a:r>
          </a:p>
          <a:p>
            <a:pPr marL="0" marR="0" algn="just">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When answers to closed-ended questions rule out complications due to chronic diseases, such as diabetes, all negative answers can be lumped under the term "denies; e.g., "patient denies, visual disturbances, chest pain, shortness of breath (SOB), hypoglycemic symptoms, numbness and tingling in extremities, vaginal discharge, or dysuria.</a:t>
            </a:r>
          </a:p>
          <a:p>
            <a:pPr marL="0" marR="0" algn="just">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Any positive responses are further investigated using LOQQSAM and added to the note. "She states she has periodic headaches that are mild, of short duration and are relieved by acetaminophen and are not associated with low blood glucose or neurological symptoms. </a:t>
            </a:r>
          </a:p>
          <a:p>
            <a:pPr marL="0" marR="0" algn="just">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Objective Data O</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stands for objective data, which include laboratory or diagnostic test results, findings on physical examination, vital signs, and what you observe, e.g., labored breathing, splinting, or coughing. in addition to whatever is documented previously or found in the medical record by either yourself or other providers, including subjective information from previous visits, the problem list, etc. </a:t>
            </a:r>
          </a:p>
          <a:p>
            <a:pPr marL="0" marR="0" algn="just">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Assessment 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stands for assessment. Assessment includes the suspected diagnosis, level of control of chronic diseases, or provisional diagnosis while waiting for final confirmation of the diagnosis. For example, the 80-year-old lady with multiple C-sections might have her assessment read “Severe abdominal pain, nausea, and vomiting suggesting intestinal obstruction” Later once the diagnosis is confirmed, it would change to intestinal obstruction. In the case of a patient seen for a routine follow-up visit for diabetes, the entry might be "Type 2 diabetes nearly at target A1C, without complications.</a:t>
            </a:r>
          </a:p>
          <a:p>
            <a:pPr marL="0" marR="0" algn="just">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Plan P</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stands for plan, which includes a variety of topics. Referrals, follow-up appointments ("Return to clinic in 3 months:'), and further diagnostic tests are all included in the plan. In addition, the plan includes patient education performed and the treatment plan, which includes both drug and nondrug therapies.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876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pic>
        <p:nvPicPr>
          <p:cNvPr id="5" name="Picture 4">
            <a:extLst>
              <a:ext uri="{FF2B5EF4-FFF2-40B4-BE49-F238E27FC236}">
                <a16:creationId xmlns:a16="http://schemas.microsoft.com/office/drawing/2014/main" id="{D8F62CBC-5CAF-8115-AE31-B39D9F58A2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335" y="528698"/>
            <a:ext cx="7917329" cy="5969857"/>
          </a:xfrm>
          <a:prstGeom prst="rect">
            <a:avLst/>
          </a:prstGeom>
        </p:spPr>
      </p:pic>
      <p:sp>
        <p:nvSpPr>
          <p:cNvPr id="6" name="TextBox 5">
            <a:extLst>
              <a:ext uri="{FF2B5EF4-FFF2-40B4-BE49-F238E27FC236}">
                <a16:creationId xmlns:a16="http://schemas.microsoft.com/office/drawing/2014/main" id="{3002DF39-109D-6F6F-1CBF-7A542E65318E}"/>
              </a:ext>
            </a:extLst>
          </p:cNvPr>
          <p:cNvSpPr txBox="1"/>
          <p:nvPr/>
        </p:nvSpPr>
        <p:spPr>
          <a:xfrm>
            <a:off x="321469" y="128588"/>
            <a:ext cx="2295852"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SOAP Example</a:t>
            </a:r>
          </a:p>
        </p:txBody>
      </p:sp>
    </p:spTree>
    <p:extLst>
      <p:ext uri="{BB962C8B-B14F-4D97-AF65-F5344CB8AC3E}">
        <p14:creationId xmlns:p14="http://schemas.microsoft.com/office/powerpoint/2010/main" val="190645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5" name="TextBox 4">
            <a:extLst>
              <a:ext uri="{FF2B5EF4-FFF2-40B4-BE49-F238E27FC236}">
                <a16:creationId xmlns:a16="http://schemas.microsoft.com/office/drawing/2014/main" id="{6450A5E6-D407-BE1F-F891-AA8D099B76FF}"/>
              </a:ext>
            </a:extLst>
          </p:cNvPr>
          <p:cNvSpPr txBox="1"/>
          <p:nvPr/>
        </p:nvSpPr>
        <p:spPr>
          <a:xfrm>
            <a:off x="566928" y="950976"/>
            <a:ext cx="11100816" cy="2677656"/>
          </a:xfrm>
          <a:prstGeom prst="rect">
            <a:avLst/>
          </a:prstGeom>
          <a:noFill/>
        </p:spPr>
        <p:txBody>
          <a:bodyPr wrap="square">
            <a:spAutoFit/>
          </a:bodyPr>
          <a:lstStyle/>
          <a:p>
            <a:pPr marL="0" indent="0">
              <a:buNone/>
            </a:pPr>
            <a:r>
              <a:rPr lang="en-US" sz="2400" dirty="0">
                <a:effectLst/>
                <a:latin typeface="Times New Roman" panose="02020603050405020304" pitchFamily="18" charset="0"/>
                <a:cs typeface="Times New Roman" panose="02020603050405020304" pitchFamily="18" charset="0"/>
              </a:rPr>
              <a:t>References</a:t>
            </a:r>
          </a:p>
          <a:p>
            <a:pPr marL="342900" indent="-342900">
              <a:buFont typeface="Arial" panose="020B0604020202020204" pitchFamily="34" charset="0"/>
              <a:buChar char="•"/>
            </a:pPr>
            <a:r>
              <a:rPr lang="en-US" sz="2400" dirty="0">
                <a:effectLst/>
                <a:latin typeface="Times New Roman" panose="02020603050405020304" pitchFamily="18" charset="0"/>
                <a:cs typeface="Times New Roman" panose="02020603050405020304" pitchFamily="18" charset="0"/>
              </a:rPr>
              <a:t>Jones, R. M., &amp; Jones, R. M. (2016). </a:t>
            </a:r>
            <a:r>
              <a:rPr lang="en-US" sz="2400" i="1" dirty="0">
                <a:effectLst/>
                <a:latin typeface="Times New Roman" panose="02020603050405020304" pitchFamily="18" charset="0"/>
                <a:cs typeface="Times New Roman" panose="02020603050405020304" pitchFamily="18" charset="0"/>
              </a:rPr>
              <a:t>Patient assessment in pharmacy practice</a:t>
            </a:r>
            <a:r>
              <a:rPr lang="en-US" sz="2400" dirty="0">
                <a:effectLst/>
                <a:latin typeface="Times New Roman" panose="02020603050405020304" pitchFamily="18" charset="0"/>
                <a:cs typeface="Times New Roman" panose="02020603050405020304" pitchFamily="18" charset="0"/>
              </a:rPr>
              <a:t>. Wolters Kluwer.</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Plowden, K. O., &amp; Janice Donaldson </a:t>
            </a:r>
            <a:r>
              <a:rPr lang="en-US" sz="2400" dirty="0" err="1">
                <a:latin typeface="Times New Roman" panose="02020603050405020304" pitchFamily="18" charset="0"/>
                <a:cs typeface="Times New Roman" panose="02020603050405020304" pitchFamily="18" charset="0"/>
              </a:rPr>
              <a:t>Hausauer</a:t>
            </a:r>
            <a:r>
              <a:rPr lang="en-US" sz="2400" dirty="0">
                <a:latin typeface="Times New Roman" panose="02020603050405020304" pitchFamily="18" charset="0"/>
                <a:cs typeface="Times New Roman" panose="02020603050405020304" pitchFamily="18" charset="0"/>
              </a:rPr>
              <a:t>. (2004). Instructor’s Resource Kit for Jarvis Physical Examination and Health Assessment.</a:t>
            </a:r>
          </a:p>
          <a:p>
            <a:pPr marL="342900" indent="-342900">
              <a:buFont typeface="Arial" panose="020B0604020202020204" pitchFamily="34" charset="0"/>
              <a:buChar char="•"/>
            </a:pPr>
            <a:r>
              <a:rPr lang="en-US" sz="2400" b="0" i="0" dirty="0" err="1">
                <a:effectLst/>
                <a:latin typeface="Times New Roman" panose="02020603050405020304" pitchFamily="18" charset="0"/>
                <a:cs typeface="Times New Roman" panose="02020603050405020304" pitchFamily="18" charset="0"/>
              </a:rPr>
              <a:t>Herrier</a:t>
            </a:r>
            <a:r>
              <a:rPr lang="en-US" sz="2400" b="0" i="0" dirty="0">
                <a:effectLst/>
                <a:latin typeface="Times New Roman" panose="02020603050405020304" pitchFamily="18" charset="0"/>
                <a:cs typeface="Times New Roman" panose="02020603050405020304" pitchFamily="18" charset="0"/>
              </a:rPr>
              <a:t>, R. N., Apgar, D. A., Boyce, R. W., &amp; Foster, S. L. (2015). </a:t>
            </a:r>
            <a:r>
              <a:rPr lang="en-US" sz="2400" b="0" i="1" dirty="0">
                <a:effectLst/>
                <a:latin typeface="Times New Roman" panose="02020603050405020304" pitchFamily="18" charset="0"/>
                <a:cs typeface="Times New Roman" panose="02020603050405020304" pitchFamily="18" charset="0"/>
              </a:rPr>
              <a:t>Patient assessment in pharmacy</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Mcgraw</a:t>
            </a:r>
            <a:r>
              <a:rPr lang="en-US" sz="2400" b="0" i="0" dirty="0">
                <a:effectLst/>
                <a:latin typeface="Times New Roman" panose="02020603050405020304" pitchFamily="18" charset="0"/>
                <a:cs typeface="Times New Roman" panose="02020603050405020304" pitchFamily="18" charset="0"/>
              </a:rPr>
              <a:t> Hill Education Medical.</a:t>
            </a:r>
            <a:r>
              <a:rPr lang="en-US" sz="2400" dirty="0">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1312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4C0F-5866-962C-FA0D-9124E638B2A3}"/>
              </a:ext>
            </a:extLst>
          </p:cNvPr>
          <p:cNvSpPr>
            <a:spLocks noGrp="1"/>
          </p:cNvSpPr>
          <p:nvPr>
            <p:ph type="ctrTitle"/>
          </p:nvPr>
        </p:nvSpPr>
        <p:spPr>
          <a:xfrm>
            <a:off x="0" y="1888291"/>
            <a:ext cx="11756571" cy="1076252"/>
          </a:xfrm>
        </p:spPr>
        <p:txBody>
          <a:bodyPr>
            <a:noAutofit/>
          </a:bodyPr>
          <a:lstStyle/>
          <a:p>
            <a:r>
              <a:rPr lang="en-US" sz="4800" b="1" dirty="0">
                <a:solidFill>
                  <a:srgbClr val="1C584F"/>
                </a:solidFill>
                <a:latin typeface="Times New Roman" panose="02020603050405020304" pitchFamily="18" charset="0"/>
                <a:cs typeface="Times New Roman" panose="02020603050405020304" pitchFamily="18" charset="0"/>
              </a:rPr>
              <a:t>Patient Assessment And Communication</a:t>
            </a:r>
          </a:p>
        </p:txBody>
      </p:sp>
      <p:sp>
        <p:nvSpPr>
          <p:cNvPr id="3" name="Subtitle 2">
            <a:extLst>
              <a:ext uri="{FF2B5EF4-FFF2-40B4-BE49-F238E27FC236}">
                <a16:creationId xmlns:a16="http://schemas.microsoft.com/office/drawing/2014/main" id="{D01DE9FE-B1AC-7539-1F48-41C7E52841FF}"/>
              </a:ext>
            </a:extLst>
          </p:cNvPr>
          <p:cNvSpPr>
            <a:spLocks noGrp="1"/>
          </p:cNvSpPr>
          <p:nvPr>
            <p:ph type="subTitle" idx="1"/>
          </p:nvPr>
        </p:nvSpPr>
        <p:spPr>
          <a:xfrm>
            <a:off x="-283699" y="5892800"/>
            <a:ext cx="6582899" cy="965200"/>
          </a:xfrm>
        </p:spPr>
        <p:txBody>
          <a:bodyPr/>
          <a:lstStyle/>
          <a:p>
            <a:r>
              <a:rPr lang="en-US" dirty="0">
                <a:solidFill>
                  <a:srgbClr val="1C584F"/>
                </a:solidFill>
                <a:latin typeface="Times New Roman" panose="02020603050405020304" pitchFamily="18" charset="0"/>
                <a:cs typeface="Times New Roman" panose="02020603050405020304" pitchFamily="18" charset="0"/>
              </a:rPr>
              <a:t>Dr. Shajwan Salar Nanakali</a:t>
            </a:r>
          </a:p>
          <a:p>
            <a:r>
              <a:rPr lang="en-US" dirty="0">
                <a:solidFill>
                  <a:srgbClr val="1C584F"/>
                </a:solidFill>
                <a:latin typeface="Times New Roman" panose="02020603050405020304" pitchFamily="18" charset="0"/>
                <a:cs typeface="Times New Roman" panose="02020603050405020304" pitchFamily="18" charset="0"/>
              </a:rPr>
              <a:t>BPharm, MPH (Global Public Health)</a:t>
            </a:r>
          </a:p>
        </p:txBody>
      </p:sp>
    </p:spTree>
    <p:extLst>
      <p:ext uri="{BB962C8B-B14F-4D97-AF65-F5344CB8AC3E}">
        <p14:creationId xmlns:p14="http://schemas.microsoft.com/office/powerpoint/2010/main" val="122552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7DE8-F24C-E109-1CF5-356C20C77AFC}"/>
              </a:ext>
            </a:extLst>
          </p:cNvPr>
          <p:cNvSpPr>
            <a:spLocks noGrp="1"/>
          </p:cNvSpPr>
          <p:nvPr>
            <p:ph type="title"/>
          </p:nvPr>
        </p:nvSpPr>
        <p:spPr>
          <a:xfrm>
            <a:off x="435430" y="-137771"/>
            <a:ext cx="10515600" cy="1325563"/>
          </a:xfrm>
        </p:spPr>
        <p:txBody>
          <a:bodyPr>
            <a:normAutofit/>
          </a:bodyPr>
          <a:lstStyle/>
          <a:p>
            <a:r>
              <a:rPr lang="en-US" sz="4000" b="1" dirty="0">
                <a:solidFill>
                  <a:schemeClr val="accent1">
                    <a:lumMod val="50000"/>
                  </a:schemeClr>
                </a:solidFill>
                <a:latin typeface="Times New Roman" panose="02020603050405020304" pitchFamily="18" charset="0"/>
                <a:cs typeface="Times New Roman" panose="02020603050405020304" pitchFamily="18" charset="0"/>
              </a:rPr>
              <a:t>Learning Objectives/Outcomes</a:t>
            </a:r>
          </a:p>
        </p:txBody>
      </p:sp>
      <p:sp>
        <p:nvSpPr>
          <p:cNvPr id="3" name="Content Placeholder 2">
            <a:extLst>
              <a:ext uri="{FF2B5EF4-FFF2-40B4-BE49-F238E27FC236}">
                <a16:creationId xmlns:a16="http://schemas.microsoft.com/office/drawing/2014/main" id="{3287FBE8-AD0F-EF3F-DDD4-B9D781E9CBBF}"/>
              </a:ext>
            </a:extLst>
          </p:cNvPr>
          <p:cNvSpPr>
            <a:spLocks noGrp="1"/>
          </p:cNvSpPr>
          <p:nvPr>
            <p:ph idx="1"/>
          </p:nvPr>
        </p:nvSpPr>
        <p:spPr>
          <a:xfrm>
            <a:off x="275773" y="1030514"/>
            <a:ext cx="9303656" cy="5602515"/>
          </a:xfrm>
        </p:spPr>
        <p:txBody>
          <a:bodyPr>
            <a:noAutofit/>
          </a:bodyPr>
          <a:lstStyle/>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Patient history and case presentation</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Patient assessment and documentation</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SOAP note</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Vital signs</a:t>
            </a:r>
          </a:p>
        </p:txBody>
      </p:sp>
      <p:pic>
        <p:nvPicPr>
          <p:cNvPr id="4" name="Picture 3">
            <a:extLst>
              <a:ext uri="{FF2B5EF4-FFF2-40B4-BE49-F238E27FC236}">
                <a16:creationId xmlns:a16="http://schemas.microsoft.com/office/drawing/2014/main" id="{A5DE9BE1-F981-289D-953A-A42742CAD8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389183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CA50CFE4-9B7A-4FFA-237A-84EFFEE4C33F}"/>
              </a:ext>
            </a:extLst>
          </p:cNvPr>
          <p:cNvSpPr>
            <a:spLocks noChangeArrowheads="1"/>
          </p:cNvSpPr>
          <p:nvPr/>
        </p:nvSpPr>
        <p:spPr bwMode="auto">
          <a:xfrm>
            <a:off x="303362" y="170598"/>
            <a:ext cx="65" cy="86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734126"/>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C4ED428-E3A1-74DB-56F0-967150C81917}"/>
              </a:ext>
            </a:extLst>
          </p:cNvPr>
          <p:cNvSpPr>
            <a:spLocks noGrp="1"/>
          </p:cNvSpPr>
          <p:nvPr>
            <p:ph idx="1"/>
          </p:nvPr>
        </p:nvSpPr>
        <p:spPr>
          <a:xfrm>
            <a:off x="161926" y="212608"/>
            <a:ext cx="10715124" cy="6516804"/>
          </a:xfrm>
        </p:spPr>
        <p:txBody>
          <a:bodyPr>
            <a:normAutofit/>
          </a:bodyPr>
          <a:lstStyle/>
          <a:p>
            <a:pPr marL="0" indent="0">
              <a:buNone/>
            </a:pPr>
            <a:r>
              <a:rPr lang="en-US" sz="2400" dirty="0">
                <a:latin typeface="Times New Roman" panose="02020603050405020304" pitchFamily="18" charset="0"/>
                <a:ea typeface="Arial Unicode MS" panose="020B0604020202020204" pitchFamily="34" charset="-128"/>
                <a:cs typeface="Times New Roman" panose="02020603050405020304" pitchFamily="18" charset="0"/>
              </a:rPr>
              <a:t>Patient history and case presentation</a:t>
            </a:r>
          </a:p>
          <a:p>
            <a:pPr marL="0" marR="0" algn="just">
              <a:lnSpc>
                <a:spcPct val="107000"/>
              </a:lnSpc>
              <a:spcBef>
                <a:spcPts val="0"/>
              </a:spcBef>
              <a:spcAft>
                <a:spcPts val="80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l"/>
            <a:r>
              <a:rPr lang="en-US" sz="2000" b="0" i="0" u="none" strike="noStrike" baseline="0" dirty="0">
                <a:solidFill>
                  <a:srgbClr val="201C20"/>
                </a:solidFill>
                <a:latin typeface="Times New Roman" panose="02020603050405020304" pitchFamily="18" charset="0"/>
                <a:cs typeface="Times New Roman" panose="02020603050405020304" pitchFamily="18" charset="0"/>
              </a:rPr>
              <a:t>Much of the information needed to accurately assess a patient's symptom complex is obtained from the </a:t>
            </a:r>
            <a:r>
              <a:rPr lang="en-US" sz="2000" b="1" i="0" strike="noStrike" baseline="0" dirty="0">
                <a:solidFill>
                  <a:srgbClr val="201C20"/>
                </a:solidFill>
                <a:latin typeface="Times New Roman" panose="02020603050405020304" pitchFamily="18" charset="0"/>
                <a:cs typeface="Times New Roman" panose="02020603050405020304" pitchFamily="18" charset="0"/>
              </a:rPr>
              <a:t>patient's history</a:t>
            </a:r>
            <a:r>
              <a:rPr lang="en-US" sz="2000" b="0" i="0" u="none" strike="noStrike" baseline="0" dirty="0">
                <a:solidFill>
                  <a:srgbClr val="201C20"/>
                </a:solidFill>
                <a:latin typeface="Times New Roman" panose="02020603050405020304" pitchFamily="18" charset="0"/>
                <a:cs typeface="Times New Roman" panose="02020603050405020304" pitchFamily="18" charset="0"/>
              </a:rPr>
              <a:t>, acquired by interviewing the patient in a structured method. Because the patient is telling their story, patient histories are referred to as subjective data, whereas laboratory tests, medical imaging test results and the physical examination, are called objective data.</a:t>
            </a:r>
          </a:p>
          <a:p>
            <a:pPr algn="l"/>
            <a:endParaRPr lang="en-US" sz="2000" dirty="0">
              <a:solidFill>
                <a:srgbClr val="201C20"/>
              </a:solidFill>
              <a:latin typeface="Times New Roman" panose="02020603050405020304" pitchFamily="18" charset="0"/>
              <a:cs typeface="Times New Roman" panose="02020603050405020304" pitchFamily="18" charset="0"/>
            </a:endParaRPr>
          </a:p>
          <a:p>
            <a:pPr algn="l"/>
            <a:r>
              <a:rPr lang="en-US" sz="2000" b="0" i="0" u="none" strike="noStrike" baseline="0" dirty="0">
                <a:solidFill>
                  <a:srgbClr val="201C20"/>
                </a:solidFill>
                <a:latin typeface="Times New Roman" panose="02020603050405020304" pitchFamily="18" charset="0"/>
                <a:cs typeface="Times New Roman" panose="02020603050405020304" pitchFamily="18" charset="0"/>
              </a:rPr>
              <a:t> Open-ended questions and close-ended questions</a:t>
            </a:r>
          </a:p>
          <a:p>
            <a:pPr algn="l"/>
            <a:endParaRPr lang="en-US" sz="2000" b="0" i="0" u="none" strike="noStrike" baseline="0" dirty="0">
              <a:solidFill>
                <a:srgbClr val="201C20"/>
              </a:solidFill>
              <a:latin typeface="Times New Roman" panose="02020603050405020304" pitchFamily="18" charset="0"/>
              <a:cs typeface="Times New Roman" panose="02020603050405020304" pitchFamily="18" charset="0"/>
            </a:endParaRPr>
          </a:p>
          <a:p>
            <a:pPr algn="l"/>
            <a:r>
              <a:rPr lang="en-US" sz="2000" b="0" i="0" u="none" strike="noStrike" baseline="0" dirty="0">
                <a:solidFill>
                  <a:srgbClr val="201C20"/>
                </a:solidFill>
                <a:latin typeface="Times New Roman" panose="02020603050405020304" pitchFamily="18" charset="0"/>
                <a:cs typeface="Times New Roman" panose="02020603050405020304" pitchFamily="18" charset="0"/>
              </a:rPr>
              <a:t>Patient histories can be patient-oriented or provider-oriented. </a:t>
            </a:r>
          </a:p>
          <a:p>
            <a:r>
              <a:rPr lang="en-US" sz="2000" b="0" i="0" u="none" strike="noStrike" baseline="0" dirty="0">
                <a:solidFill>
                  <a:srgbClr val="201C20"/>
                </a:solidFill>
                <a:latin typeface="Times New Roman" panose="02020603050405020304" pitchFamily="18" charset="0"/>
                <a:cs typeface="Times New Roman" panose="02020603050405020304" pitchFamily="18" charset="0"/>
              </a:rPr>
              <a:t>Patient-oriented histories explore the patient's feelings regarding the </a:t>
            </a:r>
            <a:r>
              <a:rPr lang="en-US" sz="2000" dirty="0">
                <a:solidFill>
                  <a:srgbClr val="201C20"/>
                </a:solidFill>
                <a:latin typeface="Times New Roman" panose="02020603050405020304" pitchFamily="18" charset="0"/>
                <a:cs typeface="Times New Roman" panose="02020603050405020304" pitchFamily="18" charset="0"/>
              </a:rPr>
              <a:t>physical aspects, personal or social components </a:t>
            </a:r>
            <a:r>
              <a:rPr lang="en-US" sz="2000" b="0" i="0" u="none" strike="noStrike" baseline="0" dirty="0">
                <a:solidFill>
                  <a:srgbClr val="201C20"/>
                </a:solidFill>
                <a:latin typeface="Times New Roman" panose="02020603050405020304" pitchFamily="18" charset="0"/>
                <a:cs typeface="Times New Roman" panose="02020603050405020304" pitchFamily="18" charset="0"/>
              </a:rPr>
              <a:t>of the symptoms, and the patient's emotional reactions to the symptoms or disease</a:t>
            </a:r>
          </a:p>
          <a:p>
            <a:pPr algn="l"/>
            <a:r>
              <a:rPr lang="en-US" sz="2000" b="0" i="0" u="none" strike="noStrike" baseline="0" dirty="0">
                <a:solidFill>
                  <a:srgbClr val="201C20"/>
                </a:solidFill>
                <a:latin typeface="Times New Roman" panose="02020603050405020304" pitchFamily="18" charset="0"/>
                <a:cs typeface="Times New Roman" panose="02020603050405020304" pitchFamily="18" charset="0"/>
              </a:rPr>
              <a:t>Provider-centered patient histories are designed to get specific types of information from the patient to use to make a diagnosis, with less attention paid to personal, social, and emotional aspects</a:t>
            </a:r>
          </a:p>
          <a:p>
            <a:pPr algn="l"/>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800"/>
              </a:spcAft>
              <a:buNone/>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B7CCDFB9-B7B5-55D6-AFFC-6F6E8B746E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Tree>
    <p:extLst>
      <p:ext uri="{BB962C8B-B14F-4D97-AF65-F5344CB8AC3E}">
        <p14:creationId xmlns:p14="http://schemas.microsoft.com/office/powerpoint/2010/main" val="290135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2824B42-40B8-F071-0C28-6DCC66983A97}"/>
              </a:ext>
            </a:extLst>
          </p:cNvPr>
          <p:cNvSpPr txBox="1"/>
          <p:nvPr/>
        </p:nvSpPr>
        <p:spPr>
          <a:xfrm>
            <a:off x="228600" y="385763"/>
            <a:ext cx="11587163" cy="5970865"/>
          </a:xfrm>
          <a:prstGeom prst="rect">
            <a:avLst/>
          </a:prstGeom>
          <a:noFill/>
        </p:spPr>
        <p:txBody>
          <a:bodyPr wrap="square">
            <a:spAutoFit/>
          </a:bodyPr>
          <a:lstStyle/>
          <a:p>
            <a:pPr algn="l"/>
            <a:r>
              <a:rPr lang="en-US" sz="1900" b="1" i="0" u="none" strike="noStrike" baseline="0" dirty="0">
                <a:solidFill>
                  <a:schemeClr val="tx2"/>
                </a:solidFill>
                <a:latin typeface="Times New Roman" panose="02020603050405020304" pitchFamily="18" charset="0"/>
                <a:cs typeface="Times New Roman" panose="02020603050405020304" pitchFamily="18" charset="0"/>
              </a:rPr>
              <a:t>A complete medical history consists of five components:</a:t>
            </a:r>
          </a:p>
          <a:p>
            <a:pPr algn="l"/>
            <a:endParaRPr lang="en-US" sz="1900" b="0" i="0" u="none" strike="noStrike" baseline="0" dirty="0">
              <a:solidFill>
                <a:srgbClr val="201C20"/>
              </a:solidFill>
              <a:latin typeface="Times New Roman" panose="02020603050405020304" pitchFamily="18" charset="0"/>
              <a:cs typeface="Times New Roman" panose="02020603050405020304" pitchFamily="18" charset="0"/>
            </a:endParaRPr>
          </a:p>
          <a:p>
            <a:pPr algn="l"/>
            <a:r>
              <a:rPr lang="en-US" sz="1900" dirty="0">
                <a:solidFill>
                  <a:srgbClr val="201C20"/>
                </a:solidFill>
                <a:latin typeface="Times New Roman" panose="02020603050405020304" pitchFamily="18" charset="0"/>
                <a:cs typeface="Times New Roman" panose="02020603050405020304" pitchFamily="18" charset="0"/>
              </a:rPr>
              <a:t>1. H</a:t>
            </a:r>
            <a:r>
              <a:rPr lang="en-US" sz="1900" b="0" i="0" u="none" strike="noStrike" baseline="0" dirty="0">
                <a:solidFill>
                  <a:srgbClr val="201C20"/>
                </a:solidFill>
                <a:latin typeface="Times New Roman" panose="02020603050405020304" pitchFamily="18" charset="0"/>
                <a:cs typeface="Times New Roman" panose="02020603050405020304" pitchFamily="18" charset="0"/>
              </a:rPr>
              <a:t>istory of present illness (HPJ): The HPI, also known as a chief complaint history, focuses on the present symptoms</a:t>
            </a:r>
          </a:p>
          <a:p>
            <a:pPr algn="l"/>
            <a:r>
              <a:rPr lang="en-US" sz="1900" b="0" i="0" u="none" strike="noStrike" baseline="0" dirty="0">
                <a:solidFill>
                  <a:srgbClr val="201C20"/>
                </a:solidFill>
                <a:latin typeface="Times New Roman" panose="02020603050405020304" pitchFamily="18" charset="0"/>
                <a:cs typeface="Times New Roman" panose="02020603050405020304" pitchFamily="18" charset="0"/>
              </a:rPr>
              <a:t>and by itself is the history used in most ambulatory situations, involving acute symptoms.</a:t>
            </a:r>
          </a:p>
          <a:p>
            <a:pPr algn="l"/>
            <a:endParaRPr lang="en-US" sz="1900" b="0" i="0" u="none" strike="noStrike" baseline="0" dirty="0">
              <a:solidFill>
                <a:srgbClr val="201C20"/>
              </a:solidFill>
              <a:latin typeface="Times New Roman" panose="02020603050405020304" pitchFamily="18" charset="0"/>
              <a:cs typeface="Times New Roman" panose="02020603050405020304" pitchFamily="18" charset="0"/>
            </a:endParaRPr>
          </a:p>
          <a:p>
            <a:pPr algn="l"/>
            <a:r>
              <a:rPr lang="en-US" sz="1900" b="0" i="0" u="none" strike="noStrike" baseline="0" dirty="0">
                <a:solidFill>
                  <a:srgbClr val="201C20"/>
                </a:solidFill>
                <a:latin typeface="Times New Roman" panose="02020603050405020304" pitchFamily="18" charset="0"/>
                <a:cs typeface="Times New Roman" panose="02020603050405020304" pitchFamily="18" charset="0"/>
              </a:rPr>
              <a:t>2. Past medical history: includes general health status, infectious diseases and immunizations,</a:t>
            </a:r>
          </a:p>
          <a:p>
            <a:pPr algn="l"/>
            <a:r>
              <a:rPr lang="en-US" sz="1900" b="0" i="0" u="none" strike="noStrike" baseline="0" dirty="0">
                <a:solidFill>
                  <a:srgbClr val="201C20"/>
                </a:solidFill>
                <a:latin typeface="Times New Roman" panose="02020603050405020304" pitchFamily="18" charset="0"/>
                <a:cs typeface="Times New Roman" panose="02020603050405020304" pitchFamily="18" charset="0"/>
              </a:rPr>
              <a:t>adverse reactions to medications, and hospitalizations.</a:t>
            </a:r>
          </a:p>
          <a:p>
            <a:pPr algn="l"/>
            <a:endParaRPr lang="en-US" sz="1900" dirty="0">
              <a:solidFill>
                <a:srgbClr val="201C20"/>
              </a:solidFill>
              <a:latin typeface="Times New Roman" panose="02020603050405020304" pitchFamily="18" charset="0"/>
              <a:cs typeface="Times New Roman" panose="02020603050405020304" pitchFamily="18" charset="0"/>
            </a:endParaRPr>
          </a:p>
          <a:p>
            <a:pPr algn="l"/>
            <a:endParaRPr lang="en-US" sz="1900" b="0" i="0" u="none" strike="noStrike" baseline="0" dirty="0">
              <a:solidFill>
                <a:srgbClr val="201C20"/>
              </a:solidFill>
              <a:latin typeface="Times New Roman" panose="02020603050405020304" pitchFamily="18" charset="0"/>
              <a:cs typeface="Times New Roman" panose="02020603050405020304" pitchFamily="18" charset="0"/>
            </a:endParaRPr>
          </a:p>
          <a:p>
            <a:pPr algn="l"/>
            <a:r>
              <a:rPr lang="en-US" sz="1900" dirty="0">
                <a:solidFill>
                  <a:srgbClr val="201C20"/>
                </a:solidFill>
                <a:latin typeface="Times New Roman" panose="02020603050405020304" pitchFamily="18" charset="0"/>
                <a:cs typeface="Times New Roman" panose="02020603050405020304" pitchFamily="18" charset="0"/>
              </a:rPr>
              <a:t>3. F</a:t>
            </a:r>
            <a:r>
              <a:rPr lang="en-US" sz="1900" b="0" i="0" u="none" strike="noStrike" baseline="0" dirty="0">
                <a:solidFill>
                  <a:srgbClr val="201C20"/>
                </a:solidFill>
                <a:latin typeface="Times New Roman" panose="02020603050405020304" pitchFamily="18" charset="0"/>
                <a:cs typeface="Times New Roman" panose="02020603050405020304" pitchFamily="18" charset="0"/>
              </a:rPr>
              <a:t>amily history: asks about significant health events in the lives of parents, siblings, and offspring, looking for patterns of disease and common causes of death</a:t>
            </a:r>
          </a:p>
          <a:p>
            <a:pPr algn="l"/>
            <a:endParaRPr lang="en-US" sz="1900" dirty="0">
              <a:solidFill>
                <a:srgbClr val="201C20"/>
              </a:solidFill>
              <a:latin typeface="Times New Roman" panose="02020603050405020304" pitchFamily="18" charset="0"/>
              <a:cs typeface="Times New Roman" panose="02020603050405020304" pitchFamily="18" charset="0"/>
            </a:endParaRPr>
          </a:p>
          <a:p>
            <a:pPr algn="l"/>
            <a:r>
              <a:rPr lang="en-US" sz="1900" b="0" i="0" u="none" strike="noStrike" baseline="0" dirty="0">
                <a:solidFill>
                  <a:srgbClr val="201C20"/>
                </a:solidFill>
                <a:latin typeface="Times New Roman" panose="02020603050405020304" pitchFamily="18" charset="0"/>
                <a:cs typeface="Times New Roman" panose="02020603050405020304" pitchFamily="18" charset="0"/>
              </a:rPr>
              <a:t>4. Personal/social history: includes occupation, marital status, personal habits such as alcohol or smoking, financial status, and current living arrangements.</a:t>
            </a:r>
          </a:p>
          <a:p>
            <a:pPr algn="l"/>
            <a:endParaRPr lang="en-US" sz="1900" dirty="0">
              <a:solidFill>
                <a:srgbClr val="201C20"/>
              </a:solidFill>
              <a:latin typeface="Times New Roman" panose="02020603050405020304" pitchFamily="18" charset="0"/>
              <a:cs typeface="Times New Roman" panose="02020603050405020304" pitchFamily="18" charset="0"/>
            </a:endParaRPr>
          </a:p>
          <a:p>
            <a:pPr algn="l"/>
            <a:r>
              <a:rPr lang="en-US" sz="1900" dirty="0">
                <a:solidFill>
                  <a:srgbClr val="201C20"/>
                </a:solidFill>
                <a:latin typeface="Times New Roman" panose="02020603050405020304" pitchFamily="18" charset="0"/>
                <a:cs typeface="Times New Roman" panose="02020603050405020304" pitchFamily="18" charset="0"/>
              </a:rPr>
              <a:t>5. R</a:t>
            </a:r>
            <a:r>
              <a:rPr lang="en-US" sz="1900" b="0" i="0" u="none" strike="noStrike" baseline="0" dirty="0">
                <a:solidFill>
                  <a:srgbClr val="201C20"/>
                </a:solidFill>
                <a:latin typeface="Times New Roman" panose="02020603050405020304" pitchFamily="18" charset="0"/>
                <a:cs typeface="Times New Roman" panose="02020603050405020304" pitchFamily="18" charset="0"/>
              </a:rPr>
              <a:t>eview of systems</a:t>
            </a:r>
            <a:r>
              <a:rPr lang="en-US" sz="1900" dirty="0">
                <a:solidFill>
                  <a:srgbClr val="201C20"/>
                </a:solidFill>
                <a:latin typeface="Times New Roman" panose="02020603050405020304" pitchFamily="18" charset="0"/>
                <a:cs typeface="Times New Roman" panose="02020603050405020304" pitchFamily="18" charset="0"/>
              </a:rPr>
              <a:t>: </a:t>
            </a:r>
            <a:r>
              <a:rPr lang="en-US" sz="1900" b="0" i="0" u="none" strike="noStrike" baseline="0" dirty="0">
                <a:solidFill>
                  <a:srgbClr val="201C20"/>
                </a:solidFill>
                <a:latin typeface="Times New Roman" panose="02020603050405020304" pitchFamily="18" charset="0"/>
                <a:cs typeface="Times New Roman" panose="02020603050405020304" pitchFamily="18" charset="0"/>
              </a:rPr>
              <a:t>A review of systems uses open-ended and closed-ended questions to probe for other symptoms or conditions, not found during the HPI; past, family, personal, and social histories; or a review of the health record.</a:t>
            </a:r>
            <a:r>
              <a:rPr lang="en-US" sz="2000" b="0" i="0" dirty="0">
                <a:solidFill>
                  <a:srgbClr val="000000"/>
                </a:solidFill>
                <a:effectLst/>
                <a:latin typeface="Times New Roman" panose="02020603050405020304" pitchFamily="18" charset="0"/>
              </a:rPr>
              <a:t> Ex, </a:t>
            </a:r>
            <a:r>
              <a:rPr lang="en-US" sz="1900" dirty="0">
                <a:solidFill>
                  <a:srgbClr val="201C20"/>
                </a:solidFill>
                <a:latin typeface="Times New Roman" panose="02020603050405020304" pitchFamily="18" charset="0"/>
                <a:cs typeface="Times New Roman" panose="02020603050405020304" pitchFamily="18" charset="0"/>
              </a:rPr>
              <a:t>General: Weight loss, decreased appetite</a:t>
            </a:r>
          </a:p>
          <a:p>
            <a:pPr algn="l"/>
            <a:endParaRPr lang="en-US" sz="1900" b="0" i="0" u="none" strike="noStrike" baseline="0" dirty="0">
              <a:solidFill>
                <a:srgbClr val="201C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72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5" name="TextBox 4">
            <a:extLst>
              <a:ext uri="{FF2B5EF4-FFF2-40B4-BE49-F238E27FC236}">
                <a16:creationId xmlns:a16="http://schemas.microsoft.com/office/drawing/2014/main" id="{23A0C07F-2404-F6EC-8D98-0B14EC53BD97}"/>
              </a:ext>
            </a:extLst>
          </p:cNvPr>
          <p:cNvSpPr txBox="1"/>
          <p:nvPr/>
        </p:nvSpPr>
        <p:spPr>
          <a:xfrm>
            <a:off x="373965" y="507564"/>
            <a:ext cx="10503147" cy="9510296"/>
          </a:xfrm>
          <a:prstGeom prst="rect">
            <a:avLst/>
          </a:prstGeom>
          <a:noFill/>
        </p:spPr>
        <p:txBody>
          <a:bodyPr wrap="square">
            <a:spAutoFit/>
          </a:bodyPr>
          <a:lstStyle/>
          <a:p>
            <a:r>
              <a:rPr lang="en-US" sz="1800" b="1" i="0" u="none" strike="noStrike" baseline="0" dirty="0">
                <a:solidFill>
                  <a:schemeClr val="tx2"/>
                </a:solidFill>
                <a:latin typeface="Times New Roman" panose="02020603050405020304" pitchFamily="18" charset="0"/>
                <a:cs typeface="Times New Roman" panose="02020603050405020304" pitchFamily="18" charset="0"/>
              </a:rPr>
              <a:t>PATIENT CASE PRESENTATION  DEFINITIONS AND FURTHER EXAMPLES</a:t>
            </a:r>
          </a:p>
          <a:p>
            <a:r>
              <a:rPr lang="en-US" sz="1800" b="0" i="0" u="none" strike="noStrike" baseline="0" dirty="0">
                <a:solidFill>
                  <a:srgbClr val="181516"/>
                </a:solidFill>
                <a:latin typeface="Times New Roman" panose="02020603050405020304" pitchFamily="18" charset="0"/>
                <a:cs typeface="Times New Roman" panose="02020603050405020304" pitchFamily="18" charset="0"/>
              </a:rPr>
              <a:t>The patient’s medical history and physical examination findings are provided in the following standardized outline format. </a:t>
            </a:r>
          </a:p>
          <a:p>
            <a:pPr marL="285750" indent="-285750">
              <a:buFont typeface="Arial" panose="020B0604020202020204" pitchFamily="34" charset="0"/>
              <a:buChar char="•"/>
            </a:pPr>
            <a:r>
              <a:rPr lang="en-US" sz="1800" b="1" i="0" u="none" strike="noStrike" baseline="0" dirty="0">
                <a:solidFill>
                  <a:srgbClr val="000000"/>
                </a:solidFill>
                <a:latin typeface="Times New Roman" panose="02020603050405020304" pitchFamily="18" charset="0"/>
                <a:cs typeface="Times New Roman" panose="02020603050405020304" pitchFamily="18" charset="0"/>
              </a:rPr>
              <a:t>CHIEF COMPLAINT (CC) </a:t>
            </a:r>
            <a:r>
              <a:rPr lang="en-US" sz="1800" b="0" i="0" u="none" strike="noStrike" baseline="0" dirty="0">
                <a:solidFill>
                  <a:srgbClr val="181516"/>
                </a:solidFill>
                <a:latin typeface="Times New Roman" panose="02020603050405020304" pitchFamily="18" charset="0"/>
                <a:cs typeface="Times New Roman" panose="02020603050405020304" pitchFamily="18" charset="0"/>
              </a:rPr>
              <a:t>The chief complaint is a brief statement of the reason why the patient consulted the physician, stated in the patient’s own words. In order to convey the patient’s symptoms accurately, medical terms and diagnoses are generally not used. CC can be obtained by asking the patient how can I help you today? or what can I do for you today? </a:t>
            </a: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b="1" i="0" u="none" strike="noStrike" baseline="0" dirty="0">
                <a:solidFill>
                  <a:srgbClr val="000000"/>
                </a:solidFill>
                <a:latin typeface="Times New Roman" panose="02020603050405020304" pitchFamily="18" charset="0"/>
                <a:cs typeface="Times New Roman" panose="02020603050405020304" pitchFamily="18" charset="0"/>
              </a:rPr>
              <a:t>HPI (history of presenting illness)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is a thorough description and expansion of the CC. Specific characteristics should be routinely obtained regarding all the presenting symptoms. This can be obtained using the pneumonic LOQQSAM </a:t>
            </a:r>
          </a:p>
          <a:p>
            <a:pPr marL="285750" indent="-285750">
              <a:buFont typeface="Arial" panose="020B0604020202020204" pitchFamily="34" charset="0"/>
              <a:buChar char="•"/>
            </a:pPr>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b="1" i="0" u="none" strike="noStrike" baseline="0" dirty="0">
                <a:solidFill>
                  <a:srgbClr val="181516"/>
                </a:solidFill>
                <a:latin typeface="Times New Roman" panose="02020603050405020304" pitchFamily="18" charset="0"/>
                <a:cs typeface="Times New Roman" panose="02020603050405020304" pitchFamily="18" charset="0"/>
              </a:rPr>
              <a:t>PMH (past medical history) </a:t>
            </a:r>
            <a:r>
              <a:rPr lang="en-US" sz="1800" b="0" i="0" u="none" strike="noStrike" baseline="0" dirty="0">
                <a:solidFill>
                  <a:srgbClr val="181516"/>
                </a:solidFill>
                <a:latin typeface="Times New Roman" panose="02020603050405020304" pitchFamily="18" charset="0"/>
                <a:cs typeface="Times New Roman" panose="02020603050405020304" pitchFamily="18" charset="0"/>
              </a:rPr>
              <a:t>The past medical history includes serious illnesses, surgical procedures, and injuries the patient has experienced previously. Minor complaints (e.g., influenza, colds) are usually omitted unless they might have a bearing on the current medical situation. The abbreviation S/P (status post) indicates a past event is commonly used in PMH. </a:t>
            </a: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b="1" i="0" u="none" strike="noStrike" baseline="0" dirty="0">
                <a:solidFill>
                  <a:srgbClr val="181516"/>
                </a:solidFill>
                <a:latin typeface="Times New Roman" panose="02020603050405020304" pitchFamily="18" charset="0"/>
                <a:cs typeface="Times New Roman" panose="02020603050405020304" pitchFamily="18" charset="0"/>
              </a:rPr>
              <a:t>FH (family history) </a:t>
            </a:r>
            <a:r>
              <a:rPr lang="en-US" sz="1800" b="0" i="0" u="none" strike="noStrike" baseline="0" dirty="0">
                <a:solidFill>
                  <a:srgbClr val="181516"/>
                </a:solidFill>
                <a:latin typeface="Times New Roman" panose="02020603050405020304" pitchFamily="18" charset="0"/>
                <a:cs typeface="Times New Roman" panose="02020603050405020304" pitchFamily="18" charset="0"/>
              </a:rPr>
              <a:t>The family history includes the age and health of parents, siblings, and children. For deceased relatives, the age and cause of death are recorded. In particular, heritable diseases are noted (e.g., diabetes mellitus, cardiovascular disease, malignancy, rheumatoid arthritis, obesity). </a:t>
            </a: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18151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69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5" name="TextBox 4">
            <a:extLst>
              <a:ext uri="{FF2B5EF4-FFF2-40B4-BE49-F238E27FC236}">
                <a16:creationId xmlns:a16="http://schemas.microsoft.com/office/drawing/2014/main" id="{F78A67C0-9BDC-47D3-5376-C3B973C3432E}"/>
              </a:ext>
            </a:extLst>
          </p:cNvPr>
          <p:cNvSpPr txBox="1"/>
          <p:nvPr/>
        </p:nvSpPr>
        <p:spPr>
          <a:xfrm>
            <a:off x="228600" y="633328"/>
            <a:ext cx="10660966" cy="4401205"/>
          </a:xfrm>
          <a:prstGeom prst="rect">
            <a:avLst/>
          </a:prstGeom>
          <a:noFill/>
        </p:spPr>
        <p:txBody>
          <a:bodyPr wrap="square">
            <a:spAutoFit/>
          </a:bodyPr>
          <a:lstStyle/>
          <a:p>
            <a:r>
              <a:rPr lang="en-US" sz="2000" b="1" i="0" u="none" strike="noStrike" baseline="0" dirty="0">
                <a:solidFill>
                  <a:srgbClr val="181516"/>
                </a:solidFill>
                <a:latin typeface="Times New Roman" panose="02020603050405020304" pitchFamily="18" charset="0"/>
                <a:cs typeface="Times New Roman" panose="02020603050405020304" pitchFamily="18" charset="0"/>
              </a:rPr>
              <a:t>SH (social history) </a:t>
            </a:r>
            <a:r>
              <a:rPr lang="en-US" sz="2000" b="0" i="0" u="none" strike="noStrike" baseline="0" dirty="0">
                <a:solidFill>
                  <a:srgbClr val="181516"/>
                </a:solidFill>
                <a:latin typeface="Times New Roman" panose="02020603050405020304" pitchFamily="18" charset="0"/>
                <a:cs typeface="Times New Roman" panose="02020603050405020304" pitchFamily="18" charset="0"/>
              </a:rPr>
              <a:t>The social history includes the social characteristics of the patient as well as the environmental factors and behaviors that may contribute to the development of disease. Items that may be listed are the patient’s marital status; number of children; educational background; occupation; physical activity; hobbies; dietary habits; and use of tobacco, alcohol, and illicit drugs. </a:t>
            </a:r>
          </a:p>
          <a:p>
            <a:endParaRPr lang="en-US" sz="2000" b="0" i="0" u="none" strike="noStrike" baseline="0" dirty="0">
              <a:solidFill>
                <a:srgbClr val="181516"/>
              </a:solidFill>
              <a:latin typeface="Times New Roman" panose="02020603050405020304" pitchFamily="18" charset="0"/>
              <a:cs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cs typeface="Times New Roman" panose="02020603050405020304" pitchFamily="18" charset="0"/>
              </a:rPr>
              <a:t>MEDS (medication history) </a:t>
            </a:r>
            <a:r>
              <a:rPr lang="en-US" sz="2000" b="0" i="0" u="none" strike="noStrike" baseline="0" dirty="0">
                <a:solidFill>
                  <a:srgbClr val="181516"/>
                </a:solidFill>
                <a:latin typeface="Times New Roman" panose="02020603050405020304" pitchFamily="18" charset="0"/>
                <a:cs typeface="Times New Roman" panose="02020603050405020304" pitchFamily="18" charset="0"/>
              </a:rPr>
              <a:t>The medication history should include an accurate record of the patient’s </a:t>
            </a:r>
            <a:r>
              <a:rPr lang="en-US" sz="2000" b="1" i="1" u="none" strike="noStrike" baseline="0" dirty="0">
                <a:solidFill>
                  <a:srgbClr val="181516"/>
                </a:solidFill>
                <a:latin typeface="Times New Roman" panose="02020603050405020304" pitchFamily="18" charset="0"/>
                <a:cs typeface="Times New Roman" panose="02020603050405020304" pitchFamily="18" charset="0"/>
              </a:rPr>
              <a:t>current </a:t>
            </a:r>
            <a:r>
              <a:rPr lang="en-US" sz="2000" b="0" i="0" u="none" strike="noStrike" baseline="0" dirty="0">
                <a:solidFill>
                  <a:srgbClr val="181516"/>
                </a:solidFill>
                <a:latin typeface="Times New Roman" panose="02020603050405020304" pitchFamily="18" charset="0"/>
                <a:cs typeface="Times New Roman" panose="02020603050405020304" pitchFamily="18" charset="0"/>
              </a:rPr>
              <a:t>and sometimes </a:t>
            </a:r>
            <a:r>
              <a:rPr lang="en-US" sz="2000" b="1" i="1" u="none" strike="noStrike" baseline="0" dirty="0">
                <a:solidFill>
                  <a:srgbClr val="181516"/>
                </a:solidFill>
                <a:latin typeface="Times New Roman" panose="02020603050405020304" pitchFamily="18" charset="0"/>
                <a:cs typeface="Times New Roman" panose="02020603050405020304" pitchFamily="18" charset="0"/>
              </a:rPr>
              <a:t>past </a:t>
            </a:r>
            <a:r>
              <a:rPr lang="en-US" sz="2000" b="0" i="0" u="none" strike="noStrike" baseline="0" dirty="0">
                <a:solidFill>
                  <a:srgbClr val="181516"/>
                </a:solidFill>
                <a:latin typeface="Times New Roman" panose="02020603050405020304" pitchFamily="18" charset="0"/>
                <a:cs typeface="Times New Roman" panose="02020603050405020304" pitchFamily="18" charset="0"/>
              </a:rPr>
              <a:t>use of prescription medications, nonprescription products, and dietary supplements. (</a:t>
            </a:r>
            <a:r>
              <a:rPr lang="en-US" sz="2000" b="0" i="1" u="none" strike="noStrike" baseline="0" dirty="0">
                <a:solidFill>
                  <a:srgbClr val="993E3C"/>
                </a:solidFill>
                <a:latin typeface="Times New Roman" panose="02020603050405020304" pitchFamily="18" charset="0"/>
                <a:cs typeface="Times New Roman" panose="02020603050405020304" pitchFamily="18" charset="0"/>
              </a:rPr>
              <a:t>the names, doses, routes of administration, schedules, and duration of therapy for all medications, including dietary supplements and other alternative therapies. )</a:t>
            </a:r>
          </a:p>
          <a:p>
            <a:endParaRPr lang="en-US" sz="2000" i="1" dirty="0">
              <a:solidFill>
                <a:srgbClr val="993E3C"/>
              </a:solidFill>
              <a:latin typeface="Times New Roman" panose="02020603050405020304" pitchFamily="18" charset="0"/>
              <a:cs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cs typeface="Times New Roman" panose="02020603050405020304" pitchFamily="18" charset="0"/>
              </a:rPr>
              <a:t>ALL (allergies) </a:t>
            </a:r>
            <a:r>
              <a:rPr lang="en-US" sz="2000" b="0" i="0" u="none" strike="noStrike" baseline="0" dirty="0">
                <a:solidFill>
                  <a:srgbClr val="181516"/>
                </a:solidFill>
                <a:latin typeface="Times New Roman" panose="02020603050405020304" pitchFamily="18" charset="0"/>
                <a:cs typeface="Times New Roman" panose="02020603050405020304" pitchFamily="18" charset="0"/>
              </a:rPr>
              <a:t>Allergies to drugs, food, pets, and environmental factors (e.g., grass, dust, pollen) are recorded. An accurate description of the reaction that occurred should also be included. Care should be taken to distinguish adverse drug effects (“upset stomach”) from true allergies (“hives”). </a:t>
            </a:r>
            <a:endParaRPr lang="en-US" sz="2000" b="0" i="1" u="none" strike="noStrike" baseline="0" dirty="0">
              <a:solidFill>
                <a:srgbClr val="993E3C"/>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18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7000"/>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6" name="TextBox 5">
            <a:extLst>
              <a:ext uri="{FF2B5EF4-FFF2-40B4-BE49-F238E27FC236}">
                <a16:creationId xmlns:a16="http://schemas.microsoft.com/office/drawing/2014/main" id="{36A5B0A0-3D5A-82CC-8D81-E1FC370DA43C}"/>
              </a:ext>
            </a:extLst>
          </p:cNvPr>
          <p:cNvSpPr txBox="1"/>
          <p:nvPr/>
        </p:nvSpPr>
        <p:spPr>
          <a:xfrm>
            <a:off x="0" y="0"/>
            <a:ext cx="12192000" cy="7755969"/>
          </a:xfrm>
          <a:prstGeom prst="rect">
            <a:avLst/>
          </a:prstGeom>
          <a:noFill/>
        </p:spPr>
        <p:txBody>
          <a:bodyPr wrap="square">
            <a:spAutoFit/>
          </a:bodyPr>
          <a:lstStyle/>
          <a:p>
            <a:r>
              <a:rPr lang="en-US" sz="1800" b="1" i="0" u="none" strike="noStrike" baseline="0" dirty="0">
                <a:latin typeface="Times-Bold"/>
              </a:rPr>
              <a:t>PATIENT SCRIPT TO PRACTICE CHIEF COMPLAINT HISTORY TAKING (LOQQSAM)</a:t>
            </a:r>
          </a:p>
          <a:p>
            <a:pPr algn="l"/>
            <a:endParaRPr lang="en-US" b="0" i="0" u="none" strike="noStrike" baseline="0" dirty="0">
              <a:solidFill>
                <a:srgbClr val="00817C"/>
              </a:solidFill>
              <a:latin typeface="Times New Roman" panose="02020603050405020304" pitchFamily="18" charset="0"/>
              <a:cs typeface="Times New Roman" panose="02020603050405020304" pitchFamily="18" charset="0"/>
            </a:endParaRPr>
          </a:p>
          <a:p>
            <a:pPr algn="l"/>
            <a:r>
              <a:rPr lang="en-US" b="1" i="0" u="none" strike="noStrike" baseline="0" dirty="0">
                <a:highlight>
                  <a:srgbClr val="93DDD3"/>
                </a:highlight>
                <a:latin typeface="Times New Roman" panose="02020603050405020304" pitchFamily="18" charset="0"/>
                <a:cs typeface="Times New Roman" panose="02020603050405020304" pitchFamily="18" charset="0"/>
              </a:rPr>
              <a:t>WHAT CAN I DO FOR YOU TODAY?</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What do you have tha</a:t>
            </a:r>
            <a:r>
              <a:rPr lang="en-US" dirty="0">
                <a:solidFill>
                  <a:srgbClr val="201C20"/>
                </a:solidFill>
                <a:latin typeface="Times New Roman" panose="02020603050405020304" pitchFamily="18" charset="0"/>
                <a:cs typeface="Times New Roman" panose="02020603050405020304" pitchFamily="18" charset="0"/>
              </a:rPr>
              <a:t>t is</a:t>
            </a:r>
            <a:r>
              <a:rPr lang="en-US" b="0" i="0" u="none" strike="noStrike" baseline="0" dirty="0">
                <a:solidFill>
                  <a:srgbClr val="201C20"/>
                </a:solidFill>
                <a:latin typeface="Times New Roman" panose="02020603050405020304" pitchFamily="18" charset="0"/>
                <a:cs typeface="Times New Roman" panose="02020603050405020304" pitchFamily="18" charset="0"/>
              </a:rPr>
              <a:t> good for a cold and runny nose?</a:t>
            </a:r>
          </a:p>
          <a:p>
            <a:pPr algn="l"/>
            <a:r>
              <a:rPr lang="en-US" b="1" dirty="0">
                <a:highlight>
                  <a:srgbClr val="93DDD3"/>
                </a:highlight>
                <a:latin typeface="Times New Roman" panose="02020603050405020304" pitchFamily="18" charset="0"/>
                <a:cs typeface="Times New Roman" panose="02020603050405020304" pitchFamily="18" charset="0"/>
              </a:rPr>
              <a:t>TELL ME MORE ABOUT YOUR COLD.</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I've had it for</a:t>
            </a:r>
            <a:r>
              <a:rPr lang="en-US" dirty="0">
                <a:solidFill>
                  <a:srgbClr val="201C20"/>
                </a:solidFill>
                <a:latin typeface="Times New Roman" panose="02020603050405020304" pitchFamily="18" charset="0"/>
                <a:cs typeface="Times New Roman" panose="02020603050405020304" pitchFamily="18" charset="0"/>
              </a:rPr>
              <a:t> a</a:t>
            </a:r>
            <a:r>
              <a:rPr lang="en-US" b="0" i="0" u="none" strike="noStrike" baseline="0" dirty="0">
                <a:solidFill>
                  <a:srgbClr val="201C20"/>
                </a:solidFill>
                <a:latin typeface="Times New Roman" panose="02020603050405020304" pitchFamily="18" charset="0"/>
                <a:cs typeface="Times New Roman" panose="02020603050405020304" pitchFamily="18" charset="0"/>
              </a:rPr>
              <a:t> while and just can't seem to get rid of it.</a:t>
            </a:r>
          </a:p>
          <a:p>
            <a:pPr algn="l"/>
            <a:r>
              <a:rPr lang="en-US" b="1" dirty="0">
                <a:highlight>
                  <a:srgbClr val="93DDD3"/>
                </a:highlight>
                <a:latin typeface="Times New Roman" panose="02020603050405020304" pitchFamily="18" charset="0"/>
                <a:cs typeface="Times New Roman" panose="02020603050405020304" pitchFamily="18" charset="0"/>
              </a:rPr>
              <a:t>LOCATION</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N/A.</a:t>
            </a:r>
          </a:p>
          <a:p>
            <a:pPr algn="l"/>
            <a:r>
              <a:rPr lang="en-US" b="1" dirty="0">
                <a:highlight>
                  <a:srgbClr val="93DDD3"/>
                </a:highlight>
                <a:latin typeface="Times New Roman" panose="02020603050405020304" pitchFamily="18" charset="0"/>
                <a:cs typeface="Times New Roman" panose="02020603050405020304" pitchFamily="18" charset="0"/>
              </a:rPr>
              <a:t>ONSET</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Started about 2 weeks ago, seemed to get better, and now it’s back </a:t>
            </a:r>
            <a:r>
              <a:rPr lang="en-US" dirty="0">
                <a:solidFill>
                  <a:srgbClr val="201C20"/>
                </a:solidFill>
                <a:latin typeface="Times New Roman" panose="02020603050405020304" pitchFamily="18" charset="0"/>
                <a:cs typeface="Times New Roman" panose="02020603050405020304" pitchFamily="18" charset="0"/>
              </a:rPr>
              <a:t>worse</a:t>
            </a:r>
          </a:p>
          <a:p>
            <a:pPr algn="l"/>
            <a:r>
              <a:rPr lang="en-US" b="1" dirty="0">
                <a:highlight>
                  <a:srgbClr val="93DDD3"/>
                </a:highlight>
                <a:latin typeface="Times New Roman" panose="02020603050405020304" pitchFamily="18" charset="0"/>
                <a:cs typeface="Times New Roman" panose="02020603050405020304" pitchFamily="18" charset="0"/>
              </a:rPr>
              <a:t>QUALITY</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Now the discharge is thick and yellow-brown all the time. When it started it was clear most of the time except when I woke up it was thick and yellow.</a:t>
            </a:r>
          </a:p>
          <a:p>
            <a:pPr algn="l"/>
            <a:r>
              <a:rPr lang="en-US" b="1" dirty="0">
                <a:highlight>
                  <a:srgbClr val="93DDD3"/>
                </a:highlight>
                <a:latin typeface="Times New Roman" panose="02020603050405020304" pitchFamily="18" charset="0"/>
                <a:cs typeface="Times New Roman" panose="02020603050405020304" pitchFamily="18" charset="0"/>
              </a:rPr>
              <a:t>QUANTITY</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Not bad, just annoying.</a:t>
            </a:r>
          </a:p>
          <a:p>
            <a:pPr algn="l"/>
            <a:r>
              <a:rPr lang="en-US" b="1" dirty="0">
                <a:highlight>
                  <a:srgbClr val="93DDD3"/>
                </a:highlight>
                <a:latin typeface="Times New Roman" panose="02020603050405020304" pitchFamily="18" charset="0"/>
                <a:cs typeface="Times New Roman" panose="02020603050405020304" pitchFamily="18" charset="0"/>
              </a:rPr>
              <a:t>SETTING</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I caught it from the guys at work.</a:t>
            </a:r>
          </a:p>
          <a:p>
            <a:pPr algn="l"/>
            <a:r>
              <a:rPr lang="en-US" b="1" dirty="0">
                <a:highlight>
                  <a:srgbClr val="93DDD3"/>
                </a:highlight>
                <a:latin typeface="Times New Roman" panose="02020603050405020304" pitchFamily="18" charset="0"/>
                <a:cs typeface="Times New Roman" panose="02020603050405020304" pitchFamily="18" charset="0"/>
              </a:rPr>
              <a:t>ASSOCIATED SYMPTOMS</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Not sneezing, have a slight </a:t>
            </a:r>
            <a:r>
              <a:rPr lang="en-US" dirty="0">
                <a:solidFill>
                  <a:srgbClr val="201C20"/>
                </a:solidFill>
                <a:latin typeface="Times New Roman" panose="02020603050405020304" pitchFamily="18" charset="0"/>
                <a:cs typeface="Times New Roman" panose="02020603050405020304" pitchFamily="18" charset="0"/>
              </a:rPr>
              <a:t>F</a:t>
            </a:r>
            <a:r>
              <a:rPr lang="en-US" b="0" i="0" u="none" strike="noStrike" baseline="0" dirty="0">
                <a:solidFill>
                  <a:srgbClr val="201C20"/>
                </a:solidFill>
                <a:latin typeface="Times New Roman" panose="02020603050405020304" pitchFamily="18" charset="0"/>
                <a:cs typeface="Times New Roman" panose="02020603050405020304" pitchFamily="18" charset="0"/>
              </a:rPr>
              <a:t>ever; a mild headache centered just below my eyes, mucous tastes and</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smells terrible.</a:t>
            </a:r>
          </a:p>
          <a:p>
            <a:pPr algn="l"/>
            <a:r>
              <a:rPr lang="en-US" b="1" dirty="0">
                <a:highlight>
                  <a:srgbClr val="93DDD3"/>
                </a:highlight>
                <a:latin typeface="Times New Roman" panose="02020603050405020304" pitchFamily="18" charset="0"/>
                <a:cs typeface="Times New Roman" panose="02020603050405020304" pitchFamily="18" charset="0"/>
              </a:rPr>
              <a:t>MODIFYING FACTORS</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Pseudoephedrine hasn't helped much.</a:t>
            </a:r>
          </a:p>
          <a:p>
            <a:pPr algn="l"/>
            <a:r>
              <a:rPr lang="en-US" b="0" i="0" u="none" strike="noStrike" baseline="0" dirty="0">
                <a:solidFill>
                  <a:srgbClr val="201C20"/>
                </a:solidFill>
                <a:latin typeface="Times New Roman" panose="02020603050405020304" pitchFamily="18" charset="0"/>
                <a:cs typeface="Times New Roman" panose="02020603050405020304" pitchFamily="18" charset="0"/>
              </a:rPr>
              <a:t>Bending over makes the facial discomfort worse.</a:t>
            </a:r>
          </a:p>
          <a:p>
            <a:pPr algn="l"/>
            <a:r>
              <a:rPr lang="en-US" b="1" dirty="0">
                <a:highlight>
                  <a:srgbClr val="93DDD3"/>
                </a:highlight>
                <a:latin typeface="Times New Roman" panose="02020603050405020304" pitchFamily="18" charset="0"/>
                <a:cs typeface="Times New Roman" panose="02020603050405020304" pitchFamily="18" charset="0"/>
              </a:rPr>
              <a:t>MEDICATIONS THAT CAUSED IT</a:t>
            </a:r>
          </a:p>
          <a:p>
            <a:pPr algn="l"/>
            <a:r>
              <a:rPr lang="en-US" sz="1800" b="0" i="0" u="none" strike="noStrike" baseline="0" dirty="0">
                <a:solidFill>
                  <a:srgbClr val="201C20"/>
                </a:solidFill>
                <a:latin typeface="Times New Roman" panose="02020603050405020304" pitchFamily="18" charset="0"/>
                <a:cs typeface="Times New Roman" panose="02020603050405020304" pitchFamily="18" charset="0"/>
              </a:rPr>
              <a:t>I don't take any medicine and I don't know why it got worse.</a:t>
            </a:r>
          </a:p>
          <a:p>
            <a:pPr algn="l"/>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67026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5" name="TextBox 4">
            <a:extLst>
              <a:ext uri="{FF2B5EF4-FFF2-40B4-BE49-F238E27FC236}">
                <a16:creationId xmlns:a16="http://schemas.microsoft.com/office/drawing/2014/main" id="{E82F2464-F81F-3C37-F197-B6ECA196E0DB}"/>
              </a:ext>
            </a:extLst>
          </p:cNvPr>
          <p:cNvSpPr txBox="1"/>
          <p:nvPr/>
        </p:nvSpPr>
        <p:spPr>
          <a:xfrm>
            <a:off x="185739" y="257175"/>
            <a:ext cx="11632295" cy="8217634"/>
          </a:xfrm>
          <a:prstGeom prst="rect">
            <a:avLst/>
          </a:prstGeom>
          <a:noFill/>
        </p:spPr>
        <p:txBody>
          <a:bodyPr wrap="square">
            <a:spAutoFit/>
          </a:bodyPr>
          <a:lstStyle/>
          <a:p>
            <a:pPr algn="l"/>
            <a:r>
              <a:rPr lang="en-US" sz="1800" b="1" i="0" u="none" strike="noStrike" baseline="0" dirty="0">
                <a:latin typeface="Times-Bold"/>
              </a:rPr>
              <a:t>PATIENT SCRIPT TO PRACTICE CHIEF COMPLAINT HISTORY TAKING (LOQQSAM)</a:t>
            </a:r>
          </a:p>
          <a:p>
            <a:pPr algn="l"/>
            <a:endParaRPr lang="en-US" b="1" dirty="0">
              <a:latin typeface="Times-Bold"/>
            </a:endParaRPr>
          </a:p>
          <a:p>
            <a:pPr algn="l"/>
            <a:r>
              <a:rPr lang="en-US" sz="2000" b="1" i="0" u="none" strike="noStrike" baseline="0" dirty="0">
                <a:highlight>
                  <a:srgbClr val="93DDD3"/>
                </a:highlight>
                <a:latin typeface="Times-Bold"/>
              </a:rPr>
              <a:t>What can I do for you today?</a:t>
            </a:r>
          </a:p>
          <a:p>
            <a:pPr algn="l"/>
            <a:r>
              <a:rPr lang="en-US" sz="2000" b="0" i="0" u="none" strike="noStrike" baseline="0" dirty="0">
                <a:latin typeface="Times-Roman"/>
              </a:rPr>
              <a:t>What do you have that is good for heartburn?</a:t>
            </a:r>
            <a:endParaRPr lang="en-US" sz="2000" b="1" i="0" u="none" strike="noStrike" baseline="0" dirty="0">
              <a:latin typeface="Times-Bold"/>
            </a:endParaRPr>
          </a:p>
          <a:p>
            <a:pPr algn="l"/>
            <a:r>
              <a:rPr lang="en-US" sz="2000" b="1" i="0" u="none" strike="noStrike" baseline="0" dirty="0">
                <a:highlight>
                  <a:srgbClr val="93DDD3"/>
                </a:highlight>
                <a:latin typeface="Times-Bold"/>
              </a:rPr>
              <a:t>Tell me more about your heartburn.</a:t>
            </a:r>
          </a:p>
          <a:p>
            <a:pPr algn="l"/>
            <a:r>
              <a:rPr lang="en-US" sz="2000" b="0" i="0" u="none" strike="noStrike" baseline="0" dirty="0">
                <a:latin typeface="Times-Roman"/>
              </a:rPr>
              <a:t>I’ve just got this pain that at times makes my stomach seem like it’s on fire.</a:t>
            </a:r>
            <a:endParaRPr lang="en-US" sz="2000" b="1" i="1" u="none" strike="noStrike" baseline="0" dirty="0">
              <a:latin typeface="Times-BoldItalic"/>
            </a:endParaRPr>
          </a:p>
          <a:p>
            <a:pPr algn="l"/>
            <a:r>
              <a:rPr lang="en-US" sz="2400" b="1" i="1" u="none" strike="noStrike" baseline="0" dirty="0">
                <a:highlight>
                  <a:srgbClr val="93DDD3"/>
                </a:highlight>
                <a:latin typeface="Times-BoldItalic"/>
              </a:rPr>
              <a:t>L</a:t>
            </a:r>
            <a:r>
              <a:rPr lang="en-US" sz="2000" b="1" i="1" u="none" strike="noStrike" baseline="0" dirty="0">
                <a:highlight>
                  <a:srgbClr val="93DDD3"/>
                </a:highlight>
                <a:latin typeface="Times-BoldItalic"/>
              </a:rPr>
              <a:t>OCATION</a:t>
            </a:r>
          </a:p>
          <a:p>
            <a:pPr algn="l"/>
            <a:r>
              <a:rPr lang="en-US" sz="2000" b="0" i="0" u="none" strike="noStrike" baseline="0" dirty="0">
                <a:latin typeface="Times-Roman"/>
              </a:rPr>
              <a:t>Just above my belly button.</a:t>
            </a:r>
            <a:endParaRPr lang="en-US" sz="2000" b="1" i="1" u="none" strike="noStrike" baseline="0" dirty="0">
              <a:latin typeface="Times-BoldItalic"/>
            </a:endParaRPr>
          </a:p>
          <a:p>
            <a:pPr algn="l"/>
            <a:r>
              <a:rPr lang="en-US" sz="2400" b="1" i="1" u="none" strike="noStrike" baseline="0" dirty="0">
                <a:highlight>
                  <a:srgbClr val="93DDD3"/>
                </a:highlight>
                <a:latin typeface="Times-BoldItalic"/>
              </a:rPr>
              <a:t>O</a:t>
            </a:r>
            <a:r>
              <a:rPr lang="en-US" sz="2000" b="1" i="1" u="none" strike="noStrike" baseline="0" dirty="0">
                <a:highlight>
                  <a:srgbClr val="93DDD3"/>
                </a:highlight>
                <a:latin typeface="Times-BoldItalic"/>
              </a:rPr>
              <a:t>NSET</a:t>
            </a:r>
          </a:p>
          <a:p>
            <a:pPr algn="l"/>
            <a:r>
              <a:rPr lang="en-US" sz="2000" b="0" i="0" u="none" strike="noStrike" baseline="0" dirty="0">
                <a:latin typeface="Times-Roman"/>
              </a:rPr>
              <a:t>Started about 1 month ago.</a:t>
            </a:r>
            <a:endParaRPr lang="en-US" sz="2000" b="1" i="1" u="none" strike="noStrike" baseline="0" dirty="0">
              <a:latin typeface="Times-BoldItalic"/>
            </a:endParaRPr>
          </a:p>
          <a:p>
            <a:pPr algn="l"/>
            <a:r>
              <a:rPr lang="en-US" sz="2400" b="1" i="1" u="none" strike="noStrike" baseline="0" dirty="0">
                <a:highlight>
                  <a:srgbClr val="93DDD3"/>
                </a:highlight>
                <a:latin typeface="Times-BoldItalic"/>
              </a:rPr>
              <a:t>Q</a:t>
            </a:r>
            <a:r>
              <a:rPr lang="en-US" sz="2000" b="1" i="1" u="none" strike="noStrike" baseline="0" dirty="0">
                <a:highlight>
                  <a:srgbClr val="93DDD3"/>
                </a:highlight>
                <a:latin typeface="Times-BoldItalic"/>
              </a:rPr>
              <a:t>UALIUTY</a:t>
            </a:r>
          </a:p>
          <a:p>
            <a:pPr algn="l"/>
            <a:r>
              <a:rPr lang="en-US" sz="2000" b="0" i="0" u="none" strike="noStrike" baseline="0" dirty="0">
                <a:latin typeface="Times-Roman"/>
              </a:rPr>
              <a:t>Burning pain.</a:t>
            </a:r>
            <a:endParaRPr lang="en-US" sz="2000" b="1" i="1" u="none" strike="noStrike" baseline="0" dirty="0">
              <a:latin typeface="Times-BoldItalic"/>
            </a:endParaRPr>
          </a:p>
          <a:p>
            <a:pPr algn="l"/>
            <a:r>
              <a:rPr lang="en-US" sz="2400" b="1" i="1" u="none" strike="noStrike" baseline="0" dirty="0">
                <a:highlight>
                  <a:srgbClr val="93DDD3"/>
                </a:highlight>
                <a:latin typeface="Times-BoldItalic"/>
              </a:rPr>
              <a:t>Q</a:t>
            </a:r>
            <a:r>
              <a:rPr lang="en-US" sz="2000" b="1" i="1" u="none" strike="noStrike" baseline="0" dirty="0">
                <a:highlight>
                  <a:srgbClr val="93DDD3"/>
                </a:highlight>
                <a:latin typeface="Times-BoldItalic"/>
              </a:rPr>
              <a:t>UANTITY</a:t>
            </a:r>
          </a:p>
          <a:p>
            <a:pPr algn="l"/>
            <a:r>
              <a:rPr lang="en-US" sz="2000" b="0" i="0" u="none" strike="noStrike" baseline="0" dirty="0">
                <a:latin typeface="Times-Roman"/>
              </a:rPr>
              <a:t>Not too bad, but is getting worse.</a:t>
            </a:r>
            <a:endParaRPr lang="en-US" sz="2000" b="1" i="1" u="none" strike="noStrike" baseline="0" dirty="0">
              <a:latin typeface="Times-BoldItalic"/>
            </a:endParaRPr>
          </a:p>
          <a:p>
            <a:pPr algn="l"/>
            <a:r>
              <a:rPr lang="en-US" sz="2400" b="1" i="1" u="none" strike="noStrike" baseline="0" dirty="0">
                <a:highlight>
                  <a:srgbClr val="93DDD3"/>
                </a:highlight>
                <a:latin typeface="Times-BoldItalic"/>
              </a:rPr>
              <a:t>S</a:t>
            </a:r>
            <a:r>
              <a:rPr lang="en-US" sz="2000" b="1" i="1" u="none" strike="noStrike" baseline="0" dirty="0">
                <a:highlight>
                  <a:srgbClr val="93DDD3"/>
                </a:highlight>
                <a:latin typeface="Times-BoldItalic"/>
              </a:rPr>
              <a:t>ETTING</a:t>
            </a:r>
          </a:p>
          <a:p>
            <a:pPr algn="l"/>
            <a:r>
              <a:rPr lang="en-US" sz="2000" b="0" i="0" u="none" strike="noStrike" baseline="0" dirty="0">
                <a:latin typeface="Times-Roman"/>
              </a:rPr>
              <a:t>Get it about 1 to 2 hours after I eat and lately, it’s been waking me up at night.</a:t>
            </a:r>
          </a:p>
          <a:p>
            <a:pPr algn="l"/>
            <a:r>
              <a:rPr lang="en-US" sz="2400" b="1" i="1" u="none" strike="noStrike" baseline="0" dirty="0">
                <a:highlight>
                  <a:srgbClr val="93DDD3"/>
                </a:highlight>
                <a:latin typeface="Times-BoldItalic"/>
              </a:rPr>
              <a:t>A</a:t>
            </a:r>
            <a:r>
              <a:rPr lang="en-US" sz="2000" b="1" i="1" u="none" strike="noStrike" baseline="0" dirty="0">
                <a:highlight>
                  <a:srgbClr val="93DDD3"/>
                </a:highlight>
                <a:latin typeface="Times-BoldItalic"/>
              </a:rPr>
              <a:t>SSOCIATED SYMPTOMS</a:t>
            </a:r>
          </a:p>
          <a:p>
            <a:pPr algn="l"/>
            <a:r>
              <a:rPr lang="en-US" sz="2000" b="0" i="0" u="none" strike="noStrike" baseline="0" dirty="0">
                <a:latin typeface="Times-Roman"/>
              </a:rPr>
              <a:t>A lot of belching and gas. I have had loose dark bowel movements the last few days.</a:t>
            </a:r>
            <a:endParaRPr lang="en-US" sz="2000" b="1" i="1" u="none" strike="noStrike" baseline="0" dirty="0">
              <a:latin typeface="Times-BoldItalic"/>
            </a:endParaRPr>
          </a:p>
          <a:p>
            <a:pPr algn="l"/>
            <a:r>
              <a:rPr lang="en-US" sz="2400" b="1" i="1" u="none" strike="noStrike" baseline="0" dirty="0">
                <a:highlight>
                  <a:srgbClr val="93DDD3"/>
                </a:highlight>
                <a:latin typeface="Times-BoldItalic"/>
              </a:rPr>
              <a:t>M</a:t>
            </a:r>
            <a:r>
              <a:rPr lang="en-US" sz="2000" b="1" i="1" u="none" strike="noStrike" baseline="0" dirty="0">
                <a:highlight>
                  <a:srgbClr val="93DDD3"/>
                </a:highlight>
                <a:latin typeface="Times-BoldItalic"/>
              </a:rPr>
              <a:t>ODIFYING FACTORS</a:t>
            </a:r>
          </a:p>
          <a:p>
            <a:pPr algn="l"/>
            <a:r>
              <a:rPr lang="en-US" sz="2000" b="0" i="0" u="none" strike="noStrike" baseline="0" dirty="0">
                <a:latin typeface="Times-Roman"/>
              </a:rPr>
              <a:t>Eating makes it better, Rennie tabs have helped a little, and cheese makes it worse</a:t>
            </a:r>
          </a:p>
          <a:p>
            <a:pPr algn="l"/>
            <a:endParaRPr lang="en-US" dirty="0">
              <a:latin typeface="Times-Roman"/>
            </a:endParaRPr>
          </a:p>
          <a:p>
            <a:pPr algn="l"/>
            <a:endParaRPr lang="en-US" dirty="0">
              <a:latin typeface="Times-Roman"/>
            </a:endParaRPr>
          </a:p>
          <a:p>
            <a:pPr algn="l"/>
            <a:endParaRPr lang="en-US" dirty="0">
              <a:latin typeface="Times-Roman"/>
            </a:endParaRPr>
          </a:p>
          <a:p>
            <a:pPr algn="l"/>
            <a:endParaRPr lang="en-US" sz="1800" b="0" i="0" u="none" strike="noStrike" baseline="0" dirty="0">
              <a:latin typeface="Times-Roman"/>
            </a:endParaRPr>
          </a:p>
          <a:p>
            <a:pPr algn="l"/>
            <a:endParaRPr lang="en-US" sz="1800" b="1" i="1" u="none" strike="noStrike" baseline="0" dirty="0">
              <a:latin typeface="Times-BoldItalic"/>
            </a:endParaRPr>
          </a:p>
          <a:p>
            <a:pPr algn="l"/>
            <a:endParaRPr lang="en-US" dirty="0">
              <a:latin typeface="Times-Roman"/>
            </a:endParaRPr>
          </a:p>
        </p:txBody>
      </p:sp>
    </p:spTree>
    <p:extLst>
      <p:ext uri="{BB962C8B-B14F-4D97-AF65-F5344CB8AC3E}">
        <p14:creationId xmlns:p14="http://schemas.microsoft.com/office/powerpoint/2010/main" val="3689220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884</TotalTime>
  <Words>1772</Words>
  <Application>Microsoft Office PowerPoint</Application>
  <PresentationFormat>Widescreen</PresentationFormat>
  <Paragraphs>156</Paragraphs>
  <Slides>15</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Century Schoolbook</vt:lpstr>
      <vt:lpstr>Times New Roman</vt:lpstr>
      <vt:lpstr>Times-Bold</vt:lpstr>
      <vt:lpstr>Times-BoldItalic</vt:lpstr>
      <vt:lpstr>Times-Roman</vt:lpstr>
      <vt:lpstr>Office Theme</vt:lpstr>
      <vt:lpstr>Patient Assessment</vt:lpstr>
      <vt:lpstr>Patient Assessment And Communication</vt:lpstr>
      <vt:lpstr>Learning Objectives/Outcomes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Assessment And Communication</dc:title>
  <dc:creator>Shajwan N.</dc:creator>
  <cp:lastModifiedBy>Shajwan N.</cp:lastModifiedBy>
  <cp:revision>28</cp:revision>
  <dcterms:created xsi:type="dcterms:W3CDTF">2023-10-04T10:14:51Z</dcterms:created>
  <dcterms:modified xsi:type="dcterms:W3CDTF">2023-10-25T12:22:26Z</dcterms:modified>
</cp:coreProperties>
</file>