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9" r:id="rId5"/>
    <p:sldId id="270" r:id="rId6"/>
    <p:sldId id="269" r:id="rId7"/>
    <p:sldId id="276" r:id="rId8"/>
    <p:sldId id="281" r:id="rId9"/>
    <p:sldId id="282" r:id="rId10"/>
    <p:sldId id="275" r:id="rId11"/>
    <p:sldId id="268" r:id="rId12"/>
    <p:sldId id="259" r:id="rId13"/>
    <p:sldId id="257" r:id="rId14"/>
    <p:sldId id="263" r:id="rId15"/>
    <p:sldId id="260" r:id="rId16"/>
    <p:sldId id="262" r:id="rId17"/>
    <p:sldId id="258" r:id="rId18"/>
    <p:sldId id="261" r:id="rId19"/>
    <p:sldId id="264" r:id="rId20"/>
    <p:sldId id="265" r:id="rId21"/>
    <p:sldId id="288" r:id="rId22"/>
    <p:sldId id="287" r:id="rId23"/>
    <p:sldId id="266" r:id="rId24"/>
    <p:sldId id="284" r:id="rId25"/>
    <p:sldId id="267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n.wikipedia.org/wiki/Maxilla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hyperlink" Target="https://www.google.com/url?sa=i&amp;url=https://www.researchgate.net/figure/Fig4-Clinical-images-of-extracted-mandibular-first-molars-with-radix-entomolaris_fig9_274309682&amp;psig=AOvVaw1G19h3GYgJolHWUgMzBYkt&amp;ust=1635187692137000&amp;source=images&amp;cd=vfe&amp;ved=0CAwQjhxqFwoTCLil8YLb4_MCFQAAAAAdAAAAABAN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utosomal_dominant" TargetMode="External"/><Relationship Id="rId2" Type="http://schemas.openxmlformats.org/officeDocument/2006/relationships/hyperlink" Target="https://en.wikipedia.org/wiki/Teet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2091391"/>
            <a:ext cx="8915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544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500" y="228600"/>
            <a:ext cx="8763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DISTURBANCE IN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STRUCTURE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OF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DENTINE                   L2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It may be due to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local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causes like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trauma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(Turner’s tooth)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general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causes like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vitamin D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deficiency,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mineral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deficiency or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drugs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like chemotherapy.</a:t>
            </a:r>
          </a:p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inherited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dentine defects are:</a:t>
            </a:r>
          </a:p>
          <a:p>
            <a:pPr lvl="0" algn="just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1.Dentinogenesis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imperfecta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(opalescent dentine):  </a:t>
            </a:r>
          </a:p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Represents a group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hereditary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conditions that are characterized by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abnormal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dentine formation. </a:t>
            </a:r>
          </a:p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An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autosomal dominant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condition affecting both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deciduous and permanent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teeth. </a:t>
            </a:r>
            <a:endParaRPr lang="en-US" sz="1400" dirty="0">
              <a:solidFill>
                <a:prstClr val="black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2064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2091391"/>
            <a:ext cx="8915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544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98565"/>
            <a:ext cx="8991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2- Segmental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odontomaxillary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dysplasia: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Uncommon,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nonhereditary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developmental anomaly involving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maxilla, gingiva and dentition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of the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same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arch. 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It 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 painless, unilateral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enlargement of the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 tooltip="Maxilla"/>
              </a:rPr>
              <a:t>upper jaw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cause is unknown. 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The segment of the jaw that is involved 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expanded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due to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enlargement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of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bone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in addition to its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increased density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and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hyperplasia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of overlying gingiva. 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Teeth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in the involved jaw are</a:t>
            </a:r>
          </a:p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malformed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and may be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missing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29100"/>
            <a:ext cx="40417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70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429398"/>
            <a:ext cx="89154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ABNORMALITIES IN THE SHAPE OF TEETH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Gemination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Developmental anomaly that occurs when a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single tooth germ attempts to divide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results in the incomplete formation of two teeth.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cause of this aborted twinning of a single tooth germ is unknown.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Clinically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appears as two crowns joined together by a notched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incisal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area 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544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056288"/>
            <a:ext cx="4038600" cy="26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647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0223" y="-22340"/>
            <a:ext cx="89154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Radiographically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usually one single root and one common pulp canal exist.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patient has a full complement of teeth.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544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905000"/>
            <a:ext cx="388619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4493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629" y="228600"/>
            <a:ext cx="8991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Fusion: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Results from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union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of two normally separated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adjacent tooth germs.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cause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of fusion is uncertain;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heredity, external pressure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and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crowding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all have been suggested.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Fusion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adjacent teeth can be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complete or incomplete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depending on the stage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of tooth development at time of contact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Early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contact of developing tooth germs can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result in a single large tooth;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later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contact can result in the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union of crowns only or the union of roots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only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51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3429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990600"/>
            <a:ext cx="3124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7925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544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" y="152400"/>
            <a:ext cx="8610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/>
                <a:ea typeface="Calibri"/>
                <a:cs typeface="Arial"/>
              </a:rPr>
              <a:t>Concrescence: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Condition in which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two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adjacent teeth are united by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cementum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only. </a:t>
            </a:r>
            <a:endParaRPr lang="en-US" sz="2400" dirty="0" smtClean="0">
              <a:solidFill>
                <a:srgbClr val="FF0000"/>
              </a:solidFill>
              <a:latin typeface="Times New Roman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It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is a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form of fusion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that takes place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after tooth formation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is complete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The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cause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of concrescence is thought to be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crowding or trauma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that results in the close approximation of adjacent tooth roots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Subsequent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cementum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deposition acts to fuse the two adjacent roots.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Concrescence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may involve erupted,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unerupted</a:t>
            </a:r>
            <a:r>
              <a:rPr lang="en-US" sz="2400" dirty="0">
                <a:latin typeface="Times New Roman"/>
                <a:ea typeface="Calibri"/>
                <a:cs typeface="Arial"/>
              </a:rPr>
              <a:t>, or impacted teeth</a:t>
            </a:r>
            <a:r>
              <a:rPr lang="en-US" dirty="0">
                <a:latin typeface="Times New Roman"/>
                <a:ea typeface="Calibri"/>
                <a:cs typeface="Arial"/>
              </a:rPr>
              <a:t>. </a:t>
            </a:r>
            <a:endParaRPr lang="en-US" sz="1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3814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Times New Roman"/>
                <a:ea typeface="Calibri"/>
                <a:cs typeface="Arial"/>
              </a:rPr>
              <a:t>Dilaceration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: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- Abnormal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curve or angle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in the root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-This dental anomaly is thought to be caused by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trauma to the tooth germ during root development.</a:t>
            </a:r>
            <a:endParaRPr lang="en-US" sz="2400" dirty="0">
              <a:solidFill>
                <a:srgbClr val="FF0000"/>
              </a:solidFill>
              <a:ea typeface="Calibri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895600"/>
            <a:ext cx="4343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5163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544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97437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Enamel pearl: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Small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spherical enamel projection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located on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root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surface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This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developmental anomaly is thought to occur as a result of the abnormal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displacement of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ameloblasts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during tooth formation. 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1" y="2924174"/>
            <a:ext cx="2633662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4795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544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81000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/>
                <a:ea typeface="Calibri"/>
              </a:rPr>
              <a:t>Talon cusp: </a:t>
            </a:r>
            <a:endParaRPr lang="en-US" sz="2400" b="1" dirty="0" smtClean="0"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-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Accessory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cusp </a:t>
            </a:r>
            <a:r>
              <a:rPr lang="en-US" sz="2400" dirty="0">
                <a:latin typeface="Times New Roman"/>
                <a:ea typeface="Calibri"/>
              </a:rPr>
              <a:t>located in the area of the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cingulum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>
                <a:latin typeface="Times New Roman"/>
                <a:ea typeface="Calibri"/>
              </a:rPr>
              <a:t>of a maxillary or mandibular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permanent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incisors </a:t>
            </a:r>
            <a:endParaRPr lang="en-US" sz="2400" dirty="0">
              <a:latin typeface="Times New Roman"/>
              <a:ea typeface="Calibri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</a:rPr>
              <a:t>It </a:t>
            </a:r>
            <a:r>
              <a:rPr lang="en-US" sz="2400" dirty="0">
                <a:latin typeface="Times New Roman"/>
                <a:ea typeface="Calibri"/>
              </a:rPr>
              <a:t>resembles an eagle’s talon. </a:t>
            </a:r>
            <a:endParaRPr lang="en-US" sz="2400" dirty="0" smtClean="0">
              <a:latin typeface="Times New Roman"/>
              <a:ea typeface="Calibri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</a:rPr>
              <a:t>It </a:t>
            </a:r>
            <a:r>
              <a:rPr lang="en-US" sz="2400" dirty="0">
                <a:latin typeface="Times New Roman"/>
                <a:ea typeface="Calibri"/>
              </a:rPr>
              <a:t>often projects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lingually</a:t>
            </a:r>
            <a:r>
              <a:rPr lang="en-US" sz="2400" dirty="0">
                <a:latin typeface="Times New Roman"/>
                <a:ea typeface="Calibri"/>
              </a:rPr>
              <a:t> and composed of normal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enamel and dentin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and contains a pulp horn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935730"/>
            <a:ext cx="4724400" cy="292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0689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544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223" y="76200"/>
            <a:ext cx="8763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Times New Roman"/>
                <a:ea typeface="Calibri"/>
                <a:cs typeface="Arial"/>
              </a:rPr>
              <a:t>Taurodontism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: </a:t>
            </a:r>
            <a:endParaRPr lang="en-US" sz="2400" b="1" dirty="0" smtClean="0">
              <a:latin typeface="Times New Roman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Developmental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dental anomaly in which the teeth exhibit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elongated, large pulp chambers and short roots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,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caused by developmental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failure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of the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Hertwig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epithelial root sheath to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invaginate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at the proper level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 - The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tooth tends to have a stretched appearance without a constriction at the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cementoenamel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junction.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roots appear short</a:t>
            </a:r>
            <a:r>
              <a:rPr lang="en-US" sz="2400" dirty="0">
                <a:latin typeface="Times New Roman"/>
                <a:ea typeface="Calibri"/>
                <a:cs typeface="Arial"/>
              </a:rPr>
              <a:t>, with the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furcation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located near the apices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75314"/>
            <a:ext cx="4114800" cy="293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318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2091391"/>
            <a:ext cx="8915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544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5942" y="106232"/>
            <a:ext cx="8852263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The types are: </a:t>
            </a:r>
          </a:p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*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Dentinogenesis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imperfecta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type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I: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Individuals have osteogenesis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imperfecta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*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Dentinogenesis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imperfecta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type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II: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Osteogenesis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imperfecta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is not a feature.</a:t>
            </a:r>
          </a:p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Affected teeth in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dentinogenesis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imperfecta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type I and II are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gray to yellow or brown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and have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broad crown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constricted cervical area (bell shape).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Enamel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is easily broken leading to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exposure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of dentine that undergoes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accelerated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attrition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20593"/>
            <a:ext cx="3962400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359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544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389" y="152400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/>
                <a:ea typeface="Calibri"/>
                <a:cs typeface="Arial"/>
              </a:rPr>
              <a:t>Dens in dente (dens </a:t>
            </a:r>
            <a:r>
              <a:rPr lang="en-US" sz="2400" b="1" dirty="0" err="1">
                <a:latin typeface="Times New Roman"/>
                <a:ea typeface="Calibri"/>
                <a:cs typeface="Arial"/>
              </a:rPr>
              <a:t>invaginatus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): </a:t>
            </a:r>
            <a:endParaRPr lang="en-US" sz="2400" b="1" dirty="0" smtClean="0">
              <a:latin typeface="Times New Roman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Developmental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anomaly that results when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enamel organ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invaginate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into the crown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of a tooth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before mineralization</a:t>
            </a:r>
            <a:r>
              <a:rPr lang="en-US" sz="2400" dirty="0">
                <a:latin typeface="Times New Roman"/>
                <a:ea typeface="Calibri"/>
                <a:cs typeface="Arial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Radiographically</a:t>
            </a:r>
            <a:endParaRPr lang="en-US" sz="2400" dirty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-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tooth like structure appears within the involved tooth.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An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elongated bulb or pear-shaped mass of enamel is seen in dentine surrounding a radiolucent area; hence the name 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dens in dente</a:t>
            </a:r>
            <a:r>
              <a:rPr lang="en-US" sz="2400" i="1" dirty="0">
                <a:latin typeface="Times New Roman"/>
                <a:ea typeface="Calibri"/>
                <a:cs typeface="Arial"/>
              </a:rPr>
              <a:t>,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or “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tooth within a tooth</a:t>
            </a:r>
            <a:r>
              <a:rPr lang="en-US" sz="2400" dirty="0">
                <a:latin typeface="Times New Roman"/>
                <a:ea typeface="Calibri"/>
                <a:cs typeface="Arial"/>
              </a:rPr>
              <a:t>.”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1189" y="4076700"/>
            <a:ext cx="3200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7248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What is dens invaginatus or dens in dente? | News | Dentaga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2728" y="762000"/>
            <a:ext cx="5029201" cy="508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92325"/>
            <a:ext cx="3578225" cy="492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940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544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389" y="152400"/>
            <a:ext cx="8839200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Anterior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teeth, particularly the maxillary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and mandibular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incisors,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are more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commonly affected </a:t>
            </a:r>
            <a:endParaRPr lang="en-US" sz="2400" dirty="0">
              <a:ea typeface="Calibri"/>
              <a:cs typeface="Arial"/>
            </a:endParaRPr>
          </a:p>
        </p:txBody>
      </p:sp>
      <p:pic>
        <p:nvPicPr>
          <p:cNvPr id="7170" name="Picture 2" descr="Dens in Dente of Incisor Tooth | Photos and Pictures Dens Invaginatus |  Dental photos, Teeth, Den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1" y="1904999"/>
            <a:ext cx="4002824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Occurrence of Dens in Dente in Permanent Maxillary Lateral Incisors: A Case  Report with Literature Review | Semantic Scho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3962399" cy="343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610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544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783" y="222069"/>
            <a:ext cx="8686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/>
                <a:ea typeface="Calibri"/>
                <a:cs typeface="Arial"/>
              </a:rPr>
              <a:t>Dens </a:t>
            </a:r>
            <a:r>
              <a:rPr lang="en-US" sz="2400" b="1" dirty="0" err="1">
                <a:latin typeface="Times New Roman"/>
                <a:ea typeface="Calibri"/>
                <a:cs typeface="Arial"/>
              </a:rPr>
              <a:t>evaginatus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: </a:t>
            </a:r>
            <a:endParaRPr lang="en-US" sz="2400" b="1" dirty="0" smtClean="0">
              <a:latin typeface="Times New Roman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Accessory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enamel cusp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found on the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occlusal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tooth surface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Dens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evaginatus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is thought to result from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proliferation and out pouching of enamel epithelium during tooth development.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Clinically:</a:t>
            </a:r>
            <a:endParaRPr lang="en-US" sz="2400" dirty="0">
              <a:latin typeface="Times New Roman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/>
                <a:ea typeface="Calibri"/>
                <a:cs typeface="Arial"/>
              </a:rPr>
              <a:t>T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he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dens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evaginatus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appears as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small,rounded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nodule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mostly on the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occlusal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surface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of a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mandibular </a:t>
            </a:r>
            <a:endParaRPr lang="en-US" sz="2400" dirty="0" smtClean="0">
              <a:solidFill>
                <a:srgbClr val="FF0000"/>
              </a:solidFill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premolar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between the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buccal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and lingual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cusps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</p:txBody>
      </p:sp>
      <p:pic>
        <p:nvPicPr>
          <p:cNvPr id="8194" name="Picture 2" descr="dens evagina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365542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223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544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1524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A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pulp horn may extend into this extra cusp.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Occlusal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wear or fracture of this accessory cusp may result in pulp exposure.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Some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references considered talon cusp as dens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evaginatus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67000"/>
            <a:ext cx="40354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6023185"/>
            <a:ext cx="181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Dens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evaginatus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408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544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457200"/>
            <a:ext cx="85344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Supernumerary roots: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Characterized by the presence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extra roots </a:t>
            </a:r>
          </a:p>
          <a:p>
            <a:pPr algn="just">
              <a:lnSpc>
                <a:spcPct val="115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406" y="1981200"/>
            <a:ext cx="38862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5800" y="5715000"/>
            <a:ext cx="218521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 smtClean="0">
                <a:latin typeface="Times New Roman"/>
                <a:ea typeface="Calibri"/>
                <a:cs typeface="Arial"/>
              </a:rPr>
              <a:t>Supernumerary </a:t>
            </a:r>
            <a:r>
              <a:rPr lang="en-US" dirty="0">
                <a:latin typeface="Times New Roman"/>
                <a:ea typeface="Calibri"/>
                <a:cs typeface="Arial"/>
              </a:rPr>
              <a:t>roots.</a:t>
            </a:r>
            <a:endParaRPr lang="en-US" sz="1600" dirty="0">
              <a:ea typeface="Calibri"/>
              <a:cs typeface="Arial"/>
            </a:endParaRPr>
          </a:p>
        </p:txBody>
      </p:sp>
      <p:pic>
        <p:nvPicPr>
          <p:cNvPr id="6146" name="Picture 2" descr="Fig4: Clinical images of extracted mandibular first molars with radix... | 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95524"/>
            <a:ext cx="37338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800600" y="5656522"/>
            <a:ext cx="4114800" cy="938719"/>
          </a:xfrm>
          <a:prstGeom prst="rect">
            <a:avLst/>
          </a:prstGeom>
          <a:solidFill>
            <a:srgbClr val="1415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  <a:hlinkClick r:id="rId4" tooltip="Fig4: Clinical images of extracted mandibular first molars with radix... |  Download Scientific Diagram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  <a:hlinkClick r:id="rId4" tooltip="Fig4: Clinical images of extracted mandibular first molars with radix... |  Download Scientific Diagram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  <a:hlinkClick r:id="rId4" tooltip="Fig4: Clinical images of extracted mandibular first molars with radix... |  Download Scientific Diagram"/>
              </a:rPr>
              <a:t>  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>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>   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oogle Sans"/>
                <a:cs typeface="Arial" pitchFamily="34" charset="0"/>
              </a:rPr>
              <a:t>extracted mandibular first molars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Roboto"/>
              <a:cs typeface="Arial" pitchFamily="34" charset="0"/>
            </a:endParaRPr>
          </a:p>
        </p:txBody>
      </p:sp>
      <p:pic>
        <p:nvPicPr>
          <p:cNvPr id="6148" name="Picture 4" descr="https://encrypted-tbn2.gstatic.com/faviconV2?url=https://researchgate.net&amp;client=VFE&amp;size=32&amp;type=FAVICON&amp;fallback_opts=TYPE,SIZE,URL&amp;nfrp=2">
            <a:hlinkClick r:id="rId4" tooltip="Fig4: Clinical images of extracted mandibular first molars with radix... |  Download Scientific Diagram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111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113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2091391"/>
            <a:ext cx="8915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544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994" y="685800"/>
            <a:ext cx="9401176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839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2091391"/>
            <a:ext cx="8915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11" y="244731"/>
            <a:ext cx="8763000" cy="951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Radiographically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the teeth appear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solid,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lacking pulp chambers and root canals.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Histological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examination shows that the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entine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contains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reduced number of tubules,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many of which are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wide and irregular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</a:p>
          <a:p>
            <a:pPr lvl="0" algn="just">
              <a:lnSpc>
                <a:spcPct val="150000"/>
              </a:lnSpc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960" y="989368"/>
            <a:ext cx="4194175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56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2091391"/>
            <a:ext cx="8915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27511" y="548311"/>
            <a:ext cx="89535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* </a:t>
            </a:r>
            <a:r>
              <a:rPr lang="en-US" sz="2400" dirty="0" err="1" smtClean="0">
                <a:latin typeface="Times New Roman"/>
                <a:ea typeface="Calibri"/>
              </a:rPr>
              <a:t>Dentinogenesis</a:t>
            </a:r>
            <a:r>
              <a:rPr lang="en-US" sz="2400" dirty="0" smtClean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imperfecta</a:t>
            </a:r>
            <a:r>
              <a:rPr lang="en-US" sz="2400" dirty="0">
                <a:latin typeface="Times New Roman"/>
                <a:ea typeface="Calibri"/>
              </a:rPr>
              <a:t> type </a:t>
            </a:r>
            <a:r>
              <a:rPr lang="en-US" sz="2400" b="1" dirty="0">
                <a:latin typeface="Times New Roman"/>
                <a:ea typeface="Calibri"/>
              </a:rPr>
              <a:t>III:</a:t>
            </a:r>
            <a:r>
              <a:rPr lang="en-US" sz="2400" dirty="0">
                <a:latin typeface="Times New Roman"/>
                <a:ea typeface="Calibri"/>
              </a:rPr>
              <a:t>  Very rare, characterized </a:t>
            </a:r>
            <a:r>
              <a:rPr lang="en-US" sz="2400" dirty="0" smtClean="0">
                <a:latin typeface="Times New Roman"/>
                <a:ea typeface="Calibri"/>
              </a:rPr>
              <a:t>by</a:t>
            </a:r>
          </a:p>
          <a:p>
            <a:pPr lvl="0"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 </a:t>
            </a:r>
            <a:r>
              <a:rPr lang="en-US" sz="2400" dirty="0">
                <a:latin typeface="Times New Roman"/>
                <a:ea typeface="Calibri"/>
              </a:rPr>
              <a:t>too little dentin resulting in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shell teeth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53056"/>
            <a:ext cx="4464424" cy="382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25752" y="6385505"/>
            <a:ext cx="30828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  <a:latin typeface="Times New Roman"/>
                <a:ea typeface="Calibri"/>
              </a:rPr>
              <a:t>Dentinogenesis</a:t>
            </a:r>
            <a:r>
              <a:rPr lang="en-US" sz="16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/>
                <a:ea typeface="Calibri"/>
              </a:rPr>
              <a:t>imperfecta</a:t>
            </a:r>
            <a:r>
              <a:rPr lang="en-US" sz="1600" dirty="0">
                <a:solidFill>
                  <a:prstClr val="black"/>
                </a:solidFill>
                <a:latin typeface="Times New Roman"/>
                <a:ea typeface="Calibri"/>
              </a:rPr>
              <a:t> type </a:t>
            </a:r>
            <a:r>
              <a:rPr lang="en-US" sz="1600" b="1" dirty="0">
                <a:solidFill>
                  <a:prstClr val="black"/>
                </a:solidFill>
                <a:latin typeface="Times New Roman"/>
                <a:ea typeface="Calibri"/>
              </a:rPr>
              <a:t>III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8970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2091391"/>
            <a:ext cx="8915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544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6829" y="152400"/>
            <a:ext cx="8915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2.Dentinal dysplasia: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Genetic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disorder of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 tooltip="Teeth"/>
              </a:rPr>
              <a:t>teeth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commonly exhibiting an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3" tooltip="Autosomal dominant"/>
              </a:rPr>
              <a:t>autosomal dominant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inheritance. </a:t>
            </a:r>
          </a:p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It is characterized by presence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normal enamel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but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atypical dentine with abnormal pulpal morphology.</a:t>
            </a:r>
          </a:p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*Dentine dysplasia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type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(radicular type): 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roots of teeth are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shorter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than normal may lead to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mobility and early exfoliation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of the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teeth 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Total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obliteration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of the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pulps </a:t>
            </a:r>
          </a:p>
          <a:p>
            <a:pPr lvl="0" algn="just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perapical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lesions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are also seen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29" y="3886200"/>
            <a:ext cx="4457700" cy="291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49335" y="6466515"/>
            <a:ext cx="22413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Dentine dysplasia type </a:t>
            </a: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4690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2091391"/>
            <a:ext cx="8915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544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58847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*Dentine dysplasia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type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coronal type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): 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 the deciduous dentition, coronal dentine dysplasia bears a resemblance to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dentinogenesis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imperfecta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type II. 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In permanent dentition is characterized by teeth of nearly normal length but as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pulp ascends to the crown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it flares into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flame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shape and multiple pulp stone may be found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475167"/>
            <a:ext cx="4534961" cy="323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36581" y="6395294"/>
            <a:ext cx="29354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dentinogenesis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imperfecta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type II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7318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2091391"/>
            <a:ext cx="8915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544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235498"/>
            <a:ext cx="9067800" cy="315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DISTURBANCE IN STRUCTURE OF ENAMEL AND DENTINE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1- Regional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odontodysplasia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(ghost teeth):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-This is a sporadic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(not inherited)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developmental defect,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relatively rare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Local ischemic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change during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odontogenesis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may be the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cause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The clinical manifestations of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odontodysplasia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are localized occurrence within a particular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region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 either or both dentitions.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3445737"/>
            <a:ext cx="4257451" cy="265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81887"/>
            <a:ext cx="4230965" cy="261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18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544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52399"/>
            <a:ext cx="8991600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Hypocalcification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and hypoplasia of the enamel and dentine are seen, they are thin and with the large pulp produce a ghost likes appearance of teeth.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54" y="2288177"/>
            <a:ext cx="4524375" cy="348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4191000" cy="348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58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2091391"/>
            <a:ext cx="8915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544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52399"/>
            <a:ext cx="89916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teeth show irregular contour with surface pits and grooves and yellowish or brownish discoloration </a:t>
            </a:r>
          </a:p>
        </p:txBody>
      </p:sp>
      <p:sp>
        <p:nvSpPr>
          <p:cNvPr id="3" name="AutoShape 2" descr="Regional Odontodysplasia with Generalised Enamel Defe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egional Odontodysplasia with Generalised Enamel Defec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static-01.hindawi.com/articles/crid/volume-2016/4574673/figures/4574673.fig.001.svg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s://www.scirp.org/html/3-1460245/5374db3b-1357-4661-8c95-9aea7e4f7a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6613854" cy="48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Regional Odontodysplasia with Generalised Enamel Defec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Regional Odontodysplasia with Generalised Enamel Defec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1037</Words>
  <Application>Microsoft Office PowerPoint</Application>
  <PresentationFormat>On-screen Show (4:3)</PresentationFormat>
  <Paragraphs>137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Layla</dc:creator>
  <cp:lastModifiedBy>Windows User</cp:lastModifiedBy>
  <cp:revision>37</cp:revision>
  <dcterms:created xsi:type="dcterms:W3CDTF">2006-08-16T00:00:00Z</dcterms:created>
  <dcterms:modified xsi:type="dcterms:W3CDTF">2022-01-03T19:55:30Z</dcterms:modified>
</cp:coreProperties>
</file>