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4" r:id="rId3"/>
    <p:sldId id="257" r:id="rId4"/>
    <p:sldId id="266" r:id="rId5"/>
    <p:sldId id="258" r:id="rId6"/>
    <p:sldId id="267" r:id="rId7"/>
    <p:sldId id="259" r:id="rId8"/>
    <p:sldId id="268" r:id="rId9"/>
    <p:sldId id="260" r:id="rId10"/>
    <p:sldId id="269" r:id="rId11"/>
    <p:sldId id="261" r:id="rId12"/>
    <p:sldId id="270" r:id="rId13"/>
    <p:sldId id="271" r:id="rId14"/>
    <p:sldId id="262" r:id="rId15"/>
    <p:sldId id="273" r:id="rId16"/>
    <p:sldId id="276" r:id="rId17"/>
    <p:sldId id="277" r:id="rId18"/>
    <p:sldId id="275" r:id="rId19"/>
    <p:sldId id="278" r:id="rId20"/>
    <p:sldId id="272" r:id="rId21"/>
    <p:sldId id="279" r:id="rId22"/>
    <p:sldId id="274" r:id="rId23"/>
    <p:sldId id="280" r:id="rId24"/>
    <p:sldId id="263" r:id="rId25"/>
    <p:sldId id="282" r:id="rId26"/>
    <p:sldId id="281" r:id="rId27"/>
    <p:sldId id="283" r:id="rId28"/>
    <p:sldId id="284" r:id="rId29"/>
    <p:sldId id="285" r:id="rId30"/>
    <p:sldId id="286" r:id="rId31"/>
    <p:sldId id="291" r:id="rId32"/>
    <p:sldId id="293" r:id="rId33"/>
    <p:sldId id="290" r:id="rId34"/>
    <p:sldId id="292" r:id="rId35"/>
    <p:sldId id="294" r:id="rId36"/>
    <p:sldId id="289" r:id="rId37"/>
    <p:sldId id="295" r:id="rId38"/>
    <p:sldId id="287" r:id="rId39"/>
    <p:sldId id="296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9ABD5-4A0B-4792-B892-65B305823E8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671DE-917A-476F-97EE-828CAE9BF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7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1DE-917A-476F-97EE-828CAE9BF6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4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95400"/>
            <a:ext cx="8153400" cy="154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L3</a:t>
            </a:r>
          </a:p>
          <a:p>
            <a:pPr algn="ctr">
              <a:lnSpc>
                <a:spcPct val="115000"/>
              </a:lnSpc>
            </a:pP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DEVELOPMENTAL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ANOMALIES OF ORAL </a:t>
            </a: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  SOFT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TISSUES</a:t>
            </a:r>
            <a:endParaRPr lang="en-US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960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869" y="381000"/>
            <a:ext cx="8763000" cy="568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Cheilitis</a:t>
            </a: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granulomatosa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tender firm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swelling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enlargement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of one or both lips due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granulomatous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inflammation,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ostly 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lower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lip involved . </a:t>
            </a:r>
          </a:p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cause is unknown.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Tx/>
              <a:buChar char="-"/>
            </a:pP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Tx/>
              <a:buChar char="-"/>
            </a:pP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Tx/>
              <a:buChar char="-"/>
            </a:pP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genetic predisposition may exist in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Melkersson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-Rosenthal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syndrome in which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facial paralysis and fissured tongue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are also present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Crohn’s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disease and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sarcoidosis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may present in a similar clinical fashion with identical histological findings. 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79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0"/>
            <a:ext cx="8915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White Sponge Nevus (oral epithelial </a:t>
            </a: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naevus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): </a:t>
            </a: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Familial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white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folded disease appears to follow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hereditary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pattern as an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autosomal dominant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trait.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oral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lesions may be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widespread,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and may be apparent 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infancy or early childhood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and often involving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lip, cheeks, palate, and gingiva, floor of the mouth and portions of the tongue.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mucosa appears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thickened and corrugated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with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soft or spongy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texture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6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81000"/>
            <a:ext cx="906780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In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occasional cases, the oral lesions were accompanied by similar lesions of other mucosal surfaces, including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vagina, anus, rectum and nasal cavity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438400"/>
            <a:ext cx="42291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9766" y="2430371"/>
            <a:ext cx="2791234" cy="297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01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906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Epithelium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generally thickened, showing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both </a:t>
            </a: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hyperparakeratosis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and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acanthosis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cells of the nearly entire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spinous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layer exhibit intracellular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edema.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Only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the cell walls and the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pyknotic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nuclei in the centers of the cells are visible.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submucosa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may show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 inflammatory cell infiltration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but this is not consistent. There is no treatment for the condition, and it is not premalignant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9869" y="4295714"/>
            <a:ext cx="3266531" cy="248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1349" y="4282756"/>
            <a:ext cx="2971800" cy="240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46" y="152400"/>
            <a:ext cx="89154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/>
                <a:ea typeface="Calibri"/>
                <a:cs typeface="Times New Roman"/>
              </a:rPr>
              <a:t>Fordyce’s granules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: </a:t>
            </a:r>
            <a:endParaRPr lang="en-US" sz="2400" b="1" dirty="0" smtClean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characterized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by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ectopic collections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sebaceous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glands at various sites in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the oral cavity, appear as small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yellowish whitish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spots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often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projecting slightly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above the surface of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tissue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F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ound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most frequently in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bilaterally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symmetrical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pattern on the mucosa of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cheeks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opposite the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molar teeth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in the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retromolar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region, on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vermilion border or inner surface of the lips, and occasionally on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tongue, gingiva, and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palate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33" y="4273369"/>
            <a:ext cx="314642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59" y="4279900"/>
            <a:ext cx="2719387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6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9154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Histologically </a:t>
            </a:r>
          </a:p>
          <a:p>
            <a:pPr algn="just">
              <a:lnSpc>
                <a:spcPct val="115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hey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are similar to normal sebaceous glands found in the skin but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not associated with hair  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3641" y="2590800"/>
            <a:ext cx="3499757" cy="20574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34327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8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1"/>
            <a:ext cx="8686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/>
                <a:ea typeface="Calibri"/>
                <a:cs typeface="Times New Roman"/>
              </a:rPr>
              <a:t>Varix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-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Varices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appear as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red, blue, or deep purple broad-based elevations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in oral mucosa, compressible and blanches upon pressure unless a thrombus has formed within it.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buccal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mucosa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is a common place to find them, however, they are also found in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lip mucosa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ventral and lateral mucosa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of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tongue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floor of the mouth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- On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ventral tongue they are multiple (lingual varicosity). </a:t>
            </a:r>
            <a:endParaRPr lang="en-US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39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1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-They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are seen more commonly in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elderly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reason for venous distention is unclear but may be related to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weakening of the vessel wall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secondary to aging</a:t>
            </a:r>
            <a:r>
              <a:rPr lang="en-US" dirty="0">
                <a:latin typeface="Times New Roman"/>
                <a:ea typeface="Calibri"/>
                <a:cs typeface="Times New Roman"/>
              </a:rPr>
              <a:t>.</a:t>
            </a:r>
            <a:endParaRPr lang="en-US" sz="1400" dirty="0"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6" y="2190206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098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09800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2209800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3360" y="4495800"/>
            <a:ext cx="8854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/>
                <a:ea typeface="Calibri"/>
              </a:rPr>
              <a:t>Varix</a:t>
            </a:r>
            <a:r>
              <a:rPr lang="en-US" dirty="0">
                <a:latin typeface="Times New Roman"/>
                <a:ea typeface="Calibri"/>
              </a:rPr>
              <a:t>: (A) Cheek. </a:t>
            </a:r>
            <a:r>
              <a:rPr lang="en-US" dirty="0" smtClean="0">
                <a:latin typeface="Times New Roman"/>
                <a:ea typeface="Calibri"/>
              </a:rPr>
              <a:t>       (</a:t>
            </a:r>
            <a:r>
              <a:rPr lang="en-US" dirty="0">
                <a:latin typeface="Times New Roman"/>
                <a:ea typeface="Calibri"/>
              </a:rPr>
              <a:t>B) Lip. </a:t>
            </a:r>
            <a:r>
              <a:rPr lang="en-US" dirty="0" smtClean="0">
                <a:latin typeface="Times New Roman"/>
                <a:ea typeface="Calibri"/>
              </a:rPr>
              <a:t>                                 (</a:t>
            </a:r>
            <a:r>
              <a:rPr lang="en-US" dirty="0">
                <a:latin typeface="Times New Roman"/>
                <a:ea typeface="Calibri"/>
              </a:rPr>
              <a:t>C) </a:t>
            </a:r>
            <a:r>
              <a:rPr lang="en-US" dirty="0" smtClean="0">
                <a:latin typeface="Times New Roman"/>
                <a:ea typeface="Calibri"/>
              </a:rPr>
              <a:t>Tongue </a:t>
            </a:r>
            <a:r>
              <a:rPr lang="en-US" dirty="0">
                <a:latin typeface="Times New Roman"/>
                <a:ea typeface="Calibri"/>
              </a:rPr>
              <a:t>and </a:t>
            </a:r>
            <a:r>
              <a:rPr lang="en-US" dirty="0" smtClean="0">
                <a:latin typeface="Times New Roman"/>
                <a:ea typeface="Calibri"/>
              </a:rPr>
              <a:t>                  (</a:t>
            </a:r>
            <a:r>
              <a:rPr lang="en-US" dirty="0">
                <a:latin typeface="Times New Roman"/>
                <a:ea typeface="Calibri"/>
              </a:rPr>
              <a:t>D) Palate.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354"/>
            <a:ext cx="8991600" cy="501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Fibromatosis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gingivae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anomalies characterized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diffuse fibrous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overgrowth of the gingival tissues, transmitted through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dominant autosomal gene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condition is manifested as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dense, diffuse, smooth, or nodular overgrowth of the gingival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tissues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Usually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appearing about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time of eruption of 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permanent incisors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tissue is usually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not inflamed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but is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normal or even pale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color, and it is often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so firm and dense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that it may prevent the normal eruption of teeth.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en-US" sz="1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6063" y="4205049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35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not painful and shows no tendency for hemorrhage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extent of the tissue overgrowth may be such that the crowns of the teeth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nearly hidden even though they are fully erupted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with respect to the alveolar bone.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Histologically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Epithelium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may be somewhat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thickened with elongated rete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pegs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connective tissue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composed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dense fibrous connective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tissue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233802"/>
            <a:ext cx="4419600" cy="247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35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915400" cy="749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INTRODUCTION                                      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Malformation or defect resulting from disturbance of growth and development  are known as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developmental  anomalies                 </a:t>
            </a:r>
          </a:p>
          <a:p>
            <a:pPr marL="228600" lvl="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Hereditary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developmental  anomalies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 when certain defects are inherited by the offspring from either of his parents, such types of anomalies are always transmitted through genes 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28600" lvl="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Acquired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anomalies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develop during intra-uterine life due to some pathological environmental conditions  they are not transmitted through genes </a:t>
            </a:r>
          </a:p>
          <a:p>
            <a:pPr lvl="0" algn="just">
              <a:lnSpc>
                <a:spcPct val="15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228600" lvl="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                                                   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                                                   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76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23535"/>
            <a:ext cx="8763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DEVELOPMENTAL ANOMALIES OF TONGUE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Aglossia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Congenital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absence of the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tongue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600" dirty="0" err="1">
                <a:latin typeface="Times New Roman"/>
                <a:ea typeface="Calibri"/>
              </a:rPr>
              <a:t>Aglossia</a:t>
            </a:r>
            <a:r>
              <a:rPr lang="en-US" sz="1600" dirty="0">
                <a:latin typeface="Times New Roman"/>
                <a:ea typeface="Calibri"/>
              </a:rPr>
              <a:t> with a hollow space in the region of tongue</a:t>
            </a:r>
            <a:endParaRPr lang="en-US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Microglossia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Another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congenital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anomaly in which only a tiny or rudimentary tongue has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developed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2895600" cy="1979813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800600"/>
            <a:ext cx="3048000" cy="20574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22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943" y="152400"/>
            <a:ext cx="8763000" cy="614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Macroglossia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-Increase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 size tongue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due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hypertrophy of tongue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musculature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Macroglossia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either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congenital or acquired type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may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cause displacement of teeth, and the lateral margins of 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tongue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appears scalloped.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common causes are acromegaly and cretinism, amyloidosis with diffuse deposition of amyloids in the tongue, cystic lesion in the tongue like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epidermoid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and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dermoid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cyst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and tumors in the tongue like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lyphangioma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and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hemangioma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3458361" cy="259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2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03" y="0"/>
            <a:ext cx="912005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Bifid tongue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cleft tongue/bifid tongue is rare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congenital anomaly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develops due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partial or complete failure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union between the two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 lingual swellings during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emberyogenesis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Fissured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tongue: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congenital developmental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malformation which manifests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clinically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numerous small furrows or groves on the dorsal surface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tongue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leads to collection of food debris and microorganisms in the fissures and cause discomfort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like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burning sensation and halitosis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953001"/>
            <a:ext cx="2133600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953001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25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Ankyloglossia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Occurs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a result of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fusion of the lingual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frenum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the floor of the mouth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fusion rarely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occurs;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partial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ankyloglossia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"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tongue-tie"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much more common condition.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leads to speech problems.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treatment is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surgical removal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connection between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frenum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the floor.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910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20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</a:rPr>
              <a:t>An accessory </a:t>
            </a:r>
            <a:r>
              <a:rPr lang="en-US" sz="2400" b="1" dirty="0" err="1">
                <a:latin typeface="Times New Roman"/>
                <a:ea typeface="Calibri"/>
              </a:rPr>
              <a:t>tongue:</a:t>
            </a:r>
            <a:r>
              <a:rPr lang="en-US" sz="2400" dirty="0" err="1">
                <a:latin typeface="Times New Roman"/>
                <a:ea typeface="Calibri"/>
              </a:rPr>
              <a:t>A</a:t>
            </a:r>
            <a:r>
              <a:rPr lang="en-US" sz="2400" dirty="0">
                <a:latin typeface="Times New Roman"/>
                <a:ea typeface="Calibri"/>
              </a:rPr>
              <a:t> rare congenital anomalies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causing difficulty in speech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990600"/>
            <a:ext cx="2914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6754" y="2819400"/>
            <a:ext cx="8991600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Lingual thyroid: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Normally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thyroid gland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descends along a path from 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foramen cecum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in the tongue to the final position, 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failure of this migration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leads to the development of lingual thyroid.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Fine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needle aspiration biopsy from the mass revealed normal thyroid tissue with few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colloidal changes. 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7605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931" y="260943"/>
            <a:ext cx="8991600" cy="23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It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appears as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nodular smooth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exophytic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mass in the midline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about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2-3 cm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in diameter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posterior to foramen caecum </a:t>
            </a:r>
            <a:endParaRPr lang="en-US" sz="2400" dirty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Symptoms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vary from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difficulty in swallowing (dysphagia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),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respiratory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obstraction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(dyspnea),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to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change in voice(dysphonia).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00400"/>
            <a:ext cx="2819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0364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" y="0"/>
            <a:ext cx="8763000" cy="6458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Hairy tongue: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Characterized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by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hypertrophy of 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filiform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papillae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the tongue.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If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papillae become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stained with tobacco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they appear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black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and look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like hair on 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tongue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tongue may appear yellowish-white if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foodstuff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trapped within these papillae,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gastric troubles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are said to have a significant bearing on the development of this condition.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Smoking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remains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biggest cause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for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occurrence of the condition.  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72000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2888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829" y="152400"/>
            <a:ext cx="8763000" cy="512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Benign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migratory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glossitis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(geographic tongue): </a:t>
            </a:r>
            <a:endParaRPr lang="en-US" sz="28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lesions tend to "migrate"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from one area of the tongue to another.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- Exact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cause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for the condition remains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unknown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although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it tends to occur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with more intensity in cases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emotional stress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Females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are twice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as affected as males.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- On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examination of tongue,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multifocal, patchy, sharply demarcated, and irregular areas of surface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erosion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with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depapillation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were noted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4876" y="4086043"/>
            <a:ext cx="3574324" cy="261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8170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355" y="457200"/>
            <a:ext cx="9144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Median rhomboid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glossitis</a:t>
            </a: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structure called "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tuberculum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impar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" is supposed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withdraw when the two halves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tongue come close to each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other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during development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-- When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does not happen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the structure gets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trapped in between the two halves of the tongue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thereby creating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an area on it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typically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presents in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posterior region of the dorsum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the tongue, at the midline, anterior to the lingual “V”.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617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7" y="7620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appears as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rounded or rhomboid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painless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area with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well-defined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margin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- It </a:t>
            </a:r>
            <a:r>
              <a:rPr lang="en-US" sz="2400" dirty="0">
                <a:latin typeface="Times New Roman"/>
                <a:ea typeface="Calibri"/>
              </a:rPr>
              <a:t>may present in two distinct clinical forms: </a:t>
            </a:r>
            <a:endParaRPr lang="en-US" sz="2400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atrophic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non-raised macular</a:t>
            </a:r>
            <a:r>
              <a:rPr lang="en-US" sz="2400" dirty="0">
                <a:latin typeface="Times New Roman"/>
                <a:ea typeface="Calibri"/>
              </a:rPr>
              <a:t>, or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exophytic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raised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514996"/>
            <a:ext cx="3276600" cy="2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4290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07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" y="152400"/>
            <a:ext cx="8763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Lip pits and fistulas: </a:t>
            </a:r>
            <a:endParaRPr lang="en-US" sz="28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Developmental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malformations which appear to be inherited as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autosomal dominant trait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either unilateral or bilateral. 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Commissural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pit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epithelium-lined blind tracts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located</a:t>
            </a: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at the corners of the mouth, may be shallow or deep.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Lip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pit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occurs near the</a:t>
            </a: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midline of the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vermilion border, may</a:t>
            </a:r>
            <a:r>
              <a:rPr lang="en-US" sz="24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appear as a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depression,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and more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commonly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seen in lower lip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No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treatment is</a:t>
            </a: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indicated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 descr="C:\Users\Dr. Layla\Picture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2438400"/>
            <a:ext cx="2560321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r. Layla\Pictures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65766"/>
            <a:ext cx="2552700" cy="23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59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915400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Hemihypertrophy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Side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of the tongue appears larger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than the other side.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Etiology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idiopathic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possibly related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neural, vascular, lymphatic, endocrine or chromosomal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abnormalities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Hemiatrophy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Side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of the tongue appears smaller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than the other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side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574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4988" y="4711879"/>
            <a:ext cx="3008812" cy="206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3328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DEVELOPMENTAL ANOMALIES INVOLVING THE JAW BONE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1-Clefts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palate: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2-Mandibular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tori: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Present benign overgrowths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of mature, lamellar bone, occurring on the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lingual mandibular cortex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-Typically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attached to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the mandible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opposite the premolar region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and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superior to 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mylohyoid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line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are most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commonly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bilateral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  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726120"/>
            <a:ext cx="3429000" cy="282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8647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839200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Apparently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genetic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factors also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influence tori development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as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the offspring of parents with mandibular tori have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 much higher incidence of development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Radiographically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tori appear as well-defined areas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radio-opacity overlying the tooth roots,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particularly extending from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canine to the molar regions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28956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298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83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Maxillary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torus: </a:t>
            </a: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Hard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frequently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lobulated, benign overgrowth of mature lamellar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bone located in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midline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of the hard palate and attached by a broad, bony base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Hereditary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factors have been implicated.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On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radiographs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it may be visualized as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radio-opacity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 the midline.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867150"/>
            <a:ext cx="2743201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3582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97346"/>
            <a:ext cx="8763000" cy="483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Agnathia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Complete failure of development of the jawbone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involving maxilla or mandible or both of them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and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may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involve part of the jawbone like condyle, ramus or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premaxilla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Micrognathia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Developmental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anomalies characterized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abnormal small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jaw.</a:t>
            </a: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Pseudomicrognathia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a condition where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normal sized jaw bone appears to look small when the opposite jaw is larger than normal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or when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jaw is positioned more posterior in relation to skull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549533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97346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In </a:t>
            </a: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true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/>
                <a:cs typeface="Times New Roman" pitchFamily="18" charset="0"/>
              </a:rPr>
              <a:t>micrognathia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the jawbone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really smaller than normal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and can be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congenital or acquired.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congenital missing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premaxilla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often leads to maxillary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micrognathia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Acquired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problem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post natal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 origin, the causes is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ankylosis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of 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temporomandibular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joint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as result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trauma/infection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leads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mandibular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micrognathia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with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retruded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760" y="3810000"/>
            <a:ext cx="2667000" cy="27432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1646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58211"/>
            <a:ext cx="8763000" cy="3959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Macrognathia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Developmental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anomalies characterized by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abnormal large jaw or jaws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smtClean="0">
                <a:latin typeface="Times New Roman"/>
                <a:ea typeface="Calibri"/>
                <a:cs typeface="Times New Roman"/>
              </a:rPr>
              <a:t>Pseudo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macrognathia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is a condition where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normal sized jawbone appears to look large when the opposite jaw is smaller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than normal.  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In 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true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macrognathia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the jaw bone are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really larger than normal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Mandibular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prognathism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often occur due to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hereditary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causes.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Other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causes of large jaw are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pituitary gigantism, acromegaly, or Paget’s disease.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125" y="3886200"/>
            <a:ext cx="3707675" cy="25908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5536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763000" cy="568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Facial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hemiatrophy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Progressive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decrease in the size of one side of the face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due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atrophy of facial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structure.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affected side shows atrophy of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skin, subcutaneous tissue, the muscles, bones, cartilages, alveolar bone and soft palate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Dental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abnormalities include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incomplete root formation, delayed eruption, severe facial asymmetry resulting in facial deformation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and difficulty with mastication.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Eruption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teeth on the affected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side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may also be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retarded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74" y="4048124"/>
            <a:ext cx="35909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981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48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latin typeface="Times New Roman"/>
                <a:ea typeface="Calibri"/>
                <a:cs typeface="Times New Roman"/>
              </a:rPr>
              <a:t>Facial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hemihyperatrophy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 rare developmental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anomaly characterized by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enlargement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 which is confined to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one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side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, unilateral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macroglossia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premature development and eruption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as well as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increased size of dentition,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permanent teeth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on the affected side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develop more rapidly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erupt before their counterparts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on the uninvolved side.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Coincident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to this phenomenon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is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premature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shedding of the deciduous teeth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347402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4581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166" y="18288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457200"/>
            <a:ext cx="8610600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The bone of the maxilla and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mandible is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also enlarged, being wider and thicker. </a:t>
            </a:r>
            <a:endParaRPr lang="en-US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810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537" y="152400"/>
            <a:ext cx="8763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Double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lip: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Horizontal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fold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redundant mucosal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tissue usually located on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inner aspect of the upper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lip,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although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the lower lip can also be occasionally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involved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may be congenital or acquired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r. Layla\Pictures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09" y="2063931"/>
            <a:ext cx="3595991" cy="334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353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868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94030" algn="l"/>
                <a:tab pos="1089025" algn="l"/>
              </a:tabLst>
            </a:pPr>
            <a:r>
              <a:rPr lang="en-US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References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94030" algn="l"/>
                <a:tab pos="1089025" algn="l"/>
              </a:tabLst>
            </a:pPr>
            <a:endParaRPr lang="en-US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94030" algn="l"/>
                <a:tab pos="1089025" algn="l"/>
              </a:tabLs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ORAL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PATHOLOGY, Clinical pathologic correlation.3</a:t>
            </a:r>
            <a:r>
              <a:rPr lang="en-US" sz="2400" baseline="30000" dirty="0">
                <a:latin typeface="Times New Roman" pitchFamily="18" charset="0"/>
                <a:ea typeface="Calibri"/>
                <a:cs typeface="Times New Roman" pitchFamily="18" charset="0"/>
              </a:rPr>
              <a:t>rd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Edition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94030" algn="l"/>
                <a:tab pos="1089025" algn="l"/>
              </a:tabLst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   REGEZI and SCIUBBA.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94030" algn="l"/>
                <a:tab pos="1089025" algn="l"/>
              </a:tabLst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2.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ORAL PATHOLOGY. Fourth Edition, SOAMES and SOUTHAM..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089025" algn="l"/>
              </a:tabLst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Cawson 's   Essentials of Oral Pathology and Oral Medicine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089025" algn="l"/>
              </a:tabLs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7</a:t>
            </a:r>
            <a:r>
              <a:rPr lang="en-US" sz="2400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Edition</a:t>
            </a:r>
            <a:r>
              <a:rPr lang="en-US" dirty="0">
                <a:latin typeface="Times New Roman"/>
                <a:ea typeface="Calibri"/>
                <a:cs typeface="Arial"/>
              </a:rPr>
              <a:t>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94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Hereditary intestinal polyposis (</a:t>
            </a: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Peutz-Jeghers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syndrome)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an autosomal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dominantly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inherited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disorder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characterized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intestinal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polyps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 association with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mucocutaneous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melanocytic macules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affected individuals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usually have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positive family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history.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principal causes of morbidity stem from the intestinal location of the polyps and unexplained intestinal bleeding.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Cutaneous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pigmentation of the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perioral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region crossing the vermilion border, </a:t>
            </a: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perinasal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areas is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seen</a:t>
            </a:r>
          </a:p>
        </p:txBody>
      </p:sp>
      <p:pic>
        <p:nvPicPr>
          <p:cNvPr id="3074" name="Picture 2" descr="C:\Users\Dr. Layla\Pictures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74" y="4122089"/>
            <a:ext cx="2737751" cy="258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8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915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pigmentation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may also be present on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fingers and toes, on the dorsal and ventral aspects of the hands and feet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pigmentation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may fade after puberty.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Mucous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membrane pigmentation primarily affects 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buccal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mucosa mostly.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Histological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examination of oral macular lesions exhibited excessive accumulation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melanin granules in basal layer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  <p:sp>
        <p:nvSpPr>
          <p:cNvPr id="3" name="AutoShape 2" descr="https://static-01.hindawi.com/articles/crid/volume-2016/6052181/figures/6052181.fig.001.svg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5" descr="https://static-01.hindawi.com/articles/crid/volume-2016/6052181/figures/6052181.fig.002.svg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18253"/>
            <a:ext cx="32385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51318"/>
            <a:ext cx="4039084" cy="227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5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8989"/>
            <a:ext cx="8915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Cleft lip: </a:t>
            </a:r>
            <a:endParaRPr lang="en-US" sz="28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Relatively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common defect of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lateral upper lip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characterized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failure of the tissue processes to fuse during embryonic life.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Midline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clefts are rarely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occurring.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cleft may extend through the soft tissue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may involve the maxillary alveolar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ridge and may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cause cleft palate, or cleft uvula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and may involve the nostril on that side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Unilateral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or bilateral involvement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can be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seen.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82886"/>
            <a:ext cx="2514600" cy="21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590528"/>
            <a:ext cx="2286000" cy="212271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602480"/>
            <a:ext cx="1905000" cy="213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4582886"/>
            <a:ext cx="1752600" cy="215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537" y="381000"/>
            <a:ext cx="8915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- Cleft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lip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can be treated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surgery in the first week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after birth, but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cleft palate are corrected surgically at the age of 18 months or immediately after that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to prevent abnormal speech development. 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The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etiology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cleft lip and cleft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palate may be hereditary, or due to environmental factors during pregnancy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(Nutritional factors, alcohol, toxins, drugs like high dose of steroid therapy, infections, mechanical obstruction by enlarged tongue, relative ischemia to the area during development,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psychological stress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 pregnant mother).</a:t>
            </a:r>
          </a:p>
        </p:txBody>
      </p:sp>
    </p:spTree>
    <p:extLst>
      <p:ext uri="{BB962C8B-B14F-4D97-AF65-F5344CB8AC3E}">
        <p14:creationId xmlns:p14="http://schemas.microsoft.com/office/powerpoint/2010/main" val="6441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Cheilitis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glandularis</a:t>
            </a:r>
            <a:endParaRPr lang="en-US" sz="28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Uncommon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developmental anomalies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characterized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by chronic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enlargement of lips,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mostly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lower lip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causing eversion, attributable to chronic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enlargement of labial salivary glands, inflammation, hyperemia, edema, and fibrosis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 the area.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Surface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keratosis, erosion, and crusting develop as consequent to longstanding actinic exposure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6576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17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2358</Words>
  <Application>Microsoft Office PowerPoint</Application>
  <PresentationFormat>On-screen Show (4:3)</PresentationFormat>
  <Paragraphs>178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Layla</dc:creator>
  <cp:lastModifiedBy>Windows User</cp:lastModifiedBy>
  <cp:revision>48</cp:revision>
  <dcterms:created xsi:type="dcterms:W3CDTF">2006-08-16T00:00:00Z</dcterms:created>
  <dcterms:modified xsi:type="dcterms:W3CDTF">2022-11-15T19:06:36Z</dcterms:modified>
</cp:coreProperties>
</file>