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308" r:id="rId6"/>
    <p:sldId id="309" r:id="rId7"/>
    <p:sldId id="282" r:id="rId8"/>
    <p:sldId id="312" r:id="rId9"/>
    <p:sldId id="310" r:id="rId10"/>
    <p:sldId id="261" r:id="rId11"/>
    <p:sldId id="262" r:id="rId12"/>
    <p:sldId id="313" r:id="rId13"/>
    <p:sldId id="263" r:id="rId14"/>
    <p:sldId id="280" r:id="rId15"/>
    <p:sldId id="314" r:id="rId16"/>
    <p:sldId id="281" r:id="rId17"/>
    <p:sldId id="264" r:id="rId18"/>
    <p:sldId id="265" r:id="rId19"/>
    <p:sldId id="266" r:id="rId20"/>
    <p:sldId id="315" r:id="rId21"/>
    <p:sldId id="316" r:id="rId22"/>
    <p:sldId id="317" r:id="rId23"/>
    <p:sldId id="283" r:id="rId24"/>
    <p:sldId id="318" r:id="rId25"/>
    <p:sldId id="319" r:id="rId26"/>
    <p:sldId id="320" r:id="rId27"/>
    <p:sldId id="322" r:id="rId28"/>
    <p:sldId id="323" r:id="rId29"/>
    <p:sldId id="325" r:id="rId30"/>
    <p:sldId id="284" r:id="rId31"/>
    <p:sldId id="326" r:id="rId32"/>
    <p:sldId id="327" r:id="rId33"/>
    <p:sldId id="291" r:id="rId34"/>
    <p:sldId id="287" r:id="rId35"/>
    <p:sldId id="292" r:id="rId36"/>
    <p:sldId id="294" r:id="rId37"/>
    <p:sldId id="295" r:id="rId38"/>
    <p:sldId id="329" r:id="rId39"/>
    <p:sldId id="33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3" d="100"/>
          <a:sy n="63" d="100"/>
        </p:scale>
        <p:origin x="80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7E604-7814-01AF-E309-92719F3BA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D9C91-4F6D-D0DD-7B68-508E24FED6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36B773-9965-CE88-DE4E-7D5BC246C641}"/>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57EBFCB4-3BC1-BA9C-BD9E-24E3DBF5D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10919-FBCD-C42D-28CE-7FB55DE4A121}"/>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345387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F4F7-C70E-B659-18F9-AAA221DC64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FD75C0-6C2E-B8FE-429D-FDDC0F7B92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87657-2A70-4F12-849D-55965AA1AFC3}"/>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C9AC4FF9-F3E1-B6C8-D1A2-ADA646647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8051B-BB39-4992-070D-3B9AE1D75F59}"/>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20849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07241-C40A-D95F-C49B-44B4B0F529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261D0A-24A3-A2E4-2892-6DA5F554B3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D4E87-9BD5-EE02-E894-B31A61BAB972}"/>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2A91AE41-8053-26D8-CA8A-13C4A7639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CFEE1-D99D-1FEE-3D1B-42728C9A33B9}"/>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386840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94B0-346D-DA0D-73AA-86E9A068B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071B76-37E1-3362-6D4B-136F1AA4E7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3CAEC-6744-F62B-E5F4-6DA6476134EE}"/>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FE90AB13-A620-656D-CBBB-921DBE318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8333D-4367-8072-BE65-4E0A647BC195}"/>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10941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6ABC-2731-231A-C289-267FC6A36F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067629-D25D-1F45-1D43-CA257E5F7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4872B3-4C07-E3AA-F540-E6B3B2E9CB77}"/>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74C8D477-70F1-F3BA-C596-D701CDA33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68E62-C590-E7F4-E597-461B26FEAB85}"/>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392813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A1F9-0529-1009-62AE-35BCE75E32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1F433-3EC5-4DC2-A5A1-315058747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7E6BA-D4EF-6BA9-AF98-F863FBA502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66FFF-980F-05D0-35F5-F2B1CBC4872B}"/>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6" name="Footer Placeholder 5">
            <a:extLst>
              <a:ext uri="{FF2B5EF4-FFF2-40B4-BE49-F238E27FC236}">
                <a16:creationId xmlns:a16="http://schemas.microsoft.com/office/drawing/2014/main" id="{55C00D66-4D69-68E3-22FA-FA221655E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6A155-FEFA-6562-2D72-8D0100670153}"/>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252978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A277-9386-58F6-2875-296722F8AC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287CEC-E687-D0BA-A10A-F57E4B5EE1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26F339-DEB0-C90B-F4D9-DB8666EF3A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FB7E80-0BB3-3130-926B-3F9D17DEC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7D7162-0A8C-4010-C34F-71B09A131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2B382-FC3F-384F-4838-F738872D20BC}"/>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8" name="Footer Placeholder 7">
            <a:extLst>
              <a:ext uri="{FF2B5EF4-FFF2-40B4-BE49-F238E27FC236}">
                <a16:creationId xmlns:a16="http://schemas.microsoft.com/office/drawing/2014/main" id="{BF39DCD9-A3B7-9CB8-7DE1-C07F865B2C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6F0CC-0CD3-A834-D591-91AF6F0F86D4}"/>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163398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5E6A-5A3A-4B94-6132-55084DD79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4AB56-AB6F-B17D-94D2-CD45111763BF}"/>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4" name="Footer Placeholder 3">
            <a:extLst>
              <a:ext uri="{FF2B5EF4-FFF2-40B4-BE49-F238E27FC236}">
                <a16:creationId xmlns:a16="http://schemas.microsoft.com/office/drawing/2014/main" id="{AE1258A0-5C86-3287-3E5E-B5186AA87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359CE3-75B4-367A-92AB-91B68D1564E7}"/>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365334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13EDC-CCEC-6702-8116-EF1B3E295CFB}"/>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3" name="Footer Placeholder 2">
            <a:extLst>
              <a:ext uri="{FF2B5EF4-FFF2-40B4-BE49-F238E27FC236}">
                <a16:creationId xmlns:a16="http://schemas.microsoft.com/office/drawing/2014/main" id="{D6305574-B774-04D7-C21F-BD93E59892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5CA972-E234-6E7F-6442-2C95C0F13D2C}"/>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173395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A13E-A3EE-65B1-8C03-9B323F012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BE61F-E963-C9FE-1230-07599B3B7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3306A0-C25A-B6CA-FABE-E93E67137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54B6B-9049-2E2B-BB33-180D7EA08A9F}"/>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6" name="Footer Placeholder 5">
            <a:extLst>
              <a:ext uri="{FF2B5EF4-FFF2-40B4-BE49-F238E27FC236}">
                <a16:creationId xmlns:a16="http://schemas.microsoft.com/office/drawing/2014/main" id="{9E8791A1-D632-6EB5-4E0F-AA53E1BC6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41F8CF-7B78-73AC-AAF4-8E7ADEBC9595}"/>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223904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26E9-7C00-8F96-CF18-691336772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B64264-14B3-6562-F89A-F09F1F7D61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C141C-85D5-32CC-2FA5-D55050813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928092-B9E3-7CDB-49F5-B326616AA3E4}"/>
              </a:ext>
            </a:extLst>
          </p:cNvPr>
          <p:cNvSpPr>
            <a:spLocks noGrp="1"/>
          </p:cNvSpPr>
          <p:nvPr>
            <p:ph type="dt" sz="half" idx="10"/>
          </p:nvPr>
        </p:nvSpPr>
        <p:spPr/>
        <p:txBody>
          <a:bodyPr/>
          <a:lstStyle/>
          <a:p>
            <a:fld id="{39A2E686-2666-4CBB-B8A7-416CEE35955E}" type="datetimeFigureOut">
              <a:rPr lang="en-US" smtClean="0"/>
              <a:t>10/28/2023</a:t>
            </a:fld>
            <a:endParaRPr lang="en-US"/>
          </a:p>
        </p:txBody>
      </p:sp>
      <p:sp>
        <p:nvSpPr>
          <p:cNvPr id="6" name="Footer Placeholder 5">
            <a:extLst>
              <a:ext uri="{FF2B5EF4-FFF2-40B4-BE49-F238E27FC236}">
                <a16:creationId xmlns:a16="http://schemas.microsoft.com/office/drawing/2014/main" id="{D611BFB1-7191-1D25-5E09-3168286935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37945-2185-9DD0-6DAB-5E01E5F974B5}"/>
              </a:ext>
            </a:extLst>
          </p:cNvPr>
          <p:cNvSpPr>
            <a:spLocks noGrp="1"/>
          </p:cNvSpPr>
          <p:nvPr>
            <p:ph type="sldNum" sz="quarter" idx="12"/>
          </p:nvPr>
        </p:nvSpPr>
        <p:spPr/>
        <p:txBody>
          <a:bodyPr/>
          <a:lstStyle/>
          <a:p>
            <a:fld id="{5C8DD8D4-3039-4E95-A406-EDB09C8DB967}" type="slidenum">
              <a:rPr lang="en-US" smtClean="0"/>
              <a:t>‹#›</a:t>
            </a:fld>
            <a:endParaRPr lang="en-US"/>
          </a:p>
        </p:txBody>
      </p:sp>
    </p:spTree>
    <p:extLst>
      <p:ext uri="{BB962C8B-B14F-4D97-AF65-F5344CB8AC3E}">
        <p14:creationId xmlns:p14="http://schemas.microsoft.com/office/powerpoint/2010/main" val="1290032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5B42CC-E29A-BC6F-31B0-8F230CE45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B0AC80-190E-0F91-F037-4A3723E5A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9C679-98E5-1BFF-6320-4555967F4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2E686-2666-4CBB-B8A7-416CEE35955E}" type="datetimeFigureOut">
              <a:rPr lang="en-US" smtClean="0"/>
              <a:t>10/28/2023</a:t>
            </a:fld>
            <a:endParaRPr lang="en-US"/>
          </a:p>
        </p:txBody>
      </p:sp>
      <p:sp>
        <p:nvSpPr>
          <p:cNvPr id="5" name="Footer Placeholder 4">
            <a:extLst>
              <a:ext uri="{FF2B5EF4-FFF2-40B4-BE49-F238E27FC236}">
                <a16:creationId xmlns:a16="http://schemas.microsoft.com/office/drawing/2014/main" id="{F3985D44-1328-75E8-DD12-858DE7C55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7144D-1A9A-CD57-1F5F-77B09F26F4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DD8D4-3039-4E95-A406-EDB09C8DB967}" type="slidenum">
              <a:rPr lang="en-US" smtClean="0"/>
              <a:t>‹#›</a:t>
            </a:fld>
            <a:endParaRPr lang="en-US"/>
          </a:p>
        </p:txBody>
      </p:sp>
    </p:spTree>
    <p:extLst>
      <p:ext uri="{BB962C8B-B14F-4D97-AF65-F5344CB8AC3E}">
        <p14:creationId xmlns:p14="http://schemas.microsoft.com/office/powerpoint/2010/main" val="103623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6760B-E6F0-69C0-E687-B2A9C3E993C7}"/>
              </a:ext>
            </a:extLst>
          </p:cNvPr>
          <p:cNvSpPr>
            <a:spLocks noGrp="1"/>
          </p:cNvSpPr>
          <p:nvPr>
            <p:ph type="ctrTitle"/>
          </p:nvPr>
        </p:nvSpPr>
        <p:spPr>
          <a:xfrm>
            <a:off x="1524000" y="3534975"/>
            <a:ext cx="9144000" cy="2387600"/>
          </a:xfrm>
        </p:spPr>
        <p:txBody>
          <a:bodyPr>
            <a:normAutofit fontScale="90000"/>
          </a:bodyPr>
          <a:lstStyle/>
          <a:p>
            <a:br>
              <a:rPr lang="en-US" sz="9600" b="1" dirty="0">
                <a:solidFill>
                  <a:srgbClr val="FF0000"/>
                </a:solidFill>
              </a:rPr>
            </a:br>
            <a:br>
              <a:rPr lang="en-US" sz="9600" b="1" dirty="0">
                <a:solidFill>
                  <a:srgbClr val="FF0000"/>
                </a:solidFill>
              </a:rPr>
            </a:br>
            <a:br>
              <a:rPr lang="en-US" sz="9600" b="1" dirty="0">
                <a:solidFill>
                  <a:srgbClr val="FF0000"/>
                </a:solidFill>
              </a:rPr>
            </a:br>
            <a:br>
              <a:rPr lang="en-US" sz="9600" b="1" dirty="0">
                <a:solidFill>
                  <a:srgbClr val="FF0000"/>
                </a:solidFill>
              </a:rPr>
            </a:br>
            <a:br>
              <a:rPr lang="en-US" sz="9600" b="1" dirty="0">
                <a:solidFill>
                  <a:srgbClr val="FF0000"/>
                </a:solidFill>
              </a:rPr>
            </a:br>
            <a:r>
              <a:rPr lang="en-US" sz="9600" b="1" dirty="0">
                <a:solidFill>
                  <a:srgbClr val="FF0000"/>
                </a:solidFill>
              </a:rPr>
              <a:t>Basic life support</a:t>
            </a:r>
            <a:br>
              <a:rPr lang="en-US" sz="9600" b="1" dirty="0">
                <a:solidFill>
                  <a:srgbClr val="FF0000"/>
                </a:solidFill>
              </a:rPr>
            </a:br>
            <a:r>
              <a:rPr lang="en-US" sz="10700" b="1" dirty="0"/>
              <a:t>BLS</a:t>
            </a:r>
            <a:br>
              <a:rPr lang="en-US" sz="4000" b="1" dirty="0"/>
            </a:br>
            <a:r>
              <a:rPr lang="en-US" sz="22100" b="1" dirty="0"/>
              <a:t> </a:t>
            </a:r>
            <a:endParaRPr lang="en-US" sz="9600" b="1" dirty="0"/>
          </a:p>
        </p:txBody>
      </p:sp>
      <p:sp>
        <p:nvSpPr>
          <p:cNvPr id="3" name="Subtitle 2">
            <a:extLst>
              <a:ext uri="{FF2B5EF4-FFF2-40B4-BE49-F238E27FC236}">
                <a16:creationId xmlns:a16="http://schemas.microsoft.com/office/drawing/2014/main" id="{7E1172E0-8A4E-340C-15D5-537E731CBB33}"/>
              </a:ext>
            </a:extLst>
          </p:cNvPr>
          <p:cNvSpPr>
            <a:spLocks noGrp="1"/>
          </p:cNvSpPr>
          <p:nvPr>
            <p:ph type="subTitle" idx="1"/>
          </p:nvPr>
        </p:nvSpPr>
        <p:spPr>
          <a:xfrm>
            <a:off x="1524000" y="3602037"/>
            <a:ext cx="9144000" cy="3129353"/>
          </a:xfrm>
        </p:spPr>
        <p:txBody>
          <a:bodyPr>
            <a:normAutofit fontScale="55000" lnSpcReduction="20000"/>
          </a:bodyPr>
          <a:lstStyle/>
          <a:p>
            <a:endParaRPr lang="en-US" dirty="0"/>
          </a:p>
          <a:p>
            <a:r>
              <a:rPr lang="en-US" b="1" dirty="0"/>
              <a:t> </a:t>
            </a:r>
            <a:r>
              <a:rPr lang="en-US" sz="5600" b="1" dirty="0"/>
              <a:t>By</a:t>
            </a:r>
          </a:p>
          <a:p>
            <a:r>
              <a:rPr lang="en-US" sz="5600" b="1" dirty="0"/>
              <a:t>Dr. Muhammad Abdullah Shwani</a:t>
            </a:r>
          </a:p>
          <a:p>
            <a:r>
              <a:rPr lang="en-US" sz="5600" b="1" dirty="0"/>
              <a:t>Assistant professor/Consultant urologist</a:t>
            </a:r>
          </a:p>
          <a:p>
            <a:r>
              <a:rPr lang="en-US" sz="5600" b="1" dirty="0"/>
              <a:t>Kurdistan Higher Council of Medical Specialties (KHCMS)</a:t>
            </a:r>
          </a:p>
          <a:p>
            <a:r>
              <a:rPr lang="en-US" sz="5600" b="1" dirty="0"/>
              <a:t>                      drmalshwani@mail.com</a:t>
            </a:r>
            <a:endParaRPr lang="en-US" sz="5600" dirty="0"/>
          </a:p>
        </p:txBody>
      </p:sp>
    </p:spTree>
    <p:extLst>
      <p:ext uri="{BB962C8B-B14F-4D97-AF65-F5344CB8AC3E}">
        <p14:creationId xmlns:p14="http://schemas.microsoft.com/office/powerpoint/2010/main" val="1399848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8530-DB53-D02B-BCA7-023D41B117AB}"/>
              </a:ext>
            </a:extLst>
          </p:cNvPr>
          <p:cNvSpPr>
            <a:spLocks noGrp="1"/>
          </p:cNvSpPr>
          <p:nvPr>
            <p:ph type="title"/>
          </p:nvPr>
        </p:nvSpPr>
        <p:spPr/>
        <p:txBody>
          <a:bodyPr/>
          <a:lstStyle/>
          <a:p>
            <a:pPr algn="ctr"/>
            <a:r>
              <a:rPr lang="en-US" b="1" dirty="0">
                <a:solidFill>
                  <a:srgbClr val="FF0000"/>
                </a:solidFill>
              </a:rPr>
              <a:t>Steps / Sequences of BLS  </a:t>
            </a:r>
          </a:p>
        </p:txBody>
      </p:sp>
      <p:sp>
        <p:nvSpPr>
          <p:cNvPr id="3" name="Content Placeholder 2">
            <a:extLst>
              <a:ext uri="{FF2B5EF4-FFF2-40B4-BE49-F238E27FC236}">
                <a16:creationId xmlns:a16="http://schemas.microsoft.com/office/drawing/2014/main" id="{CCFDE5F0-09F4-ECA5-917A-712B184285B5}"/>
              </a:ext>
            </a:extLst>
          </p:cNvPr>
          <p:cNvSpPr>
            <a:spLocks noGrp="1"/>
          </p:cNvSpPr>
          <p:nvPr>
            <p:ph idx="1"/>
          </p:nvPr>
        </p:nvSpPr>
        <p:spPr/>
        <p:txBody>
          <a:bodyPr>
            <a:normAutofit/>
          </a:bodyPr>
          <a:lstStyle/>
          <a:p>
            <a:pPr marL="0" indent="0">
              <a:buNone/>
            </a:pPr>
            <a:endParaRPr lang="en-US" b="1" i="0" dirty="0">
              <a:solidFill>
                <a:srgbClr val="FF0000"/>
              </a:solidFill>
              <a:effectLst/>
              <a:latin typeface="Open Sans" panose="020B0606030504020204" pitchFamily="34" charset="0"/>
            </a:endParaRPr>
          </a:p>
        </p:txBody>
      </p:sp>
      <p:graphicFrame>
        <p:nvGraphicFramePr>
          <p:cNvPr id="5" name="Table 5">
            <a:extLst>
              <a:ext uri="{FF2B5EF4-FFF2-40B4-BE49-F238E27FC236}">
                <a16:creationId xmlns:a16="http://schemas.microsoft.com/office/drawing/2014/main" id="{D9370A40-2CA8-4C49-F6AD-AE06503FD9A5}"/>
              </a:ext>
            </a:extLst>
          </p:cNvPr>
          <p:cNvGraphicFramePr>
            <a:graphicFrameLocks noGrp="1"/>
          </p:cNvGraphicFramePr>
          <p:nvPr>
            <p:extLst>
              <p:ext uri="{D42A27DB-BD31-4B8C-83A1-F6EECF244321}">
                <p14:modId xmlns:p14="http://schemas.microsoft.com/office/powerpoint/2010/main" val="571448719"/>
              </p:ext>
            </p:extLst>
          </p:nvPr>
        </p:nvGraphicFramePr>
        <p:xfrm>
          <a:off x="2179320" y="1570538"/>
          <a:ext cx="6922477" cy="4787486"/>
        </p:xfrm>
        <a:graphic>
          <a:graphicData uri="http://schemas.openxmlformats.org/drawingml/2006/table">
            <a:tbl>
              <a:tblPr firstRow="1" bandRow="1">
                <a:tableStyleId>{5C22544A-7EE6-4342-B048-85BDC9FD1C3A}</a:tableStyleId>
              </a:tblPr>
              <a:tblGrid>
                <a:gridCol w="6922477">
                  <a:extLst>
                    <a:ext uri="{9D8B030D-6E8A-4147-A177-3AD203B41FA5}">
                      <a16:colId xmlns:a16="http://schemas.microsoft.com/office/drawing/2014/main" val="1997239310"/>
                    </a:ext>
                  </a:extLst>
                </a:gridCol>
              </a:tblGrid>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1-</a:t>
                      </a:r>
                      <a:r>
                        <a:rPr lang="en-US" b="1" i="0" dirty="0">
                          <a:solidFill>
                            <a:srgbClr val="FF0000"/>
                          </a:solidFill>
                          <a:effectLst/>
                          <a:latin typeface="Open Sans" panose="020B0606030504020204" pitchFamily="34" charset="0"/>
                        </a:rPr>
                        <a:t> APPROACH SAFELY</a:t>
                      </a:r>
                    </a:p>
                  </a:txBody>
                  <a:tcPr/>
                </a:tc>
                <a:extLst>
                  <a:ext uri="{0D108BD9-81ED-4DB2-BD59-A6C34878D82A}">
                    <a16:rowId xmlns:a16="http://schemas.microsoft.com/office/drawing/2014/main" val="1080114338"/>
                  </a:ext>
                </a:extLst>
              </a:tr>
              <a:tr h="631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2-</a:t>
                      </a:r>
                      <a:r>
                        <a:rPr lang="en-US" b="1" i="0" dirty="0">
                          <a:solidFill>
                            <a:srgbClr val="FF0000"/>
                          </a:solidFill>
                          <a:effectLst/>
                          <a:latin typeface="Open Sans" panose="020B0606030504020204" pitchFamily="34" charset="0"/>
                        </a:rPr>
                        <a:t>Check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FF0000"/>
                        </a:solidFill>
                        <a:effectLst/>
                        <a:latin typeface="Open Sans" panose="020B0606030504020204" pitchFamily="34" charset="0"/>
                      </a:endParaRPr>
                    </a:p>
                  </a:txBody>
                  <a:tcPr/>
                </a:tc>
                <a:extLst>
                  <a:ext uri="{0D108BD9-81ED-4DB2-BD59-A6C34878D82A}">
                    <a16:rowId xmlns:a16="http://schemas.microsoft.com/office/drawing/2014/main" val="867645116"/>
                  </a:ext>
                </a:extLst>
              </a:tr>
              <a:tr h="332141">
                <a:tc>
                  <a:txBody>
                    <a:bodyPr/>
                    <a:lstStyle/>
                    <a:p>
                      <a:r>
                        <a:rPr lang="en-US" b="1" i="0" dirty="0">
                          <a:solidFill>
                            <a:schemeClr val="tx1"/>
                          </a:solidFill>
                          <a:effectLst/>
                          <a:latin typeface="Open Sans" panose="020B0606030504020204" pitchFamily="34" charset="0"/>
                        </a:rPr>
                        <a:t>3- </a:t>
                      </a:r>
                      <a:r>
                        <a:rPr lang="en-US" b="1" i="0" dirty="0">
                          <a:solidFill>
                            <a:srgbClr val="FF0000"/>
                          </a:solidFill>
                          <a:effectLst/>
                          <a:latin typeface="Open Sans" panose="020B0606030504020204" pitchFamily="34" charset="0"/>
                        </a:rPr>
                        <a:t>Shout for help </a:t>
                      </a:r>
                      <a:endParaRPr lang="en-US" dirty="0"/>
                    </a:p>
                  </a:txBody>
                  <a:tcPr/>
                </a:tc>
                <a:extLst>
                  <a:ext uri="{0D108BD9-81ED-4DB2-BD59-A6C34878D82A}">
                    <a16:rowId xmlns:a16="http://schemas.microsoft.com/office/drawing/2014/main" val="2641754674"/>
                  </a:ext>
                </a:extLst>
              </a:tr>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4-</a:t>
                      </a:r>
                      <a:r>
                        <a:rPr lang="en-US" b="1" i="0" dirty="0">
                          <a:solidFill>
                            <a:srgbClr val="FF0000"/>
                          </a:solidFill>
                          <a:effectLst/>
                          <a:latin typeface="Open Sans" panose="020B0606030504020204" pitchFamily="34" charset="0"/>
                        </a:rPr>
                        <a:t> Open airway </a:t>
                      </a:r>
                    </a:p>
                    <a:p>
                      <a:endParaRPr lang="en-US" dirty="0"/>
                    </a:p>
                  </a:txBody>
                  <a:tcPr/>
                </a:tc>
                <a:extLst>
                  <a:ext uri="{0D108BD9-81ED-4DB2-BD59-A6C34878D82A}">
                    <a16:rowId xmlns:a16="http://schemas.microsoft.com/office/drawing/2014/main" val="3230444586"/>
                  </a:ext>
                </a:extLst>
              </a:tr>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5-</a:t>
                      </a:r>
                      <a:r>
                        <a:rPr lang="en-US" b="1" i="0" dirty="0">
                          <a:solidFill>
                            <a:srgbClr val="FF0000"/>
                          </a:solidFill>
                          <a:effectLst/>
                          <a:latin typeface="Open Sans" panose="020B0606030504020204" pitchFamily="34" charset="0"/>
                        </a:rPr>
                        <a:t> Check breathing </a:t>
                      </a:r>
                    </a:p>
                    <a:p>
                      <a:endParaRPr lang="en-US" dirty="0"/>
                    </a:p>
                  </a:txBody>
                  <a:tcPr/>
                </a:tc>
                <a:extLst>
                  <a:ext uri="{0D108BD9-81ED-4DB2-BD59-A6C34878D82A}">
                    <a16:rowId xmlns:a16="http://schemas.microsoft.com/office/drawing/2014/main" val="3871888234"/>
                  </a:ext>
                </a:extLst>
              </a:tr>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6- </a:t>
                      </a:r>
                      <a:r>
                        <a:rPr lang="en-US" b="1" i="0" dirty="0">
                          <a:solidFill>
                            <a:srgbClr val="FF0000"/>
                          </a:solidFill>
                          <a:effectLst/>
                          <a:latin typeface="Open Sans" panose="020B0606030504020204" pitchFamily="34" charset="0"/>
                        </a:rPr>
                        <a:t>Call 122 </a:t>
                      </a:r>
                    </a:p>
                    <a:p>
                      <a:endParaRPr lang="en-US" dirty="0"/>
                    </a:p>
                  </a:txBody>
                  <a:tcPr/>
                </a:tc>
                <a:extLst>
                  <a:ext uri="{0D108BD9-81ED-4DB2-BD59-A6C34878D82A}">
                    <a16:rowId xmlns:a16="http://schemas.microsoft.com/office/drawing/2014/main" val="335117119"/>
                  </a:ext>
                </a:extLst>
              </a:tr>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7-</a:t>
                      </a:r>
                      <a:r>
                        <a:rPr lang="en-US" b="1" i="0" dirty="0">
                          <a:solidFill>
                            <a:srgbClr val="FF0000"/>
                          </a:solidFill>
                          <a:effectLst/>
                          <a:latin typeface="Open Sans" panose="020B0606030504020204" pitchFamily="34" charset="0"/>
                        </a:rPr>
                        <a:t> 30 chest compressions </a:t>
                      </a:r>
                    </a:p>
                    <a:p>
                      <a:endParaRPr lang="en-US" dirty="0"/>
                    </a:p>
                  </a:txBody>
                  <a:tcPr/>
                </a:tc>
                <a:extLst>
                  <a:ext uri="{0D108BD9-81ED-4DB2-BD59-A6C34878D82A}">
                    <a16:rowId xmlns:a16="http://schemas.microsoft.com/office/drawing/2014/main" val="1211328372"/>
                  </a:ext>
                </a:extLst>
              </a:tr>
              <a:tr h="581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tx1"/>
                          </a:solidFill>
                          <a:effectLst/>
                          <a:latin typeface="Open Sans" panose="020B0606030504020204" pitchFamily="34" charset="0"/>
                        </a:rPr>
                        <a:t>8-</a:t>
                      </a:r>
                      <a:r>
                        <a:rPr lang="en-US" b="1" i="0" dirty="0">
                          <a:solidFill>
                            <a:srgbClr val="FF0000"/>
                          </a:solidFill>
                          <a:effectLst/>
                          <a:latin typeface="Open Sans" panose="020B0606030504020204" pitchFamily="34" charset="0"/>
                        </a:rPr>
                        <a:t> 2 rescue breaths</a:t>
                      </a:r>
                      <a:endParaRPr lang="en-US" b="1" dirty="0">
                        <a:solidFill>
                          <a:srgbClr val="FF0000"/>
                        </a:solidFill>
                      </a:endParaRPr>
                    </a:p>
                    <a:p>
                      <a:endParaRPr lang="en-US" dirty="0"/>
                    </a:p>
                  </a:txBody>
                  <a:tcPr/>
                </a:tc>
                <a:extLst>
                  <a:ext uri="{0D108BD9-81ED-4DB2-BD59-A6C34878D82A}">
                    <a16:rowId xmlns:a16="http://schemas.microsoft.com/office/drawing/2014/main" val="1628084340"/>
                  </a:ext>
                </a:extLst>
              </a:tr>
            </a:tbl>
          </a:graphicData>
        </a:graphic>
      </p:graphicFrame>
    </p:spTree>
    <p:extLst>
      <p:ext uri="{BB962C8B-B14F-4D97-AF65-F5344CB8AC3E}">
        <p14:creationId xmlns:p14="http://schemas.microsoft.com/office/powerpoint/2010/main" val="393348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1A82-4675-02A6-775F-4DD59EF42E3D}"/>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APPROACH SAFELY</a:t>
            </a:r>
            <a:br>
              <a:rPr lang="en-US" b="1" i="0" dirty="0">
                <a:solidFill>
                  <a:srgbClr val="FF000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3CB3FD1D-2A11-B23B-055F-418B809B8A61}"/>
              </a:ext>
            </a:extLst>
          </p:cNvPr>
          <p:cNvSpPr>
            <a:spLocks noGrp="1"/>
          </p:cNvSpPr>
          <p:nvPr>
            <p:ph idx="1"/>
          </p:nvPr>
        </p:nvSpPr>
        <p:spPr>
          <a:xfrm>
            <a:off x="838200" y="1480964"/>
            <a:ext cx="10515600" cy="5377036"/>
          </a:xfrm>
        </p:spPr>
        <p:txBody>
          <a:bodyPr>
            <a:normAutofit/>
          </a:bodyPr>
          <a:lstStyle/>
          <a:p>
            <a:pPr>
              <a:buClr>
                <a:srgbClr val="FF0000"/>
              </a:buClr>
              <a:buFont typeface="Wingdings" panose="05000000000000000000" pitchFamily="2" charset="2"/>
              <a:buChar char="q"/>
            </a:pPr>
            <a:r>
              <a:rPr lang="en-US" sz="2400" b="1" dirty="0"/>
              <a:t>On discovering a collapsed casualty, you should first make sure the </a:t>
            </a:r>
            <a:r>
              <a:rPr lang="en-US" sz="2400" b="1" dirty="0">
                <a:solidFill>
                  <a:srgbClr val="FF0000"/>
                </a:solidFill>
              </a:rPr>
              <a:t>scene is safe in regard to : </a:t>
            </a:r>
            <a:endParaRPr lang="en-US" sz="2400" b="1" dirty="0"/>
          </a:p>
          <a:p>
            <a:pPr marL="1371600" lvl="2" indent="-457200">
              <a:buClr>
                <a:srgbClr val="FF0000"/>
              </a:buClr>
              <a:buFont typeface="+mj-lt"/>
              <a:buAutoNum type="arabicPeriod"/>
            </a:pPr>
            <a:r>
              <a:rPr lang="en-US" sz="1600" b="1" dirty="0"/>
              <a:t>Scene</a:t>
            </a:r>
          </a:p>
          <a:p>
            <a:pPr marL="1371600" lvl="2" indent="-457200">
              <a:buClr>
                <a:srgbClr val="FF0000"/>
              </a:buClr>
              <a:buFont typeface="+mj-lt"/>
              <a:buAutoNum type="arabicPeriod"/>
            </a:pPr>
            <a:r>
              <a:rPr lang="en-US" sz="1600" b="1" dirty="0"/>
              <a:t>Resecure</a:t>
            </a:r>
          </a:p>
          <a:p>
            <a:pPr marL="1371600" lvl="2" indent="-457200">
              <a:buClr>
                <a:srgbClr val="FF0000"/>
              </a:buClr>
              <a:buFont typeface="+mj-lt"/>
              <a:buAutoNum type="arabicPeriod"/>
            </a:pPr>
            <a:r>
              <a:rPr lang="en-US" sz="1600" b="1" dirty="0"/>
              <a:t>Victim</a:t>
            </a:r>
          </a:p>
          <a:p>
            <a:pPr marL="1371600" lvl="2" indent="-457200">
              <a:buClr>
                <a:srgbClr val="FF0000"/>
              </a:buClr>
              <a:buFont typeface="+mj-lt"/>
              <a:buAutoNum type="arabicPeriod"/>
            </a:pPr>
            <a:r>
              <a:rPr lang="en-US" sz="1600" b="1" dirty="0"/>
              <a:t>By standards</a:t>
            </a:r>
          </a:p>
          <a:p>
            <a:pPr>
              <a:buClr>
                <a:srgbClr val="FF0000"/>
              </a:buClr>
              <a:buFont typeface="Wingdings" panose="05000000000000000000" pitchFamily="2" charset="2"/>
              <a:buChar char="q"/>
            </a:pPr>
            <a:r>
              <a:rPr lang="en-US" sz="2400" b="1" dirty="0"/>
              <a:t>What to do  : </a:t>
            </a:r>
          </a:p>
          <a:p>
            <a:pPr>
              <a:buClr>
                <a:srgbClr val="FF0000"/>
              </a:buClr>
              <a:buFont typeface="Wingdings" panose="05000000000000000000" pitchFamily="2" charset="2"/>
              <a:buChar char="q"/>
            </a:pPr>
            <a:endParaRPr lang="en-US" sz="3200" b="1" dirty="0"/>
          </a:p>
        </p:txBody>
      </p:sp>
      <p:sp>
        <p:nvSpPr>
          <p:cNvPr id="11" name="TextBox 10">
            <a:extLst>
              <a:ext uri="{FF2B5EF4-FFF2-40B4-BE49-F238E27FC236}">
                <a16:creationId xmlns:a16="http://schemas.microsoft.com/office/drawing/2014/main" id="{6440C9C6-8F77-72C0-BE21-617BC064538B}"/>
              </a:ext>
            </a:extLst>
          </p:cNvPr>
          <p:cNvSpPr txBox="1"/>
          <p:nvPr/>
        </p:nvSpPr>
        <p:spPr>
          <a:xfrm>
            <a:off x="3032760" y="3855515"/>
            <a:ext cx="4998722" cy="2862322"/>
          </a:xfrm>
          <a:prstGeom prst="rect">
            <a:avLst/>
          </a:prstGeom>
          <a:noFill/>
        </p:spPr>
        <p:txBody>
          <a:bodyPr wrap="square">
            <a:spAutoFit/>
          </a:bodyPr>
          <a:lstStyle/>
          <a:p>
            <a:pPr marL="1200150" lvl="2" indent="-285750">
              <a:buClr>
                <a:srgbClr val="C00000"/>
              </a:buClr>
              <a:buFont typeface="Wingdings" panose="05000000000000000000" pitchFamily="2" charset="2"/>
              <a:buChar char="Ø"/>
            </a:pPr>
            <a:r>
              <a:rPr lang="en-US" b="1" dirty="0"/>
              <a:t>Until CPR is Given and Qualified Help Arrives make sure the area is safe </a:t>
            </a:r>
          </a:p>
          <a:p>
            <a:pPr marL="1200150" lvl="2" indent="-285750">
              <a:buClr>
                <a:srgbClr val="C00000"/>
              </a:buClr>
              <a:buFont typeface="Wingdings" panose="05000000000000000000" pitchFamily="2" charset="2"/>
              <a:buChar char="Ø"/>
            </a:pPr>
            <a:endParaRPr lang="en-US" b="1" dirty="0"/>
          </a:p>
          <a:p>
            <a:pPr marL="1200150" lvl="2" indent="-285750">
              <a:buClr>
                <a:srgbClr val="C00000"/>
              </a:buClr>
              <a:buFont typeface="Wingdings" panose="05000000000000000000" pitchFamily="2" charset="2"/>
              <a:buChar char="Ø"/>
            </a:pPr>
            <a:r>
              <a:rPr lang="en-US" b="1" dirty="0"/>
              <a:t>The threat of fire or explosion should be excluded</a:t>
            </a:r>
          </a:p>
          <a:p>
            <a:pPr marL="1200150" lvl="2" indent="-285750">
              <a:buClr>
                <a:srgbClr val="C00000"/>
              </a:buClr>
              <a:buFont typeface="Wingdings" panose="05000000000000000000" pitchFamily="2" charset="2"/>
              <a:buChar char="Ø"/>
            </a:pPr>
            <a:endParaRPr lang="en-US" b="1" dirty="0"/>
          </a:p>
          <a:p>
            <a:pPr marL="1200150" lvl="2" indent="-285750">
              <a:buClr>
                <a:srgbClr val="C00000"/>
              </a:buClr>
              <a:buFont typeface="Wingdings" panose="05000000000000000000" pitchFamily="2" charset="2"/>
              <a:buChar char="Ø"/>
            </a:pPr>
            <a:r>
              <a:rPr lang="en-US" b="1" dirty="0"/>
              <a:t>The victim must be on a hard surface</a:t>
            </a:r>
          </a:p>
          <a:p>
            <a:pPr marL="1200150" lvl="2" indent="-285750">
              <a:buClr>
                <a:srgbClr val="C00000"/>
              </a:buClr>
              <a:buFont typeface="Wingdings" panose="05000000000000000000" pitchFamily="2" charset="2"/>
              <a:buChar char="Ø"/>
            </a:pPr>
            <a:endParaRPr lang="en-US" b="1" dirty="0"/>
          </a:p>
          <a:p>
            <a:pPr marL="1200150" lvl="2" indent="-285750">
              <a:buClr>
                <a:srgbClr val="C00000"/>
              </a:buClr>
              <a:buFont typeface="Wingdings" panose="05000000000000000000" pitchFamily="2" charset="2"/>
              <a:buChar char="Ø"/>
            </a:pPr>
            <a:r>
              <a:rPr lang="en-US" b="1" dirty="0"/>
              <a:t> Place the victim’s head  slightly lower than the body</a:t>
            </a:r>
          </a:p>
        </p:txBody>
      </p:sp>
    </p:spTree>
    <p:extLst>
      <p:ext uri="{BB962C8B-B14F-4D97-AF65-F5344CB8AC3E}">
        <p14:creationId xmlns:p14="http://schemas.microsoft.com/office/powerpoint/2010/main" val="156614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81CC-3B3C-825E-14C4-8C5B0E351637}"/>
              </a:ext>
            </a:extLst>
          </p:cNvPr>
          <p:cNvSpPr>
            <a:spLocks noGrp="1"/>
          </p:cNvSpPr>
          <p:nvPr>
            <p:ph type="title"/>
          </p:nvPr>
        </p:nvSpPr>
        <p:spPr/>
        <p:txBody>
          <a:bodyPr/>
          <a:lstStyle/>
          <a:p>
            <a:pPr algn="ctr"/>
            <a:r>
              <a:rPr lang="en-US" b="1" dirty="0">
                <a:solidFill>
                  <a:srgbClr val="FF0000"/>
                </a:solidFill>
              </a:rPr>
              <a:t>Check For Response </a:t>
            </a:r>
          </a:p>
        </p:txBody>
      </p:sp>
      <p:sp>
        <p:nvSpPr>
          <p:cNvPr id="3" name="Content Placeholder 2">
            <a:extLst>
              <a:ext uri="{FF2B5EF4-FFF2-40B4-BE49-F238E27FC236}">
                <a16:creationId xmlns:a16="http://schemas.microsoft.com/office/drawing/2014/main" id="{951FBE0D-C502-19ED-10FA-3E1152091A40}"/>
              </a:ext>
            </a:extLst>
          </p:cNvPr>
          <p:cNvSpPr>
            <a:spLocks noGrp="1"/>
          </p:cNvSpPr>
          <p:nvPr>
            <p:ph idx="1"/>
          </p:nvPr>
        </p:nvSpPr>
        <p:spPr/>
        <p:txBody>
          <a:bodyPr/>
          <a:lstStyle/>
          <a:p>
            <a:pPr>
              <a:buClr>
                <a:srgbClr val="FF0000"/>
              </a:buClr>
              <a:buFont typeface="Wingdings" panose="05000000000000000000" pitchFamily="2" charset="2"/>
              <a:buChar char="q"/>
            </a:pPr>
            <a:r>
              <a:rPr lang="en-US" b="1" dirty="0"/>
              <a:t>On discovering a collapsed casualty, you should first make sure the </a:t>
            </a:r>
            <a:r>
              <a:rPr lang="en-US" b="1" dirty="0">
                <a:solidFill>
                  <a:srgbClr val="FF0000"/>
                </a:solidFill>
              </a:rPr>
              <a:t>scene is safe </a:t>
            </a:r>
            <a:r>
              <a:rPr lang="en-US" b="1" dirty="0"/>
              <a:t>and then establish whether he is :</a:t>
            </a:r>
          </a:p>
          <a:p>
            <a:pPr lvl="1">
              <a:buClr>
                <a:srgbClr val="FF0000"/>
              </a:buClr>
              <a:buFont typeface="Wingdings" panose="05000000000000000000" pitchFamily="2" charset="2"/>
              <a:buChar char="Ø"/>
            </a:pPr>
            <a:r>
              <a:rPr lang="en-US" b="1" dirty="0"/>
              <a:t> Responsive. </a:t>
            </a:r>
            <a:r>
              <a:rPr lang="en-US" b="1" dirty="0">
                <a:solidFill>
                  <a:srgbClr val="FF0000"/>
                </a:solidFill>
              </a:rPr>
              <a:t>Or</a:t>
            </a:r>
            <a:r>
              <a:rPr lang="en-US" b="1" dirty="0"/>
              <a:t> </a:t>
            </a:r>
          </a:p>
          <a:p>
            <a:pPr lvl="1">
              <a:buClr>
                <a:srgbClr val="FF0000"/>
              </a:buClr>
              <a:buFont typeface="Wingdings" panose="05000000000000000000" pitchFamily="2" charset="2"/>
              <a:buChar char="Ø"/>
            </a:pPr>
            <a:r>
              <a:rPr lang="en-US" b="1" dirty="0"/>
              <a:t>Unresponsive. </a:t>
            </a:r>
          </a:p>
          <a:p>
            <a:pPr>
              <a:buClr>
                <a:srgbClr val="FF0000"/>
              </a:buClr>
              <a:buFont typeface="Wingdings" panose="05000000000000000000" pitchFamily="2" charset="2"/>
              <a:buChar char="q"/>
            </a:pPr>
            <a:r>
              <a:rPr lang="en-US" b="1" dirty="0"/>
              <a:t> Always approach and treat the casualty from the side, kneeling down next to his head or chest. You will then be in the correct position to perform all the stages of resuscitation</a:t>
            </a:r>
          </a:p>
        </p:txBody>
      </p:sp>
      <p:pic>
        <p:nvPicPr>
          <p:cNvPr id="4" name="Picture 3">
            <a:extLst>
              <a:ext uri="{FF2B5EF4-FFF2-40B4-BE49-F238E27FC236}">
                <a16:creationId xmlns:a16="http://schemas.microsoft.com/office/drawing/2014/main" id="{A0637ADA-C8BD-B2A9-EFE2-11CCBB42EBE0}"/>
              </a:ext>
            </a:extLst>
          </p:cNvPr>
          <p:cNvPicPr>
            <a:picLocks noChangeAspect="1"/>
          </p:cNvPicPr>
          <p:nvPr/>
        </p:nvPicPr>
        <p:blipFill>
          <a:blip r:embed="rId2"/>
          <a:stretch>
            <a:fillRect/>
          </a:stretch>
        </p:blipFill>
        <p:spPr>
          <a:xfrm>
            <a:off x="8702040" y="4442460"/>
            <a:ext cx="3261467" cy="2296955"/>
          </a:xfrm>
          <a:prstGeom prst="rect">
            <a:avLst/>
          </a:prstGeom>
        </p:spPr>
      </p:pic>
    </p:spTree>
    <p:extLst>
      <p:ext uri="{BB962C8B-B14F-4D97-AF65-F5344CB8AC3E}">
        <p14:creationId xmlns:p14="http://schemas.microsoft.com/office/powerpoint/2010/main" val="153256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A128-746B-B2FD-22CD-A3C638409100}"/>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Check response </a:t>
            </a:r>
            <a:br>
              <a:rPr lang="en-US" b="1" i="0" dirty="0">
                <a:solidFill>
                  <a:srgbClr val="FF0000"/>
                </a:solidFill>
                <a:effectLst/>
                <a:latin typeface="Open Sans" panose="020B0606030504020204" pitchFamily="34" charset="0"/>
              </a:rPr>
            </a:br>
            <a:endParaRPr lang="en-US" dirty="0"/>
          </a:p>
        </p:txBody>
      </p:sp>
      <p:sp>
        <p:nvSpPr>
          <p:cNvPr id="16" name="Content Placeholder 15">
            <a:extLst>
              <a:ext uri="{FF2B5EF4-FFF2-40B4-BE49-F238E27FC236}">
                <a16:creationId xmlns:a16="http://schemas.microsoft.com/office/drawing/2014/main" id="{926F0BE0-B5F4-D699-9A0B-7AD153019BAF}"/>
              </a:ext>
            </a:extLst>
          </p:cNvPr>
          <p:cNvSpPr>
            <a:spLocks noGrp="1"/>
          </p:cNvSpPr>
          <p:nvPr>
            <p:ph idx="1"/>
          </p:nvPr>
        </p:nvSpPr>
        <p:spPr/>
        <p:txBody>
          <a:bodyPr/>
          <a:lstStyle/>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Shake shoulders gently</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 Ask “Are you all right?” </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If he responds Leave as you find him.</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 Find out what is wrong. </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Reassess regularly</a:t>
            </a:r>
          </a:p>
          <a:p>
            <a:pPr>
              <a:buClr>
                <a:srgbClr val="FF0000"/>
              </a:buClr>
              <a:buFont typeface="Wingdings" panose="05000000000000000000" pitchFamily="2" charset="2"/>
              <a:buChar char="q"/>
            </a:pPr>
            <a:r>
              <a:rPr lang="en-US" b="1" dirty="0"/>
              <a:t>Always speak loudly and clearly to the casualty</a:t>
            </a:r>
          </a:p>
        </p:txBody>
      </p:sp>
      <p:pic>
        <p:nvPicPr>
          <p:cNvPr id="17" name="Content Placeholder 4">
            <a:extLst>
              <a:ext uri="{FF2B5EF4-FFF2-40B4-BE49-F238E27FC236}">
                <a16:creationId xmlns:a16="http://schemas.microsoft.com/office/drawing/2014/main" id="{541E6BFB-2819-0D47-F10C-C1743D857397}"/>
              </a:ext>
            </a:extLst>
          </p:cNvPr>
          <p:cNvPicPr>
            <a:picLocks noChangeAspect="1"/>
          </p:cNvPicPr>
          <p:nvPr/>
        </p:nvPicPr>
        <p:blipFill>
          <a:blip r:embed="rId2"/>
          <a:stretch>
            <a:fillRect/>
          </a:stretch>
        </p:blipFill>
        <p:spPr>
          <a:xfrm>
            <a:off x="8850683" y="2343932"/>
            <a:ext cx="2466993" cy="3314724"/>
          </a:xfrm>
          <a:prstGeom prst="rect">
            <a:avLst/>
          </a:prstGeom>
        </p:spPr>
      </p:pic>
    </p:spTree>
    <p:extLst>
      <p:ext uri="{BB962C8B-B14F-4D97-AF65-F5344CB8AC3E}">
        <p14:creationId xmlns:p14="http://schemas.microsoft.com/office/powerpoint/2010/main" val="57978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8A73-9E48-3150-E194-B57063F94E89}"/>
              </a:ext>
            </a:extLst>
          </p:cNvPr>
          <p:cNvSpPr>
            <a:spLocks noGrp="1"/>
          </p:cNvSpPr>
          <p:nvPr>
            <p:ph type="title"/>
          </p:nvPr>
        </p:nvSpPr>
        <p:spPr/>
        <p:txBody>
          <a:bodyPr/>
          <a:lstStyle/>
          <a:p>
            <a:pPr algn="ctr"/>
            <a:r>
              <a:rPr lang="en-US" b="1" dirty="0">
                <a:solidFill>
                  <a:srgbClr val="FF0000"/>
                </a:solidFill>
              </a:rPr>
              <a:t>If there IS a response</a:t>
            </a:r>
          </a:p>
        </p:txBody>
      </p:sp>
      <p:sp>
        <p:nvSpPr>
          <p:cNvPr id="5" name="Rectangle 4">
            <a:extLst>
              <a:ext uri="{FF2B5EF4-FFF2-40B4-BE49-F238E27FC236}">
                <a16:creationId xmlns:a16="http://schemas.microsoft.com/office/drawing/2014/main" id="{47892AE1-7C39-4BEB-A89C-686C248FC41C}"/>
              </a:ext>
            </a:extLst>
          </p:cNvPr>
          <p:cNvSpPr>
            <a:spLocks noChangeAspect="1"/>
          </p:cNvSpPr>
          <p:nvPr/>
        </p:nvSpPr>
        <p:spPr>
          <a:xfrm>
            <a:off x="273877" y="1362151"/>
            <a:ext cx="1585894" cy="276999"/>
          </a:xfrm>
          <a:prstGeom prst="rect">
            <a:avLst/>
          </a:prstGeom>
        </p:spPr>
        <p:txBody>
          <a:bodyPr wrap="square">
            <a:spAutoFit/>
          </a:bodyPr>
          <a:lstStyle>
            <a:defPPr>
              <a:defRPr lang="en-US"/>
            </a:defPPr>
            <a:lvl1pPr marL="0" algn="l" defTabSz="744413" rtl="0" eaLnBrk="1" latinLnBrk="0" hangingPunct="1">
              <a:defRPr sz="1500" kern="1200">
                <a:solidFill>
                  <a:schemeClr val="tx1"/>
                </a:solidFill>
                <a:latin typeface="+mn-lt"/>
                <a:ea typeface="+mn-ea"/>
                <a:cs typeface="+mn-cs"/>
              </a:defRPr>
            </a:lvl1pPr>
            <a:lvl2pPr marL="372207" algn="l" defTabSz="744413" rtl="0" eaLnBrk="1" latinLnBrk="0" hangingPunct="1">
              <a:defRPr sz="1500" kern="1200">
                <a:solidFill>
                  <a:schemeClr val="tx1"/>
                </a:solidFill>
                <a:latin typeface="+mn-lt"/>
                <a:ea typeface="+mn-ea"/>
                <a:cs typeface="+mn-cs"/>
              </a:defRPr>
            </a:lvl2pPr>
            <a:lvl3pPr marL="744413" algn="l" defTabSz="744413" rtl="0" eaLnBrk="1" latinLnBrk="0" hangingPunct="1">
              <a:defRPr sz="1500" kern="1200">
                <a:solidFill>
                  <a:schemeClr val="tx1"/>
                </a:solidFill>
                <a:latin typeface="+mn-lt"/>
                <a:ea typeface="+mn-ea"/>
                <a:cs typeface="+mn-cs"/>
              </a:defRPr>
            </a:lvl3pPr>
            <a:lvl4pPr marL="1116620" algn="l" defTabSz="744413" rtl="0" eaLnBrk="1" latinLnBrk="0" hangingPunct="1">
              <a:defRPr sz="1500" kern="1200">
                <a:solidFill>
                  <a:schemeClr val="tx1"/>
                </a:solidFill>
                <a:latin typeface="+mn-lt"/>
                <a:ea typeface="+mn-ea"/>
                <a:cs typeface="+mn-cs"/>
              </a:defRPr>
            </a:lvl4pPr>
            <a:lvl5pPr marL="1488826" algn="l" defTabSz="744413" rtl="0" eaLnBrk="1" latinLnBrk="0" hangingPunct="1">
              <a:defRPr sz="1500" kern="1200">
                <a:solidFill>
                  <a:schemeClr val="tx1"/>
                </a:solidFill>
                <a:latin typeface="+mn-lt"/>
                <a:ea typeface="+mn-ea"/>
                <a:cs typeface="+mn-cs"/>
              </a:defRPr>
            </a:lvl5pPr>
            <a:lvl6pPr marL="1861033" algn="l" defTabSz="744413" rtl="0" eaLnBrk="1" latinLnBrk="0" hangingPunct="1">
              <a:defRPr sz="1500" kern="1200">
                <a:solidFill>
                  <a:schemeClr val="tx1"/>
                </a:solidFill>
                <a:latin typeface="+mn-lt"/>
                <a:ea typeface="+mn-ea"/>
                <a:cs typeface="+mn-cs"/>
              </a:defRPr>
            </a:lvl6pPr>
            <a:lvl7pPr marL="2233239" algn="l" defTabSz="744413" rtl="0" eaLnBrk="1" latinLnBrk="0" hangingPunct="1">
              <a:defRPr sz="1500" kern="1200">
                <a:solidFill>
                  <a:schemeClr val="tx1"/>
                </a:solidFill>
                <a:latin typeface="+mn-lt"/>
                <a:ea typeface="+mn-ea"/>
                <a:cs typeface="+mn-cs"/>
              </a:defRPr>
            </a:lvl7pPr>
            <a:lvl8pPr marL="2605446" algn="l" defTabSz="744413" rtl="0" eaLnBrk="1" latinLnBrk="0" hangingPunct="1">
              <a:defRPr sz="1500" kern="1200">
                <a:solidFill>
                  <a:schemeClr val="tx1"/>
                </a:solidFill>
                <a:latin typeface="+mn-lt"/>
                <a:ea typeface="+mn-ea"/>
                <a:cs typeface="+mn-cs"/>
              </a:defRPr>
            </a:lvl8pPr>
            <a:lvl9pPr marL="2977652" algn="l" defTabSz="744413" rtl="0" eaLnBrk="1" latinLnBrk="0" hangingPunct="1">
              <a:defRPr sz="1500" kern="1200">
                <a:solidFill>
                  <a:schemeClr val="tx1"/>
                </a:solidFill>
                <a:latin typeface="+mn-lt"/>
                <a:ea typeface="+mn-ea"/>
                <a:cs typeface="+mn-cs"/>
              </a:defRPr>
            </a:lvl9pPr>
          </a:lstStyle>
          <a:p>
            <a:pPr marL="169079" indent="-169079">
              <a:spcAft>
                <a:spcPts val="385"/>
              </a:spcAft>
            </a:pPr>
            <a:endParaRPr lang="en-GB" sz="1200" dirty="0">
              <a:solidFill>
                <a:prstClr val="black"/>
              </a:solidFill>
              <a:latin typeface="+mj-lt"/>
            </a:endParaRPr>
          </a:p>
        </p:txBody>
      </p:sp>
      <p:sp>
        <p:nvSpPr>
          <p:cNvPr id="7" name="Content Placeholder 6">
            <a:extLst>
              <a:ext uri="{FF2B5EF4-FFF2-40B4-BE49-F238E27FC236}">
                <a16:creationId xmlns:a16="http://schemas.microsoft.com/office/drawing/2014/main" id="{EC081359-D1F3-0C41-682E-30CCE1EE153A}"/>
              </a:ext>
            </a:extLst>
          </p:cNvPr>
          <p:cNvSpPr>
            <a:spLocks noGrp="1"/>
          </p:cNvSpPr>
          <p:nvPr>
            <p:ph idx="1"/>
          </p:nvPr>
        </p:nvSpPr>
        <p:spPr/>
        <p:txBody>
          <a:bodyPr>
            <a:normAutofit/>
          </a:bodyPr>
          <a:lstStyle/>
          <a:p>
            <a:pPr>
              <a:buClr>
                <a:srgbClr val="FF0000"/>
              </a:buClr>
              <a:buFont typeface="Wingdings" panose="05000000000000000000" pitchFamily="2" charset="2"/>
              <a:buChar char="q"/>
            </a:pPr>
            <a:r>
              <a:rPr lang="en-US" sz="3200" b="1" dirty="0"/>
              <a:t> If there is no further danger, leave the casualty in the position in which he was found. </a:t>
            </a:r>
          </a:p>
          <a:p>
            <a:pPr>
              <a:buClr>
                <a:srgbClr val="FF0000"/>
              </a:buClr>
              <a:buFont typeface="Wingdings" panose="05000000000000000000" pitchFamily="2" charset="2"/>
              <a:buChar char="q"/>
            </a:pPr>
            <a:r>
              <a:rPr lang="en-US" sz="3200" b="1" dirty="0"/>
              <a:t> Use the primary survey to identify the most serious injury and treat conditions in order of priority. </a:t>
            </a:r>
          </a:p>
          <a:p>
            <a:pPr>
              <a:buClr>
                <a:srgbClr val="FF0000"/>
              </a:buClr>
              <a:buFont typeface="Wingdings" panose="05000000000000000000" pitchFamily="2" charset="2"/>
              <a:buChar char="q"/>
            </a:pPr>
            <a:r>
              <a:rPr lang="en-US" sz="3200" b="1" dirty="0"/>
              <a:t> Ask for help if needed. </a:t>
            </a:r>
          </a:p>
          <a:p>
            <a:pPr>
              <a:buClr>
                <a:srgbClr val="FF0000"/>
              </a:buClr>
              <a:buFont typeface="Wingdings" panose="05000000000000000000" pitchFamily="2" charset="2"/>
              <a:buChar char="q"/>
            </a:pPr>
            <a:r>
              <a:rPr lang="en-US" sz="3200" b="1" dirty="0"/>
              <a:t> Monitor and record vital signs  (HR,RR,BP, Temp) until help arrives or the casualty recovers.</a:t>
            </a:r>
          </a:p>
        </p:txBody>
      </p:sp>
    </p:spTree>
    <p:extLst>
      <p:ext uri="{BB962C8B-B14F-4D97-AF65-F5344CB8AC3E}">
        <p14:creationId xmlns:p14="http://schemas.microsoft.com/office/powerpoint/2010/main" val="101299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961FE-996F-17EF-BBA7-BA153982EC98}"/>
              </a:ext>
            </a:extLst>
          </p:cNvPr>
          <p:cNvSpPr>
            <a:spLocks noGrp="1"/>
          </p:cNvSpPr>
          <p:nvPr>
            <p:ph type="title"/>
          </p:nvPr>
        </p:nvSpPr>
        <p:spPr/>
        <p:txBody>
          <a:bodyPr/>
          <a:lstStyle/>
          <a:p>
            <a:pPr algn="ctr"/>
            <a:r>
              <a:rPr lang="en-US" b="1" dirty="0">
                <a:solidFill>
                  <a:srgbClr val="FF0000"/>
                </a:solidFill>
              </a:rPr>
              <a:t>If there is NO response</a:t>
            </a:r>
          </a:p>
        </p:txBody>
      </p:sp>
      <p:sp>
        <p:nvSpPr>
          <p:cNvPr id="3" name="Content Placeholder 2">
            <a:extLst>
              <a:ext uri="{FF2B5EF4-FFF2-40B4-BE49-F238E27FC236}">
                <a16:creationId xmlns:a16="http://schemas.microsoft.com/office/drawing/2014/main" id="{705C8017-56F4-875E-D82D-D7EBD043D731}"/>
              </a:ext>
            </a:extLst>
          </p:cNvPr>
          <p:cNvSpPr>
            <a:spLocks noGrp="1"/>
          </p:cNvSpPr>
          <p:nvPr>
            <p:ph idx="1"/>
          </p:nvPr>
        </p:nvSpPr>
        <p:spPr/>
        <p:txBody>
          <a:bodyPr>
            <a:normAutofit/>
          </a:bodyPr>
          <a:lstStyle/>
          <a:p>
            <a:pPr>
              <a:buClr>
                <a:srgbClr val="FF0000"/>
              </a:buClr>
              <a:buFont typeface="Wingdings" panose="05000000000000000000" pitchFamily="2" charset="2"/>
              <a:buChar char="q"/>
            </a:pPr>
            <a:r>
              <a:rPr lang="en-US" sz="4000" b="1" dirty="0"/>
              <a:t>Shout for help. </a:t>
            </a:r>
          </a:p>
          <a:p>
            <a:pPr>
              <a:buClr>
                <a:srgbClr val="FF0000"/>
              </a:buClr>
              <a:buFont typeface="Wingdings" panose="05000000000000000000" pitchFamily="2" charset="2"/>
              <a:buChar char="q"/>
            </a:pPr>
            <a:r>
              <a:rPr lang="en-US" sz="4000" b="1" dirty="0"/>
              <a:t> Leave the casualty in the position in which he was found and open the airway. </a:t>
            </a:r>
          </a:p>
          <a:p>
            <a:pPr>
              <a:buClr>
                <a:srgbClr val="FF0000"/>
              </a:buClr>
              <a:buFont typeface="Wingdings" panose="05000000000000000000" pitchFamily="2" charset="2"/>
              <a:buChar char="q"/>
            </a:pPr>
            <a:r>
              <a:rPr lang="en-US" sz="4000" b="1" dirty="0"/>
              <a:t> If you are unable to open the airway in the position in which he was found, roll him on to his back and open the airway.</a:t>
            </a:r>
          </a:p>
        </p:txBody>
      </p:sp>
    </p:spTree>
    <p:extLst>
      <p:ext uri="{BB962C8B-B14F-4D97-AF65-F5344CB8AC3E}">
        <p14:creationId xmlns:p14="http://schemas.microsoft.com/office/powerpoint/2010/main" val="129662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E3AD6-C8F9-B761-6AD9-AF1420FCD3C5}"/>
              </a:ext>
            </a:extLst>
          </p:cNvPr>
          <p:cNvSpPr>
            <a:spLocks noGrp="1"/>
          </p:cNvSpPr>
          <p:nvPr>
            <p:ph type="title"/>
          </p:nvPr>
        </p:nvSpPr>
        <p:spPr/>
        <p:txBody>
          <a:bodyPr/>
          <a:lstStyle/>
          <a:p>
            <a:pPr algn="ctr"/>
            <a:r>
              <a:rPr lang="en-US" b="1" dirty="0">
                <a:solidFill>
                  <a:srgbClr val="FF0000"/>
                </a:solidFill>
              </a:rPr>
              <a:t>Casualty position </a:t>
            </a:r>
          </a:p>
        </p:txBody>
      </p:sp>
      <p:sp>
        <p:nvSpPr>
          <p:cNvPr id="3" name="Content Placeholder 2">
            <a:extLst>
              <a:ext uri="{FF2B5EF4-FFF2-40B4-BE49-F238E27FC236}">
                <a16:creationId xmlns:a16="http://schemas.microsoft.com/office/drawing/2014/main" id="{8DDDD81D-4B59-CB28-A930-11430375037C}"/>
              </a:ext>
            </a:extLst>
          </p:cNvPr>
          <p:cNvSpPr>
            <a:spLocks noGrp="1"/>
          </p:cNvSpPr>
          <p:nvPr>
            <p:ph idx="1"/>
          </p:nvPr>
        </p:nvSpPr>
        <p:spPr/>
        <p:txBody>
          <a:bodyPr/>
          <a:lstStyle/>
          <a:p>
            <a:pPr>
              <a:buClr>
                <a:srgbClr val="FF0000"/>
              </a:buClr>
              <a:buFont typeface="Wingdings" panose="05000000000000000000" pitchFamily="2" charset="2"/>
              <a:buChar char="q"/>
            </a:pPr>
            <a:r>
              <a:rPr lang="en-US" b="1" dirty="0"/>
              <a:t>Position on back</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 All body parts rolled over at the same time</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Always be aware of head and spinal cord injuries</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Support neck and spinal column</a:t>
            </a:r>
          </a:p>
          <a:p>
            <a:pPr marL="0" indent="0">
              <a:buNone/>
            </a:pPr>
            <a:endParaRPr lang="en-US" dirty="0"/>
          </a:p>
        </p:txBody>
      </p:sp>
    </p:spTree>
    <p:extLst>
      <p:ext uri="{BB962C8B-B14F-4D97-AF65-F5344CB8AC3E}">
        <p14:creationId xmlns:p14="http://schemas.microsoft.com/office/powerpoint/2010/main" val="1300089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6D7-B6A5-1FD8-711A-7175F3C4C390}"/>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Shout for help </a:t>
            </a:r>
            <a:br>
              <a:rPr lang="en-US" b="1" dirty="0"/>
            </a:br>
            <a:endParaRPr lang="en-US" b="1" dirty="0"/>
          </a:p>
        </p:txBody>
      </p:sp>
      <p:pic>
        <p:nvPicPr>
          <p:cNvPr id="5" name="Content Placeholder 4">
            <a:extLst>
              <a:ext uri="{FF2B5EF4-FFF2-40B4-BE49-F238E27FC236}">
                <a16:creationId xmlns:a16="http://schemas.microsoft.com/office/drawing/2014/main" id="{508DF708-C688-C8F2-2FFD-A476770BC07F}"/>
              </a:ext>
            </a:extLst>
          </p:cNvPr>
          <p:cNvPicPr>
            <a:picLocks noGrp="1" noChangeAspect="1"/>
          </p:cNvPicPr>
          <p:nvPr>
            <p:ph idx="1"/>
          </p:nvPr>
        </p:nvPicPr>
        <p:blipFill>
          <a:blip r:embed="rId2"/>
          <a:stretch>
            <a:fillRect/>
          </a:stretch>
        </p:blipFill>
        <p:spPr>
          <a:xfrm>
            <a:off x="4872028" y="2475451"/>
            <a:ext cx="2447943" cy="2981347"/>
          </a:xfrm>
        </p:spPr>
      </p:pic>
    </p:spTree>
    <p:extLst>
      <p:ext uri="{BB962C8B-B14F-4D97-AF65-F5344CB8AC3E}">
        <p14:creationId xmlns:p14="http://schemas.microsoft.com/office/powerpoint/2010/main" val="326597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05B9-1C7F-D821-9D97-E79ABA34A6EE}"/>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Open airway </a:t>
            </a:r>
            <a:br>
              <a:rPr lang="en-US" b="1" i="0" dirty="0">
                <a:solidFill>
                  <a:srgbClr val="FF000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82D37E67-90E6-4A65-2E64-9FD8F4DDDB51}"/>
              </a:ext>
            </a:extLst>
          </p:cNvPr>
          <p:cNvSpPr>
            <a:spLocks noGrp="1"/>
          </p:cNvSpPr>
          <p:nvPr>
            <p:ph idx="1"/>
          </p:nvPr>
        </p:nvSpPr>
        <p:spPr>
          <a:xfrm>
            <a:off x="155916" y="1102102"/>
            <a:ext cx="11746273" cy="5490887"/>
          </a:xfrm>
        </p:spPr>
        <p:txBody>
          <a:bodyPr>
            <a:normAutofit/>
          </a:bodyPr>
          <a:lstStyle/>
          <a:p>
            <a:pPr marL="0" indent="0">
              <a:buClr>
                <a:srgbClr val="FF0000"/>
              </a:buClr>
              <a:buNone/>
            </a:pPr>
            <a:r>
              <a:rPr lang="en-US" b="1" dirty="0">
                <a:solidFill>
                  <a:srgbClr val="FF0000"/>
                </a:solidFill>
              </a:rPr>
              <a:t>How to open the airway?</a:t>
            </a:r>
          </a:p>
          <a:p>
            <a:pPr marL="0" indent="0">
              <a:buClr>
                <a:srgbClr val="FF0000"/>
              </a:buClr>
              <a:buNone/>
            </a:pPr>
            <a:endParaRPr lang="en-US" b="1" dirty="0">
              <a:solidFill>
                <a:srgbClr val="FF0000"/>
              </a:solidFill>
            </a:endParaRPr>
          </a:p>
          <a:p>
            <a:pPr>
              <a:buClr>
                <a:srgbClr val="FF0000"/>
              </a:buClr>
              <a:buFont typeface="Wingdings" panose="05000000000000000000" pitchFamily="2" charset="2"/>
              <a:buChar char="q"/>
            </a:pPr>
            <a:r>
              <a:rPr lang="en-US" b="1" dirty="0"/>
              <a:t> Place one hand on his forehead. Gently tilt his head back. As you do this, the mouth will fall open slightly. </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Place the fingertips of your other hand on the point of the casualty’s chin and lift the chin.</a:t>
            </a:r>
            <a:endParaRPr lang="en-US" b="1" dirty="0">
              <a:latin typeface="Open Sans" panose="020B0606030504020204" pitchFamily="34" charset="0"/>
            </a:endParaRPr>
          </a:p>
          <a:p>
            <a:pPr marL="0" indent="0">
              <a:buClr>
                <a:srgbClr val="FF0000"/>
              </a:buClr>
              <a:buNone/>
            </a:pPr>
            <a:r>
              <a:rPr lang="en-US" b="1" dirty="0">
                <a:latin typeface="Open Sans" panose="020B0606030504020204" pitchFamily="34" charset="0"/>
              </a:rPr>
              <a:t> </a:t>
            </a:r>
            <a:endParaRPr lang="en-US" b="1" dirty="0"/>
          </a:p>
        </p:txBody>
      </p:sp>
      <p:pic>
        <p:nvPicPr>
          <p:cNvPr id="5" name="Picture 4">
            <a:extLst>
              <a:ext uri="{FF2B5EF4-FFF2-40B4-BE49-F238E27FC236}">
                <a16:creationId xmlns:a16="http://schemas.microsoft.com/office/drawing/2014/main" id="{92084771-4590-0F1E-073B-A87FE059E5D5}"/>
              </a:ext>
            </a:extLst>
          </p:cNvPr>
          <p:cNvPicPr>
            <a:picLocks noChangeAspect="1"/>
          </p:cNvPicPr>
          <p:nvPr/>
        </p:nvPicPr>
        <p:blipFill>
          <a:blip r:embed="rId2"/>
          <a:stretch>
            <a:fillRect/>
          </a:stretch>
        </p:blipFill>
        <p:spPr>
          <a:xfrm>
            <a:off x="3267051" y="4238221"/>
            <a:ext cx="2190766" cy="2254654"/>
          </a:xfrm>
          <a:prstGeom prst="rect">
            <a:avLst/>
          </a:prstGeom>
        </p:spPr>
      </p:pic>
      <p:pic>
        <p:nvPicPr>
          <p:cNvPr id="7" name="Picture 6">
            <a:extLst>
              <a:ext uri="{FF2B5EF4-FFF2-40B4-BE49-F238E27FC236}">
                <a16:creationId xmlns:a16="http://schemas.microsoft.com/office/drawing/2014/main" id="{A4598F90-EC68-270B-16A9-92E440BD6CC6}"/>
              </a:ext>
            </a:extLst>
          </p:cNvPr>
          <p:cNvPicPr>
            <a:picLocks noChangeAspect="1"/>
          </p:cNvPicPr>
          <p:nvPr/>
        </p:nvPicPr>
        <p:blipFill>
          <a:blip r:embed="rId3"/>
          <a:stretch>
            <a:fillRect/>
          </a:stretch>
        </p:blipFill>
        <p:spPr>
          <a:xfrm>
            <a:off x="6589370" y="4316498"/>
            <a:ext cx="5048287" cy="2276492"/>
          </a:xfrm>
          <a:prstGeom prst="rect">
            <a:avLst/>
          </a:prstGeom>
        </p:spPr>
      </p:pic>
    </p:spTree>
    <p:extLst>
      <p:ext uri="{BB962C8B-B14F-4D97-AF65-F5344CB8AC3E}">
        <p14:creationId xmlns:p14="http://schemas.microsoft.com/office/powerpoint/2010/main" val="2040005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91F3-C23A-3F42-1F3B-23849D4C5845}"/>
              </a:ext>
            </a:extLst>
          </p:cNvPr>
          <p:cNvSpPr>
            <a:spLocks noGrp="1"/>
          </p:cNvSpPr>
          <p:nvPr>
            <p:ph type="title"/>
          </p:nvPr>
        </p:nvSpPr>
        <p:spPr/>
        <p:txBody>
          <a:bodyPr/>
          <a:lstStyle/>
          <a:p>
            <a:pPr algn="ctr"/>
            <a:r>
              <a:rPr lang="en-US" b="1" dirty="0">
                <a:solidFill>
                  <a:srgbClr val="FF0000"/>
                </a:solidFill>
              </a:rPr>
              <a:t>Check breathing </a:t>
            </a:r>
          </a:p>
        </p:txBody>
      </p:sp>
      <p:pic>
        <p:nvPicPr>
          <p:cNvPr id="7" name="Content Placeholder 6">
            <a:extLst>
              <a:ext uri="{FF2B5EF4-FFF2-40B4-BE49-F238E27FC236}">
                <a16:creationId xmlns:a16="http://schemas.microsoft.com/office/drawing/2014/main" id="{D316F8A0-7F5E-4954-E717-7BA4C69107C1}"/>
              </a:ext>
            </a:extLst>
          </p:cNvPr>
          <p:cNvPicPr>
            <a:picLocks noGrp="1" noChangeAspect="1"/>
          </p:cNvPicPr>
          <p:nvPr>
            <p:ph idx="1"/>
          </p:nvPr>
        </p:nvPicPr>
        <p:blipFill>
          <a:blip r:embed="rId2"/>
          <a:stretch>
            <a:fillRect/>
          </a:stretch>
        </p:blipFill>
        <p:spPr>
          <a:xfrm>
            <a:off x="8894482" y="2853523"/>
            <a:ext cx="2562244" cy="2295542"/>
          </a:xfrm>
        </p:spPr>
      </p:pic>
      <p:sp>
        <p:nvSpPr>
          <p:cNvPr id="9" name="TextBox 8">
            <a:extLst>
              <a:ext uri="{FF2B5EF4-FFF2-40B4-BE49-F238E27FC236}">
                <a16:creationId xmlns:a16="http://schemas.microsoft.com/office/drawing/2014/main" id="{58DB0EFF-2DC6-F836-09FA-3B407C42A2CC}"/>
              </a:ext>
            </a:extLst>
          </p:cNvPr>
          <p:cNvSpPr txBox="1"/>
          <p:nvPr/>
        </p:nvSpPr>
        <p:spPr>
          <a:xfrm>
            <a:off x="392137" y="1875299"/>
            <a:ext cx="7297614" cy="3539430"/>
          </a:xfrm>
          <a:prstGeom prst="rect">
            <a:avLst/>
          </a:prstGeom>
          <a:noFill/>
        </p:spPr>
        <p:txBody>
          <a:bodyPr wrap="square">
            <a:spAutoFit/>
          </a:bodyPr>
          <a:lstStyle/>
          <a:p>
            <a:pPr marL="457200" indent="-457200">
              <a:buClr>
                <a:srgbClr val="FF0000"/>
              </a:buClr>
              <a:buFont typeface="Wingdings" panose="05000000000000000000" pitchFamily="2" charset="2"/>
              <a:buChar char="q"/>
            </a:pPr>
            <a:r>
              <a:rPr lang="en-US" sz="2800" b="1" dirty="0"/>
              <a:t> Keeping the airway open, </a:t>
            </a:r>
            <a:r>
              <a:rPr lang="en-US" sz="2800" b="1" dirty="0">
                <a:solidFill>
                  <a:srgbClr val="FF0000"/>
                </a:solidFill>
              </a:rPr>
              <a:t>looking</a:t>
            </a:r>
            <a:r>
              <a:rPr lang="en-US" sz="2800" b="1" dirty="0"/>
              <a:t>, </a:t>
            </a:r>
            <a:r>
              <a:rPr lang="en-US" sz="2800" b="1" dirty="0">
                <a:solidFill>
                  <a:srgbClr val="FF0000"/>
                </a:solidFill>
              </a:rPr>
              <a:t>listening,</a:t>
            </a:r>
            <a:r>
              <a:rPr lang="en-US" sz="2800" b="1" dirty="0"/>
              <a:t> and </a:t>
            </a:r>
            <a:r>
              <a:rPr lang="en-US" sz="2800" b="1" dirty="0">
                <a:solidFill>
                  <a:srgbClr val="FF0000"/>
                </a:solidFill>
              </a:rPr>
              <a:t>feeling</a:t>
            </a:r>
            <a:r>
              <a:rPr lang="en-US" sz="2800" b="1" dirty="0"/>
              <a:t> for normal breathing: </a:t>
            </a:r>
          </a:p>
          <a:p>
            <a:pPr marL="914400" lvl="1" indent="-457200">
              <a:buClr>
                <a:srgbClr val="FF0000"/>
              </a:buClr>
              <a:buFont typeface="Wingdings" panose="05000000000000000000" pitchFamily="2" charset="2"/>
              <a:buChar char="Ø"/>
            </a:pPr>
            <a:r>
              <a:rPr lang="en-US" sz="2800" b="1" dirty="0"/>
              <a:t>Look for chest movement.</a:t>
            </a:r>
          </a:p>
          <a:p>
            <a:pPr marL="914400" lvl="1" indent="-457200">
              <a:buClr>
                <a:srgbClr val="FF0000"/>
              </a:buClr>
              <a:buFont typeface="Wingdings" panose="05000000000000000000" pitchFamily="2" charset="2"/>
              <a:buChar char="Ø"/>
            </a:pPr>
            <a:r>
              <a:rPr lang="en-US" sz="2800" b="1" dirty="0"/>
              <a:t>Listen for sounds of breathing.</a:t>
            </a:r>
          </a:p>
          <a:p>
            <a:pPr marL="914400" lvl="1" indent="-457200">
              <a:buClr>
                <a:srgbClr val="FF0000"/>
              </a:buClr>
              <a:buFont typeface="Wingdings" panose="05000000000000000000" pitchFamily="2" charset="2"/>
              <a:buChar char="Ø"/>
            </a:pPr>
            <a:r>
              <a:rPr lang="en-US" sz="2800" b="1" dirty="0"/>
              <a:t>Feel for breaths on your cheek.</a:t>
            </a:r>
          </a:p>
          <a:p>
            <a:pPr marL="457200" indent="-457200">
              <a:buClr>
                <a:srgbClr val="FF0000"/>
              </a:buClr>
              <a:buFont typeface="Wingdings" panose="05000000000000000000" pitchFamily="2" charset="2"/>
              <a:buChar char="q"/>
            </a:pPr>
            <a:r>
              <a:rPr lang="en-US" sz="2800" b="1" dirty="0"/>
              <a:t> Do this for no more than 10 seconds before deciding whether or not the casualty is breathing normally. </a:t>
            </a:r>
          </a:p>
        </p:txBody>
      </p:sp>
    </p:spTree>
    <p:extLst>
      <p:ext uri="{BB962C8B-B14F-4D97-AF65-F5344CB8AC3E}">
        <p14:creationId xmlns:p14="http://schemas.microsoft.com/office/powerpoint/2010/main" val="55547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8A57F-E936-FACA-3455-54B14B1AFB44}"/>
              </a:ext>
            </a:extLst>
          </p:cNvPr>
          <p:cNvSpPr>
            <a:spLocks noGrp="1"/>
          </p:cNvSpPr>
          <p:nvPr>
            <p:ph type="title"/>
          </p:nvPr>
        </p:nvSpPr>
        <p:spPr/>
        <p:txBody>
          <a:bodyPr/>
          <a:lstStyle/>
          <a:p>
            <a:pPr algn="ctr"/>
            <a:r>
              <a:rPr lang="en-US" b="1" dirty="0">
                <a:solidFill>
                  <a:srgbClr val="FF0000"/>
                </a:solidFill>
              </a:rPr>
              <a:t>BLS includes </a:t>
            </a:r>
          </a:p>
        </p:txBody>
      </p:sp>
      <p:sp>
        <p:nvSpPr>
          <p:cNvPr id="3" name="Content Placeholder 2">
            <a:extLst>
              <a:ext uri="{FF2B5EF4-FFF2-40B4-BE49-F238E27FC236}">
                <a16:creationId xmlns:a16="http://schemas.microsoft.com/office/drawing/2014/main" id="{12340176-CCC0-D865-B142-27A8A2669A6A}"/>
              </a:ext>
            </a:extLst>
          </p:cNvPr>
          <p:cNvSpPr>
            <a:spLocks noGrp="1"/>
          </p:cNvSpPr>
          <p:nvPr>
            <p:ph idx="1"/>
          </p:nvPr>
        </p:nvSpPr>
        <p:spPr/>
        <p:txBody>
          <a:bodyPr/>
          <a:lstStyle/>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 Sequences Of Procedures Performed To Restore The Circulation Of </a:t>
            </a:r>
            <a:r>
              <a:rPr lang="en-US" b="1" i="0" dirty="0">
                <a:solidFill>
                  <a:srgbClr val="FF0000"/>
                </a:solidFill>
                <a:effectLst/>
                <a:latin typeface="Open Sans" panose="020B0606030504020204" pitchFamily="34" charset="0"/>
              </a:rPr>
              <a:t>Oxygenated Blood </a:t>
            </a:r>
            <a:r>
              <a:rPr lang="en-US" b="1" i="0" dirty="0">
                <a:solidFill>
                  <a:srgbClr val="000000"/>
                </a:solidFill>
                <a:effectLst/>
                <a:latin typeface="Open Sans" panose="020B0606030504020204" pitchFamily="34" charset="0"/>
              </a:rPr>
              <a:t>After A Sudden </a:t>
            </a:r>
            <a:r>
              <a:rPr lang="en-US" b="1" i="0" dirty="0">
                <a:solidFill>
                  <a:srgbClr val="FF0000"/>
                </a:solidFill>
                <a:effectLst/>
                <a:latin typeface="Open Sans" panose="020B0606030504020204" pitchFamily="34" charset="0"/>
              </a:rPr>
              <a:t>Pulmonary</a:t>
            </a:r>
            <a:r>
              <a:rPr lang="en-US" b="1" i="0" dirty="0">
                <a:solidFill>
                  <a:srgbClr val="000000"/>
                </a:solidFill>
                <a:effectLst/>
                <a:latin typeface="Open Sans" panose="020B0606030504020204" pitchFamily="34" charset="0"/>
              </a:rPr>
              <a:t> And / Or </a:t>
            </a:r>
            <a:r>
              <a:rPr lang="en-US" b="1" i="0" dirty="0">
                <a:solidFill>
                  <a:srgbClr val="FF0000"/>
                </a:solidFill>
                <a:effectLst/>
                <a:latin typeface="Open Sans" panose="020B0606030504020204" pitchFamily="34" charset="0"/>
              </a:rPr>
              <a:t>Cardiac Arrest </a:t>
            </a:r>
          </a:p>
          <a:p>
            <a:pPr marL="0" indent="0">
              <a:buClr>
                <a:srgbClr val="FF0000"/>
              </a:buClr>
              <a:buNone/>
            </a:pPr>
            <a:endParaRPr lang="en-US" b="1" dirty="0">
              <a:solidFill>
                <a:srgbClr val="000000"/>
              </a:solidFill>
              <a:latin typeface="Open Sans" panose="020B0606030504020204" pitchFamily="34" charset="0"/>
            </a:endParaRPr>
          </a:p>
          <a:p>
            <a:pPr>
              <a:buClr>
                <a:srgbClr val="FF0000"/>
              </a:buClr>
              <a:buFont typeface="Wingdings" panose="05000000000000000000" pitchFamily="2" charset="2"/>
              <a:buChar char="q"/>
            </a:pPr>
            <a:r>
              <a:rPr lang="en-US" b="1" i="0" dirty="0">
                <a:solidFill>
                  <a:srgbClr val="FF0000"/>
                </a:solidFill>
                <a:effectLst/>
                <a:latin typeface="Open Sans" panose="020B0606030504020204" pitchFamily="34" charset="0"/>
              </a:rPr>
              <a:t>Chest Compressions </a:t>
            </a:r>
            <a:r>
              <a:rPr lang="en-US" b="1" i="0" dirty="0">
                <a:solidFill>
                  <a:srgbClr val="000000"/>
                </a:solidFill>
                <a:effectLst/>
                <a:latin typeface="Open Sans" panose="020B0606030504020204" pitchFamily="34" charset="0"/>
              </a:rPr>
              <a:t>And </a:t>
            </a:r>
            <a:r>
              <a:rPr lang="en-US" b="1" dirty="0">
                <a:solidFill>
                  <a:srgbClr val="FF0000"/>
                </a:solidFill>
                <a:latin typeface="Open Sans" panose="020B0606030504020204" pitchFamily="34" charset="0"/>
              </a:rPr>
              <a:t>R</a:t>
            </a:r>
            <a:r>
              <a:rPr lang="en-US" b="1" i="0" dirty="0">
                <a:solidFill>
                  <a:srgbClr val="FF0000"/>
                </a:solidFill>
                <a:effectLst/>
                <a:latin typeface="Open Sans" panose="020B0606030504020204" pitchFamily="34" charset="0"/>
              </a:rPr>
              <a:t>escue breathing </a:t>
            </a:r>
            <a:r>
              <a:rPr lang="en-US" b="1" i="0" dirty="0">
                <a:solidFill>
                  <a:srgbClr val="000000"/>
                </a:solidFill>
                <a:effectLst/>
                <a:latin typeface="Open Sans" panose="020B0606030504020204" pitchFamily="34" charset="0"/>
              </a:rPr>
              <a:t>Performed By Anyone Who Knows How To Do It, Anywhere, </a:t>
            </a:r>
            <a:r>
              <a:rPr lang="en-US" b="1" i="0" dirty="0">
                <a:solidFill>
                  <a:srgbClr val="FF0000"/>
                </a:solidFill>
                <a:effectLst/>
                <a:latin typeface="Open Sans" panose="020B0606030504020204" pitchFamily="34" charset="0"/>
              </a:rPr>
              <a:t>Immediately</a:t>
            </a:r>
            <a:r>
              <a:rPr lang="en-US" b="1" i="0" dirty="0">
                <a:solidFill>
                  <a:srgbClr val="000000"/>
                </a:solidFill>
                <a:effectLst/>
                <a:latin typeface="Open Sans" panose="020B0606030504020204" pitchFamily="34" charset="0"/>
              </a:rPr>
              <a:t>, Without Any Other Equipment or Protective Devices</a:t>
            </a:r>
            <a:endParaRPr lang="en-US" b="1" dirty="0"/>
          </a:p>
        </p:txBody>
      </p:sp>
    </p:spTree>
    <p:extLst>
      <p:ext uri="{BB962C8B-B14F-4D97-AF65-F5344CB8AC3E}">
        <p14:creationId xmlns:p14="http://schemas.microsoft.com/office/powerpoint/2010/main" val="358718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0340-1AB3-3891-7AEA-BEC031894370}"/>
              </a:ext>
            </a:extLst>
          </p:cNvPr>
          <p:cNvSpPr>
            <a:spLocks noGrp="1"/>
          </p:cNvSpPr>
          <p:nvPr>
            <p:ph type="title"/>
          </p:nvPr>
        </p:nvSpPr>
        <p:spPr/>
        <p:txBody>
          <a:bodyPr/>
          <a:lstStyle/>
          <a:p>
            <a:pPr algn="ctr"/>
            <a:r>
              <a:rPr lang="en-US" b="1" dirty="0">
                <a:solidFill>
                  <a:srgbClr val="FF0000"/>
                </a:solidFill>
              </a:rPr>
              <a:t>If the casualty IS breathing</a:t>
            </a:r>
          </a:p>
        </p:txBody>
      </p:sp>
      <p:sp>
        <p:nvSpPr>
          <p:cNvPr id="3" name="Content Placeholder 2">
            <a:extLst>
              <a:ext uri="{FF2B5EF4-FFF2-40B4-BE49-F238E27FC236}">
                <a16:creationId xmlns:a16="http://schemas.microsoft.com/office/drawing/2014/main" id="{769C9FF4-A09C-3147-31CD-E21074D622F4}"/>
              </a:ext>
            </a:extLst>
          </p:cNvPr>
          <p:cNvSpPr>
            <a:spLocks noGrp="1"/>
          </p:cNvSpPr>
          <p:nvPr>
            <p:ph idx="1"/>
          </p:nvPr>
        </p:nvSpPr>
        <p:spPr/>
        <p:txBody>
          <a:bodyPr>
            <a:normAutofit lnSpcReduction="10000"/>
          </a:bodyPr>
          <a:lstStyle/>
          <a:p>
            <a:pPr>
              <a:buClr>
                <a:srgbClr val="FF0000"/>
              </a:buClr>
              <a:buFont typeface="Wingdings" panose="05000000000000000000" pitchFamily="2" charset="2"/>
              <a:buChar char="q"/>
            </a:pPr>
            <a:r>
              <a:rPr lang="en-US" sz="3600" b="1" dirty="0"/>
              <a:t>Use the primary survey to identify the most serious injury and treat conditions in order of priority.</a:t>
            </a:r>
          </a:p>
          <a:p>
            <a:pPr marL="0" indent="0">
              <a:buClr>
                <a:srgbClr val="FF0000"/>
              </a:buClr>
              <a:buNone/>
            </a:pPr>
            <a:r>
              <a:rPr lang="en-US" sz="3600" b="1" dirty="0"/>
              <a:t> </a:t>
            </a:r>
          </a:p>
          <a:p>
            <a:pPr>
              <a:buClr>
                <a:srgbClr val="FF0000"/>
              </a:buClr>
              <a:buFont typeface="Wingdings" panose="05000000000000000000" pitchFamily="2" charset="2"/>
              <a:buChar char="q"/>
            </a:pPr>
            <a:r>
              <a:rPr lang="en-US" sz="3600" b="1" dirty="0"/>
              <a:t> Place the casualty in the </a:t>
            </a:r>
            <a:r>
              <a:rPr lang="en-US" sz="3600" b="1" dirty="0">
                <a:solidFill>
                  <a:srgbClr val="FF0000"/>
                </a:solidFill>
              </a:rPr>
              <a:t>recovery position </a:t>
            </a:r>
            <a:r>
              <a:rPr lang="en-US" sz="3600" b="1" dirty="0"/>
              <a:t>and call 122 for emergency help. </a:t>
            </a:r>
          </a:p>
          <a:p>
            <a:pPr>
              <a:buClr>
                <a:srgbClr val="FF0000"/>
              </a:buClr>
              <a:buFont typeface="Wingdings" panose="05000000000000000000" pitchFamily="2" charset="2"/>
              <a:buChar char="q"/>
            </a:pPr>
            <a:endParaRPr lang="en-US" sz="3600" b="1" dirty="0"/>
          </a:p>
          <a:p>
            <a:pPr>
              <a:buClr>
                <a:srgbClr val="FF0000"/>
              </a:buClr>
              <a:buFont typeface="Wingdings" panose="05000000000000000000" pitchFamily="2" charset="2"/>
              <a:buChar char="q"/>
            </a:pPr>
            <a:r>
              <a:rPr lang="en-US" sz="3600" b="1" dirty="0"/>
              <a:t> Monitor and record vital signs while waiting for help to arrive.</a:t>
            </a:r>
          </a:p>
        </p:txBody>
      </p:sp>
    </p:spTree>
    <p:extLst>
      <p:ext uri="{BB962C8B-B14F-4D97-AF65-F5344CB8AC3E}">
        <p14:creationId xmlns:p14="http://schemas.microsoft.com/office/powerpoint/2010/main" val="57361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9886F-204A-ADB7-7F3F-42B4E38BF777}"/>
              </a:ext>
            </a:extLst>
          </p:cNvPr>
          <p:cNvSpPr>
            <a:spLocks noGrp="1"/>
          </p:cNvSpPr>
          <p:nvPr>
            <p:ph type="title"/>
          </p:nvPr>
        </p:nvSpPr>
        <p:spPr/>
        <p:txBody>
          <a:bodyPr/>
          <a:lstStyle/>
          <a:p>
            <a:pPr algn="ctr"/>
            <a:r>
              <a:rPr lang="en-US" b="1" dirty="0">
                <a:solidFill>
                  <a:srgbClr val="FF0000"/>
                </a:solidFill>
              </a:rPr>
              <a:t>Place the casualty in recovery position</a:t>
            </a:r>
          </a:p>
        </p:txBody>
      </p:sp>
      <p:pic>
        <p:nvPicPr>
          <p:cNvPr id="5" name="Content Placeholder 4">
            <a:extLst>
              <a:ext uri="{FF2B5EF4-FFF2-40B4-BE49-F238E27FC236}">
                <a16:creationId xmlns:a16="http://schemas.microsoft.com/office/drawing/2014/main" id="{1CCFAECC-ACEA-6974-D06C-E07EDF870956}"/>
              </a:ext>
            </a:extLst>
          </p:cNvPr>
          <p:cNvPicPr>
            <a:picLocks noGrp="1" noChangeAspect="1"/>
          </p:cNvPicPr>
          <p:nvPr>
            <p:ph idx="1"/>
          </p:nvPr>
        </p:nvPicPr>
        <p:blipFill>
          <a:blip r:embed="rId2"/>
          <a:stretch>
            <a:fillRect/>
          </a:stretch>
        </p:blipFill>
        <p:spPr>
          <a:xfrm>
            <a:off x="2145056" y="1825625"/>
            <a:ext cx="7901888" cy="4351338"/>
          </a:xfrm>
        </p:spPr>
      </p:pic>
    </p:spTree>
    <p:extLst>
      <p:ext uri="{BB962C8B-B14F-4D97-AF65-F5344CB8AC3E}">
        <p14:creationId xmlns:p14="http://schemas.microsoft.com/office/powerpoint/2010/main" val="40008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2B6A-BCD2-6E6A-2BA0-8277EE897F48}"/>
              </a:ext>
            </a:extLst>
          </p:cNvPr>
          <p:cNvSpPr>
            <a:spLocks noGrp="1"/>
          </p:cNvSpPr>
          <p:nvPr>
            <p:ph type="title"/>
          </p:nvPr>
        </p:nvSpPr>
        <p:spPr/>
        <p:txBody>
          <a:bodyPr/>
          <a:lstStyle/>
          <a:p>
            <a:pPr algn="ctr"/>
            <a:r>
              <a:rPr lang="en-US" b="1" dirty="0">
                <a:solidFill>
                  <a:srgbClr val="FF0000"/>
                </a:solidFill>
              </a:rPr>
              <a:t>If the casualty is NOT breathing</a:t>
            </a:r>
          </a:p>
        </p:txBody>
      </p:sp>
      <p:sp>
        <p:nvSpPr>
          <p:cNvPr id="3" name="Content Placeholder 2">
            <a:extLst>
              <a:ext uri="{FF2B5EF4-FFF2-40B4-BE49-F238E27FC236}">
                <a16:creationId xmlns:a16="http://schemas.microsoft.com/office/drawing/2014/main" id="{8C184750-2994-A965-C322-2806614E9DDC}"/>
              </a:ext>
            </a:extLst>
          </p:cNvPr>
          <p:cNvSpPr>
            <a:spLocks noGrp="1"/>
          </p:cNvSpPr>
          <p:nvPr>
            <p:ph idx="1"/>
          </p:nvPr>
        </p:nvSpPr>
        <p:spPr/>
        <p:txBody>
          <a:bodyPr/>
          <a:lstStyle/>
          <a:p>
            <a:pPr>
              <a:buClr>
                <a:srgbClr val="FF0000"/>
              </a:buClr>
              <a:buFont typeface="Wingdings" panose="05000000000000000000" pitchFamily="2" charset="2"/>
              <a:buChar char="q"/>
            </a:pPr>
            <a:r>
              <a:rPr lang="en-US" b="1" dirty="0"/>
              <a:t>Ask a helper to call 122 for emergency help. </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 Ask the person to bring an AED . </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 If you are alone, make the call yourself, ideally use your mobile device set to speakerphone to make the call. </a:t>
            </a:r>
          </a:p>
          <a:p>
            <a:pPr>
              <a:buClr>
                <a:srgbClr val="FF0000"/>
              </a:buClr>
              <a:buFont typeface="Wingdings" panose="05000000000000000000" pitchFamily="2" charset="2"/>
              <a:buChar char="q"/>
            </a:pPr>
            <a:endParaRPr lang="en-US" b="1" dirty="0"/>
          </a:p>
          <a:p>
            <a:pPr>
              <a:buClr>
                <a:srgbClr val="FF0000"/>
              </a:buClr>
              <a:buFont typeface="Wingdings" panose="05000000000000000000" pitchFamily="2" charset="2"/>
              <a:buChar char="q"/>
            </a:pPr>
            <a:r>
              <a:rPr lang="en-US" b="1" dirty="0"/>
              <a:t> Begin CPR with chest compressions – do not leave a casualty in search of an AED. </a:t>
            </a:r>
          </a:p>
        </p:txBody>
      </p:sp>
    </p:spTree>
    <p:extLst>
      <p:ext uri="{BB962C8B-B14F-4D97-AF65-F5344CB8AC3E}">
        <p14:creationId xmlns:p14="http://schemas.microsoft.com/office/powerpoint/2010/main" val="376489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E93-AE31-285F-928C-5FDDE08A24C3}"/>
              </a:ext>
            </a:extLst>
          </p:cNvPr>
          <p:cNvSpPr>
            <a:spLocks noGrp="1"/>
          </p:cNvSpPr>
          <p:nvPr>
            <p:ph type="title"/>
          </p:nvPr>
        </p:nvSpPr>
        <p:spPr/>
        <p:txBody>
          <a:bodyPr/>
          <a:lstStyle/>
          <a:p>
            <a:pPr algn="ctr"/>
            <a:r>
              <a:rPr lang="en-US" b="1" dirty="0">
                <a:solidFill>
                  <a:srgbClr val="FF0000"/>
                </a:solidFill>
              </a:rPr>
              <a:t>How to give CPR</a:t>
            </a:r>
          </a:p>
        </p:txBody>
      </p:sp>
      <p:sp>
        <p:nvSpPr>
          <p:cNvPr id="3" name="Content Placeholder 2">
            <a:extLst>
              <a:ext uri="{FF2B5EF4-FFF2-40B4-BE49-F238E27FC236}">
                <a16:creationId xmlns:a16="http://schemas.microsoft.com/office/drawing/2014/main" id="{F4A2650F-3BC1-D09B-4841-FBC1FB12EE4F}"/>
              </a:ext>
            </a:extLst>
          </p:cNvPr>
          <p:cNvSpPr>
            <a:spLocks noGrp="1"/>
          </p:cNvSpPr>
          <p:nvPr>
            <p:ph idx="1"/>
          </p:nvPr>
        </p:nvSpPr>
        <p:spPr/>
        <p:txBody>
          <a:bodyPr>
            <a:normAutofit/>
          </a:bodyPr>
          <a:lstStyle/>
          <a:p>
            <a:pPr marL="0" indent="0">
              <a:buNone/>
            </a:pPr>
            <a:r>
              <a:rPr lang="en-US" b="1" dirty="0"/>
              <a:t>1.</a:t>
            </a:r>
            <a:r>
              <a:rPr lang="en-US" b="1" dirty="0">
                <a:solidFill>
                  <a:srgbClr val="FF0000"/>
                </a:solidFill>
              </a:rPr>
              <a:t>Kneel beside </a:t>
            </a:r>
            <a:r>
              <a:rPr lang="en-US" b="1" dirty="0"/>
              <a:t>the casualty. Place the </a:t>
            </a:r>
            <a:r>
              <a:rPr lang="en-US" b="1" dirty="0">
                <a:solidFill>
                  <a:srgbClr val="FF0000"/>
                </a:solidFill>
              </a:rPr>
              <a:t>palm</a:t>
            </a:r>
            <a:r>
              <a:rPr lang="en-US" b="1" dirty="0"/>
              <a:t> of one hand on the center of the </a:t>
            </a:r>
            <a:r>
              <a:rPr lang="en-US" b="1" dirty="0">
                <a:solidFill>
                  <a:srgbClr val="FF0000"/>
                </a:solidFill>
              </a:rPr>
              <a:t>casualty’s chest</a:t>
            </a:r>
            <a:r>
              <a:rPr lang="en-US" b="1" dirty="0"/>
              <a:t>.</a:t>
            </a:r>
          </a:p>
          <a:p>
            <a:pPr marL="514350" indent="-514350">
              <a:buAutoNum type="arabicPeriod"/>
            </a:pPr>
            <a:endParaRPr lang="en-US" b="1" dirty="0"/>
          </a:p>
          <a:p>
            <a:pPr marL="0" indent="0">
              <a:buNone/>
            </a:pPr>
            <a:endParaRPr lang="en-US" b="1" dirty="0"/>
          </a:p>
          <a:p>
            <a:pPr marL="0" indent="0">
              <a:buNone/>
            </a:pPr>
            <a:r>
              <a:rPr lang="en-US" b="1" dirty="0"/>
              <a:t> 2. Place the palm of your </a:t>
            </a:r>
            <a:r>
              <a:rPr lang="en-US" b="1" dirty="0">
                <a:solidFill>
                  <a:srgbClr val="FF0000"/>
                </a:solidFill>
              </a:rPr>
              <a:t>other hand </a:t>
            </a:r>
            <a:r>
              <a:rPr lang="en-US" b="1" dirty="0"/>
              <a:t>on top of the first hand, and interlock your fingers, making sure the fingers are kept off the </a:t>
            </a:r>
            <a:r>
              <a:rPr lang="en-US" b="1" dirty="0">
                <a:solidFill>
                  <a:srgbClr val="FF0000"/>
                </a:solidFill>
              </a:rPr>
              <a:t>ribs</a:t>
            </a:r>
            <a:r>
              <a:rPr lang="en-US" b="1" dirty="0"/>
              <a:t>. </a:t>
            </a:r>
          </a:p>
        </p:txBody>
      </p:sp>
    </p:spTree>
    <p:extLst>
      <p:ext uri="{BB962C8B-B14F-4D97-AF65-F5344CB8AC3E}">
        <p14:creationId xmlns:p14="http://schemas.microsoft.com/office/powerpoint/2010/main" val="43164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EC142-A9EB-427B-D352-79672366C93A}"/>
              </a:ext>
            </a:extLst>
          </p:cNvPr>
          <p:cNvSpPr>
            <a:spLocks noGrp="1"/>
          </p:cNvSpPr>
          <p:nvPr>
            <p:ph type="title"/>
          </p:nvPr>
        </p:nvSpPr>
        <p:spPr/>
        <p:txBody>
          <a:bodyPr/>
          <a:lstStyle/>
          <a:p>
            <a:pPr algn="ctr"/>
            <a:r>
              <a:rPr lang="en-US" b="1" dirty="0">
                <a:solidFill>
                  <a:srgbClr val="FF0000"/>
                </a:solidFill>
              </a:rPr>
              <a:t>Hand position</a:t>
            </a:r>
          </a:p>
        </p:txBody>
      </p:sp>
      <p:pic>
        <p:nvPicPr>
          <p:cNvPr id="5" name="Content Placeholder 4">
            <a:extLst>
              <a:ext uri="{FF2B5EF4-FFF2-40B4-BE49-F238E27FC236}">
                <a16:creationId xmlns:a16="http://schemas.microsoft.com/office/drawing/2014/main" id="{E125FC42-BDC0-BF14-9D0E-6947014BADCC}"/>
              </a:ext>
            </a:extLst>
          </p:cNvPr>
          <p:cNvPicPr>
            <a:picLocks noGrp="1" noChangeAspect="1"/>
          </p:cNvPicPr>
          <p:nvPr>
            <p:ph idx="1"/>
          </p:nvPr>
        </p:nvPicPr>
        <p:blipFill>
          <a:blip r:embed="rId2"/>
          <a:stretch>
            <a:fillRect/>
          </a:stretch>
        </p:blipFill>
        <p:spPr>
          <a:xfrm>
            <a:off x="3789791" y="1825625"/>
            <a:ext cx="4612418" cy="4351338"/>
          </a:xfrm>
        </p:spPr>
      </p:pic>
    </p:spTree>
    <p:extLst>
      <p:ext uri="{BB962C8B-B14F-4D97-AF65-F5344CB8AC3E}">
        <p14:creationId xmlns:p14="http://schemas.microsoft.com/office/powerpoint/2010/main" val="340079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072E-3BA6-3C6E-FAA2-739ABF2755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C89D32-AD60-DF91-90DD-330EA1909528}"/>
              </a:ext>
            </a:extLst>
          </p:cNvPr>
          <p:cNvSpPr>
            <a:spLocks noGrp="1"/>
          </p:cNvSpPr>
          <p:nvPr>
            <p:ph idx="1"/>
          </p:nvPr>
        </p:nvSpPr>
        <p:spPr/>
        <p:txBody>
          <a:bodyPr/>
          <a:lstStyle/>
          <a:p>
            <a:pPr marL="0" indent="0">
              <a:buNone/>
            </a:pPr>
            <a:r>
              <a:rPr lang="en-US" b="1" dirty="0"/>
              <a:t>3. Leaning over the casualty, with your </a:t>
            </a:r>
            <a:r>
              <a:rPr lang="en-US" b="1" dirty="0">
                <a:solidFill>
                  <a:srgbClr val="FF0000"/>
                </a:solidFill>
              </a:rPr>
              <a:t>arms straight</a:t>
            </a:r>
            <a:r>
              <a:rPr lang="en-US" b="1" dirty="0"/>
              <a:t>, press down </a:t>
            </a:r>
            <a:r>
              <a:rPr lang="en-US" b="1" dirty="0">
                <a:solidFill>
                  <a:srgbClr val="FF0000"/>
                </a:solidFill>
              </a:rPr>
              <a:t>vertically </a:t>
            </a:r>
            <a:r>
              <a:rPr lang="en-US" b="1" dirty="0"/>
              <a:t>on the sternum and depress the chest by </a:t>
            </a:r>
            <a:r>
              <a:rPr lang="en-US" b="1" dirty="0">
                <a:solidFill>
                  <a:srgbClr val="FF0000"/>
                </a:solidFill>
              </a:rPr>
              <a:t>5–6cm</a:t>
            </a:r>
            <a:r>
              <a:rPr lang="en-US" b="1" dirty="0"/>
              <a:t> (2– 2½in). Release the pressure without removing your hands from his chest. Allow the chest to come back up fully (</a:t>
            </a:r>
            <a:r>
              <a:rPr lang="en-US" b="1" dirty="0">
                <a:solidFill>
                  <a:srgbClr val="FF0000"/>
                </a:solidFill>
              </a:rPr>
              <a:t>recoil</a:t>
            </a:r>
            <a:r>
              <a:rPr lang="en-US" b="1" dirty="0"/>
              <a:t>) before giving the next compression.</a:t>
            </a:r>
          </a:p>
          <a:p>
            <a:pPr marL="0" indent="0">
              <a:buNone/>
            </a:pPr>
            <a:r>
              <a:rPr lang="en-US" b="1" dirty="0">
                <a:solidFill>
                  <a:srgbClr val="FF0000"/>
                </a:solidFill>
              </a:rPr>
              <a:t>4</a:t>
            </a:r>
            <a:r>
              <a:rPr lang="en-US" b="1" dirty="0"/>
              <a:t>. Compress the chest </a:t>
            </a:r>
            <a:r>
              <a:rPr lang="en-US" b="1" dirty="0">
                <a:solidFill>
                  <a:srgbClr val="FF0000"/>
                </a:solidFill>
              </a:rPr>
              <a:t>30 times at a rate of 100–120 </a:t>
            </a:r>
            <a:r>
              <a:rPr lang="en-US" b="1" dirty="0"/>
              <a:t>compressions</a:t>
            </a:r>
            <a:r>
              <a:rPr lang="en-US" b="1" dirty="0">
                <a:solidFill>
                  <a:srgbClr val="FF0000"/>
                </a:solidFill>
              </a:rPr>
              <a:t> </a:t>
            </a:r>
            <a:r>
              <a:rPr lang="en-US" b="1" dirty="0"/>
              <a:t>per minute. The time taken for compression and release should be about the same.</a:t>
            </a:r>
          </a:p>
          <a:p>
            <a:pPr marL="0" indent="0">
              <a:buNone/>
            </a:pPr>
            <a:endParaRPr lang="en-US" b="1" dirty="0"/>
          </a:p>
        </p:txBody>
      </p:sp>
      <p:pic>
        <p:nvPicPr>
          <p:cNvPr id="5" name="Picture 4">
            <a:extLst>
              <a:ext uri="{FF2B5EF4-FFF2-40B4-BE49-F238E27FC236}">
                <a16:creationId xmlns:a16="http://schemas.microsoft.com/office/drawing/2014/main" id="{DEAA6CAF-A12E-619A-A518-1E3972172C80}"/>
              </a:ext>
            </a:extLst>
          </p:cNvPr>
          <p:cNvPicPr>
            <a:picLocks noChangeAspect="1"/>
          </p:cNvPicPr>
          <p:nvPr/>
        </p:nvPicPr>
        <p:blipFill>
          <a:blip r:embed="rId2"/>
          <a:stretch>
            <a:fillRect/>
          </a:stretch>
        </p:blipFill>
        <p:spPr>
          <a:xfrm>
            <a:off x="5809956" y="4761914"/>
            <a:ext cx="5053305" cy="1878036"/>
          </a:xfrm>
          <a:prstGeom prst="rect">
            <a:avLst/>
          </a:prstGeom>
        </p:spPr>
      </p:pic>
    </p:spTree>
    <p:extLst>
      <p:ext uri="{BB962C8B-B14F-4D97-AF65-F5344CB8AC3E}">
        <p14:creationId xmlns:p14="http://schemas.microsoft.com/office/powerpoint/2010/main" val="289210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5FCC-A2E0-E838-EEDE-F7E1E6804D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92D841-30ED-4A43-D5A3-EAE6EA4A9947}"/>
              </a:ext>
            </a:extLst>
          </p:cNvPr>
          <p:cNvSpPr>
            <a:spLocks noGrp="1"/>
          </p:cNvSpPr>
          <p:nvPr>
            <p:ph idx="1"/>
          </p:nvPr>
        </p:nvSpPr>
        <p:spPr/>
        <p:txBody>
          <a:bodyPr/>
          <a:lstStyle/>
          <a:p>
            <a:pPr marL="0" indent="0">
              <a:buNone/>
            </a:pPr>
            <a:r>
              <a:rPr lang="en-US" b="1" dirty="0">
                <a:solidFill>
                  <a:srgbClr val="FF0000"/>
                </a:solidFill>
              </a:rPr>
              <a:t>5</a:t>
            </a:r>
            <a:r>
              <a:rPr lang="en-US" b="1" dirty="0"/>
              <a:t>. Move to the casualty’s head and make sure that the </a:t>
            </a:r>
            <a:r>
              <a:rPr lang="en-US" b="1" dirty="0">
                <a:solidFill>
                  <a:srgbClr val="FF0000"/>
                </a:solidFill>
              </a:rPr>
              <a:t>airway is still open</a:t>
            </a:r>
            <a:r>
              <a:rPr lang="en-US" b="1" dirty="0"/>
              <a:t>. Put one hand on his forehead and two fingers of the other hand under the tip of his chin. Move the hand that was on the forehead down to pinch the </a:t>
            </a:r>
            <a:r>
              <a:rPr lang="en-US" b="1" dirty="0">
                <a:solidFill>
                  <a:srgbClr val="FF0000"/>
                </a:solidFill>
              </a:rPr>
              <a:t>soft part </a:t>
            </a:r>
            <a:r>
              <a:rPr lang="en-US" b="1" dirty="0"/>
              <a:t>of the </a:t>
            </a:r>
            <a:r>
              <a:rPr lang="en-US" b="1" dirty="0">
                <a:solidFill>
                  <a:srgbClr val="FF0000"/>
                </a:solidFill>
              </a:rPr>
              <a:t>nose</a:t>
            </a:r>
            <a:r>
              <a:rPr lang="en-US" b="1" dirty="0"/>
              <a:t> with the finger and thumb. Allow the casualty’s mouth to fall open</a:t>
            </a:r>
          </a:p>
          <a:p>
            <a:pPr marL="0" indent="0">
              <a:buNone/>
            </a:pPr>
            <a:endParaRPr lang="en-US" b="1" dirty="0">
              <a:solidFill>
                <a:srgbClr val="FF0000"/>
              </a:solidFill>
            </a:endParaRPr>
          </a:p>
        </p:txBody>
      </p:sp>
      <p:pic>
        <p:nvPicPr>
          <p:cNvPr id="5" name="Picture 4">
            <a:extLst>
              <a:ext uri="{FF2B5EF4-FFF2-40B4-BE49-F238E27FC236}">
                <a16:creationId xmlns:a16="http://schemas.microsoft.com/office/drawing/2014/main" id="{C5D511A7-8895-C52A-9018-89110DCAE800}"/>
              </a:ext>
            </a:extLst>
          </p:cNvPr>
          <p:cNvPicPr>
            <a:picLocks noChangeAspect="1"/>
          </p:cNvPicPr>
          <p:nvPr/>
        </p:nvPicPr>
        <p:blipFill>
          <a:blip r:embed="rId2"/>
          <a:stretch>
            <a:fillRect/>
          </a:stretch>
        </p:blipFill>
        <p:spPr>
          <a:xfrm>
            <a:off x="6780627" y="4332286"/>
            <a:ext cx="5268497" cy="1979614"/>
          </a:xfrm>
          <a:prstGeom prst="rect">
            <a:avLst/>
          </a:prstGeom>
        </p:spPr>
      </p:pic>
    </p:spTree>
    <p:extLst>
      <p:ext uri="{BB962C8B-B14F-4D97-AF65-F5344CB8AC3E}">
        <p14:creationId xmlns:p14="http://schemas.microsoft.com/office/powerpoint/2010/main" val="2361305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FD92-E386-8035-BAB6-8C891DADF3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7AE8AC-1910-BCCD-AC49-0F21D2327945}"/>
              </a:ext>
            </a:extLst>
          </p:cNvPr>
          <p:cNvSpPr>
            <a:spLocks noGrp="1"/>
          </p:cNvSpPr>
          <p:nvPr>
            <p:ph idx="1"/>
          </p:nvPr>
        </p:nvSpPr>
        <p:spPr/>
        <p:txBody>
          <a:bodyPr/>
          <a:lstStyle/>
          <a:p>
            <a:pPr marL="0" indent="0">
              <a:buNone/>
            </a:pPr>
            <a:r>
              <a:rPr lang="en-US" b="1" dirty="0">
                <a:solidFill>
                  <a:srgbClr val="FF0000"/>
                </a:solidFill>
              </a:rPr>
              <a:t>6</a:t>
            </a:r>
            <a:r>
              <a:rPr lang="en-US" b="1" dirty="0"/>
              <a:t>. Take a breath and place your lips around the casualty’s mouth, making sure you have a good seal. Blow into the casualty’s mouth until the </a:t>
            </a:r>
            <a:r>
              <a:rPr lang="en-US" b="1" dirty="0">
                <a:solidFill>
                  <a:srgbClr val="FF0000"/>
                </a:solidFill>
              </a:rPr>
              <a:t>chest rises</a:t>
            </a:r>
            <a:r>
              <a:rPr lang="en-US" b="1" dirty="0"/>
              <a:t>. A complete rescue breath should take </a:t>
            </a:r>
            <a:r>
              <a:rPr lang="en-US" b="1" dirty="0">
                <a:solidFill>
                  <a:srgbClr val="FF0000"/>
                </a:solidFill>
              </a:rPr>
              <a:t>one second</a:t>
            </a:r>
            <a:r>
              <a:rPr lang="en-US" b="1" dirty="0"/>
              <a:t>. If the chest does not rise, you may need to adjust the </a:t>
            </a:r>
            <a:r>
              <a:rPr lang="en-US" b="1" dirty="0">
                <a:solidFill>
                  <a:srgbClr val="FF0000"/>
                </a:solidFill>
              </a:rPr>
              <a:t>head position.</a:t>
            </a:r>
          </a:p>
        </p:txBody>
      </p:sp>
      <p:pic>
        <p:nvPicPr>
          <p:cNvPr id="11" name="Picture 10">
            <a:extLst>
              <a:ext uri="{FF2B5EF4-FFF2-40B4-BE49-F238E27FC236}">
                <a16:creationId xmlns:a16="http://schemas.microsoft.com/office/drawing/2014/main" id="{8B2384AF-6757-E917-44ED-FA1C287C26E2}"/>
              </a:ext>
            </a:extLst>
          </p:cNvPr>
          <p:cNvPicPr>
            <a:picLocks noChangeAspect="1"/>
          </p:cNvPicPr>
          <p:nvPr/>
        </p:nvPicPr>
        <p:blipFill>
          <a:blip r:embed="rId2"/>
          <a:stretch>
            <a:fillRect/>
          </a:stretch>
        </p:blipFill>
        <p:spPr>
          <a:xfrm>
            <a:off x="4016326" y="4079757"/>
            <a:ext cx="7584013" cy="2097206"/>
          </a:xfrm>
          <a:prstGeom prst="rect">
            <a:avLst/>
          </a:prstGeom>
        </p:spPr>
      </p:pic>
    </p:spTree>
    <p:extLst>
      <p:ext uri="{BB962C8B-B14F-4D97-AF65-F5344CB8AC3E}">
        <p14:creationId xmlns:p14="http://schemas.microsoft.com/office/powerpoint/2010/main" val="2517170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188C-E825-4FC8-CC2D-87DA54EFE2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F63325D-3E61-8F29-22F1-BF5C4457E2F3}"/>
              </a:ext>
            </a:extLst>
          </p:cNvPr>
          <p:cNvSpPr>
            <a:spLocks noGrp="1"/>
          </p:cNvSpPr>
          <p:nvPr>
            <p:ph idx="1"/>
          </p:nvPr>
        </p:nvSpPr>
        <p:spPr/>
        <p:txBody>
          <a:bodyPr/>
          <a:lstStyle/>
          <a:p>
            <a:pPr marL="0" indent="0">
              <a:buNone/>
            </a:pPr>
            <a:r>
              <a:rPr lang="en-US" b="1" dirty="0">
                <a:solidFill>
                  <a:srgbClr val="FF0000"/>
                </a:solidFill>
              </a:rPr>
              <a:t>7</a:t>
            </a:r>
            <a:r>
              <a:rPr lang="en-US" b="1" dirty="0"/>
              <a:t>. Maintaining head tilt and chin lift, take your mouth off the casualty’s mouth and look to see the </a:t>
            </a:r>
            <a:r>
              <a:rPr lang="en-US" b="1" dirty="0">
                <a:solidFill>
                  <a:srgbClr val="FF0000"/>
                </a:solidFill>
              </a:rPr>
              <a:t>chest fall</a:t>
            </a:r>
            <a:r>
              <a:rPr lang="en-US" b="1" dirty="0"/>
              <a:t>. If the chest rises visibly as you blow and falls fully when you lift your mouth away, you have given a rescue breath. Give a </a:t>
            </a:r>
            <a:r>
              <a:rPr lang="en-US" b="1" dirty="0">
                <a:solidFill>
                  <a:srgbClr val="FF0000"/>
                </a:solidFill>
              </a:rPr>
              <a:t>second</a:t>
            </a:r>
            <a:r>
              <a:rPr lang="en-US" b="1" dirty="0"/>
              <a:t> rescue breath. </a:t>
            </a:r>
          </a:p>
          <a:p>
            <a:pPr marL="0" indent="0">
              <a:buNone/>
            </a:pPr>
            <a:r>
              <a:rPr lang="en-US" b="1" dirty="0"/>
              <a:t> Make no more than </a:t>
            </a:r>
            <a:r>
              <a:rPr lang="en-US" b="1" dirty="0">
                <a:solidFill>
                  <a:srgbClr val="FF0000"/>
                </a:solidFill>
              </a:rPr>
              <a:t>two attempts </a:t>
            </a:r>
            <a:r>
              <a:rPr lang="en-US" b="1" dirty="0"/>
              <a:t>to achieve rescue breaths before repeating compressions.</a:t>
            </a:r>
          </a:p>
        </p:txBody>
      </p:sp>
      <p:pic>
        <p:nvPicPr>
          <p:cNvPr id="5" name="Picture 4">
            <a:extLst>
              <a:ext uri="{FF2B5EF4-FFF2-40B4-BE49-F238E27FC236}">
                <a16:creationId xmlns:a16="http://schemas.microsoft.com/office/drawing/2014/main" id="{51CA65EF-2A16-09BF-B687-8424640BEA53}"/>
              </a:ext>
            </a:extLst>
          </p:cNvPr>
          <p:cNvPicPr>
            <a:picLocks noChangeAspect="1"/>
          </p:cNvPicPr>
          <p:nvPr/>
        </p:nvPicPr>
        <p:blipFill>
          <a:blip r:embed="rId2"/>
          <a:stretch>
            <a:fillRect/>
          </a:stretch>
        </p:blipFill>
        <p:spPr>
          <a:xfrm>
            <a:off x="4134948" y="4280361"/>
            <a:ext cx="7787421" cy="2488763"/>
          </a:xfrm>
          <a:prstGeom prst="rect">
            <a:avLst/>
          </a:prstGeom>
        </p:spPr>
      </p:pic>
    </p:spTree>
    <p:extLst>
      <p:ext uri="{BB962C8B-B14F-4D97-AF65-F5344CB8AC3E}">
        <p14:creationId xmlns:p14="http://schemas.microsoft.com/office/powerpoint/2010/main" val="3151456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23C1-389A-6592-E2DE-E2C01C6D35A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161D34E-BB25-37B3-F159-A53EB55C428D}"/>
              </a:ext>
            </a:extLst>
          </p:cNvPr>
          <p:cNvSpPr>
            <a:spLocks noGrp="1"/>
          </p:cNvSpPr>
          <p:nvPr>
            <p:ph idx="1"/>
          </p:nvPr>
        </p:nvSpPr>
        <p:spPr/>
        <p:txBody>
          <a:bodyPr/>
          <a:lstStyle/>
          <a:p>
            <a:pPr marL="0" indent="0">
              <a:buNone/>
            </a:pPr>
            <a:r>
              <a:rPr lang="en-US" b="1" dirty="0">
                <a:solidFill>
                  <a:srgbClr val="FF0000"/>
                </a:solidFill>
              </a:rPr>
              <a:t>8</a:t>
            </a:r>
            <a:r>
              <a:rPr lang="en-US" b="1" dirty="0"/>
              <a:t>. Continue the cycle of </a:t>
            </a:r>
            <a:r>
              <a:rPr lang="en-US" b="1" dirty="0">
                <a:solidFill>
                  <a:srgbClr val="FF0000"/>
                </a:solidFill>
              </a:rPr>
              <a:t>30</a:t>
            </a:r>
            <a:r>
              <a:rPr lang="en-US" b="1" dirty="0"/>
              <a:t> chest compressions followed by </a:t>
            </a:r>
            <a:r>
              <a:rPr lang="en-US" b="1" dirty="0">
                <a:solidFill>
                  <a:srgbClr val="FF0000"/>
                </a:solidFill>
              </a:rPr>
              <a:t>TWO</a:t>
            </a:r>
            <a:r>
              <a:rPr lang="en-US" b="1" dirty="0"/>
              <a:t> rescue breaths (</a:t>
            </a:r>
            <a:r>
              <a:rPr lang="en-US" b="1" dirty="0">
                <a:solidFill>
                  <a:srgbClr val="FF0000"/>
                </a:solidFill>
              </a:rPr>
              <a:t>30:2</a:t>
            </a:r>
            <a:r>
              <a:rPr lang="en-US" b="1" dirty="0"/>
              <a:t>) </a:t>
            </a:r>
          </a:p>
          <a:p>
            <a:pPr lvl="1">
              <a:buClr>
                <a:srgbClr val="FF0000"/>
              </a:buClr>
              <a:buFont typeface="Wingdings" panose="05000000000000000000" pitchFamily="2" charset="2"/>
              <a:buChar char="Ø"/>
            </a:pPr>
            <a:r>
              <a:rPr lang="en-US" b="1" dirty="0"/>
              <a:t>Until the emergency help arrives and takes over</a:t>
            </a:r>
          </a:p>
          <a:p>
            <a:pPr lvl="1">
              <a:buClr>
                <a:srgbClr val="FF0000"/>
              </a:buClr>
              <a:buFont typeface="Wingdings" panose="05000000000000000000" pitchFamily="2" charset="2"/>
              <a:buChar char="Ø"/>
            </a:pPr>
            <a:r>
              <a:rPr lang="en-US" b="1" dirty="0"/>
              <a:t>The casualty shows signs of becoming responsive – such as </a:t>
            </a:r>
            <a:r>
              <a:rPr lang="en-US" b="1" dirty="0">
                <a:solidFill>
                  <a:srgbClr val="FF0000"/>
                </a:solidFill>
              </a:rPr>
              <a:t>coughing</a:t>
            </a:r>
            <a:r>
              <a:rPr lang="en-US" b="1" dirty="0"/>
              <a:t>, </a:t>
            </a:r>
            <a:r>
              <a:rPr lang="en-US" b="1" dirty="0">
                <a:solidFill>
                  <a:srgbClr val="FF0000"/>
                </a:solidFill>
              </a:rPr>
              <a:t>opening his eyes</a:t>
            </a:r>
            <a:r>
              <a:rPr lang="en-US" b="1" dirty="0"/>
              <a:t>, </a:t>
            </a:r>
            <a:r>
              <a:rPr lang="en-US" b="1" dirty="0">
                <a:solidFill>
                  <a:srgbClr val="FF0000"/>
                </a:solidFill>
              </a:rPr>
              <a:t>speaking</a:t>
            </a:r>
            <a:r>
              <a:rPr lang="en-US" b="1" dirty="0"/>
              <a:t>,  </a:t>
            </a:r>
            <a:r>
              <a:rPr lang="en-US" b="1" dirty="0">
                <a:solidFill>
                  <a:srgbClr val="FF0000"/>
                </a:solidFill>
              </a:rPr>
              <a:t>moving purposefully </a:t>
            </a:r>
            <a:r>
              <a:rPr lang="en-US" b="1" dirty="0"/>
              <a:t>– and </a:t>
            </a:r>
            <a:r>
              <a:rPr lang="en-US" b="1" dirty="0">
                <a:solidFill>
                  <a:srgbClr val="FF0000"/>
                </a:solidFill>
              </a:rPr>
              <a:t>starts to breathe normally</a:t>
            </a:r>
            <a:r>
              <a:rPr lang="en-US" b="1" dirty="0"/>
              <a:t> </a:t>
            </a:r>
          </a:p>
          <a:p>
            <a:pPr lvl="1">
              <a:buClr>
                <a:srgbClr val="FF0000"/>
              </a:buClr>
              <a:buFont typeface="Wingdings" panose="05000000000000000000" pitchFamily="2" charset="2"/>
              <a:buChar char="Ø"/>
            </a:pPr>
            <a:r>
              <a:rPr lang="en-US" b="1" dirty="0"/>
              <a:t>Or you are too </a:t>
            </a:r>
            <a:r>
              <a:rPr lang="en-US" b="1" dirty="0">
                <a:solidFill>
                  <a:srgbClr val="FF0000"/>
                </a:solidFill>
              </a:rPr>
              <a:t>exhausted</a:t>
            </a:r>
            <a:r>
              <a:rPr lang="en-US" b="1" dirty="0"/>
              <a:t> to continue.</a:t>
            </a:r>
          </a:p>
        </p:txBody>
      </p:sp>
    </p:spTree>
    <p:extLst>
      <p:ext uri="{BB962C8B-B14F-4D97-AF65-F5344CB8AC3E}">
        <p14:creationId xmlns:p14="http://schemas.microsoft.com/office/powerpoint/2010/main" val="8287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B54F-C278-E680-BAEF-6667C8A0FFE6}"/>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OBJECTIVES</a:t>
            </a:r>
            <a:endParaRPr lang="en-US" b="1" dirty="0">
              <a:solidFill>
                <a:srgbClr val="FF0000"/>
              </a:solidFill>
            </a:endParaRPr>
          </a:p>
        </p:txBody>
      </p:sp>
      <p:sp>
        <p:nvSpPr>
          <p:cNvPr id="3" name="Content Placeholder 2">
            <a:extLst>
              <a:ext uri="{FF2B5EF4-FFF2-40B4-BE49-F238E27FC236}">
                <a16:creationId xmlns:a16="http://schemas.microsoft.com/office/drawing/2014/main" id="{7673C553-2035-37EF-D79A-375C40E216BE}"/>
              </a:ext>
            </a:extLst>
          </p:cNvPr>
          <p:cNvSpPr>
            <a:spLocks noGrp="1"/>
          </p:cNvSpPr>
          <p:nvPr>
            <p:ph idx="1"/>
          </p:nvPr>
        </p:nvSpPr>
        <p:spPr/>
        <p:txBody>
          <a:bodyPr/>
          <a:lstStyle/>
          <a:p>
            <a:pPr marL="0" indent="0" algn="ctr">
              <a:buNone/>
            </a:pPr>
            <a:endParaRPr lang="en-US" b="1" i="0" dirty="0">
              <a:solidFill>
                <a:srgbClr val="FF0000"/>
              </a:solidFill>
              <a:effectLst/>
              <a:latin typeface="Open Sans" panose="020B0606030504020204" pitchFamily="34" charset="0"/>
            </a:endParaRP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 How to assess the collapsed victim </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How to perform chest compression and rescue breathing </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How to place an unconscious breathing victim in the recovery position</a:t>
            </a:r>
            <a:endParaRPr lang="en-US" b="1" dirty="0"/>
          </a:p>
        </p:txBody>
      </p:sp>
    </p:spTree>
    <p:extLst>
      <p:ext uri="{BB962C8B-B14F-4D97-AF65-F5344CB8AC3E}">
        <p14:creationId xmlns:p14="http://schemas.microsoft.com/office/powerpoint/2010/main" val="405590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5049-8295-FAC5-F7FC-2D5229A24D85}"/>
              </a:ext>
            </a:extLst>
          </p:cNvPr>
          <p:cNvSpPr>
            <a:spLocks noGrp="1"/>
          </p:cNvSpPr>
          <p:nvPr>
            <p:ph type="title"/>
          </p:nvPr>
        </p:nvSpPr>
        <p:spPr/>
        <p:txBody>
          <a:bodyPr/>
          <a:lstStyle/>
          <a:p>
            <a:r>
              <a:rPr lang="en-US" b="1" dirty="0">
                <a:solidFill>
                  <a:srgbClr val="FF0000"/>
                </a:solidFill>
              </a:rPr>
              <a:t>Breathing: Mouth To Nose (when to use)</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4A7448E4-FB2E-ABEF-7CBA-3E75CF9B7B5D}"/>
              </a:ext>
            </a:extLst>
          </p:cNvPr>
          <p:cNvSpPr>
            <a:spLocks noGrp="1"/>
          </p:cNvSpPr>
          <p:nvPr>
            <p:ph idx="1"/>
          </p:nvPr>
        </p:nvSpPr>
        <p:spPr/>
        <p:txBody>
          <a:bodyPr>
            <a:normAutofit fontScale="77500" lnSpcReduction="20000"/>
          </a:bodyPr>
          <a:lstStyle/>
          <a:p>
            <a:pPr marL="0" indent="0">
              <a:buNone/>
            </a:pPr>
            <a:endParaRPr lang="en-US" dirty="0"/>
          </a:p>
          <a:p>
            <a:pPr marL="0" indent="0">
              <a:buNone/>
            </a:pPr>
            <a:endParaRPr lang="en-US" dirty="0"/>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Can't open mouth</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 Can't make a good seal</a:t>
            </a:r>
          </a:p>
          <a:p>
            <a:pPr marL="0" indent="0">
              <a:buClr>
                <a:srgbClr val="FF0000"/>
              </a:buClr>
              <a:buNone/>
            </a:pPr>
            <a:endParaRPr lang="en-US" b="1" dirty="0"/>
          </a:p>
          <a:p>
            <a:pPr>
              <a:buClr>
                <a:srgbClr val="FF0000"/>
              </a:buClr>
              <a:buFont typeface="Wingdings" panose="05000000000000000000" pitchFamily="2" charset="2"/>
              <a:buChar char="Ø"/>
            </a:pPr>
            <a:r>
              <a:rPr lang="en-US" b="1" dirty="0"/>
              <a:t>Severely injured mouth</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Stomach distension</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q"/>
            </a:pPr>
            <a:r>
              <a:rPr lang="en-US" b="1" dirty="0"/>
              <a:t> In case of the presence of tracheostomy  Mouth to a stoma (tracheotomy) is done</a:t>
            </a:r>
          </a:p>
        </p:txBody>
      </p:sp>
    </p:spTree>
    <p:extLst>
      <p:ext uri="{BB962C8B-B14F-4D97-AF65-F5344CB8AC3E}">
        <p14:creationId xmlns:p14="http://schemas.microsoft.com/office/powerpoint/2010/main" val="4810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4C0D-F6BE-2546-D511-AFE281D297AE}"/>
              </a:ext>
            </a:extLst>
          </p:cNvPr>
          <p:cNvSpPr>
            <a:spLocks noGrp="1"/>
          </p:cNvSpPr>
          <p:nvPr>
            <p:ph type="title"/>
          </p:nvPr>
        </p:nvSpPr>
        <p:spPr/>
        <p:txBody>
          <a:bodyPr/>
          <a:lstStyle/>
          <a:p>
            <a:pPr algn="ctr"/>
            <a:r>
              <a:rPr lang="en-US" b="1" dirty="0">
                <a:solidFill>
                  <a:srgbClr val="FF0000"/>
                </a:solidFill>
              </a:rPr>
              <a:t>Special considerations for CPR</a:t>
            </a:r>
          </a:p>
        </p:txBody>
      </p:sp>
      <p:sp>
        <p:nvSpPr>
          <p:cNvPr id="3" name="Content Placeholder 2">
            <a:extLst>
              <a:ext uri="{FF2B5EF4-FFF2-40B4-BE49-F238E27FC236}">
                <a16:creationId xmlns:a16="http://schemas.microsoft.com/office/drawing/2014/main" id="{B89EDE81-50BD-0B98-3B19-D77877EEF2CA}"/>
              </a:ext>
            </a:extLst>
          </p:cNvPr>
          <p:cNvSpPr>
            <a:spLocks noGrp="1"/>
          </p:cNvSpPr>
          <p:nvPr>
            <p:ph idx="1"/>
          </p:nvPr>
        </p:nvSpPr>
        <p:spPr/>
        <p:txBody>
          <a:bodyPr/>
          <a:lstStyle/>
          <a:p>
            <a:pPr marL="514350" indent="-514350">
              <a:buClr>
                <a:srgbClr val="FF0000"/>
              </a:buClr>
              <a:buFont typeface="+mj-lt"/>
              <a:buAutoNum type="arabicParenR"/>
            </a:pPr>
            <a:r>
              <a:rPr lang="en-US" b="1" dirty="0"/>
              <a:t> If you have not been trained in CPR or are unwilling or unable to give rescue breaths you can give </a:t>
            </a:r>
            <a:r>
              <a:rPr lang="en-US" b="1" dirty="0">
                <a:solidFill>
                  <a:srgbClr val="FF0000"/>
                </a:solidFill>
              </a:rPr>
              <a:t>chest compressions only</a:t>
            </a:r>
            <a:r>
              <a:rPr lang="en-US" b="1" dirty="0"/>
              <a:t>. </a:t>
            </a:r>
          </a:p>
          <a:p>
            <a:pPr marL="514350" indent="-514350">
              <a:buClr>
                <a:srgbClr val="FF0000"/>
              </a:buClr>
              <a:buFont typeface="+mj-lt"/>
              <a:buAutoNum type="arabicParenR"/>
            </a:pPr>
            <a:r>
              <a:rPr lang="en-US" b="1" dirty="0"/>
              <a:t>If there is more than one rescuer, change over every 1–2 minutes, with minimal interruption to chest compressions. </a:t>
            </a:r>
          </a:p>
          <a:p>
            <a:pPr marL="514350" indent="-514350">
              <a:buClr>
                <a:srgbClr val="FF0000"/>
              </a:buClr>
              <a:buFont typeface="+mj-lt"/>
              <a:buAutoNum type="arabicParenR"/>
            </a:pPr>
            <a:r>
              <a:rPr lang="en-US" b="1" dirty="0"/>
              <a:t> If the casualty </a:t>
            </a:r>
            <a:r>
              <a:rPr lang="en-US" b="1" dirty="0">
                <a:solidFill>
                  <a:srgbClr val="FF0000"/>
                </a:solidFill>
              </a:rPr>
              <a:t>vomits</a:t>
            </a:r>
            <a:r>
              <a:rPr lang="en-US" b="1" dirty="0"/>
              <a:t> during CPR, roll him away from you onto his side, ensuring that his head is turned towards the floor to allow vomit to drain away. Clear any residual debris from his mouth, then immediately roll him onto his back again and recommence CPR.</a:t>
            </a:r>
          </a:p>
        </p:txBody>
      </p:sp>
    </p:spTree>
    <p:extLst>
      <p:ext uri="{BB962C8B-B14F-4D97-AF65-F5344CB8AC3E}">
        <p14:creationId xmlns:p14="http://schemas.microsoft.com/office/powerpoint/2010/main" val="1472547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F023A-F017-3D15-BE42-025B8D2DED20}"/>
              </a:ext>
            </a:extLst>
          </p:cNvPr>
          <p:cNvSpPr>
            <a:spLocks noGrp="1"/>
          </p:cNvSpPr>
          <p:nvPr>
            <p:ph type="title"/>
          </p:nvPr>
        </p:nvSpPr>
        <p:spPr/>
        <p:txBody>
          <a:bodyPr/>
          <a:lstStyle/>
          <a:p>
            <a:pPr algn="ctr"/>
            <a:r>
              <a:rPr lang="en-US" b="1" dirty="0">
                <a:solidFill>
                  <a:srgbClr val="FF0000"/>
                </a:solidFill>
              </a:rPr>
              <a:t>Special considerations for CPR</a:t>
            </a:r>
          </a:p>
        </p:txBody>
      </p:sp>
      <p:sp>
        <p:nvSpPr>
          <p:cNvPr id="3" name="Content Placeholder 2">
            <a:extLst>
              <a:ext uri="{FF2B5EF4-FFF2-40B4-BE49-F238E27FC236}">
                <a16:creationId xmlns:a16="http://schemas.microsoft.com/office/drawing/2014/main" id="{836F2F7A-E5B1-8DE1-905A-9C17F2B46959}"/>
              </a:ext>
            </a:extLst>
          </p:cNvPr>
          <p:cNvSpPr>
            <a:spLocks noGrp="1"/>
          </p:cNvSpPr>
          <p:nvPr>
            <p:ph idx="1"/>
          </p:nvPr>
        </p:nvSpPr>
        <p:spPr/>
        <p:txBody>
          <a:bodyPr/>
          <a:lstStyle/>
          <a:p>
            <a:pPr marL="514350" indent="-514350">
              <a:buClr>
                <a:srgbClr val="FF0000"/>
              </a:buClr>
              <a:buFont typeface="+mj-lt"/>
              <a:buAutoNum type="arabicParenR" startAt="4"/>
            </a:pPr>
            <a:r>
              <a:rPr lang="en-US" b="1" dirty="0"/>
              <a:t> If a woman in the late stage of pregnancy requires CPR, </a:t>
            </a:r>
            <a:r>
              <a:rPr lang="en-US" b="1" dirty="0">
                <a:solidFill>
                  <a:srgbClr val="FF0000"/>
                </a:solidFill>
              </a:rPr>
              <a:t>raise her right hip off the ground </a:t>
            </a:r>
            <a:r>
              <a:rPr lang="en-US" b="1" dirty="0"/>
              <a:t>by tilting it upwards before you begin compressions.</a:t>
            </a:r>
          </a:p>
          <a:p>
            <a:pPr>
              <a:buClr>
                <a:srgbClr val="FF0000"/>
              </a:buClr>
              <a:buFont typeface="Wingdings" panose="05000000000000000000" pitchFamily="2" charset="2"/>
              <a:buChar char="ü"/>
            </a:pPr>
            <a:r>
              <a:rPr lang="en-US" b="1" dirty="0"/>
              <a:t> Ask a helper to kneel beside the woman so that his knees are underneath the raised hip.</a:t>
            </a:r>
          </a:p>
          <a:p>
            <a:pPr>
              <a:buClr>
                <a:srgbClr val="FF0000"/>
              </a:buClr>
              <a:buFont typeface="Wingdings" panose="05000000000000000000" pitchFamily="2" charset="2"/>
              <a:buChar char="ü"/>
            </a:pPr>
            <a:r>
              <a:rPr lang="en-US" b="1" dirty="0"/>
              <a:t> If you are on your own, place tightly rolled-up clothing or towels under the woman’s hip to lift it.</a:t>
            </a:r>
          </a:p>
        </p:txBody>
      </p:sp>
      <p:pic>
        <p:nvPicPr>
          <p:cNvPr id="5" name="Picture 4">
            <a:extLst>
              <a:ext uri="{FF2B5EF4-FFF2-40B4-BE49-F238E27FC236}">
                <a16:creationId xmlns:a16="http://schemas.microsoft.com/office/drawing/2014/main" id="{FF5322A7-3333-844E-FE3E-A220FA1C9F90}"/>
              </a:ext>
            </a:extLst>
          </p:cNvPr>
          <p:cNvPicPr>
            <a:picLocks noChangeAspect="1"/>
          </p:cNvPicPr>
          <p:nvPr/>
        </p:nvPicPr>
        <p:blipFill>
          <a:blip r:embed="rId2"/>
          <a:stretch>
            <a:fillRect/>
          </a:stretch>
        </p:blipFill>
        <p:spPr>
          <a:xfrm>
            <a:off x="6661052" y="4902596"/>
            <a:ext cx="5047068" cy="1842862"/>
          </a:xfrm>
          <a:prstGeom prst="rect">
            <a:avLst/>
          </a:prstGeom>
        </p:spPr>
      </p:pic>
    </p:spTree>
    <p:extLst>
      <p:ext uri="{BB962C8B-B14F-4D97-AF65-F5344CB8AC3E}">
        <p14:creationId xmlns:p14="http://schemas.microsoft.com/office/powerpoint/2010/main" val="2590680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9B752-0EA4-2FF0-5C52-DC1A6A072469}"/>
              </a:ext>
            </a:extLst>
          </p:cNvPr>
          <p:cNvSpPr>
            <a:spLocks noGrp="1"/>
          </p:cNvSpPr>
          <p:nvPr>
            <p:ph type="title"/>
          </p:nvPr>
        </p:nvSpPr>
        <p:spPr/>
        <p:txBody>
          <a:bodyPr/>
          <a:lstStyle/>
          <a:p>
            <a:pPr algn="ctr"/>
            <a:r>
              <a:rPr lang="en-US" b="1" dirty="0">
                <a:solidFill>
                  <a:srgbClr val="FF0000"/>
                </a:solidFill>
              </a:rPr>
              <a:t>Why CPR May Fail</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C03EFF53-99D3-B2F5-ECA1-A2C6614E11AE}"/>
              </a:ext>
            </a:extLst>
          </p:cNvPr>
          <p:cNvSpPr>
            <a:spLocks noGrp="1"/>
          </p:cNvSpPr>
          <p:nvPr>
            <p:ph idx="1"/>
          </p:nvPr>
        </p:nvSpPr>
        <p:spPr/>
        <p:txBody>
          <a:bodyPr>
            <a:normAutofit/>
          </a:bodyPr>
          <a:lstStyle/>
          <a:p>
            <a:pPr>
              <a:buClr>
                <a:srgbClr val="FF0000"/>
              </a:buClr>
              <a:buFont typeface="Wingdings" panose="05000000000000000000" pitchFamily="2" charset="2"/>
              <a:buChar char="q"/>
            </a:pPr>
            <a:r>
              <a:rPr lang="en-US" b="1" dirty="0"/>
              <a:t> Delay in starting</a:t>
            </a:r>
          </a:p>
          <a:p>
            <a:pPr marL="0" indent="0">
              <a:buClr>
                <a:srgbClr val="FF0000"/>
              </a:buClr>
              <a:buNone/>
            </a:pPr>
            <a:endParaRPr lang="en-US" b="1" dirty="0"/>
          </a:p>
          <a:p>
            <a:pPr>
              <a:buClr>
                <a:srgbClr val="FF0000"/>
              </a:buClr>
              <a:buFont typeface="Wingdings" panose="05000000000000000000" pitchFamily="2" charset="2"/>
              <a:buChar char="q"/>
            </a:pPr>
            <a:r>
              <a:rPr lang="en-US" b="1" dirty="0"/>
              <a:t>Improper procedures (ex. Forget to pinch nose)</a:t>
            </a:r>
          </a:p>
          <a:p>
            <a:pPr marL="0" indent="0">
              <a:buClr>
                <a:srgbClr val="FF0000"/>
              </a:buClr>
              <a:buNone/>
            </a:pPr>
            <a:endParaRPr lang="en-US" b="1" dirty="0"/>
          </a:p>
          <a:p>
            <a:pPr>
              <a:buClr>
                <a:srgbClr val="FF0000"/>
              </a:buClr>
              <a:buFont typeface="Wingdings" panose="05000000000000000000" pitchFamily="2" charset="2"/>
              <a:buChar char="q"/>
            </a:pPr>
            <a:r>
              <a:rPr lang="en-US" b="1" dirty="0"/>
              <a:t> No ACLS(</a:t>
            </a:r>
            <a:r>
              <a:rPr lang="en-US" b="1" dirty="0">
                <a:solidFill>
                  <a:srgbClr val="FF0000"/>
                </a:solidFill>
              </a:rPr>
              <a:t>advanced cardiac life support </a:t>
            </a:r>
            <a:r>
              <a:rPr lang="en-US" b="1" dirty="0"/>
              <a:t>) follow-up and delay in defibrillation</a:t>
            </a:r>
          </a:p>
          <a:p>
            <a:pPr marL="0" indent="0">
              <a:buClr>
                <a:srgbClr val="FF0000"/>
              </a:buClr>
              <a:buNone/>
            </a:pPr>
            <a:endParaRPr lang="en-US" b="1" dirty="0"/>
          </a:p>
          <a:p>
            <a:pPr>
              <a:buClr>
                <a:srgbClr val="FF0000"/>
              </a:buClr>
              <a:buFont typeface="Wingdings" panose="05000000000000000000" pitchFamily="2" charset="2"/>
              <a:buChar char="q"/>
            </a:pPr>
            <a:r>
              <a:rPr lang="en-US" b="1" dirty="0"/>
              <a:t>Terminal disease or unmanageable disease (massive heart attack)</a:t>
            </a:r>
          </a:p>
        </p:txBody>
      </p:sp>
    </p:spTree>
    <p:extLst>
      <p:ext uri="{BB962C8B-B14F-4D97-AF65-F5344CB8AC3E}">
        <p14:creationId xmlns:p14="http://schemas.microsoft.com/office/powerpoint/2010/main" val="275903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D6B5-2D9D-2E03-BDD2-F4BF469AC27D}"/>
              </a:ext>
            </a:extLst>
          </p:cNvPr>
          <p:cNvSpPr>
            <a:spLocks noGrp="1"/>
          </p:cNvSpPr>
          <p:nvPr>
            <p:ph type="title"/>
          </p:nvPr>
        </p:nvSpPr>
        <p:spPr/>
        <p:txBody>
          <a:bodyPr>
            <a:normAutofit fontScale="90000"/>
          </a:bodyPr>
          <a:lstStyle/>
          <a:p>
            <a:pPr marL="0" indent="0" algn="ctr"/>
            <a:r>
              <a:rPr lang="en-US" b="1" dirty="0">
                <a:solidFill>
                  <a:srgbClr val="FF0000"/>
                </a:solidFill>
              </a:rPr>
              <a:t>When Can I Stop</a:t>
            </a:r>
            <a:br>
              <a:rPr lang="en-US" b="1" dirty="0">
                <a:solidFill>
                  <a:srgbClr val="FF0000"/>
                </a:solidFill>
              </a:rPr>
            </a:br>
            <a:r>
              <a:rPr lang="en-US" b="1" dirty="0">
                <a:solidFill>
                  <a:srgbClr val="FF0000"/>
                </a:solidFill>
              </a:rPr>
              <a:t>CPR?</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E00D6E0F-E91E-D2CC-D537-A170682C2C22}"/>
              </a:ext>
            </a:extLst>
          </p:cNvPr>
          <p:cNvSpPr>
            <a:spLocks noGrp="1"/>
          </p:cNvSpPr>
          <p:nvPr>
            <p:ph idx="1"/>
          </p:nvPr>
        </p:nvSpPr>
        <p:spPr/>
        <p:txBody>
          <a:bodyPr>
            <a:normAutofit/>
          </a:bodyPr>
          <a:lstStyle/>
          <a:p>
            <a:pPr marL="0" indent="0">
              <a:buNone/>
            </a:pPr>
            <a:endParaRPr lang="en-US" dirty="0"/>
          </a:p>
          <a:p>
            <a:pPr>
              <a:buClr>
                <a:srgbClr val="FF0000"/>
              </a:buClr>
              <a:buFont typeface="Wingdings" panose="05000000000000000000" pitchFamily="2" charset="2"/>
              <a:buChar char="Ø"/>
            </a:pPr>
            <a:r>
              <a:rPr lang="en-US" dirty="0"/>
              <a:t> </a:t>
            </a:r>
            <a:r>
              <a:rPr lang="en-US" b="1" dirty="0"/>
              <a:t>Victim revives </a:t>
            </a:r>
          </a:p>
          <a:p>
            <a:pPr>
              <a:buClr>
                <a:srgbClr val="FF0000"/>
              </a:buClr>
              <a:buFont typeface="Wingdings" panose="05000000000000000000" pitchFamily="2" charset="2"/>
              <a:buChar char="Ø"/>
            </a:pPr>
            <a:r>
              <a:rPr lang="en-US" b="1" dirty="0"/>
              <a:t> Trained help arrives </a:t>
            </a:r>
          </a:p>
          <a:p>
            <a:pPr>
              <a:buClr>
                <a:srgbClr val="FF0000"/>
              </a:buClr>
              <a:buFont typeface="Wingdings" panose="05000000000000000000" pitchFamily="2" charset="2"/>
              <a:buChar char="Ø"/>
            </a:pPr>
            <a:r>
              <a:rPr lang="en-US" b="1" dirty="0"/>
              <a:t> Too exhausted to continue </a:t>
            </a:r>
          </a:p>
          <a:p>
            <a:pPr>
              <a:buClr>
                <a:srgbClr val="FF0000"/>
              </a:buClr>
              <a:buFont typeface="Wingdings" panose="05000000000000000000" pitchFamily="2" charset="2"/>
              <a:buChar char="Ø"/>
            </a:pPr>
            <a:r>
              <a:rPr lang="en-US" b="1" dirty="0"/>
              <a:t> Unsafe scene</a:t>
            </a:r>
          </a:p>
          <a:p>
            <a:pPr>
              <a:buClr>
                <a:srgbClr val="FF0000"/>
              </a:buClr>
              <a:buFont typeface="Wingdings" panose="05000000000000000000" pitchFamily="2" charset="2"/>
              <a:buChar char="Ø"/>
            </a:pPr>
            <a:r>
              <a:rPr lang="en-US" b="1" dirty="0"/>
              <a:t> Physician directed (do not resuscitate)</a:t>
            </a:r>
          </a:p>
          <a:p>
            <a:pPr>
              <a:buClr>
                <a:srgbClr val="FF0000"/>
              </a:buClr>
              <a:buFont typeface="Wingdings" panose="05000000000000000000" pitchFamily="2" charset="2"/>
              <a:buChar char="Ø"/>
            </a:pPr>
            <a:r>
              <a:rPr lang="en-US" b="1" dirty="0"/>
              <a:t> The cardiac arrest of longer than 30 minutes (controversial)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44669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7C73-2D92-AEF5-97D7-C9D887DA6DAF}"/>
              </a:ext>
            </a:extLst>
          </p:cNvPr>
          <p:cNvSpPr>
            <a:spLocks noGrp="1"/>
          </p:cNvSpPr>
          <p:nvPr>
            <p:ph type="title"/>
          </p:nvPr>
        </p:nvSpPr>
        <p:spPr/>
        <p:txBody>
          <a:bodyPr>
            <a:normAutofit/>
          </a:bodyPr>
          <a:lstStyle/>
          <a:p>
            <a:pPr marL="0" indent="0" algn="ctr"/>
            <a:r>
              <a:rPr lang="en-US" b="1" dirty="0">
                <a:solidFill>
                  <a:srgbClr val="FF0000"/>
                </a:solidFill>
              </a:rPr>
              <a:t>Complications of CPR</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011FC492-944F-3E3F-B769-E9CF362EBC57}"/>
              </a:ext>
            </a:extLst>
          </p:cNvPr>
          <p:cNvSpPr>
            <a:spLocks noGrp="1"/>
          </p:cNvSpPr>
          <p:nvPr>
            <p:ph idx="1"/>
          </p:nvPr>
        </p:nvSpPr>
        <p:spPr/>
        <p:txBody>
          <a:bodyPr>
            <a:normAutofit fontScale="92500" lnSpcReduction="10000"/>
          </a:bodyPr>
          <a:lstStyle/>
          <a:p>
            <a:pPr marL="514350" indent="-514350">
              <a:buClr>
                <a:srgbClr val="FF0000"/>
              </a:buClr>
              <a:buFont typeface="+mj-lt"/>
              <a:buAutoNum type="arabicParenR"/>
            </a:pPr>
            <a:r>
              <a:rPr lang="en-US" b="1" dirty="0"/>
              <a:t> Rib fractures </a:t>
            </a:r>
          </a:p>
          <a:p>
            <a:pPr lvl="1">
              <a:buClr>
                <a:srgbClr val="FF0000"/>
              </a:buClr>
              <a:buFont typeface="Wingdings" panose="05000000000000000000" pitchFamily="2" charset="2"/>
              <a:buChar char="Ø"/>
            </a:pPr>
            <a:r>
              <a:rPr lang="en-US" b="1" dirty="0"/>
              <a:t> Laceration related to the tip of the sternum causing Liver, lung, spleen</a:t>
            </a:r>
          </a:p>
          <a:p>
            <a:pPr marL="742950" indent="-742950">
              <a:buClr>
                <a:srgbClr val="FF0000"/>
              </a:buClr>
              <a:buFont typeface="+mj-lt"/>
              <a:buAutoNum type="arabicParenR" startAt="2"/>
            </a:pPr>
            <a:r>
              <a:rPr lang="en-US" sz="3600" b="1" dirty="0"/>
              <a:t> Vomiting.</a:t>
            </a:r>
          </a:p>
          <a:p>
            <a:pPr marL="742950" indent="-742950">
              <a:buClr>
                <a:srgbClr val="FF0000"/>
              </a:buClr>
              <a:buFont typeface="+mj-lt"/>
              <a:buAutoNum type="arabicParenR" startAt="2"/>
            </a:pPr>
            <a:endParaRPr lang="en-US" sz="3600" b="1" dirty="0"/>
          </a:p>
          <a:p>
            <a:pPr>
              <a:buClr>
                <a:srgbClr val="FF0000"/>
              </a:buClr>
              <a:buFont typeface="Wingdings" panose="05000000000000000000" pitchFamily="2" charset="2"/>
              <a:buChar char="q"/>
            </a:pPr>
            <a:r>
              <a:rPr lang="en-US" sz="3600" b="1" dirty="0"/>
              <a:t>What to do in case of vomiting?</a:t>
            </a:r>
          </a:p>
          <a:p>
            <a:pPr lvl="1">
              <a:buClr>
                <a:srgbClr val="FF0000"/>
              </a:buClr>
              <a:buFont typeface="Wingdings" panose="05000000000000000000" pitchFamily="2" charset="2"/>
              <a:buChar char="Ø"/>
            </a:pPr>
            <a:r>
              <a:rPr lang="en-US" sz="3200" b="1" dirty="0"/>
              <a:t>Aspiration</a:t>
            </a:r>
          </a:p>
          <a:p>
            <a:pPr lvl="1">
              <a:buClr>
                <a:srgbClr val="FF0000"/>
              </a:buClr>
              <a:buFont typeface="Wingdings" panose="05000000000000000000" pitchFamily="2" charset="2"/>
              <a:buChar char="Ø"/>
            </a:pPr>
            <a:r>
              <a:rPr lang="en-US" sz="3200" b="1" dirty="0"/>
              <a:t> Place victim on left side </a:t>
            </a:r>
          </a:p>
          <a:p>
            <a:pPr lvl="1">
              <a:buClr>
                <a:srgbClr val="FF0000"/>
              </a:buClr>
              <a:buFont typeface="Wingdings" panose="05000000000000000000" pitchFamily="2" charset="2"/>
              <a:buChar char="Ø"/>
            </a:pPr>
            <a:r>
              <a:rPr lang="en-US" sz="3200" b="1" dirty="0"/>
              <a:t> Wipe vomit from the mouth with fingers wrapped in a cloth </a:t>
            </a:r>
          </a:p>
          <a:p>
            <a:pPr lvl="1">
              <a:buClr>
                <a:srgbClr val="FF0000"/>
              </a:buClr>
              <a:buFont typeface="Wingdings" panose="05000000000000000000" pitchFamily="2" charset="2"/>
              <a:buChar char="Ø"/>
            </a:pPr>
            <a:r>
              <a:rPr lang="en-US" sz="3200" b="1" dirty="0"/>
              <a:t> Reposition and resume CPR</a:t>
            </a:r>
          </a:p>
          <a:p>
            <a:pPr marL="457200" lvl="1" indent="0">
              <a:buClr>
                <a:srgbClr val="FF0000"/>
              </a:buClr>
              <a:buNone/>
            </a:pPr>
            <a:endParaRPr lang="en-US" b="1" dirty="0"/>
          </a:p>
        </p:txBody>
      </p:sp>
    </p:spTree>
    <p:extLst>
      <p:ext uri="{BB962C8B-B14F-4D97-AF65-F5344CB8AC3E}">
        <p14:creationId xmlns:p14="http://schemas.microsoft.com/office/powerpoint/2010/main" val="162455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CE479-E910-06F8-F095-F38343748EB6}"/>
              </a:ext>
            </a:extLst>
          </p:cNvPr>
          <p:cNvSpPr>
            <a:spLocks noGrp="1"/>
          </p:cNvSpPr>
          <p:nvPr>
            <p:ph type="title"/>
          </p:nvPr>
        </p:nvSpPr>
        <p:spPr/>
        <p:txBody>
          <a:bodyPr/>
          <a:lstStyle/>
          <a:p>
            <a:pPr marL="0" indent="0" algn="ctr"/>
            <a:r>
              <a:rPr lang="en-US" b="1" dirty="0">
                <a:solidFill>
                  <a:srgbClr val="FF0000"/>
                </a:solidFill>
              </a:rPr>
              <a:t>Complications of CPR</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A2F23AB3-D53E-3BC1-2FEC-FB19DEE893E7}"/>
              </a:ext>
            </a:extLst>
          </p:cNvPr>
          <p:cNvSpPr>
            <a:spLocks noGrp="1"/>
          </p:cNvSpPr>
          <p:nvPr>
            <p:ph idx="1"/>
          </p:nvPr>
        </p:nvSpPr>
        <p:spPr/>
        <p:txBody>
          <a:bodyPr/>
          <a:lstStyle/>
          <a:p>
            <a:pPr marL="514350" indent="-514350">
              <a:buClr>
                <a:srgbClr val="FF0000"/>
              </a:buClr>
              <a:buFont typeface="+mj-lt"/>
              <a:buAutoNum type="arabicParenR" startAt="3"/>
            </a:pPr>
            <a:r>
              <a:rPr lang="en-US" b="1" dirty="0"/>
              <a:t>Distension of  the stomach </a:t>
            </a:r>
          </a:p>
          <a:p>
            <a:pPr lvl="1">
              <a:buClr>
                <a:srgbClr val="FF0000"/>
              </a:buClr>
              <a:buFont typeface="Wingdings" panose="05000000000000000000" pitchFamily="2" charset="2"/>
              <a:buChar char="Ø"/>
            </a:pPr>
            <a:r>
              <a:rPr lang="en-US" b="1" dirty="0"/>
              <a:t> Creates pressure against the lungs</a:t>
            </a:r>
          </a:p>
          <a:p>
            <a:pPr>
              <a:buClr>
                <a:srgbClr val="FF0000"/>
              </a:buClr>
              <a:buFont typeface="Wingdings" panose="05000000000000000000" pitchFamily="2" charset="2"/>
              <a:buChar char="q"/>
            </a:pPr>
            <a:r>
              <a:rPr lang="en-US" b="1" dirty="0"/>
              <a:t> Prevention of Stomach Distension by :</a:t>
            </a:r>
          </a:p>
          <a:p>
            <a:pPr lvl="1">
              <a:buClr>
                <a:srgbClr val="FF0000"/>
              </a:buClr>
              <a:buFont typeface="Wingdings" panose="05000000000000000000" pitchFamily="2" charset="2"/>
              <a:buChar char="Ø"/>
            </a:pPr>
            <a:r>
              <a:rPr lang="en-US" b="1" dirty="0"/>
              <a:t> Don't blow too hard </a:t>
            </a:r>
          </a:p>
          <a:p>
            <a:pPr lvl="1">
              <a:buClr>
                <a:srgbClr val="FF0000"/>
              </a:buClr>
              <a:buFont typeface="Wingdings" panose="05000000000000000000" pitchFamily="2" charset="2"/>
              <a:buChar char="Ø"/>
            </a:pPr>
            <a:r>
              <a:rPr lang="en-US" b="1" dirty="0"/>
              <a:t> Slow rescue breathing</a:t>
            </a:r>
          </a:p>
          <a:p>
            <a:pPr lvl="1">
              <a:buClr>
                <a:srgbClr val="FF0000"/>
              </a:buClr>
              <a:buFont typeface="Wingdings" panose="05000000000000000000" pitchFamily="2" charset="2"/>
              <a:buChar char="Ø"/>
            </a:pPr>
            <a:r>
              <a:rPr lang="en-US" b="1" dirty="0"/>
              <a:t> Re-tilt the head to make sure the airway is open</a:t>
            </a:r>
          </a:p>
          <a:p>
            <a:pPr lvl="1">
              <a:buClr>
                <a:srgbClr val="FF0000"/>
              </a:buClr>
              <a:buFont typeface="Wingdings" panose="05000000000000000000" pitchFamily="2" charset="2"/>
              <a:buChar char="Ø"/>
            </a:pPr>
            <a:r>
              <a:rPr lang="en-US" b="1" dirty="0"/>
              <a:t> Use mouth to nose method</a:t>
            </a:r>
          </a:p>
        </p:txBody>
      </p:sp>
    </p:spTree>
    <p:extLst>
      <p:ext uri="{BB962C8B-B14F-4D97-AF65-F5344CB8AC3E}">
        <p14:creationId xmlns:p14="http://schemas.microsoft.com/office/powerpoint/2010/main" val="4176827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E68D-AFFF-127D-7780-846F08F75493}"/>
              </a:ext>
            </a:extLst>
          </p:cNvPr>
          <p:cNvSpPr>
            <a:spLocks noGrp="1"/>
          </p:cNvSpPr>
          <p:nvPr>
            <p:ph type="title"/>
          </p:nvPr>
        </p:nvSpPr>
        <p:spPr/>
        <p:txBody>
          <a:bodyPr/>
          <a:lstStyle/>
          <a:p>
            <a:pPr algn="ctr"/>
            <a:r>
              <a:rPr lang="en-US" b="1" dirty="0">
                <a:solidFill>
                  <a:srgbClr val="FF0000"/>
                </a:solidFill>
              </a:rPr>
              <a:t>Mouth to Mouth Barrier Devices</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D30FD9CC-549E-9D9E-4200-2F42AE3FED80}"/>
              </a:ext>
            </a:extLst>
          </p:cNvPr>
          <p:cNvSpPr>
            <a:spLocks noGrp="1"/>
          </p:cNvSpPr>
          <p:nvPr>
            <p:ph idx="1"/>
          </p:nvPr>
        </p:nvSpPr>
        <p:spPr/>
        <p:txBody>
          <a:bodyPr/>
          <a:lstStyle/>
          <a:p>
            <a:pPr marL="0" indent="0">
              <a:buNone/>
            </a:pPr>
            <a:r>
              <a:rPr lang="en-US" dirty="0"/>
              <a:t> </a:t>
            </a:r>
          </a:p>
          <a:p>
            <a:pPr marL="0" indent="0">
              <a:buNone/>
            </a:pPr>
            <a:r>
              <a:rPr lang="en-US" dirty="0"/>
              <a:t> </a:t>
            </a:r>
            <a:r>
              <a:rPr lang="en-US" b="1" dirty="0">
                <a:solidFill>
                  <a:srgbClr val="FF0000"/>
                </a:solidFill>
              </a:rPr>
              <a:t>Masks </a:t>
            </a:r>
          </a:p>
          <a:p>
            <a:pPr marL="0" indent="0">
              <a:buNone/>
            </a:pPr>
            <a:r>
              <a:rPr lang="en-US" b="1" dirty="0">
                <a:solidFill>
                  <a:srgbClr val="FF0000"/>
                </a:solidFill>
              </a:rPr>
              <a:t> Shields</a:t>
            </a:r>
          </a:p>
          <a:p>
            <a:pPr marL="0" indent="0">
              <a:buNone/>
            </a:pPr>
            <a:r>
              <a:rPr lang="en-US" b="1" dirty="0">
                <a:solidFill>
                  <a:srgbClr val="FF0000"/>
                </a:solidFill>
              </a:rPr>
              <a:t>Devices</a:t>
            </a:r>
          </a:p>
        </p:txBody>
      </p:sp>
      <p:pic>
        <p:nvPicPr>
          <p:cNvPr id="2050" name="Picture 2" descr="Safety considerations for administering first aid">
            <a:extLst>
              <a:ext uri="{FF2B5EF4-FFF2-40B4-BE49-F238E27FC236}">
                <a16:creationId xmlns:a16="http://schemas.microsoft.com/office/drawing/2014/main" id="{FFC7EE7B-4014-2BA1-B5B4-C9C76E2BF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aerdal Pocket Mask | Products &amp; Pricing">
            <a:extLst>
              <a:ext uri="{FF2B5EF4-FFF2-40B4-BE49-F238E27FC236}">
                <a16:creationId xmlns:a16="http://schemas.microsoft.com/office/drawing/2014/main" id="{7C3A4F6D-057A-E6AF-02A7-C76AC43C3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982" y="2338388"/>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PR Basics – Why Should I Use a Barrier Device? - MyCPR NOW">
            <a:extLst>
              <a:ext uri="{FF2B5EF4-FFF2-40B4-BE49-F238E27FC236}">
                <a16:creationId xmlns:a16="http://schemas.microsoft.com/office/drawing/2014/main" id="{DE3341CD-5685-6843-5C92-EBF788A4B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470981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34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99BF-6498-4AC7-529D-194D1C2DB8CC}"/>
              </a:ext>
            </a:extLst>
          </p:cNvPr>
          <p:cNvSpPr>
            <a:spLocks noGrp="1"/>
          </p:cNvSpPr>
          <p:nvPr>
            <p:ph type="title"/>
          </p:nvPr>
        </p:nvSpPr>
        <p:spPr/>
        <p:txBody>
          <a:bodyPr/>
          <a:lstStyle/>
          <a:p>
            <a:pPr algn="ctr"/>
            <a:r>
              <a:rPr lang="en-US" b="1" dirty="0">
                <a:solidFill>
                  <a:srgbClr val="FF0000"/>
                </a:solidFill>
              </a:rPr>
              <a:t>When the ambulance arrives</a:t>
            </a:r>
          </a:p>
        </p:txBody>
      </p:sp>
      <p:sp>
        <p:nvSpPr>
          <p:cNvPr id="3" name="Content Placeholder 2">
            <a:extLst>
              <a:ext uri="{FF2B5EF4-FFF2-40B4-BE49-F238E27FC236}">
                <a16:creationId xmlns:a16="http://schemas.microsoft.com/office/drawing/2014/main" id="{BF9FAACF-3DDD-5595-7E12-95CAE3F3AC08}"/>
              </a:ext>
            </a:extLst>
          </p:cNvPr>
          <p:cNvSpPr>
            <a:spLocks noGrp="1"/>
          </p:cNvSpPr>
          <p:nvPr>
            <p:ph idx="1"/>
          </p:nvPr>
        </p:nvSpPr>
        <p:spPr/>
        <p:txBody>
          <a:bodyPr/>
          <a:lstStyle/>
          <a:p>
            <a:pPr marL="0" indent="0">
              <a:buClr>
                <a:srgbClr val="FF0000"/>
              </a:buClr>
              <a:buNone/>
            </a:pPr>
            <a:endParaRPr lang="en-US" b="1" dirty="0"/>
          </a:p>
          <a:p>
            <a:pPr>
              <a:buClr>
                <a:srgbClr val="FF0000"/>
              </a:buClr>
              <a:buFont typeface="Wingdings" panose="05000000000000000000" pitchFamily="2" charset="2"/>
              <a:buChar char="q"/>
            </a:pPr>
            <a:r>
              <a:rPr lang="en-US" b="1" dirty="0"/>
              <a:t>If an </a:t>
            </a:r>
            <a:r>
              <a:rPr lang="en-US" b="1" dirty="0">
                <a:solidFill>
                  <a:srgbClr val="FF0000"/>
                </a:solidFill>
              </a:rPr>
              <a:t>AED</a:t>
            </a:r>
            <a:r>
              <a:rPr lang="en-US" b="1" dirty="0"/>
              <a:t> is not already attached to the casualty, the </a:t>
            </a:r>
            <a:r>
              <a:rPr lang="en-US" b="1" dirty="0">
                <a:solidFill>
                  <a:srgbClr val="FF0000"/>
                </a:solidFill>
              </a:rPr>
              <a:t>ambulance personnel </a:t>
            </a:r>
            <a:r>
              <a:rPr lang="en-US" b="1" dirty="0"/>
              <a:t>will do that. They will also use additional drugs and equipment to provide advanced care.</a:t>
            </a:r>
          </a:p>
          <a:p>
            <a:pPr>
              <a:buClr>
                <a:srgbClr val="FF0000"/>
              </a:buClr>
              <a:buFont typeface="Wingdings" panose="05000000000000000000" pitchFamily="2" charset="2"/>
              <a:buChar char="q"/>
            </a:pPr>
            <a:r>
              <a:rPr lang="en-US" b="1" dirty="0"/>
              <a:t>  If you are asked to help you should listen carefully and follow the instructions given. </a:t>
            </a:r>
          </a:p>
          <a:p>
            <a:pPr>
              <a:buClr>
                <a:srgbClr val="FF0000"/>
              </a:buClr>
              <a:buFont typeface="Wingdings" panose="05000000000000000000" pitchFamily="2" charset="2"/>
              <a:buChar char="q"/>
            </a:pPr>
            <a:r>
              <a:rPr lang="en-US" b="1" dirty="0"/>
              <a:t> Any decision to </a:t>
            </a:r>
            <a:r>
              <a:rPr lang="en-US" b="1" dirty="0">
                <a:solidFill>
                  <a:srgbClr val="FF0000"/>
                </a:solidFill>
              </a:rPr>
              <a:t>stop resuscitation </a:t>
            </a:r>
            <a:r>
              <a:rPr lang="en-US" b="1" dirty="0"/>
              <a:t>can only be made by a healthcare professional </a:t>
            </a:r>
          </a:p>
        </p:txBody>
      </p:sp>
    </p:spTree>
    <p:extLst>
      <p:ext uri="{BB962C8B-B14F-4D97-AF65-F5344CB8AC3E}">
        <p14:creationId xmlns:p14="http://schemas.microsoft.com/office/powerpoint/2010/main" val="2590194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0F26-6E60-9ED0-EC43-4ACD780C8062}"/>
              </a:ext>
            </a:extLst>
          </p:cNvPr>
          <p:cNvSpPr>
            <a:spLocks noGrp="1"/>
          </p:cNvSpPr>
          <p:nvPr>
            <p:ph type="title"/>
          </p:nvPr>
        </p:nvSpPr>
        <p:spPr/>
        <p:txBody>
          <a:bodyPr/>
          <a:lstStyle/>
          <a:p>
            <a:endParaRPr lang="en-US" dirty="0">
              <a:solidFill>
                <a:srgbClr val="FF0000"/>
              </a:solidFill>
            </a:endParaRPr>
          </a:p>
        </p:txBody>
      </p:sp>
      <p:sp>
        <p:nvSpPr>
          <p:cNvPr id="3" name="Content Placeholder 2">
            <a:extLst>
              <a:ext uri="{FF2B5EF4-FFF2-40B4-BE49-F238E27FC236}">
                <a16:creationId xmlns:a16="http://schemas.microsoft.com/office/drawing/2014/main" id="{0D261850-F676-7CC5-E240-A91478280F37}"/>
              </a:ext>
            </a:extLst>
          </p:cNvPr>
          <p:cNvSpPr>
            <a:spLocks noGrp="1"/>
          </p:cNvSpPr>
          <p:nvPr>
            <p:ph idx="1"/>
          </p:nvPr>
        </p:nvSpPr>
        <p:spPr/>
        <p:txBody>
          <a:bodyPr>
            <a:normAutofit/>
          </a:bodyPr>
          <a:lstStyle/>
          <a:p>
            <a:pPr marL="0" indent="0" algn="ctr">
              <a:buNone/>
            </a:pPr>
            <a:r>
              <a:rPr lang="en-US" sz="8000" b="1" dirty="0">
                <a:solidFill>
                  <a:srgbClr val="FF0000"/>
                </a:solidFill>
              </a:rPr>
              <a:t>THANK YOU</a:t>
            </a:r>
          </a:p>
        </p:txBody>
      </p:sp>
    </p:spTree>
    <p:extLst>
      <p:ext uri="{BB962C8B-B14F-4D97-AF65-F5344CB8AC3E}">
        <p14:creationId xmlns:p14="http://schemas.microsoft.com/office/powerpoint/2010/main" val="1949434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EF41-CA65-93A0-81FC-BFF236DC0324}"/>
              </a:ext>
            </a:extLst>
          </p:cNvPr>
          <p:cNvSpPr>
            <a:spLocks noGrp="1"/>
          </p:cNvSpPr>
          <p:nvPr>
            <p:ph type="title"/>
          </p:nvPr>
        </p:nvSpPr>
        <p:spPr/>
        <p:txBody>
          <a:bodyPr/>
          <a:lstStyle/>
          <a:p>
            <a:pPr algn="ctr"/>
            <a:r>
              <a:rPr lang="en-US" b="1" i="0" dirty="0">
                <a:solidFill>
                  <a:srgbClr val="FF0000"/>
                </a:solidFill>
                <a:effectLst/>
                <a:latin typeface="Open Sans" panose="020B0606030504020204" pitchFamily="34" charset="0"/>
              </a:rPr>
              <a:t>BACKGROUND</a:t>
            </a:r>
            <a:endParaRPr lang="en-US" b="1" dirty="0">
              <a:solidFill>
                <a:srgbClr val="FF0000"/>
              </a:solidFill>
            </a:endParaRPr>
          </a:p>
        </p:txBody>
      </p:sp>
      <p:sp>
        <p:nvSpPr>
          <p:cNvPr id="3" name="Content Placeholder 2">
            <a:extLst>
              <a:ext uri="{FF2B5EF4-FFF2-40B4-BE49-F238E27FC236}">
                <a16:creationId xmlns:a16="http://schemas.microsoft.com/office/drawing/2014/main" id="{C8F8028D-5E89-9A89-53F1-7A2239F4CF67}"/>
              </a:ext>
            </a:extLst>
          </p:cNvPr>
          <p:cNvSpPr>
            <a:spLocks noGrp="1"/>
          </p:cNvSpPr>
          <p:nvPr>
            <p:ph idx="1"/>
          </p:nvPr>
        </p:nvSpPr>
        <p:spPr/>
        <p:txBody>
          <a:bodyPr/>
          <a:lstStyle/>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Survival to hospital discharge presently approximately 5-10% </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Bystander CPR vital intervention before arrival of emergency services – double or triple survival from SCA (sudden cardiac arrest)</a:t>
            </a:r>
          </a:p>
          <a:p>
            <a:pPr>
              <a:buClr>
                <a:srgbClr val="FF0000"/>
              </a:buClr>
              <a:buFont typeface="Wingdings" panose="05000000000000000000" pitchFamily="2" charset="2"/>
              <a:buChar char="q"/>
            </a:pPr>
            <a:r>
              <a:rPr lang="en-US" b="1" i="0" dirty="0">
                <a:solidFill>
                  <a:srgbClr val="000000"/>
                </a:solidFill>
                <a:effectLst/>
                <a:latin typeface="Open Sans" panose="020B0606030504020204" pitchFamily="34" charset="0"/>
              </a:rPr>
              <a:t> Early resuscitation and prompt defibrillation (within 1-2 minutes) can result in &gt;60% survival</a:t>
            </a:r>
            <a:endParaRPr lang="en-US" b="1" dirty="0"/>
          </a:p>
        </p:txBody>
      </p:sp>
    </p:spTree>
    <p:extLst>
      <p:ext uri="{BB962C8B-B14F-4D97-AF65-F5344CB8AC3E}">
        <p14:creationId xmlns:p14="http://schemas.microsoft.com/office/powerpoint/2010/main" val="217738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DC02-3A69-9824-0AC6-48B96642377E}"/>
              </a:ext>
            </a:extLst>
          </p:cNvPr>
          <p:cNvSpPr>
            <a:spLocks noGrp="1"/>
          </p:cNvSpPr>
          <p:nvPr>
            <p:ph type="title"/>
          </p:nvPr>
        </p:nvSpPr>
        <p:spPr/>
        <p:txBody>
          <a:bodyPr>
            <a:normAutofit fontScale="90000"/>
          </a:bodyPr>
          <a:lstStyle/>
          <a:p>
            <a:pPr algn="ctr"/>
            <a:br>
              <a:rPr lang="en-US" sz="8800" b="1" dirty="0">
                <a:solidFill>
                  <a:srgbClr val="FF0000"/>
                </a:solidFill>
              </a:rPr>
            </a:br>
            <a:br>
              <a:rPr lang="en-US" sz="8800" b="1" dirty="0">
                <a:solidFill>
                  <a:srgbClr val="FF0000"/>
                </a:solidFill>
              </a:rPr>
            </a:br>
            <a:br>
              <a:rPr lang="en-US" sz="8800" b="1" dirty="0">
                <a:solidFill>
                  <a:srgbClr val="FF0000"/>
                </a:solidFill>
              </a:rPr>
            </a:br>
            <a:br>
              <a:rPr lang="en-US" sz="8800" b="1" dirty="0">
                <a:solidFill>
                  <a:srgbClr val="FF0000"/>
                </a:solidFill>
              </a:rPr>
            </a:br>
            <a:r>
              <a:rPr lang="en-US" sz="8800" b="1" dirty="0">
                <a:solidFill>
                  <a:srgbClr val="FF0000"/>
                </a:solidFill>
              </a:rPr>
              <a:t>Unresponsive adult</a:t>
            </a:r>
          </a:p>
        </p:txBody>
      </p:sp>
      <p:sp>
        <p:nvSpPr>
          <p:cNvPr id="3" name="Content Placeholder 2">
            <a:extLst>
              <a:ext uri="{FF2B5EF4-FFF2-40B4-BE49-F238E27FC236}">
                <a16:creationId xmlns:a16="http://schemas.microsoft.com/office/drawing/2014/main" id="{78E43809-0427-9296-8540-362F1279D396}"/>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81350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D1D8-7260-BE44-AC85-17444AFF62C6}"/>
              </a:ext>
            </a:extLst>
          </p:cNvPr>
          <p:cNvSpPr>
            <a:spLocks noGrp="1"/>
          </p:cNvSpPr>
          <p:nvPr>
            <p:ph type="title"/>
          </p:nvPr>
        </p:nvSpPr>
        <p:spPr/>
        <p:txBody>
          <a:bodyPr/>
          <a:lstStyle/>
          <a:p>
            <a:pPr algn="ctr"/>
            <a:r>
              <a:rPr lang="en-US" b="1" dirty="0">
                <a:solidFill>
                  <a:srgbClr val="FF0000"/>
                </a:solidFill>
              </a:rPr>
              <a:t>Assessing a casualty and primary survey</a:t>
            </a:r>
          </a:p>
        </p:txBody>
      </p:sp>
      <p:sp>
        <p:nvSpPr>
          <p:cNvPr id="3" name="Content Placeholder 2">
            <a:extLst>
              <a:ext uri="{FF2B5EF4-FFF2-40B4-BE49-F238E27FC236}">
                <a16:creationId xmlns:a16="http://schemas.microsoft.com/office/drawing/2014/main" id="{73702940-84CD-4010-71B4-BA852D2AB870}"/>
              </a:ext>
            </a:extLst>
          </p:cNvPr>
          <p:cNvSpPr>
            <a:spLocks noGrp="1"/>
          </p:cNvSpPr>
          <p:nvPr>
            <p:ph idx="1"/>
          </p:nvPr>
        </p:nvSpPr>
        <p:spPr/>
        <p:txBody>
          <a:bodyPr>
            <a:normAutofit fontScale="92500" lnSpcReduction="20000"/>
          </a:bodyPr>
          <a:lstStyle/>
          <a:p>
            <a:pPr>
              <a:buClr>
                <a:srgbClr val="FF0000"/>
              </a:buClr>
              <a:buFont typeface="Wingdings" panose="05000000000000000000" pitchFamily="2" charset="2"/>
              <a:buChar char="q"/>
            </a:pPr>
            <a:r>
              <a:rPr lang="en-US" sz="3200" b="1" dirty="0"/>
              <a:t>When you assess a casualty you first need to identify and deal with any life-threatening conditions or injuries as quickly as possible in priority order and dealt with on a “find and treat” basis. with a </a:t>
            </a:r>
            <a:r>
              <a:rPr lang="en-US" sz="3200" b="1" dirty="0">
                <a:solidFill>
                  <a:srgbClr val="FF0000"/>
                </a:solidFill>
              </a:rPr>
              <a:t>primary survey</a:t>
            </a:r>
            <a:r>
              <a:rPr lang="en-US" sz="3200" b="1" dirty="0"/>
              <a:t>. </a:t>
            </a:r>
          </a:p>
          <a:p>
            <a:pPr marL="0" indent="0">
              <a:buClr>
                <a:srgbClr val="FF0000"/>
              </a:buClr>
              <a:buNone/>
            </a:pPr>
            <a:endParaRPr lang="en-US" sz="3200" b="1" dirty="0"/>
          </a:p>
          <a:p>
            <a:pPr>
              <a:buClr>
                <a:srgbClr val="FF0000"/>
              </a:buClr>
              <a:buFont typeface="Wingdings" panose="05000000000000000000" pitchFamily="2" charset="2"/>
              <a:buChar char="q"/>
            </a:pPr>
            <a:r>
              <a:rPr lang="en-US" sz="3200" b="1" dirty="0"/>
              <a:t>Follow  A, B,C, D : Airway, Breathing, Circulation, and Disability. </a:t>
            </a:r>
          </a:p>
          <a:p>
            <a:pPr>
              <a:buClr>
                <a:srgbClr val="FF0000"/>
              </a:buClr>
              <a:buFont typeface="Wingdings" panose="05000000000000000000" pitchFamily="2" charset="2"/>
              <a:buChar char="q"/>
            </a:pPr>
            <a:endParaRPr lang="en-US" sz="3200" b="1" dirty="0"/>
          </a:p>
          <a:p>
            <a:pPr marL="0" indent="0">
              <a:buClr>
                <a:srgbClr val="FF0000"/>
              </a:buClr>
              <a:buNone/>
            </a:pPr>
            <a:endParaRPr lang="en-US" sz="3200" b="1" dirty="0"/>
          </a:p>
          <a:p>
            <a:pPr>
              <a:buClr>
                <a:srgbClr val="FF0000"/>
              </a:buClr>
              <a:buFont typeface="Wingdings" panose="05000000000000000000" pitchFamily="2" charset="2"/>
              <a:buChar char="q"/>
            </a:pPr>
            <a:r>
              <a:rPr lang="en-US" sz="3200" b="1" dirty="0"/>
              <a:t> If the life-threatening injuries are successfully managed, or there are none, you continue the assessment and perform a </a:t>
            </a:r>
            <a:r>
              <a:rPr lang="en-US" sz="3200" b="1" dirty="0">
                <a:solidFill>
                  <a:srgbClr val="FF0000"/>
                </a:solidFill>
              </a:rPr>
              <a:t>secondary survey</a:t>
            </a:r>
            <a:r>
              <a:rPr lang="en-US" sz="3200" b="1" dirty="0"/>
              <a:t>.</a:t>
            </a:r>
          </a:p>
          <a:p>
            <a:pPr marL="0" indent="0">
              <a:buClr>
                <a:srgbClr val="FF0000"/>
              </a:buClr>
              <a:buNone/>
            </a:pPr>
            <a:endParaRPr lang="en-US" sz="3200" b="1" dirty="0"/>
          </a:p>
          <a:p>
            <a:pPr>
              <a:buClr>
                <a:srgbClr val="FF0000"/>
              </a:buClr>
              <a:buFont typeface="Wingdings" panose="05000000000000000000" pitchFamily="2" charset="2"/>
              <a:buChar char="q"/>
            </a:pPr>
            <a:endParaRPr lang="en-US" sz="3200" b="1" dirty="0"/>
          </a:p>
          <a:p>
            <a:pPr marL="0" indent="0">
              <a:buClr>
                <a:srgbClr val="FF0000"/>
              </a:buClr>
              <a:buNone/>
            </a:pPr>
            <a:endParaRPr lang="en-US" sz="3200" b="1" dirty="0"/>
          </a:p>
        </p:txBody>
      </p:sp>
    </p:spTree>
    <p:extLst>
      <p:ext uri="{BB962C8B-B14F-4D97-AF65-F5344CB8AC3E}">
        <p14:creationId xmlns:p14="http://schemas.microsoft.com/office/powerpoint/2010/main" val="244384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B209-71FC-4EEB-3A7B-9B5E7E232BCC}"/>
              </a:ext>
            </a:extLst>
          </p:cNvPr>
          <p:cNvSpPr>
            <a:spLocks noGrp="1"/>
          </p:cNvSpPr>
          <p:nvPr>
            <p:ph type="title"/>
          </p:nvPr>
        </p:nvSpPr>
        <p:spPr/>
        <p:txBody>
          <a:bodyPr>
            <a:normAutofit/>
          </a:bodyPr>
          <a:lstStyle/>
          <a:p>
            <a:pPr algn="ctr"/>
            <a:r>
              <a:rPr lang="en-US" b="1" dirty="0">
                <a:solidFill>
                  <a:srgbClr val="FF0000"/>
                </a:solidFill>
              </a:rPr>
              <a:t>What should be checked in primary surveys?</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F478B70D-7B04-962B-7F5A-0D8637AE8D39}"/>
              </a:ext>
            </a:extLst>
          </p:cNvPr>
          <p:cNvSpPr>
            <a:spLocks noGrp="1"/>
          </p:cNvSpPr>
          <p:nvPr>
            <p:ph idx="1"/>
          </p:nvPr>
        </p:nvSpPr>
        <p:spPr/>
        <p:txBody>
          <a:bodyPr>
            <a:normAutofit/>
          </a:bodyPr>
          <a:lstStyle/>
          <a:p>
            <a:pPr marL="0" indent="0">
              <a:buNone/>
            </a:pPr>
            <a:endParaRPr lang="en-US" b="1" dirty="0"/>
          </a:p>
          <a:p>
            <a:pPr>
              <a:buClr>
                <a:srgbClr val="FF0000"/>
              </a:buClr>
              <a:buFont typeface="Wingdings" panose="05000000000000000000" pitchFamily="2" charset="2"/>
              <a:buChar char="Ø"/>
            </a:pPr>
            <a:r>
              <a:rPr lang="en-US" b="1" dirty="0"/>
              <a:t> Airway</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Breathing</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Circulation - Bleeding</a:t>
            </a:r>
          </a:p>
          <a:p>
            <a:pPr>
              <a:buClr>
                <a:srgbClr val="FF0000"/>
              </a:buClr>
              <a:buFont typeface="Wingdings" panose="05000000000000000000" pitchFamily="2" charset="2"/>
              <a:buChar char="Ø"/>
            </a:pPr>
            <a:endParaRPr lang="en-US" b="1" dirty="0"/>
          </a:p>
          <a:p>
            <a:pPr>
              <a:buClr>
                <a:srgbClr val="FF0000"/>
              </a:buClr>
              <a:buFont typeface="Wingdings" panose="05000000000000000000" pitchFamily="2" charset="2"/>
              <a:buChar char="Ø"/>
            </a:pPr>
            <a:r>
              <a:rPr lang="en-US" b="1" dirty="0"/>
              <a:t> Disability (keep this in mind from the beginning)</a:t>
            </a:r>
          </a:p>
          <a:p>
            <a:pPr>
              <a:buClr>
                <a:srgbClr val="FF0000"/>
              </a:buClr>
              <a:buFont typeface="Wingdings" panose="05000000000000000000" pitchFamily="2" charset="2"/>
              <a:buChar char="Ø"/>
            </a:pPr>
            <a:endParaRPr lang="en-US" b="1" dirty="0"/>
          </a:p>
          <a:p>
            <a:pPr marL="0" indent="0">
              <a:buClr>
                <a:srgbClr val="FF0000"/>
              </a:buClr>
              <a:buNone/>
            </a:pPr>
            <a:endParaRPr lang="en-US" b="1" dirty="0"/>
          </a:p>
        </p:txBody>
      </p:sp>
    </p:spTree>
    <p:extLst>
      <p:ext uri="{BB962C8B-B14F-4D97-AF65-F5344CB8AC3E}">
        <p14:creationId xmlns:p14="http://schemas.microsoft.com/office/powerpoint/2010/main" val="205419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2B5D-12D4-0992-EF47-6DE18A10C509}"/>
              </a:ext>
            </a:extLst>
          </p:cNvPr>
          <p:cNvSpPr>
            <a:spLocks noGrp="1"/>
          </p:cNvSpPr>
          <p:nvPr>
            <p:ph type="title"/>
          </p:nvPr>
        </p:nvSpPr>
        <p:spPr/>
        <p:txBody>
          <a:bodyPr/>
          <a:lstStyle/>
          <a:p>
            <a:pPr algn="ctr"/>
            <a:r>
              <a:rPr lang="en-US" b="1" dirty="0">
                <a:solidFill>
                  <a:srgbClr val="FF0000"/>
                </a:solidFill>
              </a:rPr>
              <a:t>Primary and secondary survey</a:t>
            </a:r>
          </a:p>
        </p:txBody>
      </p:sp>
      <p:pic>
        <p:nvPicPr>
          <p:cNvPr id="5" name="Content Placeholder 4">
            <a:extLst>
              <a:ext uri="{FF2B5EF4-FFF2-40B4-BE49-F238E27FC236}">
                <a16:creationId xmlns:a16="http://schemas.microsoft.com/office/drawing/2014/main" id="{A221E1EA-7BC4-4C1E-6C7E-EE2DE41005C3}"/>
              </a:ext>
            </a:extLst>
          </p:cNvPr>
          <p:cNvPicPr>
            <a:picLocks noGrp="1" noChangeAspect="1"/>
          </p:cNvPicPr>
          <p:nvPr>
            <p:ph idx="1"/>
          </p:nvPr>
        </p:nvPicPr>
        <p:blipFill>
          <a:blip r:embed="rId2"/>
          <a:stretch>
            <a:fillRect/>
          </a:stretch>
        </p:blipFill>
        <p:spPr>
          <a:xfrm>
            <a:off x="2435902" y="1300672"/>
            <a:ext cx="6608737" cy="5429912"/>
          </a:xfrm>
        </p:spPr>
      </p:pic>
    </p:spTree>
    <p:extLst>
      <p:ext uri="{BB962C8B-B14F-4D97-AF65-F5344CB8AC3E}">
        <p14:creationId xmlns:p14="http://schemas.microsoft.com/office/powerpoint/2010/main" val="258491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05D9-94BE-B2AA-D8BB-33965441E0AE}"/>
              </a:ext>
            </a:extLst>
          </p:cNvPr>
          <p:cNvSpPr>
            <a:spLocks noGrp="1"/>
          </p:cNvSpPr>
          <p:nvPr>
            <p:ph type="title"/>
          </p:nvPr>
        </p:nvSpPr>
        <p:spPr/>
        <p:txBody>
          <a:bodyPr/>
          <a:lstStyle/>
          <a:p>
            <a:pPr algn="ctr"/>
            <a:r>
              <a:rPr lang="en-US" b="1" dirty="0">
                <a:solidFill>
                  <a:srgbClr val="FF0000"/>
                </a:solidFill>
              </a:rPr>
              <a:t>The secondary survey</a:t>
            </a:r>
          </a:p>
        </p:txBody>
      </p:sp>
      <p:sp>
        <p:nvSpPr>
          <p:cNvPr id="3" name="Content Placeholder 2">
            <a:extLst>
              <a:ext uri="{FF2B5EF4-FFF2-40B4-BE49-F238E27FC236}">
                <a16:creationId xmlns:a16="http://schemas.microsoft.com/office/drawing/2014/main" id="{DC81DA02-95C8-9701-0674-25737C7C1C89}"/>
              </a:ext>
            </a:extLst>
          </p:cNvPr>
          <p:cNvSpPr>
            <a:spLocks noGrp="1"/>
          </p:cNvSpPr>
          <p:nvPr>
            <p:ph idx="1"/>
          </p:nvPr>
        </p:nvSpPr>
        <p:spPr/>
        <p:txBody>
          <a:bodyPr>
            <a:normAutofit lnSpcReduction="10000"/>
          </a:bodyPr>
          <a:lstStyle/>
          <a:p>
            <a:pPr>
              <a:buClr>
                <a:srgbClr val="FF0000"/>
              </a:buClr>
              <a:buFont typeface="Wingdings" panose="05000000000000000000" pitchFamily="2" charset="2"/>
              <a:buChar char="q"/>
            </a:pPr>
            <a:r>
              <a:rPr lang="en-US" b="1" dirty="0"/>
              <a:t>This is a detailed examination of a casualty to look for other injuries or conditions that may not be </a:t>
            </a:r>
            <a:r>
              <a:rPr lang="en-US" b="1" dirty="0">
                <a:solidFill>
                  <a:srgbClr val="FF0000"/>
                </a:solidFill>
              </a:rPr>
              <a:t>immediately apparent</a:t>
            </a:r>
            <a:r>
              <a:rPr lang="en-US" b="1" dirty="0"/>
              <a:t>. To do this, carry out a </a:t>
            </a:r>
            <a:r>
              <a:rPr lang="en-US" b="1" dirty="0">
                <a:solidFill>
                  <a:srgbClr val="FF0000"/>
                </a:solidFill>
              </a:rPr>
              <a:t>head-to-toe</a:t>
            </a:r>
            <a:r>
              <a:rPr lang="en-US" b="1" dirty="0"/>
              <a:t> examination.   Which include :</a:t>
            </a:r>
          </a:p>
          <a:p>
            <a:pPr marL="0" indent="0">
              <a:buNone/>
            </a:pPr>
            <a:endParaRPr lang="en-US" b="1" dirty="0"/>
          </a:p>
          <a:p>
            <a:pPr>
              <a:buClr>
                <a:srgbClr val="FF0000"/>
              </a:buClr>
              <a:buFont typeface="Wingdings" panose="05000000000000000000" pitchFamily="2" charset="2"/>
              <a:buChar char="Ø"/>
            </a:pPr>
            <a:r>
              <a:rPr lang="en-US" b="1" dirty="0"/>
              <a:t> History: What actually happened and any relevant medical history.  </a:t>
            </a:r>
          </a:p>
          <a:p>
            <a:pPr>
              <a:buClr>
                <a:srgbClr val="FF0000"/>
              </a:buClr>
              <a:buFont typeface="Wingdings" panose="05000000000000000000" pitchFamily="2" charset="2"/>
              <a:buChar char="Ø"/>
            </a:pPr>
            <a:r>
              <a:rPr lang="en-US" b="1" dirty="0"/>
              <a:t>Symptoms: Injuries or abnormalities that the casualty tells you about. </a:t>
            </a:r>
          </a:p>
          <a:p>
            <a:pPr>
              <a:buClr>
                <a:srgbClr val="FF0000"/>
              </a:buClr>
              <a:buFont typeface="Wingdings" panose="05000000000000000000" pitchFamily="2" charset="2"/>
              <a:buChar char="Ø"/>
            </a:pPr>
            <a:r>
              <a:rPr lang="en-US" b="1" dirty="0"/>
              <a:t>Signs: Injuries or abnormalities that you can see. </a:t>
            </a:r>
          </a:p>
          <a:p>
            <a:pPr>
              <a:buClr>
                <a:srgbClr val="FF0000"/>
              </a:buClr>
              <a:buFont typeface="Wingdings" panose="05000000000000000000" pitchFamily="2" charset="2"/>
              <a:buChar char="Ø"/>
            </a:pPr>
            <a:r>
              <a:rPr lang="en-US" b="1" dirty="0"/>
              <a:t> Record your findings and pass on any relevant information to the medical team.</a:t>
            </a:r>
          </a:p>
        </p:txBody>
      </p:sp>
    </p:spTree>
    <p:extLst>
      <p:ext uri="{BB962C8B-B14F-4D97-AF65-F5344CB8AC3E}">
        <p14:creationId xmlns:p14="http://schemas.microsoft.com/office/powerpoint/2010/main" val="402661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1872</Words>
  <Application>Microsoft Office PowerPoint</Application>
  <PresentationFormat>Widescreen</PresentationFormat>
  <Paragraphs>209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Open Sans</vt:lpstr>
      <vt:lpstr>Wingdings</vt:lpstr>
      <vt:lpstr>Office Theme</vt:lpstr>
      <vt:lpstr>     Basic life support BLS  </vt:lpstr>
      <vt:lpstr>BLS includes </vt:lpstr>
      <vt:lpstr>OBJECTIVES</vt:lpstr>
      <vt:lpstr>BACKGROUND</vt:lpstr>
      <vt:lpstr>    Unresponsive adult</vt:lpstr>
      <vt:lpstr>Assessing a casualty and primary survey</vt:lpstr>
      <vt:lpstr>What should be checked in primary surveys? </vt:lpstr>
      <vt:lpstr>Primary and secondary survey</vt:lpstr>
      <vt:lpstr>The secondary survey</vt:lpstr>
      <vt:lpstr>Steps / Sequences of BLS  </vt:lpstr>
      <vt:lpstr>APPROACH SAFELY </vt:lpstr>
      <vt:lpstr>Check For Response </vt:lpstr>
      <vt:lpstr>Check response  </vt:lpstr>
      <vt:lpstr>If there IS a response</vt:lpstr>
      <vt:lpstr>If there is NO response</vt:lpstr>
      <vt:lpstr>Casualty position </vt:lpstr>
      <vt:lpstr>Shout for help  </vt:lpstr>
      <vt:lpstr>Open airway  </vt:lpstr>
      <vt:lpstr>Check breathing </vt:lpstr>
      <vt:lpstr>If the casualty IS breathing</vt:lpstr>
      <vt:lpstr>Place the casualty in recovery position</vt:lpstr>
      <vt:lpstr>If the casualty is NOT breathing</vt:lpstr>
      <vt:lpstr>How to give CPR</vt:lpstr>
      <vt:lpstr>Hand position</vt:lpstr>
      <vt:lpstr>PowerPoint Presentation</vt:lpstr>
      <vt:lpstr>PowerPoint Presentation</vt:lpstr>
      <vt:lpstr>PowerPoint Presentation</vt:lpstr>
      <vt:lpstr>PowerPoint Presentation</vt:lpstr>
      <vt:lpstr>PowerPoint Presentation</vt:lpstr>
      <vt:lpstr>Breathing: Mouth To Nose (when to use) </vt:lpstr>
      <vt:lpstr>Special considerations for CPR</vt:lpstr>
      <vt:lpstr>Special considerations for CPR</vt:lpstr>
      <vt:lpstr>Why CPR May Fail </vt:lpstr>
      <vt:lpstr>When Can I Stop CPR? </vt:lpstr>
      <vt:lpstr>Complications of CPR </vt:lpstr>
      <vt:lpstr>Complications of CPR </vt:lpstr>
      <vt:lpstr>Mouth to Mouth Barrier Devices </vt:lpstr>
      <vt:lpstr>When the ambulance arrives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 </dc:title>
  <dc:creator>music only</dc:creator>
  <cp:lastModifiedBy>music only</cp:lastModifiedBy>
  <cp:revision>121</cp:revision>
  <dcterms:created xsi:type="dcterms:W3CDTF">2022-12-19T13:16:55Z</dcterms:created>
  <dcterms:modified xsi:type="dcterms:W3CDTF">2023-10-28T12:38:31Z</dcterms:modified>
</cp:coreProperties>
</file>