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350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7" r:id="rId11"/>
    <p:sldId id="272" r:id="rId12"/>
    <p:sldId id="274" r:id="rId13"/>
    <p:sldId id="276" r:id="rId14"/>
    <p:sldId id="277" r:id="rId15"/>
    <p:sldId id="278" r:id="rId16"/>
    <p:sldId id="280" r:id="rId17"/>
    <p:sldId id="281" r:id="rId18"/>
    <p:sldId id="285" r:id="rId19"/>
    <p:sldId id="286" r:id="rId20"/>
    <p:sldId id="287" r:id="rId21"/>
    <p:sldId id="289" r:id="rId22"/>
    <p:sldId id="292" r:id="rId23"/>
    <p:sldId id="291" r:id="rId24"/>
    <p:sldId id="298" r:id="rId25"/>
    <p:sldId id="301" r:id="rId26"/>
    <p:sldId id="299" r:id="rId27"/>
    <p:sldId id="300" r:id="rId28"/>
    <p:sldId id="307" r:id="rId29"/>
    <p:sldId id="308" r:id="rId30"/>
    <p:sldId id="310" r:id="rId31"/>
    <p:sldId id="349" r:id="rId32"/>
    <p:sldId id="354" r:id="rId33"/>
    <p:sldId id="35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09" autoAdjust="0"/>
    <p:restoredTop sz="90909" autoAdjust="0"/>
  </p:normalViewPr>
  <p:slideViewPr>
    <p:cSldViewPr>
      <p:cViewPr varScale="1">
        <p:scale>
          <a:sx n="46" d="100"/>
          <a:sy n="46" d="100"/>
        </p:scale>
        <p:origin x="9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ECC1-2343-AAF5-5F84-0642BEECA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61CF2-42D4-FB62-269A-0B4FBF32C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08AA5-ED56-3C02-18E6-C2BCA201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C5D5C-61BA-39AC-65C0-3C6F3233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BA1A8-73DC-1087-0BB8-52BC9FB7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F189E-E464-415D-8274-ADBD417C85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6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0A07-795B-C50A-2D3A-89C931F0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DA6C3-5FCB-E6C0-021C-24419D28F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52AA9-2B18-B122-4DE2-0CE965CD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611A-9B1C-342C-C183-C1BB38C6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ACA3-63AF-26DF-0E37-71B298D2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6A86C-68D5-4F4F-B91E-9D4CD1765C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B0861-23E4-A17A-3339-BC4C0873E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7400D-9E81-F3FE-F7CD-D177AB72D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CA70E-96A0-5741-A321-3EF7C8B3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22F25-A3B1-DC9B-8914-045F0289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162AF-4E68-EF08-1F92-60AA2A56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3E070-BBEB-4E6D-98F6-EACDC40BCB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9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1B4C-6F98-E2CB-2612-51342E82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965A5-D537-6166-B676-37F3DF953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7C68-DA30-C4B0-41AB-3E00C9E8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6FD46-CCCB-B347-CD33-EB537EEF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AAAD-642E-867C-8AB3-DB70BC22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ADD57-3DA7-41BB-BDA7-4D2CCA5206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D686-399D-9C9E-AE25-472DF541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71D56-BCF9-D153-88A8-4C418D89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1248D-413F-02A9-A624-8C5D2842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AE7EE-8BDF-07AB-3549-51F8CCAC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CA51-47A9-3463-85BA-3A2060F8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9D9B53-2A4B-4B27-BA4A-217920939E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6062-11AD-643D-EA3B-85D4F145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F1E7-1D0B-6646-5A4A-45981FF4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8F9C9-A26B-162D-1412-CC1AB68F3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7AA61-306C-BFCD-1530-4E051086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10E1F-6DA5-8A18-35C4-6D1A42E81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84F33-F80E-9A2C-5AC7-2C70BEF1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9706D-CD3D-4174-B929-4B835AA9B7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1D14-7079-82E2-D383-2BDC5A14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1144-B1D4-DF45-9E96-6D4520B59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C8491-BD5F-A9F9-1870-46D608E15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80D02-F71A-1E70-2752-7633D02BE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5F0EA-D590-8121-A1EF-FED23F29D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9A141B-C2FB-9A42-D5E7-9D197474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44CA0-DA3A-63B7-1AA4-3F14462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2BD76-808B-965D-FFF8-9E7770EA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50CB1-9A71-40B8-82F0-2B41371118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D5E2-99A9-4A8B-6D76-278BDA28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7B458-03A6-F346-2777-27B189CC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4CC3-D9E0-353F-8CD9-EEAE684E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76BC4-C082-4A35-9AF3-2748E920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B2E27-94F5-4D8C-8707-D493DFD5A7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38027-7CD4-A36D-BDA0-D494AB19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72EEA-4FE5-643B-111B-753DE75E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E9159-D94E-02DE-281A-96FE8D09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8A860-FA2F-4BD9-8748-68F2ED440C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3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C552-7697-8289-BE0B-562FB377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6F98B-AEF2-5C9B-5932-C54A717E8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B87FD-7BB6-59BB-F5D6-C1D4382BD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D4C99-9B18-C74E-B69D-15CCC1CB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A39AF-7CDF-7F37-8377-828563C3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5498A-4994-E8B3-A85D-192E57F0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C597C-088E-4C39-BE82-C08FCD74DE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F868-AFDA-1C88-96E3-FB6F3BE9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9F02-1185-7E41-CB5B-52D1AD1D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A19AA-E8B8-9059-5469-AB894E031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17EE2-3DD7-B682-BEC4-8E206F9C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B33F2-173A-C211-C207-172170BF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1C9D5-7898-F3E8-E746-62E4882C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C9316-A2FF-4C12-987E-6880F32A6C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ECF06-930F-C2BA-680D-60DF2B82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8C845-AD6B-B96C-DC33-A44EFB330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1582E-A3E9-ECD3-A152-8537E8F2F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6AC6-F1CF-A915-B02B-E8DD09BD6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4E4B-DE5E-3997-5374-03F4BD735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4EA570-A669-4F40-8D5E-E8B1D9254F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wereyouwondering.com/wp-content/uploads/2010/01/better_small_intestine1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livercancer.com/images/anterior.liver.gi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imgres?imgurl=http://blogs.westword.com/latestword/gallbladder.jpg&amp;imgrefurl=http://blogs.westword.com/latestword/2009/04/channel_4_to_twitter_--_gallbl.php&amp;usg=__EQwv1MiizXQEdDh7zej_WA0KcBA=&amp;h=333&amp;w=420&amp;sz=39&amp;hl=en&amp;start=3&amp;itbs=1&amp;tbnid=wrr5OsRMGt_kEM:&amp;tbnh=99&amp;tbnw=125&amp;prev=/images?q=gall+bladder&amp;hl=en&amp;safe=active&amp;gbv=2&amp;tbs=isch: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8858" y="3609716"/>
            <a:ext cx="5421465" cy="9035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defTabSz="722376" fontAlgn="auto">
              <a:spcAft>
                <a:spcPts val="600"/>
              </a:spcAft>
              <a:defRPr/>
            </a:pPr>
            <a:r>
              <a:rPr lang="en-US" sz="3792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Digestive System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2436" y="2344707"/>
            <a:ext cx="3614310" cy="75277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defTabSz="722376">
              <a:spcAft>
                <a:spcPts val="600"/>
              </a:spcAft>
            </a:pPr>
            <a: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Lab 2</a:t>
            </a:r>
          </a:p>
          <a:p>
            <a:pPr algn="ctr" defTabSz="722376">
              <a:spcAft>
                <a:spcPts val="600"/>
              </a:spcAft>
            </a:pPr>
            <a: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Anatomy Practical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FFBE0-4AD7-642A-AFBF-116CD7F3EA8E}"/>
              </a:ext>
            </a:extLst>
          </p:cNvPr>
          <p:cNvSpPr/>
          <p:nvPr/>
        </p:nvSpPr>
        <p:spPr>
          <a:xfrm>
            <a:off x="2514600" y="4932877"/>
            <a:ext cx="3614310" cy="96757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defTabSz="722376">
              <a:spcAft>
                <a:spcPts val="600"/>
              </a:spcAft>
            </a:pPr>
            <a: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By:</a:t>
            </a:r>
            <a:b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Goran N. Saleh</a:t>
            </a:r>
            <a:b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96" b="1" kern="1200" spc="2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(MSc. HMU)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Esophagus</a:t>
            </a:r>
          </a:p>
        </p:txBody>
      </p:sp>
      <p:pic>
        <p:nvPicPr>
          <p:cNvPr id="19459" name="Picture 6" descr="stomach-and-stomach-lining"/>
          <p:cNvPicPr>
            <a:picLocks noChangeAspect="1" noChangeArrowheads="1"/>
          </p:cNvPicPr>
          <p:nvPr/>
        </p:nvPicPr>
        <p:blipFill>
          <a:blip r:embed="rId2"/>
          <a:srcRect l="7936" t="14444" r="7938" b="15556"/>
          <a:stretch>
            <a:fillRect/>
          </a:stretch>
        </p:blipFill>
        <p:spPr bwMode="auto">
          <a:xfrm>
            <a:off x="5299075" y="2163763"/>
            <a:ext cx="3692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86106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</a:rPr>
              <a:t>Approximately 25cm long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Runs from pharynx to stomach through the diaphragm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Conducts food by peristalsis </a:t>
            </a:r>
            <a:br>
              <a:rPr lang="en-US" sz="32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(slow rhythmic squeezing)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Passageway for food only</a:t>
            </a:r>
            <a:endParaRPr lang="en-US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utoUpdateAnimBg="0" advAuto="0"/>
      <p:bldP spid="1331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 Anatomy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81000" y="1143000"/>
            <a:ext cx="8610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</a:rPr>
              <a:t>Usually “J” shaped, located 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on the left side of the abdominal cavity, </a:t>
            </a:r>
            <a:r>
              <a:rPr lang="en-US" sz="3000" dirty="0">
                <a:solidFill>
                  <a:srgbClr val="002060"/>
                </a:solidFill>
              </a:rPr>
              <a:t>anterior to the spleen between the esophagus and small intestine (duodenum)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Regions of the stomach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Cardiac region – near the heart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Fundus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Body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Antrum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Phylorus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: funnel-shaped terminal end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Food empties into the small intestine at the pyloric sphincter</a:t>
            </a:r>
          </a:p>
        </p:txBody>
      </p:sp>
      <p:pic>
        <p:nvPicPr>
          <p:cNvPr id="23554" name="Picture 2" descr="stomach anatomy"/>
          <p:cNvPicPr>
            <a:picLocks noChangeAspect="1" noChangeArrowheads="1"/>
          </p:cNvPicPr>
          <p:nvPr/>
        </p:nvPicPr>
        <p:blipFill>
          <a:blip r:embed="rId2"/>
          <a:srcRect l="30540" r="8257"/>
          <a:stretch>
            <a:fillRect/>
          </a:stretch>
        </p:blipFill>
        <p:spPr bwMode="auto">
          <a:xfrm>
            <a:off x="6355080" y="2590800"/>
            <a:ext cx="2560320" cy="2324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autoUpdateAnimBg="0" advAuto="0"/>
      <p:bldP spid="1843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04800" y="1046163"/>
            <a:ext cx="84582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 err="1">
                <a:solidFill>
                  <a:srgbClr val="002060"/>
                </a:solidFill>
                <a:cs typeface="Times New Roman" pitchFamily="18" charset="0"/>
              </a:rPr>
              <a:t>Rugae</a:t>
            </a: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 – internal folds of the mucosa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External regions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Lesser curvature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Greater curvature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Layers of peritoneum attached to the stomach 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Lesser </a:t>
            </a: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omentum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– attaches the lesser curvature to the liver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Greater </a:t>
            </a: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omentum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– attaches the greater curvature to the posterior body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 autoUpdateAnimBg="0" advAuto="0"/>
      <p:bldP spid="2048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/>
          <a:srcRect b="2995"/>
          <a:stretch>
            <a:fillRect/>
          </a:stretch>
        </p:blipFill>
        <p:spPr bwMode="auto">
          <a:xfrm>
            <a:off x="1628775" y="1219200"/>
            <a:ext cx="58864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Function of Stomach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81000" y="1295400"/>
            <a:ext cx="82454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Acts as a storage tank for food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Site of food breakdown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Delivers </a:t>
            </a:r>
            <a:r>
              <a:rPr lang="en-US" sz="3200" dirty="0" err="1">
                <a:solidFill>
                  <a:srgbClr val="002060"/>
                </a:solidFill>
                <a:cs typeface="Times New Roman" pitchFamily="18" charset="0"/>
              </a:rPr>
              <a:t>chyme</a:t>
            </a: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 (processed food) to the small intestine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utoUpdateAnimBg="0" advAuto="0"/>
      <p:bldP spid="2355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Specialized Mucosa of the Stomach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81000" y="1143000"/>
            <a:ext cx="86106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Simple columnar epithelium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b="1" dirty="0">
                <a:solidFill>
                  <a:srgbClr val="002060"/>
                </a:solidFill>
                <a:cs typeface="Times New Roman" pitchFamily="18" charset="0"/>
              </a:rPr>
              <a:t>Gastric pits </a:t>
            </a: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formed by folded mucosa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Glands and specialized cells are in the </a:t>
            </a:r>
            <a:r>
              <a:rPr lang="en-US" sz="3400" b="1" dirty="0">
                <a:solidFill>
                  <a:srgbClr val="002060"/>
                </a:solidFill>
                <a:cs typeface="Times New Roman" pitchFamily="18" charset="0"/>
              </a:rPr>
              <a:t>gastric gland </a:t>
            </a: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region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Gastric glands – secrete gastric juice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Mucous cells – produce a sticky alkaline mucus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Chief cells – produce protein-digesting enzymes (</a:t>
            </a: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pepsinogens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)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Parietal cells – produce hydrochloric acid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Endocrine cells – produce </a:t>
            </a: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gastrin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 autoUpdateAnimBg="0" advAuto="0"/>
      <p:bldP spid="2458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Structure of the Stomach Mucosa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2"/>
          <a:srcRect b="3610"/>
          <a:stretch>
            <a:fillRect/>
          </a:stretch>
        </p:blipFill>
        <p:spPr bwMode="auto">
          <a:xfrm>
            <a:off x="857250" y="1143000"/>
            <a:ext cx="7429500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Small Intestine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6106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The body’s major digestive organ </a:t>
            </a:r>
            <a:r>
              <a:rPr lang="en-US" sz="2800" dirty="0">
                <a:solidFill>
                  <a:srgbClr val="002060"/>
                </a:solidFill>
              </a:rPr>
              <a:t>roughly 6 meters long</a:t>
            </a:r>
            <a:endParaRPr lang="en-US" sz="28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Muscular tube extending form the pyloric sphincter to the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ileocecal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valve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Site of nutrient absorption into the blood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Duodenum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Attached to the stomach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Jejunum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Attaches </a:t>
            </a:r>
            <a:r>
              <a:rPr lang="en-US" dirty="0" err="1">
                <a:solidFill>
                  <a:srgbClr val="002060"/>
                </a:solidFill>
                <a:cs typeface="Times New Roman" pitchFamily="18" charset="0"/>
              </a:rPr>
              <a:t>anteriorly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 to the duodenum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Ileum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Extends from jejunum to large intestine</a:t>
            </a:r>
          </a:p>
        </p:txBody>
      </p:sp>
      <p:pic>
        <p:nvPicPr>
          <p:cNvPr id="17410" name="Picture 2" descr="http://www.wereyouwondering.com/wp-content/uploads/2010/01/better_small_intestine1-300x21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866643"/>
            <a:ext cx="3200400" cy="2314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utoUpdateAnimBg="0" advAuto="0"/>
      <p:bldP spid="2765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Villi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of the Small Intestine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81000" y="1143000"/>
            <a:ext cx="8382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Fingerlike structures formed by the mucosa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Give the small intestine more surface area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"/>
          <a:srcRect b="4414"/>
          <a:stretch>
            <a:fillRect/>
          </a:stretch>
        </p:blipFill>
        <p:spPr bwMode="auto">
          <a:xfrm>
            <a:off x="4648200" y="2797175"/>
            <a:ext cx="40640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autoUpdateAnimBg="0" advAuto="0"/>
      <p:bldP spid="3175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Microvilli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of the Small Intestine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81000" y="2743200"/>
            <a:ext cx="54864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Small projections of the plasma membrane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Found on absorptive cells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/>
          <a:srcRect r="28905" b="5905"/>
          <a:stretch>
            <a:fillRect/>
          </a:stretch>
        </p:blipFill>
        <p:spPr bwMode="auto">
          <a:xfrm>
            <a:off x="6324600" y="2057400"/>
            <a:ext cx="23923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 autoUpdateAnimBg="0" advAuto="0"/>
      <p:bldP spid="3277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447800"/>
            <a:ext cx="84582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538" lvl="1" indent="-236538" algn="just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2060"/>
                </a:solidFill>
              </a:rPr>
              <a:t>The digestive system is made up of the digestive tract &amp; accessory digestive organs:</a:t>
            </a:r>
          </a:p>
          <a:p>
            <a:pPr marL="693738" indent="-236538" algn="just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2060"/>
                </a:solidFill>
              </a:rPr>
              <a:t>a series of hollow organs joined in a long, twisting tube from the mouth to the anus</a:t>
            </a:r>
          </a:p>
          <a:p>
            <a:pPr marL="693738" indent="-236538" algn="just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2060"/>
                </a:solidFill>
              </a:rPr>
              <a:t>and other organs that help the body in break down and absorption of food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495300"/>
            <a:ext cx="838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Digestive System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Structures Involved in Absorption of Nutrients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47244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Absorptive cells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Blood capillaries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Lacteals (specialized lymphatic capillaries)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2"/>
          <a:srcRect b="3757"/>
          <a:stretch>
            <a:fillRect/>
          </a:stretch>
        </p:blipFill>
        <p:spPr bwMode="auto">
          <a:xfrm>
            <a:off x="5105400" y="1752600"/>
            <a:ext cx="3822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 autoUpdateAnimBg="0" advAuto="0"/>
      <p:bldP spid="337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6200" y="304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Large Intestine (About 1.5 m long)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b="3206"/>
          <a:stretch>
            <a:fillRect/>
          </a:stretch>
        </p:blipFill>
        <p:spPr bwMode="auto">
          <a:xfrm>
            <a:off x="2422525" y="2173288"/>
            <a:ext cx="6492875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04800" y="1066800"/>
            <a:ext cx="86106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Larger in diameter, but shorter than the small intestine</a:t>
            </a:r>
          </a:p>
          <a:p>
            <a:pPr marL="342900" indent="-342900">
              <a:lnSpc>
                <a:spcPct val="90000"/>
              </a:lnSpc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Frames the internal abdomen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 autoUpdateAnimBg="0" advAuto="0"/>
      <p:bldP spid="3584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0" y="173037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Structures of the Large Intestine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81000" y="935037"/>
            <a:ext cx="85344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Cecum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sac like first part of the large intestine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Vermiform Appendix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Accumulation of lymphatic tissue that sometimes becomes inflamed (appendicitis)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Hangs from the </a:t>
            </a:r>
            <a:r>
              <a:rPr lang="en-US" dirty="0" err="1">
                <a:solidFill>
                  <a:srgbClr val="002060"/>
                </a:solidFill>
                <a:cs typeface="Times New Roman" pitchFamily="18" charset="0"/>
              </a:rPr>
              <a:t>cecum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Colon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Ascending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Transverse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Descending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S-shaped </a:t>
            </a:r>
            <a:r>
              <a:rPr lang="en-US" dirty="0" err="1">
                <a:solidFill>
                  <a:srgbClr val="002060"/>
                </a:solidFill>
                <a:cs typeface="Times New Roman" pitchFamily="18" charset="0"/>
              </a:rPr>
              <a:t>sigmoidal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lvl="1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Rectum: </a:t>
            </a:r>
            <a:r>
              <a:rPr lang="en-US" sz="2800" dirty="0">
                <a:solidFill>
                  <a:srgbClr val="002060"/>
                </a:solidFill>
              </a:rPr>
              <a:t>About 15cm long &amp; Stores waste before </a:t>
            </a:r>
            <a:r>
              <a:rPr lang="en-US" sz="2800" dirty="0" err="1">
                <a:solidFill>
                  <a:srgbClr val="002060"/>
                </a:solidFill>
              </a:rPr>
              <a:t>egestion</a:t>
            </a:r>
            <a:endParaRPr lang="en-US" sz="28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lvl="1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Anus (external body opening): </a:t>
            </a:r>
            <a:r>
              <a:rPr lang="en-US" sz="2800" dirty="0">
                <a:solidFill>
                  <a:srgbClr val="002060"/>
                </a:solidFill>
              </a:rPr>
              <a:t>Muscular ring that controls </a:t>
            </a:r>
            <a:r>
              <a:rPr lang="en-US" sz="2800" dirty="0" err="1">
                <a:solidFill>
                  <a:srgbClr val="002060"/>
                </a:solidFill>
              </a:rPr>
              <a:t>egestion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autoUpdateAnimBg="0" advAuto="0"/>
      <p:bldP spid="3891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Functions of the Large Intestine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7200" y="1295400"/>
            <a:ext cx="82454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Does not participate in digestion of food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Absorption of water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Eliminates indigestible food from the body as feces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Goblet cells produce mucus to act as a lubricant</a:t>
            </a:r>
            <a:endParaRPr lang="en-US" sz="30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 autoUpdateAnimBg="0" advAuto="0"/>
      <p:bldP spid="3789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Accessory Digestive Organs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381000" y="2057400"/>
            <a:ext cx="82454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>
                <a:cs typeface="Times New Roman" pitchFamily="18" charset="0"/>
              </a:rPr>
              <a:t>Teeth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>
                <a:cs typeface="Times New Roman" pitchFamily="18" charset="0"/>
              </a:rPr>
              <a:t>Salivary glands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>
                <a:cs typeface="Times New Roman" pitchFamily="18" charset="0"/>
              </a:rPr>
              <a:t>Pancreas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>
                <a:cs typeface="Times New Roman" pitchFamily="18" charset="0"/>
              </a:rPr>
              <a:t>Liver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>
                <a:cs typeface="Times New Roman" pitchFamily="18" charset="0"/>
              </a:rPr>
              <a:t>Gall bladder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 autoUpdateAnimBg="0" advAuto="0"/>
      <p:bldP spid="4506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Teeth (2+1+2+3)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0"/>
            <a:ext cx="3475038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81000" y="1066800"/>
            <a:ext cx="84582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The role is to masticate (chew) food </a:t>
            </a:r>
          </a:p>
          <a:p>
            <a:pPr marL="342900" indent="-342900">
              <a:buClr>
                <a:srgbClr val="FF6600"/>
              </a:buClr>
            </a:pPr>
            <a:r>
              <a:rPr lang="en-NZ" sz="3600" dirty="0">
                <a:solidFill>
                  <a:srgbClr val="002060"/>
                </a:solidFill>
              </a:rPr>
              <a:t>	(mechanical breakdown)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Incisors </a:t>
            </a:r>
            <a:r>
              <a:rPr lang="en-NZ" sz="3200" dirty="0">
                <a:solidFill>
                  <a:srgbClr val="002060"/>
                </a:solidFill>
              </a:rPr>
              <a:t>used for cutting</a:t>
            </a:r>
            <a:endParaRPr lang="en-US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Canines </a:t>
            </a:r>
            <a:r>
              <a:rPr lang="en-NZ" sz="3200" dirty="0">
                <a:solidFill>
                  <a:srgbClr val="002060"/>
                </a:solidFill>
              </a:rPr>
              <a:t>used for stabbing </a:t>
            </a:r>
          </a:p>
          <a:p>
            <a:pPr marL="342900" indent="-342900">
              <a:buClr>
                <a:srgbClr val="FF6600"/>
              </a:buClr>
            </a:pPr>
            <a:r>
              <a:rPr lang="en-NZ" sz="3200" dirty="0">
                <a:solidFill>
                  <a:srgbClr val="002060"/>
                </a:solidFill>
              </a:rPr>
              <a:t>	and holding</a:t>
            </a:r>
            <a:endParaRPr lang="en-US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Premolars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Molars </a:t>
            </a:r>
            <a:r>
              <a:rPr lang="en-NZ" sz="3200" dirty="0">
                <a:solidFill>
                  <a:srgbClr val="002060"/>
                </a:solidFill>
              </a:rPr>
              <a:t>large surface area </a:t>
            </a:r>
          </a:p>
          <a:p>
            <a:pPr marL="342900" indent="-342900">
              <a:buClr>
                <a:srgbClr val="FF6600"/>
              </a:buClr>
            </a:pPr>
            <a:r>
              <a:rPr lang="en-NZ" sz="3200" dirty="0">
                <a:solidFill>
                  <a:srgbClr val="002060"/>
                </a:solidFill>
              </a:rPr>
              <a:t>	used for grinding</a:t>
            </a:r>
            <a:endParaRPr lang="en-US" sz="32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 autoUpdateAnimBg="0" advAuto="0"/>
      <p:bldP spid="4813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Salivary Glands</a:t>
            </a:r>
          </a:p>
        </p:txBody>
      </p:sp>
      <p:pic>
        <p:nvPicPr>
          <p:cNvPr id="4" name="Picture 3" descr="E:\Media\Images\ch24\screen\ha5lf2409a_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971800"/>
            <a:ext cx="61785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81000" y="1143000"/>
            <a:ext cx="82454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Saliva-producing glands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Parotid glands – located anterior to ears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 err="1">
                <a:solidFill>
                  <a:srgbClr val="002060"/>
                </a:solidFill>
                <a:cs typeface="Times New Roman" pitchFamily="18" charset="0"/>
              </a:rPr>
              <a:t>Submandibular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glands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Sublingual glands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 autoUpdateAnimBg="0" advAuto="0"/>
      <p:bldP spid="4608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Saliva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28600" y="1009650"/>
            <a:ext cx="8245475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Mixture of mucus and serous fluids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NZ" sz="3400" dirty="0">
                <a:solidFill>
                  <a:srgbClr val="002060"/>
                </a:solidFill>
                <a:cs typeface="Times New Roman" pitchFamily="18" charset="0"/>
              </a:rPr>
              <a:t>Chemical breakdown</a:t>
            </a: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Contains salivary amylase to begin starch digestion</a:t>
            </a:r>
            <a:endParaRPr lang="en-NZ" sz="34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Helps to form a food bolus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 autoUpdateAnimBg="0" advAuto="0"/>
      <p:bldP spid="4711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picture of human pancre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3600450"/>
            <a:ext cx="46863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Pancreas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152400" y="990600"/>
            <a:ext cx="8763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</a:rPr>
              <a:t>About 6 inches long, sits across the back of the abdomen, behind the stomach. 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</a:rPr>
              <a:t>The head of the pancreas is on the right side of the abdomen and is connected to the duodenum through a small tube called the pancreatic duct.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Produces a wide spectrum of digestive enzymes that break down all categories </a:t>
            </a:r>
          </a:p>
          <a:p>
            <a:pPr marL="342900" indent="-342900"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	of food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Enzymes are secreted into </a:t>
            </a:r>
          </a:p>
          <a:p>
            <a:pPr marL="342900" indent="-342900"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	the duodenum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2" grpId="0" build="p" autoUpdateAnimBg="0" advAuto="0"/>
      <p:bldP spid="5428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Liver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81000" y="914400"/>
            <a:ext cx="8610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Largest gland in the body </a:t>
            </a:r>
            <a:r>
              <a:rPr lang="en-US" sz="3200" dirty="0">
                <a:solidFill>
                  <a:srgbClr val="002060"/>
                </a:solidFill>
              </a:rPr>
              <a:t>reddish-brown in color </a:t>
            </a:r>
            <a:endParaRPr lang="en-US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 algn="just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Located on the right side of the body under the diaphragm</a:t>
            </a:r>
          </a:p>
          <a:p>
            <a:pPr marL="342900" indent="-342900" algn="just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Consists of four lobes suspended from the diaphragm and abdominal wall by the </a:t>
            </a:r>
            <a:r>
              <a:rPr lang="en-US" sz="3200" dirty="0" err="1">
                <a:solidFill>
                  <a:srgbClr val="002060"/>
                </a:solidFill>
                <a:cs typeface="Times New Roman" pitchFamily="18" charset="0"/>
              </a:rPr>
              <a:t>falciform</a:t>
            </a: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 ligament</a:t>
            </a:r>
          </a:p>
          <a:p>
            <a:pPr marL="693738" lvl="1" indent="-236538" algn="just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Left </a:t>
            </a:r>
          </a:p>
          <a:p>
            <a:pPr marL="693738" lvl="1" indent="-236538" algn="just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Quadrate</a:t>
            </a:r>
          </a:p>
          <a:p>
            <a:pPr marL="693738" lvl="1" indent="-236538" algn="just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Caudate</a:t>
            </a:r>
          </a:p>
          <a:p>
            <a:pPr marL="693738" lvl="1" indent="-236538" algn="just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Right</a:t>
            </a:r>
          </a:p>
          <a:p>
            <a:pPr marL="342900" indent="-342900" algn="just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Connected to the gall bladder </a:t>
            </a:r>
          </a:p>
          <a:p>
            <a:pPr marL="342900" indent="-342900" algn="just">
              <a:buClr>
                <a:srgbClr val="FF6600"/>
              </a:buClr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	via the common hepatic duct</a:t>
            </a:r>
            <a:endParaRPr lang="en-US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0964" name="Picture 8" descr="http://ts2.mm.bing.net/images/thumbnail.aspx?q=22038853979&amp;id=b3e8ee745a00af592a720195df89975f&amp;index=ch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05200"/>
            <a:ext cx="341312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 autoUpdateAnimBg="0" advAuto="0"/>
      <p:bldP spid="5530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228600"/>
            <a:ext cx="838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Function of Digestive System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04800" y="1143000"/>
            <a:ext cx="8534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Digestion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The mechanical and chemical breakdown of foods for use by the body’s cells 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Absorption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The passage of digested food (nutrients) from the digestive tract into the circulatory system (blood)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Metabolism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Production of cellular energy (ATP)</a:t>
            </a:r>
          </a:p>
          <a:p>
            <a:pPr marL="339725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Elimination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The expulsion of undigested food or body wastes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Gall Bladder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28600" y="838200"/>
            <a:ext cx="876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Sac found in hollow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fossa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of liver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Stores bile from the liver by way of the cystic duct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Bile is introduced into the duodenum in the presence of fatty food</a:t>
            </a:r>
          </a:p>
        </p:txBody>
      </p:sp>
      <p:pic>
        <p:nvPicPr>
          <p:cNvPr id="41988" name="Picture 5" descr="http://t1.gstatic.com/images?q=tbn:wrr5OsRMGt_kEM:http://blogs.westword.com/latestword/gallbladde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86200"/>
            <a:ext cx="3348038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img.medscape.com/fullsize/migrated/491/389/nrc491389.fig1.gif"/>
          <p:cNvPicPr>
            <a:picLocks noChangeAspect="1" noChangeArrowheads="1"/>
          </p:cNvPicPr>
          <p:nvPr/>
        </p:nvPicPr>
        <p:blipFill>
          <a:blip r:embed="rId4"/>
          <a:srcRect t="5426" b="4651"/>
          <a:stretch>
            <a:fillRect/>
          </a:stretch>
        </p:blipFill>
        <p:spPr bwMode="auto">
          <a:xfrm>
            <a:off x="457200" y="2590800"/>
            <a:ext cx="3749040" cy="4211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 autoUpdateAnimBg="0" advAuto="0"/>
      <p:bldP spid="5735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382000" cy="7159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Write the name of 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each colored organ:</a:t>
            </a:r>
          </a:p>
        </p:txBody>
      </p:sp>
      <p:sp>
        <p:nvSpPr>
          <p:cNvPr id="43011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Green: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Red: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Pink: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Brown: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Purple: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Green: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800">
                <a:cs typeface="Times New Roman" pitchFamily="18" charset="0"/>
              </a:rPr>
              <a:t>Yellow:</a:t>
            </a: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7346" y="304800"/>
            <a:ext cx="35408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ow your digestive system works - Emma Bryce">
            <a:hlinkClick r:id="" action="ppaction://media"/>
            <a:extLst>
              <a:ext uri="{FF2B5EF4-FFF2-40B4-BE49-F238E27FC236}">
                <a16:creationId xmlns:a16="http://schemas.microsoft.com/office/drawing/2014/main" id="{BC58ED56-8461-2189-123A-15487377B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128713"/>
            <a:ext cx="8178799" cy="460057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9F690-A750-4045-A8ED-6C2786F3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4267832"/>
            <a:ext cx="3604497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767" y="52996"/>
            <a:ext cx="4570022" cy="6805005"/>
            <a:chOff x="6101023" y="52996"/>
            <a:chExt cx="6093363" cy="680500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47CB7B04-5192-1FCB-0570-18D52006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6992" y="2216469"/>
            <a:ext cx="3106320" cy="3106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90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Organs of the Digestive System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52400" y="1066800"/>
            <a:ext cx="8610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3200" dirty="0">
                <a:solidFill>
                  <a:srgbClr val="002060"/>
                </a:solidFill>
                <a:cs typeface="Times New Roman" pitchFamily="18" charset="0"/>
              </a:rPr>
              <a:t>Two main groups</a:t>
            </a:r>
          </a:p>
          <a:p>
            <a:pPr marL="460375" lvl="1" indent="-28733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Alimentary canal – continuous coiled hollow tube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Mouth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Pharynx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Esophagus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Stomach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Small intestine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Large intestine</a:t>
            </a:r>
          </a:p>
          <a:p>
            <a:pPr marL="12573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Anus</a:t>
            </a:r>
          </a:p>
          <a:p>
            <a:pPr marL="744538" lvl="1" indent="-28733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endParaRPr lang="en-US" sz="800" dirty="0">
              <a:solidFill>
                <a:srgbClr val="002060"/>
              </a:solidFill>
              <a:cs typeface="Times New Roman" pitchFamily="18" charset="0"/>
            </a:endParaRPr>
          </a:p>
          <a:p>
            <a:pPr marL="460375" lvl="1" indent="-28733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Accessory digestive organs</a:t>
            </a:r>
          </a:p>
          <a:p>
            <a:pPr marL="1257300" indent="-342900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Teeth</a:t>
            </a:r>
          </a:p>
          <a:p>
            <a:pPr marL="1257300" indent="-342900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Salivary glands</a:t>
            </a:r>
          </a:p>
          <a:p>
            <a:pPr marL="1257300" indent="-342900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Pancreas</a:t>
            </a:r>
          </a:p>
          <a:p>
            <a:pPr marL="1257300" indent="-342900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Liver</a:t>
            </a:r>
          </a:p>
          <a:p>
            <a:pPr marL="1257300" indent="-342900">
              <a:lnSpc>
                <a:spcPct val="80000"/>
              </a:lnSpc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  <a:defRPr/>
            </a:pP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Gall bladder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b="3000"/>
          <a:stretch>
            <a:fillRect/>
          </a:stretch>
        </p:blipFill>
        <p:spPr bwMode="auto">
          <a:xfrm>
            <a:off x="4656138" y="2027238"/>
            <a:ext cx="4411662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/>
          <a:srcRect r="26068" b="9471"/>
          <a:stretch>
            <a:fillRect/>
          </a:stretch>
        </p:blipFill>
        <p:spPr bwMode="auto">
          <a:xfrm>
            <a:off x="6099175" y="3367088"/>
            <a:ext cx="2925763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4800" y="1066800"/>
            <a:ext cx="8458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</a:rPr>
              <a:t>Orifice through which food and air enter the body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</a:rPr>
              <a:t>It opens to the outside at the lips and empties into the throat 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</a:rPr>
              <a:t>Its boundaries are defined by the lips, cheeks, hard and soft palates, and uvula. 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Lips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(labia) – protect the anterior </a:t>
            </a:r>
          </a:p>
          <a:p>
            <a:pPr marL="342900" indent="-342900"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	opening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Cheeks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form the lateral walls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Hard palate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– forms the anterior roof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Soft palate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– forms the posterior roof</a:t>
            </a:r>
          </a:p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Uvula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fleshy projection of the soft palate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Mouth (Oral Cavity)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0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Mouth (Oral Cavity) Anatomy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0" y="990600"/>
            <a:ext cx="8686800" cy="207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200" dirty="0">
                <a:solidFill>
                  <a:srgbClr val="002060"/>
                </a:solidFill>
              </a:rPr>
              <a:t>It is divided into two sections:</a:t>
            </a:r>
            <a:endParaRPr lang="en-US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Vestibule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– space between lips &amp; cheeks externally and teeth and gums internally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Oral cavity 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– area contained by the teeth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/>
          <a:srcRect r="36494" b="10687"/>
          <a:stretch>
            <a:fillRect/>
          </a:stretch>
        </p:blipFill>
        <p:spPr bwMode="auto">
          <a:xfrm>
            <a:off x="5153025" y="2971800"/>
            <a:ext cx="36099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Mouth (Oral Cavity) Anatomy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28600" y="1219200"/>
            <a:ext cx="8763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Tonsils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Palatine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tonsils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: embedded in the lateral walls of the opening between the mouth and the pharynx</a:t>
            </a:r>
          </a:p>
          <a:p>
            <a:pPr marL="687388" lvl="1" indent="-230188"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000" b="1" dirty="0">
                <a:solidFill>
                  <a:srgbClr val="002060"/>
                </a:solidFill>
                <a:cs typeface="Times New Roman" pitchFamily="18" charset="0"/>
              </a:rPr>
              <a:t>Lingual tonsil</a:t>
            </a:r>
            <a:r>
              <a:rPr lang="en-US" sz="3000" dirty="0">
                <a:solidFill>
                  <a:srgbClr val="002060"/>
                </a:solidFill>
                <a:cs typeface="Times New Roman" pitchFamily="18" charset="0"/>
              </a:rPr>
              <a:t>: occupying the posterior part of the tongue surface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/>
          <a:srcRect l="11798" r="13297" b="3206"/>
          <a:stretch>
            <a:fillRect/>
          </a:stretch>
        </p:blipFill>
        <p:spPr bwMode="auto">
          <a:xfrm>
            <a:off x="4419600" y="3430588"/>
            <a:ext cx="35369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Processes of the Mouth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41325" y="1447800"/>
            <a:ext cx="8245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Mastication (chewing) of food</a:t>
            </a:r>
          </a:p>
          <a:p>
            <a:pPr marL="342900" indent="-342900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3400" dirty="0">
                <a:solidFill>
                  <a:srgbClr val="002060"/>
                </a:solidFill>
                <a:cs typeface="Times New Roman" pitchFamily="18" charset="0"/>
              </a:rPr>
              <a:t>Mixing masticated food with saliva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 autoUpdateAnimBg="0" advAuto="0"/>
      <p:bldP spid="1024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/>
          <a:srcRect r="3472"/>
          <a:stretch>
            <a:fillRect/>
          </a:stretch>
        </p:blipFill>
        <p:spPr bwMode="auto">
          <a:xfrm>
            <a:off x="4831080" y="3019147"/>
            <a:ext cx="4236720" cy="36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Pharynx Anatomy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04800" y="838200"/>
            <a:ext cx="86106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The cavity of the pharynx is about 12.5 cm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Nasopharynx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superior region behind nasal cavity but not part of the digestive system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Oropharynx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middle region behind mouth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Laryngopharynx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– inferior region, connected to the esophagus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Serves as a passageway for 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	air and food</a:t>
            </a:r>
          </a:p>
          <a:p>
            <a:pPr marL="342900" indent="-342900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Food is propelled to</a:t>
            </a:r>
          </a:p>
          <a:p>
            <a:pPr>
              <a:spcAft>
                <a:spcPts val="0"/>
              </a:spcAft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the esophagus by alternating </a:t>
            </a:r>
          </a:p>
          <a:p>
            <a:pPr>
              <a:spcAft>
                <a:spcPts val="0"/>
              </a:spcAft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contractions (peristalsis) of </a:t>
            </a:r>
          </a:p>
          <a:p>
            <a:pPr>
              <a:spcAft>
                <a:spcPts val="0"/>
              </a:spcAft>
              <a:buClr>
                <a:srgbClr val="FF6600"/>
              </a:buClr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two muscle layers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Longitudinal layer</a:t>
            </a:r>
          </a:p>
          <a:p>
            <a:pPr marL="687388" lvl="1" indent="-230188">
              <a:spcAft>
                <a:spcPts val="0"/>
              </a:spcAft>
              <a:buClr>
                <a:srgbClr val="FF6600"/>
              </a:buClr>
              <a:buFont typeface="Symbol" pitchFamily="18" charset="2"/>
              <a:buChar char="·"/>
            </a:pP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Circular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 autoUpdateAnimBg="0" advAuto="0"/>
      <p:bldP spid="11271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</TotalTime>
  <Words>1079</Words>
  <Application>Microsoft Office PowerPoint</Application>
  <PresentationFormat>On-screen Show (4:3)</PresentationFormat>
  <Paragraphs>201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Hawkeye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Noori</dc:creator>
  <cp:lastModifiedBy>goran nori</cp:lastModifiedBy>
  <cp:revision>107</cp:revision>
  <dcterms:created xsi:type="dcterms:W3CDTF">2003-03-12T16:27:42Z</dcterms:created>
  <dcterms:modified xsi:type="dcterms:W3CDTF">2023-10-25T19:24:50Z</dcterms:modified>
</cp:coreProperties>
</file>