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26" r:id="rId2"/>
    <p:sldMasterId id="2147483738" r:id="rId3"/>
    <p:sldMasterId id="2147483750" r:id="rId4"/>
    <p:sldMasterId id="2147483762" r:id="rId5"/>
    <p:sldMasterId id="2147483786" r:id="rId6"/>
    <p:sldMasterId id="2147483802" r:id="rId7"/>
    <p:sldMasterId id="2147483820" r:id="rId8"/>
    <p:sldMasterId id="2147483838" r:id="rId9"/>
  </p:sldMasterIdLst>
  <p:notesMasterIdLst>
    <p:notesMasterId r:id="rId50"/>
  </p:notesMasterIdLst>
  <p:sldIdLst>
    <p:sldId id="256" r:id="rId10"/>
    <p:sldId id="277" r:id="rId11"/>
    <p:sldId id="278" r:id="rId12"/>
    <p:sldId id="279" r:id="rId13"/>
    <p:sldId id="280" r:id="rId14"/>
    <p:sldId id="283" r:id="rId15"/>
    <p:sldId id="276" r:id="rId16"/>
    <p:sldId id="274" r:id="rId17"/>
    <p:sldId id="275" r:id="rId18"/>
    <p:sldId id="263" r:id="rId19"/>
    <p:sldId id="281" r:id="rId20"/>
    <p:sldId id="264" r:id="rId21"/>
    <p:sldId id="284" r:id="rId22"/>
    <p:sldId id="282" r:id="rId23"/>
    <p:sldId id="265" r:id="rId24"/>
    <p:sldId id="266" r:id="rId25"/>
    <p:sldId id="285" r:id="rId26"/>
    <p:sldId id="292" r:id="rId27"/>
    <p:sldId id="293" r:id="rId28"/>
    <p:sldId id="294" r:id="rId29"/>
    <p:sldId id="295" r:id="rId30"/>
    <p:sldId id="303" r:id="rId31"/>
    <p:sldId id="301" r:id="rId32"/>
    <p:sldId id="297" r:id="rId33"/>
    <p:sldId id="298" r:id="rId34"/>
    <p:sldId id="299" r:id="rId35"/>
    <p:sldId id="304" r:id="rId36"/>
    <p:sldId id="300" r:id="rId37"/>
    <p:sldId id="267" r:id="rId38"/>
    <p:sldId id="268" r:id="rId39"/>
    <p:sldId id="269" r:id="rId40"/>
    <p:sldId id="270" r:id="rId41"/>
    <p:sldId id="286" r:id="rId42"/>
    <p:sldId id="271" r:id="rId43"/>
    <p:sldId id="289" r:id="rId44"/>
    <p:sldId id="290" r:id="rId45"/>
    <p:sldId id="291" r:id="rId46"/>
    <p:sldId id="272" r:id="rId47"/>
    <p:sldId id="287" r:id="rId48"/>
    <p:sldId id="26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94" autoAdjust="0"/>
  </p:normalViewPr>
  <p:slideViewPr>
    <p:cSldViewPr snapToGrid="0">
      <p:cViewPr>
        <p:scale>
          <a:sx n="70" d="100"/>
          <a:sy n="70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0D635-2920-4AB0-8F6D-976760662D0C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F9CAD-0AE4-4D27-A8BE-46A828B5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8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0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0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8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10" y="4682076"/>
            <a:ext cx="8936847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10/8/2023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1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3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7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170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992CC03D-4106-469E-9431-AC4E6A68E1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031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2B8C6A87-15EB-4FBD-B7E6-E32CC104FD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00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F550C6DA-4134-4248-9986-CA4FBA8F8B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863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394F326F-B9F9-40B3-A006-947D41CD07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832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FF74C092-3FE9-414C-8B82-9BF71DCB12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725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1307878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10" y="4682076"/>
            <a:ext cx="8936847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10/8/2023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1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3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043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427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23" name="Rectangle 22"/>
          <p:cNvSpPr/>
          <p:nvPr/>
        </p:nvSpPr>
        <p:spPr>
          <a:xfrm>
            <a:off x="1307878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6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16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smtClean="0"/>
              <a:pPr/>
              <a:t>10/8/2023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66" y="5177408"/>
            <a:ext cx="566013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5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509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848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86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85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3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6080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41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864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1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1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3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9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3503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60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9" y="6035040"/>
            <a:ext cx="4588003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8" y="603504"/>
            <a:ext cx="3144775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8" y="2386584"/>
            <a:ext cx="3144775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828985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640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49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A22414A8-7C6C-444F-BB5F-FD76B7242E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36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13822083-7BEE-40C2-8B9C-BB1505C945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18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0F71C1D1-A4CF-424A-A1DD-247A7A28E1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19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297111F5-62B2-4111-A1DB-4EABD97712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98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D98BA278-9748-4DF7-953D-CEA0E01145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02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785463D6-4CA8-401F-BB1F-241831FE59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53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7E102CE3-1B72-4469-A267-B389CA6699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5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B14D3DBB-D5A3-4CF3-9735-4554D6FD28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85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72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4E50AF5A-3D06-47FC-9CB6-B56DFD9E1C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93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B9CB59AD-EB5B-4341-ABA3-6AA0A37E43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00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7E055F8B-3269-4895-AF4D-5F138AF79D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79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A22414A8-7C6C-444F-BB5F-FD76B7242E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65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13822083-7BEE-40C2-8B9C-BB1505C945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235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0F71C1D1-A4CF-424A-A1DD-247A7A28E1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0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297111F5-62B2-4111-A1DB-4EABD97712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04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D98BA278-9748-4DF7-953D-CEA0E01145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79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785463D6-4CA8-401F-BB1F-241831FE59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78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7E102CE3-1B72-4469-A267-B389CA6699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6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8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6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16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66" y="5177408"/>
            <a:ext cx="566013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5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52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B14D3DBB-D5A3-4CF3-9735-4554D6FD28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277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4E50AF5A-3D06-47FC-9CB6-B56DFD9E1C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15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B9CB59AD-EB5B-4341-ABA3-6AA0A37E43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19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7E055F8B-3269-4895-AF4D-5F138AF79D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11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A22414A8-7C6C-444F-BB5F-FD76B7242E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856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13822083-7BEE-40C2-8B9C-BB1505C945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655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0F71C1D1-A4CF-424A-A1DD-247A7A28E1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479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297111F5-62B2-4111-A1DB-4EABD97712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839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D98BA278-9748-4DF7-953D-CEA0E01145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0078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785463D6-4CA8-401F-BB1F-241831FE59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9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811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7E102CE3-1B72-4469-A267-B389CA6699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587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B14D3DBB-D5A3-4CF3-9735-4554D6FD28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45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4E50AF5A-3D06-47FC-9CB6-B56DFD9E1C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301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B9CB59AD-EB5B-4341-ABA3-6AA0A37E43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948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7E055F8B-3269-4895-AF4D-5F138AF79D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131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1307878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10" y="4682076"/>
            <a:ext cx="8936847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10/8/2023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1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3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386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894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23" name="Rectangle 22"/>
          <p:cNvSpPr/>
          <p:nvPr/>
        </p:nvSpPr>
        <p:spPr>
          <a:xfrm>
            <a:off x="1307878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6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16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smtClean="0"/>
              <a:pPr/>
              <a:t>10/8/2023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66" y="5177408"/>
            <a:ext cx="566013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5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87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056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86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85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2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86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85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79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9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097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1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1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3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9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630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60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9" y="6035040"/>
            <a:ext cx="4588003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8" y="603504"/>
            <a:ext cx="3144775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8" y="2386584"/>
            <a:ext cx="3144775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0747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973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528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3-</a:t>
            </a:r>
            <a:fld id="{8EDC3A4E-DF63-4337-864F-07DC294BB0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092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3-</a:t>
            </a:r>
            <a:fld id="{9FB1C6D5-25B6-4403-B659-25B25AD7A5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419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3-</a:t>
            </a:r>
            <a:fld id="{7D671222-6EDE-4693-8C7C-34479FA1DA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120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3-</a:t>
            </a:r>
            <a:fld id="{50BC8EBE-4EBB-48E9-81A6-291F201E38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630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3-</a:t>
            </a:r>
            <a:fld id="{C08BBD60-D5A9-4A80-A2B4-42D437251F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273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3-</a:t>
            </a:r>
            <a:fld id="{0CD97FB9-7CCF-4AEA-8430-C814E23D4E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267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3-</a:t>
            </a:r>
            <a:fld id="{98933614-8DB8-413E-AACB-92FCC2DED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358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3-</a:t>
            </a:r>
            <a:fld id="{5BCF5619-CB5C-4805-A60E-67238191BF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247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3-</a:t>
            </a:r>
            <a:fld id="{3D270573-5288-442C-A1B0-215AB7E2B2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363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3-</a:t>
            </a:r>
            <a:fld id="{4486F57C-9F11-41A1-BE89-0A90C26F1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9246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3-</a:t>
            </a:r>
            <a:fld id="{23CA3795-9138-407E-8EC6-4989453B38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559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3-</a:t>
            </a:r>
            <a:fld id="{7F9373C5-35F4-405D-A412-6D74A72D89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619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93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3-</a:t>
            </a:r>
            <a:fld id="{709B8802-FC17-482E-BFD9-144C175DAF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544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3-</a:t>
            </a:r>
            <a:fld id="{9EA85622-AE48-41AE-9072-948DC7C1AF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0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886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93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3-</a:t>
            </a:r>
            <a:fld id="{FC860D85-7527-4B2D-92D1-53140A2610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734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45589B81-732E-4871-9EC8-8A04B7CA04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033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2D66234A-6641-45A5-B820-27773138B6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067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21738EB2-1044-401A-A419-061AB43FB1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1418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27853502-B635-4726-B9A0-937D6CFBFC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96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804BA060-88CA-447D-B6E7-3925EE1A90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3871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455D62C6-349C-46BF-A1D7-DAFEA518D3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5614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3B9A4CF4-FC2F-4DC3-9CFA-F5CE703249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172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1DBAA222-D921-4021-9003-D3A6668EF2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798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E068DB96-8576-4617-930E-38373D337D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7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1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1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10/8/2023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3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9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250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4973C23F-7629-4CF4-BB52-A694181349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815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8827B141-F9E6-4051-A802-6C3359E33C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223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26046BA4-746E-4474-B591-EBB92DC74B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57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93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992CC03D-4106-469E-9431-AC4E6A68E1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750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2B8C6A87-15EB-4FBD-B7E6-E32CC104FD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792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F550C6DA-4134-4248-9986-CA4FBA8F8B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886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93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394F326F-B9F9-40B3-A006-947D41CD07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03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93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FF74C092-3FE9-414C-8B82-9BF71DCB12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006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45589B81-732E-4871-9EC8-8A04B7CA04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438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2D66234A-6641-45A5-B820-27773138B6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60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9" y="6035040"/>
            <a:ext cx="4588003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8" y="603504"/>
            <a:ext cx="3144775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8" y="2386584"/>
            <a:ext cx="3144775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6895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21738EB2-1044-401A-A419-061AB43FB1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7909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27853502-B635-4726-B9A0-937D6CFBFC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327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804BA060-88CA-447D-B6E7-3925EE1A90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995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455D62C6-349C-46BF-A1D7-DAFEA518D3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483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3B9A4CF4-FC2F-4DC3-9CFA-F5CE703249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902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1DBAA222-D921-4021-9003-D3A6668EF2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400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E068DB96-8576-4617-930E-38373D337D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688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4973C23F-7629-4CF4-BB52-A694181349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75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8827B141-F9E6-4051-A802-6C3359E33C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222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26046BA4-746E-4474-B591-EBB92DC74B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0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6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2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20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BA0752B4-69FF-4F97-83F5-24E9307849E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5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rgbClr val="004E4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CD2D6"/>
        </a:buClr>
        <a:buChar char="–"/>
        <a:defRPr sz="2800">
          <a:solidFill>
            <a:srgbClr val="004E4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rgbClr val="004E4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E4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BA0752B4-69FF-4F97-83F5-24E9307849E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4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rgbClr val="004E4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CD2D6"/>
        </a:buClr>
        <a:buChar char="–"/>
        <a:defRPr sz="2800">
          <a:solidFill>
            <a:srgbClr val="004E4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rgbClr val="004E4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E4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1-</a:t>
            </a:r>
            <a:fld id="{BA0752B4-69FF-4F97-83F5-24E9307849E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7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rgbClr val="004E4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CD2D6"/>
        </a:buClr>
        <a:buChar char="–"/>
        <a:defRPr sz="2800">
          <a:solidFill>
            <a:srgbClr val="004E4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rgbClr val="004E4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E4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6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3-</a:t>
            </a:r>
            <a:fld id="{7B40F956-DA88-4FBE-A08E-D38BBCF86D8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rgbClr val="004E4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CD2D6"/>
        </a:buClr>
        <a:buChar char="–"/>
        <a:defRPr sz="2800">
          <a:solidFill>
            <a:srgbClr val="004E4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rgbClr val="004E4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E4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595F47F3-6ED3-4453-BA84-CF168EA3B32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0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rgbClr val="004E4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CD2D6"/>
        </a:buClr>
        <a:buChar char="–"/>
        <a:defRPr sz="2800">
          <a:solidFill>
            <a:srgbClr val="004E4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rgbClr val="004E4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E4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595F47F3-6ED3-4453-BA84-CF168EA3B32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9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rgbClr val="004E4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CD2D6"/>
        </a:buClr>
        <a:buChar char="–"/>
        <a:defRPr sz="2800">
          <a:solidFill>
            <a:srgbClr val="004E4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rgbClr val="004E4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E4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6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5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2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2DC0967-ECFB-46A2-ADEB-01374F3D3C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005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33173E3-A708-4A63-AB1F-6729F5E53B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200" y="457202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9D98FDEF-0256-4AA6-B4F5-14FEE180D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6739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249" y="1297576"/>
            <a:ext cx="5716339" cy="3042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Molecular Biology &amp; Proteomics</a:t>
            </a:r>
            <a:br>
              <a:rPr lang="en-US" sz="3600" dirty="0" smtClean="0"/>
            </a:br>
            <a:r>
              <a:rPr lang="en-US" sz="3600" cap="none" dirty="0" smtClean="0"/>
              <a:t>Introduction </a:t>
            </a:r>
            <a:r>
              <a:rPr lang="en-US" sz="3600" dirty="0" smtClean="0"/>
              <a:t> 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2820" y="3929194"/>
            <a:ext cx="6995899" cy="11698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="1" dirty="0"/>
              <a:t>Name of </a:t>
            </a:r>
            <a:r>
              <a:rPr lang="en-US" sz="1400" b="1" dirty="0" smtClean="0"/>
              <a:t>teacher Dr. Ahmad H. Ibrahim </a:t>
            </a:r>
            <a:endParaRPr lang="en-US" sz="1400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Molecular Biology &amp; </a:t>
            </a:r>
            <a:r>
              <a:rPr lang="en-US" sz="1400" dirty="0" smtClean="0"/>
              <a:t>Proteomics </a:t>
            </a: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 smtClean="0"/>
              <a:t>course code: </a:t>
            </a:r>
            <a:r>
              <a:rPr lang="en-US" sz="1400" dirty="0"/>
              <a:t>PHAR 338</a:t>
            </a: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Semester /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week 1.10.2023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ABEB269-2208-4181-9DDB-A5C2D189B2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51299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xmlns="" id="{384CBE60-0977-4285-9BF5-9D8271989A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365599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xmlns="" id="{1911CEBB-5C08-41C5-8954-C727FC8755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057239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xmlns="" id="{E56FA950-4DFC-4710-A30A-6E55033CA4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365599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9E2F7C9-81DF-F3F0-E0A3-1B3E21455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14" y="1224864"/>
            <a:ext cx="2204151" cy="220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007110216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 bwMode="auto">
          <a:xfrm>
            <a:off x="1428176" y="3645877"/>
            <a:ext cx="2204293" cy="2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3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1-</a:t>
            </a:r>
            <a:fld id="{131A4072-3619-47D8-8E78-A895D2E1FE85}" type="slidenum">
              <a:rPr 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Brief History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molecular biology?</a:t>
            </a:r>
          </a:p>
          <a:p>
            <a:pPr lvl="1" eaLnBrk="1" hangingPunct="1"/>
            <a:r>
              <a:rPr lang="en-US" dirty="0" smtClean="0"/>
              <a:t>The attempt to understand biological phenomena in molecular </a:t>
            </a:r>
            <a:r>
              <a:rPr lang="en-US" dirty="0" smtClean="0"/>
              <a:t>terms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The study of gene structure and function at the molecular </a:t>
            </a:r>
            <a:r>
              <a:rPr lang="en-US" dirty="0" smtClean="0"/>
              <a:t>level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Molecular biology is a melding of aspects of genetics and biochemistry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91A2A9-F606-770E-4F01-A068A154E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113" y="226679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7351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1-</a:t>
            </a:r>
            <a:fld id="{785463D6-4CA8-401F-BB1F-241831FE59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AutoShape 2" descr="Close relationship of Biochemistry to Molecular Biology and Genetics.... |  Download Scientific Diagram"/>
          <p:cNvSpPr>
            <a:spLocks noChangeAspect="1" noChangeArrowheads="1"/>
          </p:cNvSpPr>
          <p:nvPr/>
        </p:nvSpPr>
        <p:spPr bwMode="auto">
          <a:xfrm>
            <a:off x="155578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1907871"/>
            <a:ext cx="11434763" cy="424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239" y="1191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5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1-</a:t>
            </a:r>
            <a:fld id="{9B2C2E77-35F4-4D00-867D-93327EC51F1E}" type="slidenum">
              <a:rPr lang="en-US">
                <a:solidFill>
                  <a:srgbClr val="000000"/>
                </a:solidFill>
              </a:rPr>
              <a:pPr eaLnBrk="1" hangingPunct="1"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13899" y="324831"/>
            <a:ext cx="10476932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Chromosome Theory of Inheritance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03" y="2077280"/>
            <a:ext cx="8539309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Chromosomes</a:t>
            </a:r>
            <a:r>
              <a:rPr lang="en-US" dirty="0" smtClean="0"/>
              <a:t> are discrete physical entities that carry the </a:t>
            </a:r>
            <a:r>
              <a:rPr lang="en-US" dirty="0" smtClean="0"/>
              <a:t>genes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Thomas Hunt Morgan used the fruit fly, </a:t>
            </a:r>
            <a:r>
              <a:rPr lang="en-US" i="1" dirty="0" smtClean="0"/>
              <a:t>Drosophila melanogaster</a:t>
            </a:r>
            <a:r>
              <a:rPr lang="en-US" dirty="0" smtClean="0"/>
              <a:t>, to study </a:t>
            </a:r>
            <a:r>
              <a:rPr lang="en-US" dirty="0" smtClean="0"/>
              <a:t>genetics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91A2A9-F606-770E-4F01-A068A154E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113" y="226679"/>
            <a:ext cx="1017905" cy="1017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996" y="1910685"/>
            <a:ext cx="3158021" cy="39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328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1-</a:t>
            </a:r>
            <a:fld id="{9B2C2E77-35F4-4D00-867D-93327EC51F1E}" type="slidenum">
              <a:rPr lang="en-US">
                <a:solidFill>
                  <a:srgbClr val="000000"/>
                </a:solidFill>
              </a:rPr>
              <a:pPr eaLnBrk="1" hangingPunct="1"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13899" y="324831"/>
            <a:ext cx="10476932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Chromosome Theory of Inheritance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0" y="1545916"/>
            <a:ext cx="8539309" cy="45259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Autosomes</a:t>
            </a:r>
            <a:r>
              <a:rPr lang="en-US" dirty="0" smtClean="0"/>
              <a:t> occur in pairs in a given </a:t>
            </a:r>
            <a:r>
              <a:rPr lang="en-US" dirty="0" smtClean="0"/>
              <a:t>individual</a:t>
            </a:r>
            <a:endParaRPr lang="en-US" dirty="0" smtClean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91A2A9-F606-770E-4F01-A068A154E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113" y="226679"/>
            <a:ext cx="1017905" cy="1017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89" y="1776558"/>
            <a:ext cx="3498583" cy="406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846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1-</a:t>
            </a:r>
            <a:fld id="{7E102CE3-1B72-4469-A267-B389CA66994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835" y="863814"/>
            <a:ext cx="6296167" cy="534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3734" y="863816"/>
            <a:ext cx="6273420" cy="434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sz="3200" kern="0" dirty="0">
                <a:solidFill>
                  <a:srgbClr val="333399"/>
                </a:solidFill>
              </a:rPr>
              <a:t>Sex chromosomes</a:t>
            </a:r>
            <a:r>
              <a:rPr lang="en-US" sz="3200" kern="0" dirty="0">
                <a:solidFill>
                  <a:srgbClr val="004E4C"/>
                </a:solidFill>
              </a:rPr>
              <a:t> are identified as X and </a:t>
            </a:r>
            <a:r>
              <a:rPr lang="en-US" sz="3200" kern="0" dirty="0" smtClean="0">
                <a:solidFill>
                  <a:srgbClr val="004E4C"/>
                </a:solidFill>
              </a:rPr>
              <a:t>Y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</a:pPr>
            <a:endParaRPr lang="en-US" sz="3200" kern="0" dirty="0" smtClean="0">
              <a:solidFill>
                <a:srgbClr val="004E4C"/>
              </a:solidFill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</a:pPr>
            <a:endParaRPr lang="en-US" sz="3200" kern="0" dirty="0">
              <a:solidFill>
                <a:srgbClr val="004E4C"/>
              </a:solidFill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CD2D6"/>
              </a:buClr>
              <a:buFontTx/>
              <a:buChar char="–"/>
            </a:pPr>
            <a:r>
              <a:rPr lang="en-US" sz="2800" kern="0" dirty="0">
                <a:solidFill>
                  <a:srgbClr val="004E4C"/>
                </a:solidFill>
              </a:rPr>
              <a:t>Female has two X </a:t>
            </a:r>
            <a:r>
              <a:rPr lang="en-US" sz="2800" kern="0" dirty="0" smtClean="0">
                <a:solidFill>
                  <a:srgbClr val="004E4C"/>
                </a:solidFill>
              </a:rPr>
              <a:t>chromosomes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CD2D6"/>
              </a:buClr>
            </a:pPr>
            <a:endParaRPr lang="en-US" sz="2800" kern="0" dirty="0" smtClean="0">
              <a:solidFill>
                <a:srgbClr val="004E4C"/>
              </a:solidFill>
            </a:endParaRP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CD2D6"/>
              </a:buClr>
            </a:pPr>
            <a:endParaRPr lang="en-US" sz="2800" kern="0" dirty="0">
              <a:solidFill>
                <a:srgbClr val="004E4C"/>
              </a:solidFill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CD2D6"/>
              </a:buClr>
              <a:buFontTx/>
              <a:buChar char="–"/>
            </a:pPr>
            <a:r>
              <a:rPr lang="en-US" sz="2800" kern="0" dirty="0">
                <a:solidFill>
                  <a:srgbClr val="004E4C"/>
                </a:solidFill>
              </a:rPr>
              <a:t>Male has one X and one Y chromosome</a:t>
            </a:r>
          </a:p>
        </p:txBody>
      </p:sp>
    </p:spTree>
    <p:extLst>
      <p:ext uri="{BB962C8B-B14F-4D97-AF65-F5344CB8AC3E}">
        <p14:creationId xmlns:p14="http://schemas.microsoft.com/office/powerpoint/2010/main" val="3417909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1-</a:t>
            </a:r>
            <a:fld id="{A0439EBF-596F-4E18-90BD-378F90962C9B}" type="slidenum">
              <a:rPr lang="en-US"/>
              <a:pPr eaLnBrk="1" hangingPunct="1"/>
              <a:t>15</a:t>
            </a:fld>
            <a:endParaRPr lang="en-US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Hypothetical Chromosomes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Every gene has its place, or </a:t>
            </a:r>
            <a:r>
              <a:rPr lang="en-US" dirty="0" smtClean="0">
                <a:solidFill>
                  <a:schemeClr val="accent2"/>
                </a:solidFill>
              </a:rPr>
              <a:t>locus</a:t>
            </a:r>
            <a:r>
              <a:rPr lang="en-US" dirty="0" smtClean="0"/>
              <a:t>, on a chromosome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Genotype</a:t>
            </a:r>
            <a:r>
              <a:rPr lang="en-US" dirty="0" smtClean="0"/>
              <a:t> is the combination of alleles found in an </a:t>
            </a:r>
            <a:r>
              <a:rPr lang="en-US" dirty="0" smtClean="0"/>
              <a:t>organism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Phenotype</a:t>
            </a:r>
            <a:r>
              <a:rPr lang="en-US" dirty="0" smtClean="0"/>
              <a:t> is the visible expression of the genotype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Wild-type</a:t>
            </a:r>
            <a:r>
              <a:rPr lang="en-US" dirty="0" smtClean="0"/>
              <a:t> phenotype is the most common or generally accepted standard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Mutant</a:t>
            </a:r>
            <a:r>
              <a:rPr lang="en-US" dirty="0" smtClean="0"/>
              <a:t> alleles are usually recessive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91A2A9-F606-770E-4F01-A068A154E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113" y="226679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0715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1-</a:t>
            </a:r>
            <a:fld id="{23F95781-DF3C-409D-A6B8-A6B580918E2A}" type="slidenum">
              <a:rPr lang="en-US">
                <a:solidFill>
                  <a:srgbClr val="000000"/>
                </a:solidFill>
              </a:rPr>
              <a:pPr eaLnBrk="1" hangingPunct="1"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1.2  Molecular Genetics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124" y="1586553"/>
            <a:ext cx="8213677" cy="5128146"/>
          </a:xfrm>
        </p:spPr>
        <p:txBody>
          <a:bodyPr/>
          <a:lstStyle/>
          <a:p>
            <a:pPr eaLnBrk="1" hangingPunct="1"/>
            <a:r>
              <a:rPr lang="en-US" dirty="0" smtClean="0"/>
              <a:t>The Discovery of DNA:  </a:t>
            </a:r>
            <a:r>
              <a:rPr lang="en-US" sz="2800" dirty="0" smtClean="0"/>
              <a:t>The general structure of nucleic acids were found by the end of the 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 smtClean="0"/>
              <a:t>century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lvl="1" eaLnBrk="1" hangingPunct="1"/>
            <a:r>
              <a:rPr lang="en-US" dirty="0" smtClean="0"/>
              <a:t>Long </a:t>
            </a:r>
            <a:r>
              <a:rPr lang="en-US" dirty="0" smtClean="0"/>
              <a:t>polymers or chains of </a:t>
            </a:r>
            <a:r>
              <a:rPr lang="en-US" dirty="0" smtClean="0"/>
              <a:t>nucleotides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Nucleotides are linked by sugars through phosphate </a:t>
            </a:r>
            <a:r>
              <a:rPr lang="en-US" dirty="0" smtClean="0"/>
              <a:t>groups</a:t>
            </a:r>
          </a:p>
          <a:p>
            <a:pPr marL="457200" lvl="1" indent="0" eaLnBrk="1" hangingPunct="1">
              <a:buNone/>
            </a:pPr>
            <a:endParaRPr lang="en-US" dirty="0" smtClean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967" y="1513488"/>
            <a:ext cx="3436420" cy="387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799" y="177424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596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1-</a:t>
            </a:r>
            <a:fld id="{23F95781-DF3C-409D-A6B8-A6B580918E2A}" type="slidenum">
              <a:rPr lang="en-US">
                <a:solidFill>
                  <a:srgbClr val="000000"/>
                </a:solidFill>
              </a:rPr>
              <a:pPr eaLnBrk="1" hangingPunct="1"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1.2  Molecular Genetics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617" y="1389677"/>
            <a:ext cx="8387099" cy="512814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Composition of Genes:  </a:t>
            </a:r>
            <a:r>
              <a:rPr lang="en-US" sz="2800" dirty="0" smtClean="0"/>
              <a:t>In 1944, Avery and his colleagues demonstrated that genes are composed of nucleic acids</a:t>
            </a:r>
            <a:endParaRPr lang="en-US" dirty="0" smtClean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299" y="1877906"/>
            <a:ext cx="2960688" cy="221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909" y="2986771"/>
            <a:ext cx="5621008" cy="323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0265" y="6396337"/>
            <a:ext cx="10468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sequences of nitrogenous bases on the two strands of a DNA molecule are complementary.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4" y="2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385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2-</a:t>
            </a:r>
            <a:fld id="{264B56A2-977D-4F36-902A-BDE8A502B9D5}" type="slidenum">
              <a:rPr lang="en-US" smtClean="0">
                <a:solidFill>
                  <a:srgbClr val="000000"/>
                </a:solidFill>
              </a:rPr>
              <a:pPr eaLnBrk="1" hangingPunct="1"/>
              <a:t>18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Nature of  Genetic Material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109728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000" dirty="0" smtClean="0"/>
              <a:t>Historical Background</a:t>
            </a:r>
          </a:p>
          <a:p>
            <a:pPr marL="609600" indent="-609600" eaLnBrk="1" hangingPunct="1"/>
            <a:r>
              <a:rPr lang="en-US" sz="2900" dirty="0" err="1" smtClean="0"/>
              <a:t>Miescher</a:t>
            </a:r>
            <a:r>
              <a:rPr lang="en-US" sz="2900" dirty="0" smtClean="0"/>
              <a:t> isolated nuclei from pus (white blood cells) in 1869</a:t>
            </a:r>
          </a:p>
          <a:p>
            <a:pPr marL="990600" lvl="1" indent="-533400" eaLnBrk="1" hangingPunct="1"/>
            <a:r>
              <a:rPr lang="en-US" sz="2600" dirty="0" smtClean="0"/>
              <a:t>Found a novel phosphorus-bearing substance = </a:t>
            </a:r>
            <a:r>
              <a:rPr lang="en-US" sz="2600" dirty="0" err="1" smtClean="0"/>
              <a:t>nuclein</a:t>
            </a:r>
            <a:endParaRPr lang="en-US" sz="2600" dirty="0" smtClean="0"/>
          </a:p>
          <a:p>
            <a:pPr marL="990600" lvl="1" indent="-533400" eaLnBrk="1" hangingPunct="1"/>
            <a:r>
              <a:rPr lang="en-US" sz="2600" dirty="0" err="1" smtClean="0"/>
              <a:t>Nuclein</a:t>
            </a:r>
            <a:r>
              <a:rPr lang="en-US" sz="2600" dirty="0" smtClean="0"/>
              <a:t> is mostly chromatin, a complex of DNA and chromosomal proteins</a:t>
            </a:r>
          </a:p>
          <a:p>
            <a:pPr marL="609600" indent="-609600" eaLnBrk="1" hangingPunct="1"/>
            <a:r>
              <a:rPr lang="en-US" sz="2900" dirty="0" smtClean="0"/>
              <a:t>End of 19</a:t>
            </a:r>
            <a:r>
              <a:rPr lang="en-US" sz="2900" baseline="30000" dirty="0" smtClean="0"/>
              <a:t>th</a:t>
            </a:r>
            <a:r>
              <a:rPr lang="en-US" sz="2900" dirty="0" smtClean="0"/>
              <a:t> century – DNA and RNA separated from proteins</a:t>
            </a:r>
          </a:p>
          <a:p>
            <a:pPr marL="609600" indent="-609600" eaLnBrk="1" hangingPunct="1"/>
            <a:r>
              <a:rPr lang="en-US" sz="2900" dirty="0" err="1" smtClean="0"/>
              <a:t>Levene</a:t>
            </a:r>
            <a:r>
              <a:rPr lang="en-US" sz="2900" dirty="0" smtClean="0"/>
              <a:t>, Jacobs, et al. characterized basic composition of DNA and RNA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4" y="2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094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2-</a:t>
            </a:r>
            <a:fld id="{E973EF54-7D9C-4CF0-AE1D-D1F9243CA49C}" type="slidenum">
              <a:rPr lang="en-US" smtClean="0">
                <a:solidFill>
                  <a:srgbClr val="000000"/>
                </a:solidFill>
              </a:rPr>
              <a:pPr eaLnBrk="1" hangingPunct="1"/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Transformation in Bacteria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0972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Key experiments done by Frederick Griffith in 1928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Observed change in </a:t>
            </a:r>
            <a:r>
              <a:rPr lang="en-US" sz="2800" i="1" smtClean="0"/>
              <a:t>Streptococcus pneumoniae</a:t>
            </a:r>
            <a:r>
              <a:rPr lang="en-US" smtClean="0"/>
              <a:t> </a:t>
            </a:r>
            <a:r>
              <a:rPr lang="en-US" smtClean="0">
                <a:cs typeface="Arial" pitchFamily="34" charset="0"/>
              </a:rPr>
              <a:t>— </a:t>
            </a:r>
            <a:r>
              <a:rPr lang="en-US" smtClean="0"/>
              <a:t>from virulent (S) smooth colonies where bacterial had capsules, to avirulent (R) rough colonies without capsules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Heat-killed virulent colonies could transform avirulent colonies to virulent ones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4" y="111154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43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203" y="226665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685" y="1540537"/>
            <a:ext cx="10795379" cy="47656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r>
              <a:rPr lang="en-US" sz="2400" dirty="0">
                <a:latin typeface="+mj-lt"/>
              </a:rPr>
              <a:t>I. Introduction to Molecular Biology</a:t>
            </a:r>
          </a:p>
          <a:p>
            <a:r>
              <a:rPr lang="en-US" sz="2400" dirty="0">
                <a:latin typeface="+mj-lt"/>
              </a:rPr>
              <a:t>•	Definition of Molecular Biology</a:t>
            </a:r>
          </a:p>
          <a:p>
            <a:r>
              <a:rPr lang="en-US" sz="2400" dirty="0">
                <a:latin typeface="+mj-lt"/>
              </a:rPr>
              <a:t>•	Scope and Significance of Molecular Biology</a:t>
            </a:r>
          </a:p>
          <a:p>
            <a:r>
              <a:rPr lang="en-US" sz="2400" dirty="0">
                <a:latin typeface="+mj-lt"/>
              </a:rPr>
              <a:t>II. The Chromosome Theory of Inheritance</a:t>
            </a:r>
          </a:p>
          <a:p>
            <a:r>
              <a:rPr lang="en-US" sz="2400" dirty="0">
                <a:latin typeface="+mj-lt"/>
              </a:rPr>
              <a:t>•	Chromosomes as Carriers of Genes</a:t>
            </a:r>
          </a:p>
          <a:p>
            <a:r>
              <a:rPr lang="en-US" sz="2400" dirty="0">
                <a:latin typeface="+mj-lt"/>
              </a:rPr>
              <a:t>•	Thomas Hunt Morgan and His Contributions</a:t>
            </a:r>
          </a:p>
          <a:p>
            <a:r>
              <a:rPr lang="en-US" sz="2400" dirty="0">
                <a:latin typeface="+mj-lt"/>
              </a:rPr>
              <a:t>•	Autosomes and Sex Chromosomes</a:t>
            </a:r>
          </a:p>
          <a:p>
            <a:r>
              <a:rPr lang="en-US" sz="2400" dirty="0">
                <a:latin typeface="+mj-lt"/>
              </a:rPr>
              <a:t>•	Chromosomal Composition in Males and </a:t>
            </a:r>
            <a:r>
              <a:rPr lang="en-US" sz="2400" dirty="0" smtClean="0">
                <a:latin typeface="+mj-lt"/>
              </a:rPr>
              <a:t>Females</a:t>
            </a:r>
            <a:endParaRPr lang="en-US" sz="24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91A2A9-F606-770E-4F01-A068A154E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113" y="226679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10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2-</a:t>
            </a:r>
            <a:fld id="{F804B468-BBB5-4B64-93C9-7E8BF00D752A}" type="slidenum">
              <a:rPr lang="en-US" smtClean="0">
                <a:solidFill>
                  <a:srgbClr val="000000"/>
                </a:solidFill>
              </a:rPr>
              <a:pPr eaLnBrk="1" hangingPunct="1"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 of Griffith’s Transformation Experiments</a:t>
            </a:r>
          </a:p>
        </p:txBody>
      </p:sp>
      <p:pic>
        <p:nvPicPr>
          <p:cNvPr id="5124" name="Picture 5" descr="griffith_s_transfor_c_la_73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676400"/>
            <a:ext cx="8424333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4" y="97505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453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2-</a:t>
            </a:r>
            <a:fld id="{2E8ADC28-6657-4523-B9E6-CA171D319915}" type="slidenum">
              <a:rPr lang="en-US" smtClean="0">
                <a:solidFill>
                  <a:srgbClr val="000000"/>
                </a:solidFill>
              </a:rPr>
              <a:pPr eaLnBrk="1" hangingPunct="1"/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DNA: The Transforming Material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681" y="1654796"/>
            <a:ext cx="4871526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In 1944 a group used a transformation test similar to Griffith’s procedure taking care to define the chemical nature of the transforming </a:t>
            </a:r>
            <a:r>
              <a:rPr lang="en-US" dirty="0" smtClean="0"/>
              <a:t>substance.</a:t>
            </a:r>
            <a:endParaRPr lang="en-US" dirty="0" smtClean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4" y="19304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036" y="1501253"/>
            <a:ext cx="6769289" cy="417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08729" y="5979653"/>
            <a:ext cx="6424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7070"/>
                </a:solidFill>
                <a:latin typeface="ElsevierGulliver"/>
              </a:rPr>
              <a:t>Schematic diagram of Griffith's experiment which demonstrates bacterial </a:t>
            </a:r>
            <a:r>
              <a:rPr lang="en-US" b="1" dirty="0" err="1" smtClean="0">
                <a:solidFill>
                  <a:srgbClr val="707070"/>
                </a:solidFill>
                <a:latin typeface="ElsevierGulliver"/>
              </a:rPr>
              <a:t>transformation.C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433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2-</a:t>
            </a:r>
            <a:fld id="{2E8ADC28-6657-4523-B9E6-CA171D319915}" type="slidenum">
              <a:rPr lang="en-US" smtClean="0">
                <a:solidFill>
                  <a:srgbClr val="000000"/>
                </a:solidFill>
              </a:rPr>
              <a:pPr eaLnBrk="1" hangingPunct="1"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DNA: The Transforming Material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408" y="1409136"/>
            <a:ext cx="10972800" cy="4525963"/>
          </a:xfrm>
        </p:spPr>
        <p:txBody>
          <a:bodyPr/>
          <a:lstStyle/>
          <a:p>
            <a:pPr lvl="1" algn="just" eaLnBrk="1" hangingPunct="1"/>
            <a:r>
              <a:rPr lang="en-US" sz="3600" dirty="0" smtClean="0"/>
              <a:t>Techniques </a:t>
            </a:r>
            <a:r>
              <a:rPr lang="en-US" sz="3600" dirty="0" smtClean="0"/>
              <a:t>used excluded both protein and RNA as the chemical agent of transformation</a:t>
            </a:r>
          </a:p>
          <a:p>
            <a:pPr lvl="1" algn="just" eaLnBrk="1" hangingPunct="1"/>
            <a:r>
              <a:rPr lang="en-US" sz="3600" dirty="0" smtClean="0"/>
              <a:t>Other treatments verified that DNA is the chemical agent of transformation of </a:t>
            </a:r>
            <a:r>
              <a:rPr lang="en-US" sz="3600" i="1" dirty="0" smtClean="0"/>
              <a:t>S. </a:t>
            </a:r>
            <a:r>
              <a:rPr lang="en-US" sz="3600" i="1" dirty="0" err="1" smtClean="0"/>
              <a:t>pneumoniae</a:t>
            </a:r>
            <a:r>
              <a:rPr lang="en-US" sz="3600" dirty="0" smtClean="0"/>
              <a:t> from </a:t>
            </a:r>
            <a:r>
              <a:rPr lang="en-US" sz="3600" dirty="0" err="1" smtClean="0"/>
              <a:t>avirulent</a:t>
            </a:r>
            <a:r>
              <a:rPr lang="en-US" sz="3600" dirty="0" smtClean="0"/>
              <a:t> to virulent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4" y="19304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03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2-</a:t>
            </a:r>
            <a:fld id="{2D66234A-6641-45A5-B820-27773138B65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61" y="245660"/>
            <a:ext cx="8707271" cy="568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33097" y="5928899"/>
            <a:ext cx="8702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7070"/>
                </a:solidFill>
                <a:latin typeface="ElsevierGulliver"/>
              </a:rPr>
              <a:t>Schematic diagram of Avery, MacLeod, and McCarty's experiment which demonstrates that DNA is the transforming principle.</a:t>
            </a:r>
            <a:endParaRPr lang="en-US" b="1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282" y="261274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8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2-</a:t>
            </a:r>
            <a:fld id="{D872C66C-B016-4178-92EB-89022C66646E}" type="slidenum">
              <a:rPr lang="en-US" smtClean="0">
                <a:solidFill>
                  <a:srgbClr val="000000"/>
                </a:solidFill>
              </a:rPr>
              <a:pPr eaLnBrk="1" hangingPunct="1"/>
              <a:t>24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DNA Confirmation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5"/>
            <a:ext cx="894383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In 1940s geneticists doubted use of DNA as it appeared to be monotonous repeats of 4 bases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By 1953 Watson &amp; Crick published the double-helical model of DNA structure and Chargaff had shown that the 4 bases were not present in equal </a:t>
            </a:r>
            <a:r>
              <a:rPr lang="en-US" dirty="0" smtClean="0"/>
              <a:t>proportions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Hershey and Chase demonstrated that bacteriophage infection comes from DNA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113" y="1656237"/>
            <a:ext cx="2479675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49274" y="4810835"/>
            <a:ext cx="2161962" cy="146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99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2-</a:t>
            </a:r>
            <a:fld id="{4CF79614-7BCE-432A-9B6B-8C2DCD1BE6FC}" type="slidenum">
              <a:rPr lang="en-US" smtClean="0">
                <a:solidFill>
                  <a:srgbClr val="000000"/>
                </a:solidFill>
              </a:rPr>
              <a:pPr eaLnBrk="1" hangingPunct="1"/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11582400" cy="1143000"/>
          </a:xfrm>
        </p:spPr>
        <p:txBody>
          <a:bodyPr/>
          <a:lstStyle/>
          <a:p>
            <a:pPr eaLnBrk="1" hangingPunct="1"/>
            <a:r>
              <a:rPr lang="en-US" smtClean="0"/>
              <a:t>Procedure for the Hershey-Chase Transformation Experiments</a:t>
            </a:r>
          </a:p>
        </p:txBody>
      </p:sp>
      <p:pic>
        <p:nvPicPr>
          <p:cNvPr id="9220" name="Picture 4" descr="hershey_chase_exper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752600"/>
            <a:ext cx="7823200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986" y="138445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86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2-</a:t>
            </a:r>
            <a:fld id="{266B1896-E97A-46AE-A506-0FD09894C7DD}" type="slidenum">
              <a:rPr lang="en-US" smtClean="0">
                <a:solidFill>
                  <a:srgbClr val="000000"/>
                </a:solidFill>
              </a:rPr>
              <a:pPr eaLnBrk="1" hangingPunct="1"/>
              <a:t>26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Genes are made of nucleic acid, usually DNA</a:t>
            </a:r>
          </a:p>
          <a:p>
            <a:pPr eaLnBrk="1" hangingPunct="1"/>
            <a:r>
              <a:rPr lang="en-US" smtClean="0"/>
              <a:t>Some simple genetic systems such as viruses have RNA genes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225" y="138445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760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147" y="392460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148" y="1970995"/>
            <a:ext cx="9792208" cy="4034020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Carson, S., Miller, H. B.,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Srougi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M. C., &amp;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Witherow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D. S. (2019).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Molecular biology techniques: a classroom laboratory manual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Academic Press.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Craig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N. L., Green, R. R.,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Greider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C. C.,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Wolberger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C., &amp;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Storz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G. G. (2021).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Molecular biology: principles of genome function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Oxford University Press, USA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Tropp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B. E. (2012).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Principles of molecular biology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Jones &amp; Bartlett Publishers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Robert, F. W. (2012). Molecular biology.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4DC91F-F347-31A4-E6D6-49CBCD058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538" y="280874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5055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2DC0967-ECFB-46A2-ADEB-01374F3D3C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005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33173E3-A708-4A63-AB1F-6729F5E53B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200" y="457202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9D98FDEF-0256-4AA6-B4F5-14FEE180D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6739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249" y="1297576"/>
            <a:ext cx="5716339" cy="3042706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 smtClean="0"/>
              <a:t>Molecular Biology &amp; Proteomics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Genetic </a:t>
            </a:r>
            <a:r>
              <a:rPr lang="en-US" sz="2800" dirty="0"/>
              <a:t>code and translation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 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2820" y="3929194"/>
            <a:ext cx="6995899" cy="11698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="1" dirty="0"/>
              <a:t>Name of </a:t>
            </a:r>
            <a:r>
              <a:rPr lang="en-US" sz="1400" b="1" dirty="0" smtClean="0"/>
              <a:t>teacher Dr. Ahmad H. Ibrahim </a:t>
            </a:r>
            <a:endParaRPr lang="en-US" sz="1400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Molecular Biology &amp; </a:t>
            </a:r>
            <a:r>
              <a:rPr lang="en-US" sz="1400" dirty="0" smtClean="0"/>
              <a:t>Proteomics </a:t>
            </a: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 smtClean="0"/>
              <a:t>course code: </a:t>
            </a:r>
            <a:r>
              <a:rPr lang="en-US" sz="1400" dirty="0"/>
              <a:t>PHAR 338</a:t>
            </a: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Semester / 2nd week 1.10.2023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ABEB269-2208-4181-9DDB-A5C2D189B2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51299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xmlns="" id="{384CBE60-0977-4285-9BF5-9D8271989A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365599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xmlns="" id="{1911CEBB-5C08-41C5-8954-C727FC8755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057239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xmlns="" id="{E56FA950-4DFC-4710-A30A-6E55033CA4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365599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9E2F7C9-81DF-F3F0-E0A3-1B3E21455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14" y="1224864"/>
            <a:ext cx="2204151" cy="220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007110216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 bwMode="auto">
          <a:xfrm>
            <a:off x="1428176" y="3645877"/>
            <a:ext cx="2204293" cy="2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839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1-</a:t>
            </a:r>
            <a:fld id="{BB7B79F7-5A4A-4397-842F-451F17E17501}" type="slidenum">
              <a:rPr lang="en-US">
                <a:solidFill>
                  <a:srgbClr val="000000"/>
                </a:solidFill>
              </a:rPr>
              <a:pPr eaLnBrk="1" hangingPunct="1"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Relationship between Genes and Proteins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0972800" cy="4953000"/>
          </a:xfrm>
        </p:spPr>
        <p:txBody>
          <a:bodyPr/>
          <a:lstStyle/>
          <a:p>
            <a:pPr marL="347663" indent="-347663" eaLnBrk="1" hangingPunct="1">
              <a:lnSpc>
                <a:spcPct val="90000"/>
              </a:lnSpc>
            </a:pPr>
            <a:r>
              <a:rPr lang="en-US" dirty="0" smtClean="0"/>
              <a:t>Experiments have shown that a defective gene gives a defective or absent enzyme</a:t>
            </a:r>
          </a:p>
          <a:p>
            <a:pPr marL="347663" indent="-347663" eaLnBrk="1" hangingPunct="1">
              <a:lnSpc>
                <a:spcPct val="90000"/>
              </a:lnSpc>
            </a:pPr>
            <a:r>
              <a:rPr lang="en-US" dirty="0" smtClean="0"/>
              <a:t>These lead to the proposal that one gene is responsible for making one enzyme</a:t>
            </a:r>
          </a:p>
          <a:p>
            <a:pPr marL="347663" indent="-347663" eaLnBrk="1" hangingPunct="1">
              <a:lnSpc>
                <a:spcPct val="90000"/>
              </a:lnSpc>
            </a:pPr>
            <a:r>
              <a:rPr lang="en-US" dirty="0" smtClean="0"/>
              <a:t>Proposal not quite correct</a:t>
            </a:r>
          </a:p>
          <a:p>
            <a:pPr marL="12192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Enzyme may have several polypeptides, each gene codes for only one polypeptide</a:t>
            </a:r>
          </a:p>
          <a:p>
            <a:pPr marL="12192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Many genes code for non-enzyme proteins</a:t>
            </a:r>
          </a:p>
          <a:p>
            <a:pPr marL="12192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End products of some genes are not polypeptides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227" y="74036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42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203" y="226665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685" y="1540537"/>
            <a:ext cx="10795379" cy="47656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III</a:t>
            </a:r>
            <a:r>
              <a:rPr lang="en-US" sz="2400" dirty="0">
                <a:latin typeface="+mj-lt"/>
              </a:rPr>
              <a:t>. Genotype and Phenotype</a:t>
            </a:r>
          </a:p>
          <a:p>
            <a:r>
              <a:rPr lang="en-US" sz="2400" dirty="0">
                <a:latin typeface="+mj-lt"/>
              </a:rPr>
              <a:t>•	Definition of Genotype</a:t>
            </a:r>
          </a:p>
          <a:p>
            <a:r>
              <a:rPr lang="en-US" sz="2400" dirty="0">
                <a:latin typeface="+mj-lt"/>
              </a:rPr>
              <a:t>•	Definition of Phenotype</a:t>
            </a:r>
          </a:p>
          <a:p>
            <a:r>
              <a:rPr lang="en-US" sz="2400" dirty="0">
                <a:latin typeface="+mj-lt"/>
              </a:rPr>
              <a:t>•	Relationship between Genotype and Phenotype</a:t>
            </a:r>
          </a:p>
          <a:p>
            <a:r>
              <a:rPr lang="en-US" sz="2400" dirty="0">
                <a:latin typeface="+mj-lt"/>
              </a:rPr>
              <a:t>•	Wild-Type vs. Mutant </a:t>
            </a:r>
            <a:r>
              <a:rPr lang="en-US" sz="2400" dirty="0" smtClean="0">
                <a:latin typeface="+mj-lt"/>
              </a:rPr>
              <a:t>Alleles</a:t>
            </a:r>
            <a:endParaRPr lang="en-US" sz="24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91A2A9-F606-770E-4F01-A068A154E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113" y="226679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418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1-</a:t>
            </a:r>
            <a:fld id="{EDF56618-B137-4607-9037-A8D0A7D86804}" type="slidenum">
              <a:rPr lang="en-US">
                <a:solidFill>
                  <a:srgbClr val="000000"/>
                </a:solidFill>
              </a:rPr>
              <a:pPr eaLnBrk="1" hangingPunct="1"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Activities of Genes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304" y="1368773"/>
            <a:ext cx="6705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Genes perform three major roles</a:t>
            </a:r>
          </a:p>
          <a:p>
            <a:pPr eaLnBrk="1" hangingPunct="1"/>
            <a:r>
              <a:rPr lang="en-US" dirty="0" smtClean="0"/>
              <a:t>Replicated </a:t>
            </a:r>
            <a:r>
              <a:rPr lang="en-US" dirty="0" smtClean="0"/>
              <a:t>faithfully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Direct the production of RNAs and </a:t>
            </a:r>
            <a:r>
              <a:rPr lang="en-US" dirty="0" smtClean="0"/>
              <a:t>proteins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011" y="1362862"/>
            <a:ext cx="3753135" cy="44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159" y="124801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760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1-</a:t>
            </a:r>
            <a:fld id="{DF567196-3620-48DE-9943-6176792FE1F4}" type="slidenum">
              <a:rPr lang="en-US">
                <a:solidFill>
                  <a:srgbClr val="000000"/>
                </a:solidFill>
              </a:rPr>
              <a:pPr eaLnBrk="1" hangingPunct="1"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83476" y="0"/>
            <a:ext cx="10972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Replication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843" y="931264"/>
            <a:ext cx="7591292" cy="537078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Franklin and Wilkins produced x-ray diffraction  data on DNA, Watson and Crick proposed that DNA is double </a:t>
            </a:r>
            <a:r>
              <a:rPr lang="en-US" sz="2800" dirty="0" smtClean="0"/>
              <a:t>helix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Two DNA strands wound around each other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Strands are complementary – know the sequence of one, automatically know the sequence of the </a:t>
            </a:r>
            <a:r>
              <a:rPr lang="en-US" dirty="0" smtClean="0"/>
              <a:t>other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Semiconservative replication keeps one strand of the parental double helix conserved in each of the daughter double helices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133" y="1048060"/>
            <a:ext cx="4104291" cy="182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044" y="3285581"/>
            <a:ext cx="4031381" cy="272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4" y="2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174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1-</a:t>
            </a:r>
            <a:fld id="{3F84DEBB-A5B9-4227-B188-BC5F9C52A3FD}" type="slidenum">
              <a:rPr lang="en-US">
                <a:solidFill>
                  <a:srgbClr val="000000"/>
                </a:solidFill>
              </a:rPr>
              <a:pPr eaLnBrk="1" hangingPunct="1"/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Genes Direct the Production of Polypeptides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Gene expression</a:t>
            </a:r>
            <a:r>
              <a:rPr lang="en-US" dirty="0" smtClean="0"/>
              <a:t> is the process by which a gene product is made</a:t>
            </a:r>
          </a:p>
          <a:p>
            <a:pPr eaLnBrk="1" hangingPunct="1"/>
            <a:r>
              <a:rPr lang="en-US" dirty="0" smtClean="0"/>
              <a:t>Two steps are required</a:t>
            </a:r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</a:rPr>
              <a:t>Transcription</a:t>
            </a:r>
            <a:r>
              <a:rPr lang="en-US" dirty="0" smtClean="0"/>
              <a:t>: copy of DNA is transcribed into RNA</a:t>
            </a:r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</a:rPr>
              <a:t>Translation</a:t>
            </a:r>
            <a:r>
              <a:rPr lang="en-US" dirty="0" smtClean="0"/>
              <a:t>: the RNA copy is read or translated to assemble a protein </a:t>
            </a:r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</a:rPr>
              <a:t>Codon</a:t>
            </a:r>
            <a:r>
              <a:rPr lang="en-US" dirty="0" smtClean="0"/>
              <a:t>: a sequence of 3 nucleic acid bases that stand for one amino acid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4" y="2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49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1-</a:t>
            </a:r>
            <a:fld id="{7E102CE3-1B72-4469-A267-B389CA669949}" type="slidenum">
              <a:rPr lang="en-US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AutoShape 2" descr="A diagram showing DNA to RNA Transcription. The diagram is captioned &quot;Using an enzyme known as RNA polymerase genetic information in DNA is converted, or 'transcribed', into RNA"/>
          <p:cNvSpPr>
            <a:spLocks noChangeAspect="1" noChangeArrowheads="1"/>
          </p:cNvSpPr>
          <p:nvPr/>
        </p:nvSpPr>
        <p:spPr bwMode="auto">
          <a:xfrm>
            <a:off x="155578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AutoShape 4" descr="A diagram showing DNA to RNA Transcription. The diagram is captioned &quot;Using an enzyme known as RNA polymerase genetic information in DNA is converted, or 'transcribed', into RNA"/>
          <p:cNvSpPr>
            <a:spLocks noChangeAspect="1" noChangeArrowheads="1"/>
          </p:cNvSpPr>
          <p:nvPr/>
        </p:nvSpPr>
        <p:spPr bwMode="auto">
          <a:xfrm>
            <a:off x="307978" y="15879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AutoShape 6" descr="A diagram showing DNA to RNA Transcription. The diagram is captioned &quot;Using an enzyme known as RNA polymerase genetic information in DNA is converted, or 'transcribed', into RNA"/>
          <p:cNvSpPr>
            <a:spLocks noChangeAspect="1" noChangeArrowheads="1"/>
          </p:cNvSpPr>
          <p:nvPr/>
        </p:nvSpPr>
        <p:spPr bwMode="auto">
          <a:xfrm>
            <a:off x="155575" y="-2751138"/>
            <a:ext cx="6858000" cy="573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AutoShape 8" descr="A diagram showing DNA to RNA Transcription. The diagram is captioned &quot;Using an enzyme known as RNA polymerase genetic information in DNA is converted, or 'transcribed', into RNA"/>
          <p:cNvSpPr>
            <a:spLocks noChangeAspect="1" noChangeArrowheads="1"/>
          </p:cNvSpPr>
          <p:nvPr/>
        </p:nvSpPr>
        <p:spPr bwMode="auto">
          <a:xfrm>
            <a:off x="307975" y="-2598738"/>
            <a:ext cx="6858000" cy="573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11" y="1348342"/>
            <a:ext cx="4061583" cy="360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11" descr="A diagram showing DNA to RNA Transcription. The diagram is captioned &quot;Using an enzyme known as RNA polymerase genetic information in DNA is converted, or 'transcribed', into RNA"/>
          <p:cNvSpPr>
            <a:spLocks noChangeAspect="1" noChangeArrowheads="1"/>
          </p:cNvSpPr>
          <p:nvPr/>
        </p:nvSpPr>
        <p:spPr bwMode="auto">
          <a:xfrm>
            <a:off x="460378" y="168279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AutoShape 2" descr="This figure shows a schematic of a cell where transcription from DNA to mRNA takes place inside the nucleus and translation from mRNA to protein takes place in the cytoplasm."/>
          <p:cNvSpPr>
            <a:spLocks noChangeAspect="1" noChangeArrowheads="1"/>
          </p:cNvSpPr>
          <p:nvPr/>
        </p:nvSpPr>
        <p:spPr bwMode="auto">
          <a:xfrm>
            <a:off x="612778" y="320679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This figure shows a schematic of a cell where transcription from DNA to mRNA takes place inside the nucleus and translation from mRNA to protein takes place in the cytoplasm."/>
          <p:cNvSpPr>
            <a:spLocks noChangeAspect="1" noChangeArrowheads="1"/>
          </p:cNvSpPr>
          <p:nvPr/>
        </p:nvSpPr>
        <p:spPr bwMode="auto">
          <a:xfrm>
            <a:off x="765178" y="473079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694" y="1396653"/>
            <a:ext cx="4030271" cy="350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07978" y="5351459"/>
            <a:ext cx="11431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From DNA to Protein: Transcription through Translation. Transcription within the cell nucleus produces an mRNA molecule, which is modified and then sent into the cytoplasm for translation. The transcript is decoded into a protein with the help of a ribosome and </a:t>
            </a:r>
            <a:r>
              <a:rPr lang="en-US" dirty="0" err="1"/>
              <a:t>tRNA</a:t>
            </a:r>
            <a:r>
              <a:rPr lang="en-US" dirty="0"/>
              <a:t> molecules.</a:t>
            </a:r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430" y="1396649"/>
            <a:ext cx="3944572" cy="328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4" y="15879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88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1-</a:t>
            </a:r>
            <a:fld id="{23CDC934-40BE-4175-87FE-63A7FF072ED9}" type="slidenum">
              <a:rPr lang="en-US">
                <a:solidFill>
                  <a:srgbClr val="000000"/>
                </a:solidFill>
              </a:rPr>
              <a:pPr eaLnBrk="1" hangingPunct="1"/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Genes Accumulate Mutations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Genes change in several ways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Change one base to another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Deletions of one base up to a large segment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Insertions of one base up to a large segment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As the change is more drastic, it is more likely that the gene or genes involved will be totally inactivated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543" y="2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394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392F4869-34EA-48ED-BE74-6C2334A31B86}" type="slidenum">
              <a:rPr lang="en-US" smtClean="0">
                <a:solidFill>
                  <a:srgbClr val="000000"/>
                </a:solidFill>
              </a:rPr>
              <a:pPr eaLnBrk="1" hangingPunct="1"/>
              <a:t>35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2.1 Storing </a:t>
            </a:r>
            <a:r>
              <a:rPr lang="en-US" dirty="0" smtClean="0"/>
              <a:t>Information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3200" y="1600206"/>
            <a:ext cx="67056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Producing a protein from DNA information involves both transcription and translation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 </a:t>
            </a:r>
            <a:r>
              <a:rPr lang="en-US" sz="2400" smtClean="0">
                <a:solidFill>
                  <a:schemeClr val="hlink"/>
                </a:solidFill>
              </a:rPr>
              <a:t>codon</a:t>
            </a:r>
            <a:r>
              <a:rPr lang="en-US" sz="2400" smtClean="0"/>
              <a:t> is the 3 base sequence that determines what amino acid is used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hlink"/>
                </a:solidFill>
              </a:rPr>
              <a:t>Template strand</a:t>
            </a:r>
            <a:r>
              <a:rPr lang="en-US" sz="2400" smtClean="0"/>
              <a:t> is the complementary DNA strand that is used to generate the mRNA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hlink"/>
                </a:solidFill>
              </a:rPr>
              <a:t>Nontemplate</a:t>
            </a:r>
            <a:r>
              <a:rPr lang="en-US" sz="2400" smtClean="0"/>
              <a:t> strand is not used in RNA transcription</a:t>
            </a:r>
          </a:p>
        </p:txBody>
      </p:sp>
      <p:pic>
        <p:nvPicPr>
          <p:cNvPr id="3077" name="Picture 7" descr="outline_of_gene_exp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1419371"/>
            <a:ext cx="5384800" cy="346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7076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D673EEBC-E0BB-4A7F-B78B-82571B5B0A1E}" type="slidenum">
              <a:rPr lang="en-US" smtClean="0">
                <a:solidFill>
                  <a:srgbClr val="000000"/>
                </a:solidFill>
              </a:rPr>
              <a:pPr eaLnBrk="1" hangingPunct="1"/>
              <a:t>36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Structure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0972800" cy="4953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Proteins are chain-like polymers of small subunits, amino acids</a:t>
            </a:r>
          </a:p>
          <a:p>
            <a:pPr lvl="1" eaLnBrk="1" hangingPunct="1"/>
            <a:r>
              <a:rPr lang="en-US" smtClean="0"/>
              <a:t>DNA has 4 different nucleotides</a:t>
            </a:r>
          </a:p>
          <a:p>
            <a:pPr lvl="1" eaLnBrk="1" hangingPunct="1"/>
            <a:r>
              <a:rPr lang="en-US" smtClean="0"/>
              <a:t>Proteins have 20 different amino acids with:</a:t>
            </a:r>
          </a:p>
          <a:p>
            <a:pPr lvl="2" eaLnBrk="1" hangingPunct="1"/>
            <a:r>
              <a:rPr lang="en-US" smtClean="0"/>
              <a:t>An amino group</a:t>
            </a:r>
          </a:p>
          <a:p>
            <a:pPr lvl="2" eaLnBrk="1" hangingPunct="1"/>
            <a:r>
              <a:rPr lang="en-US" smtClean="0"/>
              <a:t>A hydroxyl group</a:t>
            </a:r>
          </a:p>
          <a:p>
            <a:pPr lvl="2" eaLnBrk="1" hangingPunct="1"/>
            <a:r>
              <a:rPr lang="en-US" smtClean="0"/>
              <a:t>A hydrogen atom</a:t>
            </a:r>
          </a:p>
          <a:p>
            <a:pPr lvl="2" eaLnBrk="1" hangingPunct="1"/>
            <a:r>
              <a:rPr lang="en-US" smtClean="0"/>
              <a:t>A specific side chain</a:t>
            </a:r>
            <a:endParaRPr lang="en-US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969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3-</a:t>
            </a:r>
            <a:fld id="{2FE8DAB5-AFB4-4709-8A58-0C7A822FD685}" type="slidenum">
              <a:rPr lang="en-US" smtClean="0">
                <a:solidFill>
                  <a:srgbClr val="000000"/>
                </a:solidFill>
              </a:rPr>
              <a:pPr eaLnBrk="1" hangingPunct="1"/>
              <a:t>37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10972800" cy="685800"/>
          </a:xfrm>
        </p:spPr>
        <p:txBody>
          <a:bodyPr/>
          <a:lstStyle/>
          <a:p>
            <a:pPr eaLnBrk="1" hangingPunct="1"/>
            <a:r>
              <a:rPr lang="en-US" smtClean="0"/>
              <a:t>Polypeptides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11582400" cy="3505200"/>
          </a:xfrm>
        </p:spPr>
        <p:txBody>
          <a:bodyPr/>
          <a:lstStyle/>
          <a:p>
            <a:pPr eaLnBrk="1" hangingPunct="1"/>
            <a:r>
              <a:rPr lang="en-US" sz="2800" smtClean="0"/>
              <a:t>Amino acids are joined together via peptide bonds</a:t>
            </a:r>
          </a:p>
          <a:p>
            <a:pPr eaLnBrk="1" hangingPunct="1"/>
            <a:r>
              <a:rPr lang="en-US" sz="2800" smtClean="0"/>
              <a:t>Chains of amino acids are called </a:t>
            </a:r>
            <a:r>
              <a:rPr lang="en-US" sz="2800" smtClean="0">
                <a:solidFill>
                  <a:schemeClr val="hlink"/>
                </a:solidFill>
              </a:rPr>
              <a:t>polypeptides</a:t>
            </a:r>
          </a:p>
          <a:p>
            <a:pPr eaLnBrk="1" hangingPunct="1"/>
            <a:r>
              <a:rPr lang="en-US" sz="2800" smtClean="0"/>
              <a:t>Proteins are composed of 1 or more polypeptides</a:t>
            </a:r>
          </a:p>
          <a:p>
            <a:pPr eaLnBrk="1" hangingPunct="1"/>
            <a:r>
              <a:rPr lang="en-US" sz="2800" smtClean="0"/>
              <a:t>Polypeptides have polarity as does DNA</a:t>
            </a:r>
          </a:p>
          <a:p>
            <a:pPr lvl="1" eaLnBrk="1" hangingPunct="1"/>
            <a:r>
              <a:rPr lang="en-US" sz="2400" smtClean="0"/>
              <a:t>Free amino group at one end is the amino- or N-terminus</a:t>
            </a:r>
          </a:p>
          <a:p>
            <a:pPr lvl="1" eaLnBrk="1" hangingPunct="1"/>
            <a:r>
              <a:rPr lang="en-US" sz="2400" smtClean="0"/>
              <a:t>Free hydroxyl group at the other end is the carboxyl- or C-terminus</a:t>
            </a:r>
          </a:p>
        </p:txBody>
      </p:sp>
      <p:pic>
        <p:nvPicPr>
          <p:cNvPr id="5125" name="Picture 6" descr="peptide_bond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11176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2126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1-</a:t>
            </a:r>
            <a:fld id="{A511D81E-2AD2-48D1-A33C-220F92C6A5D3}" type="slidenum">
              <a:rPr lang="en-US">
                <a:solidFill>
                  <a:srgbClr val="000000"/>
                </a:solidFill>
              </a:rPr>
              <a:pPr eaLnBrk="1" hangingPunct="1"/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1.3  The Three Domains of Life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09728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Current research theories support the division of living organisms into three domains</a:t>
            </a:r>
          </a:p>
          <a:p>
            <a:pPr marL="0" indent="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  Bacteria</a:t>
            </a:r>
          </a:p>
          <a:p>
            <a:pPr marL="0" indent="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  </a:t>
            </a:r>
            <a:r>
              <a:rPr lang="en-US" sz="2800" dirty="0" err="1" smtClean="0"/>
              <a:t>Eukaryota</a:t>
            </a:r>
            <a:endParaRPr lang="en-US" sz="2800" dirty="0" smtClean="0"/>
          </a:p>
          <a:p>
            <a:pPr marL="0" indent="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  </a:t>
            </a:r>
            <a:r>
              <a:rPr lang="en-US" sz="2800" dirty="0" err="1" smtClean="0"/>
              <a:t>Archaea</a:t>
            </a:r>
            <a:r>
              <a:rPr lang="en-US" sz="2800" dirty="0" smtClean="0"/>
              <a:t> </a:t>
            </a:r>
            <a:r>
              <a:rPr lang="en-US" sz="2400" dirty="0" smtClean="0"/>
              <a:t>living in the most inhospitable regions of the earth</a:t>
            </a:r>
          </a:p>
          <a:p>
            <a:pPr marL="1030288" lvl="1" indent="-344488" eaLnBrk="1" hangingPunct="1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Thermophiles tolerate extremely high temperatures</a:t>
            </a:r>
          </a:p>
          <a:p>
            <a:pPr marL="1030288" lvl="1" indent="-344488" eaLnBrk="1" hangingPunct="1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Halophiles tolerate very high salt concentrations</a:t>
            </a:r>
          </a:p>
          <a:p>
            <a:pPr marL="1030288" lvl="1" indent="-344488" eaLnBrk="1" hangingPunct="1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Methanogens produce methane as a by-product of metabolism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498" y="165745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9450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54795"/>
            <a:ext cx="10972800" cy="4525963"/>
          </a:xfrm>
        </p:spPr>
        <p:txBody>
          <a:bodyPr/>
          <a:lstStyle/>
          <a:p>
            <a:r>
              <a:rPr lang="en-US" dirty="0"/>
              <a:t>In summary, molecular biology is a dynamic field that unveils the molecular underpinnings of life, enriching our knowledge of </a:t>
            </a:r>
            <a:r>
              <a:rPr lang="en-US" dirty="0" smtClean="0"/>
              <a:t>genetics. </a:t>
            </a:r>
            <a:r>
              <a:rPr lang="en-US" dirty="0"/>
              <a:t>This lecture equips students with foundational concepts and sets the stage for further exploration in the fascinating realm of molecular biology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1-</a:t>
            </a:r>
            <a:fld id="{13822083-7BEE-40C2-8B9C-BB1505C945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28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45" y="652388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28" y="1856095"/>
            <a:ext cx="10795379" cy="439824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IV</a:t>
            </a:r>
            <a:r>
              <a:rPr lang="en-US" sz="2400" dirty="0">
                <a:latin typeface="+mj-lt"/>
              </a:rPr>
              <a:t>. The Relationship between Genes and Proteins</a:t>
            </a:r>
          </a:p>
          <a:p>
            <a:r>
              <a:rPr lang="en-US" sz="2400" dirty="0">
                <a:latin typeface="+mj-lt"/>
              </a:rPr>
              <a:t>•	Defective Genes and Enzyme Production</a:t>
            </a:r>
          </a:p>
          <a:p>
            <a:r>
              <a:rPr lang="en-US" sz="2400" dirty="0">
                <a:latin typeface="+mj-lt"/>
              </a:rPr>
              <a:t>•	The "One Gene-One Enzyme" Hypothesis</a:t>
            </a:r>
          </a:p>
          <a:p>
            <a:r>
              <a:rPr lang="en-US" sz="2400" dirty="0">
                <a:latin typeface="+mj-lt"/>
              </a:rPr>
              <a:t>•	Clarifying the Concept: One Gene-One Polypeptide</a:t>
            </a:r>
          </a:p>
          <a:p>
            <a:r>
              <a:rPr lang="en-US" sz="2400" dirty="0">
                <a:latin typeface="+mj-lt"/>
              </a:rPr>
              <a:t>•	Genes Encoding Non-Enzyme Proteins</a:t>
            </a:r>
          </a:p>
          <a:p>
            <a:r>
              <a:rPr lang="en-US" sz="2400" dirty="0">
                <a:latin typeface="+mj-lt"/>
              </a:rPr>
              <a:t>V. Diversity of Gene Products</a:t>
            </a:r>
          </a:p>
          <a:p>
            <a:r>
              <a:rPr lang="en-US" sz="2400" dirty="0">
                <a:latin typeface="+mj-lt"/>
              </a:rPr>
              <a:t>•	Genes Producing Non-Polypeptide Products</a:t>
            </a:r>
          </a:p>
          <a:p>
            <a:r>
              <a:rPr lang="en-US" sz="2400" dirty="0">
                <a:latin typeface="+mj-lt"/>
              </a:rPr>
              <a:t>•	Functional RNA </a:t>
            </a:r>
            <a:r>
              <a:rPr lang="en-US" sz="2400" dirty="0" smtClean="0">
                <a:latin typeface="+mj-lt"/>
              </a:rPr>
              <a:t>Molecules</a:t>
            </a:r>
            <a:endParaRPr lang="en-US" sz="24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91A2A9-F606-770E-4F01-A068A154E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018" y="226679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470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147" y="392460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148" y="1970995"/>
            <a:ext cx="9792208" cy="4034020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Carson, S., Miller, H. B.,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Srougi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M. C., &amp;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Witherow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D. S. (2019).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Molecular biology techniques: a classroom laboratory manual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Academic Press.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Craig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N. L., Green, R. R.,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Greider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C. C.,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Wolberger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C., &amp;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Storz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G. G. (2021).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Molecular biology: principles of genome function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Oxford University Press, USA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Tropp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B. E. (2012).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Principles of molecular biology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Jones &amp; Bartlett Publishers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Robert, F. W. (2012). Molecular biology.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4DC91F-F347-31A4-E6D6-49CBCD058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538" y="280874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492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45" y="652388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28" y="1856095"/>
            <a:ext cx="10795379" cy="4398240"/>
          </a:xfrm>
        </p:spPr>
        <p:txBody>
          <a:bodyPr>
            <a:normAutofit fontScale="55000" lnSpcReduction="20000"/>
          </a:bodyPr>
          <a:lstStyle/>
          <a:p>
            <a:r>
              <a:rPr lang="en-US" sz="3500" dirty="0" smtClean="0">
                <a:latin typeface="+mj-lt"/>
              </a:rPr>
              <a:t>VI</a:t>
            </a:r>
            <a:r>
              <a:rPr lang="en-US" sz="3500" dirty="0">
                <a:latin typeface="+mj-lt"/>
              </a:rPr>
              <a:t>. Activities of Genes</a:t>
            </a:r>
          </a:p>
          <a:p>
            <a:r>
              <a:rPr lang="en-US" sz="3500" dirty="0">
                <a:latin typeface="+mj-lt"/>
              </a:rPr>
              <a:t>•	Three Major Roles of Genes</a:t>
            </a:r>
          </a:p>
          <a:p>
            <a:r>
              <a:rPr lang="en-US" sz="3500" dirty="0">
                <a:latin typeface="+mj-lt"/>
              </a:rPr>
              <a:t>1.	Faithful Replication</a:t>
            </a:r>
          </a:p>
          <a:p>
            <a:r>
              <a:rPr lang="en-US" sz="3500" dirty="0">
                <a:latin typeface="+mj-lt"/>
              </a:rPr>
              <a:t>2.	Directing RNA and Protein Production</a:t>
            </a:r>
          </a:p>
          <a:p>
            <a:r>
              <a:rPr lang="en-US" sz="3500" dirty="0">
                <a:latin typeface="+mj-lt"/>
              </a:rPr>
              <a:t>3.	Accumulating Mutations for Evolution</a:t>
            </a:r>
          </a:p>
          <a:p>
            <a:r>
              <a:rPr lang="en-US" sz="3500" dirty="0">
                <a:latin typeface="+mj-lt"/>
              </a:rPr>
              <a:t>VII. Conclusion</a:t>
            </a:r>
          </a:p>
          <a:p>
            <a:r>
              <a:rPr lang="en-US" sz="3500" dirty="0">
                <a:latin typeface="+mj-lt"/>
              </a:rPr>
              <a:t>•	Importance of Molecular Biology in Science and Medicine</a:t>
            </a:r>
          </a:p>
          <a:p>
            <a:r>
              <a:rPr lang="en-US" sz="3500" dirty="0">
                <a:latin typeface="+mj-lt"/>
              </a:rPr>
              <a:t>•	Summary of Key Concepts</a:t>
            </a:r>
          </a:p>
          <a:p>
            <a:r>
              <a:rPr lang="en-US" sz="3500" dirty="0">
                <a:latin typeface="+mj-lt"/>
              </a:rPr>
              <a:t>VIII. Questions and Discussion</a:t>
            </a:r>
          </a:p>
          <a:p>
            <a:r>
              <a:rPr lang="en-US" sz="3500" dirty="0">
                <a:latin typeface="+mj-lt"/>
              </a:rPr>
              <a:t>•	Open the floor to questions and facilitate discussions related to the lecture content.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91A2A9-F606-770E-4F01-A068A154E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113" y="226679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49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47" y="196444"/>
            <a:ext cx="10972800" cy="1143000"/>
          </a:xfrm>
        </p:spPr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1-</a:t>
            </a:r>
            <a:fld id="{785463D6-4CA8-401F-BB1F-241831FE597A}" type="slidenum">
              <a:rPr lang="en-US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4961" y="1666994"/>
            <a:ext cx="11054687" cy="4932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1. Define Molecular Biology: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To provide a clear and concise definition of molecular biology as the scientific discipline that seeks to understand biological phenomena at the molecular level.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2. Explain the Scope of Molecular Biology: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To outline the scope of molecular biology, emphasizing its focus on gene structure and function, as well as its integration of genetics and biochemistry.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3. Introduce the Chromosome Theory of Inheritance: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To introduce the Chromosome Theory of Inheritance and explain that chromosomes are the physical carriers of genes.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4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91A2A9-F606-770E-4F01-A068A154E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113" y="226679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645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47" y="196444"/>
            <a:ext cx="10972800" cy="1143000"/>
          </a:xfrm>
        </p:spPr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1-</a:t>
            </a:r>
            <a:fld id="{785463D6-4CA8-401F-BB1F-241831FE597A}" type="slidenum">
              <a:rPr 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4961" y="1571458"/>
            <a:ext cx="11054687" cy="498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4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. 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Explore Thomas Hunt Morgan's Contributions: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To discuss the contributions of Thomas Hunt Morgan, particularly his pioneering work using Drosophila melanogaster to study genetics and the inheritance of traits.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5. Describe Chromosome Types: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To explain the distinction between autosomes and sex chromosomes, including their identification as X and Y, and to clarify the chromosomal composition in males and females.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6. Define Genotype and Phenotype: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To define genotype as the combination of alleles present in an organism and phenotype as the observable characteristics resulting from the genotype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454" y="274926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412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39" y="233695"/>
            <a:ext cx="10972800" cy="1143000"/>
          </a:xfrm>
        </p:spPr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1-</a:t>
            </a:r>
            <a:fld id="{785463D6-4CA8-401F-BB1F-241831FE597A}" type="slidenum">
              <a:rPr lang="en-US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8359" y="1961277"/>
            <a:ext cx="11054687" cy="489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7. Differentiate Wild-Type and Mutant Alleles: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To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differentiate between wild-type and mutant alleles, highlighting that mutant alleles are typically recessive.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/>
                <a:ea typeface="Calibri"/>
                <a:cs typeface="Arial"/>
              </a:rPr>
              <a:t>8. Explain the Relationship between Genes and Proteins: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/>
                <a:ea typeface="Calibri"/>
                <a:cs typeface="Arial"/>
              </a:rPr>
              <a:t>To elucidate the relationship between genes and proteins, emphasizing that genes are responsible for encoding polypeptides and that not all genes code for enzymes.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/>
                <a:ea typeface="Calibri"/>
                <a:cs typeface="Arial"/>
              </a:rPr>
              <a:t>9. Clarify the "One Gene-One Polypeptide" Concept: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/>
                <a:ea typeface="Calibri"/>
                <a:cs typeface="Arial"/>
              </a:rPr>
              <a:t>To clarify the concept that one gene may code for multiple polypeptides or subunits of proteins, challenging the oversimplified notion of "one gene-one enzyme."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807" y="233983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095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39" y="233695"/>
            <a:ext cx="10972800" cy="1143000"/>
          </a:xfrm>
        </p:spPr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1-</a:t>
            </a:r>
            <a:fld id="{785463D6-4CA8-401F-BB1F-241831FE597A}" type="slidenum">
              <a:rPr lang="en-US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1441" y="1571458"/>
            <a:ext cx="11054687" cy="493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10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. 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Explore the Diversity of Gene Products: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- To highlight that the end products of some genes are not polypeptides, but rather functional RNA molecules or other non-protein products.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11. Describe the Three Major Roles of Genes: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- To outline the three key roles of genes: faithful replication, directing the production of RNAs and proteins, and accumulating mutations that contribute to evolutionary processes.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12. Emphasize the Importance of Molecular Biology in Modern Science: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- To underscore the significance of molecular biology in advancing our understanding of genetics, biochemistry, and evolution, and its critical role in various scientific and medical applications.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623" y="384105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277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VTI" id="{A72E8C35-66DD-49F8-AF66-813F19B983AE}" vid="{93CCBC76-B7A1-4C3D-93EA-5CE34C4670F9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averCh00">
  <a:themeElements>
    <a:clrScheme name="WeaverCh0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averCh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averCh0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WeaverCh00">
  <a:themeElements>
    <a:clrScheme name="WeaverCh0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averCh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averCh0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WeaverCh00">
  <a:themeElements>
    <a:clrScheme name="WeaverCh0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averCh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averCh0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VTI" id="{A72E8C35-66DD-49F8-AF66-813F19B983AE}" vid="{93CCBC76-B7A1-4C3D-93EA-5CE34C4670F9}"/>
    </a:ext>
  </a:extLst>
</a:theme>
</file>

<file path=ppt/theme/theme6.xml><?xml version="1.0" encoding="utf-8"?>
<a:theme xmlns:a="http://schemas.openxmlformats.org/drawingml/2006/main" name="3_WeaverCh00">
  <a:themeElements>
    <a:clrScheme name="WeaverCh0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averCh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averCh0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WeaverCh02">
  <a:themeElements>
    <a:clrScheme name="WeaverCh0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averCh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averCh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WeaverCh02">
  <a:themeElements>
    <a:clrScheme name="WeaverCh0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averCh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averCh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1642</Words>
  <Application>Microsoft Office PowerPoint</Application>
  <PresentationFormat>Custom</PresentationFormat>
  <Paragraphs>244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SavonVTI</vt:lpstr>
      <vt:lpstr>WeaverCh00</vt:lpstr>
      <vt:lpstr>1_WeaverCh00</vt:lpstr>
      <vt:lpstr>2_WeaverCh00</vt:lpstr>
      <vt:lpstr>1_SavonVTI</vt:lpstr>
      <vt:lpstr>3_WeaverCh00</vt:lpstr>
      <vt:lpstr>WeaverCh02</vt:lpstr>
      <vt:lpstr>1_WeaverCh02</vt:lpstr>
      <vt:lpstr>2_SavonVTI</vt:lpstr>
      <vt:lpstr>Molecular Biology &amp; Proteomics Introduction   </vt:lpstr>
      <vt:lpstr>Outline</vt:lpstr>
      <vt:lpstr>Outline</vt:lpstr>
      <vt:lpstr>Outline</vt:lpstr>
      <vt:lpstr>Outline</vt:lpstr>
      <vt:lpstr>Objectives </vt:lpstr>
      <vt:lpstr>Objectives </vt:lpstr>
      <vt:lpstr>Objectives </vt:lpstr>
      <vt:lpstr>Objectives </vt:lpstr>
      <vt:lpstr>A Brief History</vt:lpstr>
      <vt:lpstr>PowerPoint Presentation</vt:lpstr>
      <vt:lpstr>The Chromosome Theory of Inheritance</vt:lpstr>
      <vt:lpstr>The Chromosome Theory of Inheritance</vt:lpstr>
      <vt:lpstr>PowerPoint Presentation</vt:lpstr>
      <vt:lpstr>Hypothetical Chromosomes</vt:lpstr>
      <vt:lpstr>1.2  Molecular Genetics</vt:lpstr>
      <vt:lpstr>1.2  Molecular Genetics</vt:lpstr>
      <vt:lpstr>The Nature of  Genetic Material</vt:lpstr>
      <vt:lpstr>Transformation in Bacteria</vt:lpstr>
      <vt:lpstr>Outline of Griffith’s Transformation Experiments</vt:lpstr>
      <vt:lpstr>DNA: The Transforming Material</vt:lpstr>
      <vt:lpstr>DNA: The Transforming Material</vt:lpstr>
      <vt:lpstr>PowerPoint Presentation</vt:lpstr>
      <vt:lpstr>DNA Confirmation</vt:lpstr>
      <vt:lpstr>Procedure for the Hershey-Chase Transformation Experiments</vt:lpstr>
      <vt:lpstr>Summary</vt:lpstr>
      <vt:lpstr>References</vt:lpstr>
      <vt:lpstr>Molecular Biology &amp; Proteomics  Genetic code and translation   </vt:lpstr>
      <vt:lpstr>The Relationship between Genes and Proteins</vt:lpstr>
      <vt:lpstr>Activities of Genes</vt:lpstr>
      <vt:lpstr>Replication</vt:lpstr>
      <vt:lpstr>Genes Direct the Production of Polypeptides</vt:lpstr>
      <vt:lpstr>PowerPoint Presentation</vt:lpstr>
      <vt:lpstr>Genes Accumulate Mutations</vt:lpstr>
      <vt:lpstr> 2.1 Storing Information</vt:lpstr>
      <vt:lpstr>Protein Structure</vt:lpstr>
      <vt:lpstr>Polypeptides</vt:lpstr>
      <vt:lpstr>1.3  The Three Domains of Life</vt:lpstr>
      <vt:lpstr>Summary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title</dc:title>
  <dc:creator>Samira Saeed</dc:creator>
  <cp:lastModifiedBy>dell</cp:lastModifiedBy>
  <cp:revision>62</cp:revision>
  <dcterms:created xsi:type="dcterms:W3CDTF">2023-08-06T13:50:32Z</dcterms:created>
  <dcterms:modified xsi:type="dcterms:W3CDTF">2023-10-10T08:25:35Z</dcterms:modified>
</cp:coreProperties>
</file>