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26" r:id="rId2"/>
    <p:sldMasterId id="2147483750" r:id="rId3"/>
    <p:sldMasterId id="2147483768" r:id="rId4"/>
    <p:sldMasterId id="2147483786" r:id="rId5"/>
    <p:sldMasterId id="2147483822" r:id="rId6"/>
    <p:sldMasterId id="2147483840" r:id="rId7"/>
    <p:sldMasterId id="2147483853" r:id="rId8"/>
    <p:sldMasterId id="2147483865" r:id="rId9"/>
  </p:sldMasterIdLst>
  <p:notesMasterIdLst>
    <p:notesMasterId r:id="rId71"/>
  </p:notesMasterIdLst>
  <p:sldIdLst>
    <p:sldId id="263" r:id="rId10"/>
    <p:sldId id="257" r:id="rId11"/>
    <p:sldId id="333" r:id="rId12"/>
    <p:sldId id="277" r:id="rId13"/>
    <p:sldId id="265" r:id="rId14"/>
    <p:sldId id="266" r:id="rId15"/>
    <p:sldId id="267" r:id="rId16"/>
    <p:sldId id="268" r:id="rId17"/>
    <p:sldId id="269" r:id="rId18"/>
    <p:sldId id="274" r:id="rId19"/>
    <p:sldId id="275" r:id="rId20"/>
    <p:sldId id="276" r:id="rId21"/>
    <p:sldId id="270" r:id="rId22"/>
    <p:sldId id="271" r:id="rId23"/>
    <p:sldId id="272" r:id="rId24"/>
    <p:sldId id="280" r:id="rId25"/>
    <p:sldId id="273" r:id="rId26"/>
    <p:sldId id="281" r:id="rId27"/>
    <p:sldId id="282" r:id="rId28"/>
    <p:sldId id="313" r:id="rId29"/>
    <p:sldId id="311" r:id="rId30"/>
    <p:sldId id="314" r:id="rId31"/>
    <p:sldId id="312" r:id="rId32"/>
    <p:sldId id="283" r:id="rId33"/>
    <p:sldId id="284" r:id="rId34"/>
    <p:sldId id="315" r:id="rId35"/>
    <p:sldId id="285" r:id="rId36"/>
    <p:sldId id="286" r:id="rId37"/>
    <p:sldId id="310" r:id="rId38"/>
    <p:sldId id="335" r:id="rId39"/>
    <p:sldId id="328" r:id="rId40"/>
    <p:sldId id="331" r:id="rId41"/>
    <p:sldId id="332" r:id="rId42"/>
    <p:sldId id="329" r:id="rId43"/>
    <p:sldId id="330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305" r:id="rId57"/>
    <p:sldId id="306" r:id="rId58"/>
    <p:sldId id="307" r:id="rId59"/>
    <p:sldId id="318" r:id="rId60"/>
    <p:sldId id="319" r:id="rId61"/>
    <p:sldId id="320" r:id="rId62"/>
    <p:sldId id="322" r:id="rId63"/>
    <p:sldId id="323" r:id="rId64"/>
    <p:sldId id="327" r:id="rId65"/>
    <p:sldId id="321" r:id="rId66"/>
    <p:sldId id="324" r:id="rId67"/>
    <p:sldId id="325" r:id="rId68"/>
    <p:sldId id="326" r:id="rId69"/>
    <p:sldId id="334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90"/>
  </p:normalViewPr>
  <p:slideViewPr>
    <p:cSldViewPr snapToGrid="0">
      <p:cViewPr>
        <p:scale>
          <a:sx n="70" d="100"/>
          <a:sy n="70" d="100"/>
        </p:scale>
        <p:origin x="-714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0D635-2920-4AB0-8F6D-976760662D0C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F9CAD-0AE4-4D27-A8BE-46A828B5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8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9CAD-0AE4-4D27-A8BE-46A828B50C79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9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5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7" y="4682072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10/22/2023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7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3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7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70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672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8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8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496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494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128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1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1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3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9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290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06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9" y="6035040"/>
            <a:ext cx="4588003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5" y="603504"/>
            <a:ext cx="3144775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5" y="2386584"/>
            <a:ext cx="3144775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61457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219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921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8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10" y="4682076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1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3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95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0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608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8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16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smtClean="0"/>
              <a:pPr/>
              <a:t>10/20/2023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66" y="5177408"/>
            <a:ext cx="566013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5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093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214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86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85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101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974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7512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1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1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3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9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666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0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9" y="6035040"/>
            <a:ext cx="4588003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8" y="603504"/>
            <a:ext cx="3144775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8" y="2386584"/>
            <a:ext cx="3144775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8472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717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54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85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17" y="4682086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17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3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1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9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85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26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smtClean="0"/>
              <a:pPr/>
              <a:t>10/20/2023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73" y="5177408"/>
            <a:ext cx="566013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5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68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24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96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95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10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99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01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1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1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3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9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2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72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16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9" y="6035040"/>
            <a:ext cx="4588003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65" y="603504"/>
            <a:ext cx="3144775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65" y="2386584"/>
            <a:ext cx="3144775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2726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77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86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E3722520-72B8-4EFF-BA4B-5890A4BB07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75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AE6EE3BE-172A-483E-919E-90534B08AE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53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73B886A9-5B56-448B-8C28-5462099A0D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33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2751E610-A5C4-4E5B-B783-10C4CC5325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866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9153411A-A42A-4162-94A7-314780AE56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10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096801B1-6220-438F-9102-C891853959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17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474E3BDF-E1D8-4698-8124-B625225700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7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5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1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63" y="5177408"/>
            <a:ext cx="566013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5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52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F61C34D1-8D0E-4BCF-9F7A-D5BDCA8285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107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EA1E3B75-E286-4155-AE50-2B092DB193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64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A7B45FA8-76DD-408A-8779-AF3BA9C1DF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49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B261DA2C-BAFC-4996-BBD9-9641804107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57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BB631309-0AE9-493F-B19D-CE359BF7CD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9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61CAF7B0-1A6E-482F-8445-804A59F01B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38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507FCF0C-2B04-4F46-B351-1A3ADC4FF1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482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011E2DC0-CB60-45A0-A425-0982BAE516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755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9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83EE06FA-B77F-49CF-9433-37D497A106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286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9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9ACA2035-0B7B-4E75-B7F4-7CC17BAEE8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3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81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E3722520-72B8-4EFF-BA4B-5890A4BB07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092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AE6EE3BE-172A-483E-919E-90534B08AE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564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73B886A9-5B56-448B-8C28-5462099A0D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4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2751E610-A5C4-4E5B-B783-10C4CC5325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0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9153411A-A42A-4162-94A7-314780AE56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133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096801B1-6220-438F-9102-C891853959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17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474E3BDF-E1D8-4698-8124-B625225700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160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F61C34D1-8D0E-4BCF-9F7A-D5BDCA8285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950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EA1E3B75-E286-4155-AE50-2B092DB193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451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A7B45FA8-76DD-408A-8779-AF3BA9C1DF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0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8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8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9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B261DA2C-BAFC-4996-BBD9-9641804107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820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BB631309-0AE9-493F-B19D-CE359BF7CD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222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95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61CAF7B0-1A6E-482F-8445-804A59F01B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567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507FCF0C-2B04-4F46-B351-1A3ADC4FF1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575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011E2DC0-CB60-45A0-A425-0982BAE516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107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95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83EE06FA-B77F-49CF-9433-37D497A106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38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95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9ACA2035-0B7B-4E75-B7F4-7CC17BAEE8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5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7" y="4682072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7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3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506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825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5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1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smtClean="0"/>
              <a:pPr/>
              <a:t>10/22/2023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63" y="5177408"/>
            <a:ext cx="566013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5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7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630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882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8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8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066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801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495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1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1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3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9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686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06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9" y="6035040"/>
            <a:ext cx="4588003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5" y="603504"/>
            <a:ext cx="3144775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5" y="2386584"/>
            <a:ext cx="3144775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7738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776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535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E3722520-72B8-4EFF-BA4B-5890A4BB07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420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AE6EE3BE-172A-483E-919E-90534B08AE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6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886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73B886A9-5B56-448B-8C28-5462099A0D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323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2751E610-A5C4-4E5B-B783-10C4CC5325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843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9153411A-A42A-4162-94A7-314780AE56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404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096801B1-6220-438F-9102-C891853959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972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474E3BDF-E1D8-4698-8124-B625225700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39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F61C34D1-8D0E-4BCF-9F7A-D5BDCA8285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666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EA1E3B75-E286-4155-AE50-2B092DB193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75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A7B45FA8-76DD-408A-8779-AF3BA9C1DF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9621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B261DA2C-BAFC-4996-BBD9-9641804107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51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BB631309-0AE9-493F-B19D-CE359BF7CD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6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1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1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10/22/2023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3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9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250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61CAF7B0-1A6E-482F-8445-804A59F01B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74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507FCF0C-2B04-4F46-B351-1A3ADC4FF1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193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011E2DC0-CB60-45A0-A425-0982BAE516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923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83EE06FA-B77F-49CF-9433-37D497A106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667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9ACA2035-0B7B-4E75-B7F4-7CC17BAEE8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56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83266645-CC03-4481-B2AD-FB069D428E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882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71CD0024-39B4-4422-8F5A-223ACCF524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573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E692AB00-908F-46F4-BC3D-25E7F91A47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126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F02F817A-D6BA-4C12-A5F6-F568133620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784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0989B7F2-2DC8-4316-9035-0F004D186D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58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1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06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9" y="6035040"/>
            <a:ext cx="4588003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5" y="603504"/>
            <a:ext cx="3144775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5" y="2386584"/>
            <a:ext cx="3144775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6895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53EBA7B1-63D1-4A12-B6A1-0774BB24AB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100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8EA62497-C3DE-4EF8-A203-F1FA3F5385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268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96D55B62-7009-4ADC-B600-A85017BFDD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328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AB2AE4E2-60C8-43CB-977B-E1E5ABC2A7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30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99E69682-88A4-4579-85DE-4CFDAA8F0C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726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3BC51ABD-7AB4-4921-88F1-0CDA113FC7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277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567DD24D-59AF-4312-9124-132981D436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872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75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7" y="4682072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10/22/2023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7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3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653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58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23" name="Rectangle 22"/>
          <p:cNvSpPr/>
          <p:nvPr/>
        </p:nvSpPr>
        <p:spPr>
          <a:xfrm>
            <a:off x="1307875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6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1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smtClean="0"/>
              <a:pPr/>
              <a:t>10/22/2023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63" y="5177408"/>
            <a:ext cx="566013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5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0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6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20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6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4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EAD91882-AF1B-447B-B7FE-CF0D878B85F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1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004E4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CD2D6"/>
        </a:buClr>
        <a:buChar char="–"/>
        <a:defRPr sz="2800">
          <a:solidFill>
            <a:srgbClr val="004E4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rgbClr val="004E4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E4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EAD91882-AF1B-447B-B7FE-CF0D878B85F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1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004E4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CD2D6"/>
        </a:buClr>
        <a:buChar char="–"/>
        <a:defRPr sz="2800">
          <a:solidFill>
            <a:srgbClr val="004E4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rgbClr val="004E4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E4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6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1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2-</a:t>
            </a:r>
            <a:fld id="{EAD91882-AF1B-447B-B7FE-CF0D878B85F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004E4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CD2D6"/>
        </a:buClr>
        <a:buChar char="–"/>
        <a:defRPr sz="2800">
          <a:solidFill>
            <a:srgbClr val="004E4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rgbClr val="004E4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E4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4-</a:t>
            </a:r>
            <a:fld id="{9148103E-9246-47B2-9007-EF05D434F77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8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6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004E4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CD2D6"/>
        </a:buClr>
        <a:buChar char="–"/>
        <a:defRPr sz="2800">
          <a:solidFill>
            <a:srgbClr val="004E4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rgbClr val="004E4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4E4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E4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6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10/22/2023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6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10/20/2023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9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2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6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6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6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2DC0967-ECFB-46A2-ADEB-01374F3D3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005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33173E3-A708-4A63-AB1F-6729F5E53B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206" y="457202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9D98FDEF-0256-4AA6-B4F5-14FEE180D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6739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297576"/>
            <a:ext cx="5716339" cy="30427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Molecular Biology &amp; Proteomics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cap="none" dirty="0" smtClean="0"/>
              <a:t>DNA Extraction and Purification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5353" y="4250834"/>
            <a:ext cx="6995899" cy="11698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/>
              <a:t>Name of </a:t>
            </a:r>
            <a:r>
              <a:rPr lang="en-US" sz="1400" b="1" dirty="0" smtClean="0"/>
              <a:t>teacher Dr. Ahmad H. Ibrahim </a:t>
            </a:r>
            <a:endParaRPr lang="en-US" sz="1400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Molecular Biology &amp; </a:t>
            </a:r>
            <a:r>
              <a:rPr lang="en-US" sz="1400" dirty="0" smtClean="0"/>
              <a:t>Proteomics </a:t>
            </a: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course code: </a:t>
            </a:r>
            <a:r>
              <a:rPr lang="en-US" sz="1400" dirty="0"/>
              <a:t>PHAR 338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Semester / </a:t>
            </a:r>
            <a:r>
              <a:rPr lang="en-US" sz="1400" dirty="0" smtClean="0"/>
              <a:t>2nd</a:t>
            </a:r>
            <a:r>
              <a:rPr lang="en-US" sz="1400" dirty="0" smtClean="0"/>
              <a:t> </a:t>
            </a:r>
            <a:r>
              <a:rPr lang="en-US" sz="1400" dirty="0" smtClean="0"/>
              <a:t>week </a:t>
            </a:r>
            <a:r>
              <a:rPr lang="en-US" sz="1400" dirty="0" smtClean="0"/>
              <a:t>22.10.2023 </a:t>
            </a:r>
            <a:endParaRPr lang="en-US" sz="1400" dirty="0" smtClean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ABEB269-2208-4181-9DDB-A5C2D189B2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51299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xmlns="" id="{384CBE60-0977-4285-9BF5-9D8271989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65599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xmlns="" id="{1911CEBB-5C08-41C5-8954-C727FC8755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57239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xmlns="" id="{E56FA950-4DFC-4710-A30A-6E55033CA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65599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E2F7C9-81DF-F3F0-E0A3-1B3E21455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21" y="1224874"/>
            <a:ext cx="2204151" cy="220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007110216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 bwMode="auto">
          <a:xfrm>
            <a:off x="1428176" y="3645877"/>
            <a:ext cx="2204293" cy="2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6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4449" y="1120820"/>
            <a:ext cx="3257551" cy="51435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dirty="0"/>
              <a:t>Natural nucleoside triphosphates include adenosine triphosphate (ATP), </a:t>
            </a:r>
            <a:r>
              <a:rPr lang="en-US" sz="2000" b="1" dirty="0" err="1"/>
              <a:t>guanosine</a:t>
            </a:r>
            <a:r>
              <a:rPr lang="en-US" sz="2000" b="1" dirty="0"/>
              <a:t> triphosphate (GTP), </a:t>
            </a:r>
            <a:r>
              <a:rPr lang="en-US" sz="2000" b="1" dirty="0" err="1"/>
              <a:t>cytidine</a:t>
            </a:r>
            <a:r>
              <a:rPr lang="en-US" sz="2000" b="1" dirty="0"/>
              <a:t> triphosphate (CTP), thymidine triphosphate (TTP) and </a:t>
            </a:r>
            <a:r>
              <a:rPr lang="en-US" sz="2000" b="1" dirty="0" err="1"/>
              <a:t>uridine</a:t>
            </a:r>
            <a:r>
              <a:rPr lang="en-US" sz="2000" b="1" dirty="0"/>
              <a:t> triphosphate (UTP). These terms refer to those nucleotide triphosphates that contain ribose.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fld id="{AE6EE3BE-172A-483E-919E-90534B08AEB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44"/>
          <a:stretch/>
        </p:blipFill>
        <p:spPr bwMode="auto">
          <a:xfrm>
            <a:off x="177421" y="508792"/>
            <a:ext cx="8598089" cy="554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2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fld id="{AE6EE3BE-172A-483E-919E-90534B08AEB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42"/>
          <a:stretch/>
        </p:blipFill>
        <p:spPr bwMode="auto">
          <a:xfrm>
            <a:off x="1610436" y="163774"/>
            <a:ext cx="9239533" cy="640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1765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fld id="{AE6EE3BE-172A-483E-919E-90534B08AEB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58"/>
          <a:stretch/>
        </p:blipFill>
        <p:spPr bwMode="auto">
          <a:xfrm>
            <a:off x="1514901" y="259306"/>
            <a:ext cx="8980538" cy="635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3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fld id="{51540BBD-49B0-4084-9DAF-EBA4822FD642}" type="slidenum">
              <a:rPr 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DNA and RNA are chain-lie molecules composed of subunits called nucleotides</a:t>
            </a:r>
          </a:p>
          <a:p>
            <a:pPr eaLnBrk="1" hangingPunct="1"/>
            <a:r>
              <a:rPr lang="en-US" dirty="0" smtClean="0"/>
              <a:t>Nucleotides contain a base linked to the 1’-position of a sugar and a phosphate group</a:t>
            </a:r>
          </a:p>
          <a:p>
            <a:pPr eaLnBrk="1" hangingPunct="1"/>
            <a:r>
              <a:rPr lang="en-US" dirty="0" smtClean="0"/>
              <a:t>Phosphate joins the sugars in a DNA or RNA chain through their 5’- and 3’-hydroxyl groups by </a:t>
            </a:r>
            <a:r>
              <a:rPr lang="en-US" dirty="0" err="1" smtClean="0"/>
              <a:t>phosphodiester</a:t>
            </a:r>
            <a:r>
              <a:rPr lang="en-US" dirty="0" smtClean="0"/>
              <a:t> bonds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381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fld id="{3A8AA8E0-2CEF-4390-AB5B-5E602FDEA8B4}" type="slidenum">
              <a:rPr 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Structure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180" y="1377289"/>
            <a:ext cx="10972800" cy="4830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The Double Helix</a:t>
            </a:r>
          </a:p>
          <a:p>
            <a:pPr eaLnBrk="1" hangingPunct="1"/>
            <a:r>
              <a:rPr lang="en-US" sz="2800" smtClean="0"/>
              <a:t>Rosalind Franklin’s x-ray data suggested that DNA had a helical shape</a:t>
            </a:r>
          </a:p>
          <a:p>
            <a:pPr eaLnBrk="1" hangingPunct="1"/>
            <a:r>
              <a:rPr lang="en-US" sz="2800" smtClean="0"/>
              <a:t>The data also indicated a regular, repeating structure</a:t>
            </a:r>
          </a:p>
          <a:p>
            <a:pPr eaLnBrk="1" hangingPunct="1"/>
            <a:r>
              <a:rPr lang="en-US" sz="2800" smtClean="0"/>
              <a:t>DNA was believed to require an irregular sequence</a:t>
            </a:r>
          </a:p>
          <a:p>
            <a:pPr eaLnBrk="1" hangingPunct="1"/>
            <a:r>
              <a:rPr lang="en-US" sz="2800" smtClean="0"/>
              <a:t>Watson and Crick proposed a double helix with sugar-phosphate backbones on the outside and bases aligned to the interior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186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404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fld id="{7369DEA4-A536-41C3-86B9-81F7AFDDFBE8}" type="slidenum">
              <a:rPr 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Helix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0" y="1295403"/>
            <a:ext cx="6096000" cy="48307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Structure compared to a twisted ladder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Curving sides of the ladder represent the sugar-phosphate backbone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Ladder rungs are the base pairs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There are about 10 base pairs per turn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Arrows indicate that the two strands are antiparallel</a:t>
            </a:r>
          </a:p>
        </p:txBody>
      </p:sp>
      <p:pic>
        <p:nvPicPr>
          <p:cNvPr id="18437" name="Picture 9" descr="models_of_dna_struc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701" y="1219200"/>
            <a:ext cx="419523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453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fld id="{45769813-6591-4FCC-9413-BA597FE4FAA6}" type="slidenum">
              <a:rPr 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Genes Made of RNA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17009"/>
            <a:ext cx="10417791" cy="5181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Hershey &amp; Chase investigated bacteriophage, virus particle by itself, a package of genes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This has no metabolic activity of its 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When virus infects a host cell, the cell begins to make viral 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Viral genes are replicated and newly made genes with viral protein assemble into virus particles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Some viruses contain DNA genes, but some viruses have RNA genes, either double- or single-stranded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46736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6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fld id="{4C52A854-79A7-4FFB-8D90-F835EEAAA702}" type="slidenum">
              <a:rPr 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DNA molecule is a double helix, with sugar-phosphate backbones on the outside and base pairs on the inside</a:t>
            </a:r>
          </a:p>
          <a:p>
            <a:pPr eaLnBrk="1" hangingPunct="1"/>
            <a:r>
              <a:rPr lang="en-US" dirty="0" smtClean="0"/>
              <a:t>The bases pair in a specific way:</a:t>
            </a:r>
          </a:p>
          <a:p>
            <a:pPr lvl="1" eaLnBrk="1" hangingPunct="1"/>
            <a:r>
              <a:rPr lang="en-US" dirty="0" smtClean="0"/>
              <a:t>Adenine (A) with thymine (T)</a:t>
            </a:r>
          </a:p>
          <a:p>
            <a:pPr lvl="1" eaLnBrk="1" hangingPunct="1"/>
            <a:r>
              <a:rPr lang="en-US" dirty="0" smtClean="0"/>
              <a:t>Guanine (G) with cytosine (C)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011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fld id="{A6B2F892-46B0-49FE-887F-4E5FD9F9FC2B}" type="slidenum">
              <a:rPr lang="en-US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Physical Chemistry of Nucleic Acids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10972800" cy="42211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DNA and RNA molecules can appear in several different structural variants</a:t>
            </a:r>
          </a:p>
          <a:p>
            <a:pPr lvl="1" eaLnBrk="1" hangingPunct="1"/>
            <a:r>
              <a:rPr lang="en-US" smtClean="0"/>
              <a:t>Changes in relative humidity will cause variation in DNA molecular structure</a:t>
            </a:r>
          </a:p>
          <a:p>
            <a:pPr lvl="1" eaLnBrk="1" hangingPunct="1"/>
            <a:r>
              <a:rPr lang="en-US" smtClean="0"/>
              <a:t>The twist of the DNA molecule is normally shown to be right-handed, but left-handed DNA was identified in 1979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fld id="{281F2313-37E4-4472-9477-88DAE517FA0E}" type="slidenum">
              <a:rPr lang="en-US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Variety of DNA Structures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5994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High humidity DNA is called the B-form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Lower humidity from cellular conditions to about 75% and DNA takes on the A-form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Plane of base pairs in A-form is no longer perpendicular to the helical axis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A-form seen when hybridize one DNA with one RNA strand in solution</a:t>
            </a: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6197600" y="1600203"/>
          <a:ext cx="5384800" cy="452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Chart" r:id="rId3" imgW="4038585" imgH="4524357" progId="MSGraph.Chart.8">
                  <p:embed followColorScheme="full"/>
                </p:oleObj>
              </mc:Choice>
              <mc:Fallback>
                <p:oleObj name="Chart" r:id="rId3" imgW="4038585" imgH="45243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1600203"/>
                        <a:ext cx="5384800" cy="452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 Box 49"/>
          <p:cNvSpPr txBox="1">
            <a:spLocks noChangeArrowheads="1"/>
          </p:cNvSpPr>
          <p:nvPr/>
        </p:nvSpPr>
        <p:spPr bwMode="auto">
          <a:xfrm>
            <a:off x="6299200" y="4191003"/>
            <a:ext cx="5588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  </a:t>
            </a:r>
            <a:r>
              <a:rPr lang="en-US" sz="2800" dirty="0" smtClean="0">
                <a:solidFill>
                  <a:srgbClr val="004E4C"/>
                </a:solidFill>
              </a:rPr>
              <a:t>When wound in a left-handed helix, DNA is termed Z-DNA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sz="2800" dirty="0" smtClean="0">
                <a:solidFill>
                  <a:srgbClr val="004E4C"/>
                </a:solidFill>
              </a:rPr>
              <a:t>  One gene requires Z-DNA for activation</a:t>
            </a:r>
          </a:p>
        </p:txBody>
      </p:sp>
      <p:pic>
        <p:nvPicPr>
          <p:cNvPr id="22535" name="Picture 54" descr="forms_of_dna_tb_7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438420"/>
            <a:ext cx="58928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0120F84-A866-4D9F-8B1C-9120A013D6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252FEFEF-6AC0-46B6-AC09-11FC56196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02" y="481041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902" y="1774208"/>
            <a:ext cx="9792208" cy="4517410"/>
          </a:xfrm>
        </p:spPr>
        <p:txBody>
          <a:bodyPr>
            <a:normAutofit fontScale="92500" lnSpcReduction="20000"/>
          </a:bodyPr>
          <a:lstStyle/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. Introduction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A. Brief overview of the lecture's objectives B. Importance of DNA and RNA in biology and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genetics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II. Nucleotide Structure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A. Definition of nucleotides B. Components of a nucleotide: base, sugar, and phosphate group C. Visual representation of a nucleotide's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structure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Phosphodiester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Bonds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A. Explanation of how nucleotides are connected through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phosphodiester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bonds B. Role of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phosphodiester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bonds in forming the sugar-phosphate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backbone</a:t>
            </a: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IV. Double Helix Structure of DNA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A. Introduction to the double helix structure B. Visualization of the double helix with sugar-phosphate backbones and base pairs C. Historical context and key scientists (e.g., Watson and Crick).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V. Base Pairing Rules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A. Description of base pairing in DNA (A-T, G-C) B. Significance of complementary base pairing C. Implications for DNA stability and replication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91A2A9-F606-770E-4F01-A068A154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10" y="226675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430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fld id="{AE6EE3BE-172A-483E-919E-90534B08AEB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630" y="144114"/>
            <a:ext cx="5155151" cy="591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7422" y="800246"/>
            <a:ext cx="604595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4E4C"/>
                </a:solidFill>
              </a:rPr>
              <a:t>Another </a:t>
            </a:r>
            <a:r>
              <a:rPr lang="en-US" sz="2800" dirty="0">
                <a:solidFill>
                  <a:srgbClr val="004E4C"/>
                </a:solidFill>
              </a:rPr>
              <a:t>DNA structure is called the Z form, because its bases seem to zigzag. Z DNA is left-handed. One turn spans 4.6 nm, comprising 12 base pairs. </a:t>
            </a:r>
          </a:p>
          <a:p>
            <a:pPr algn="just"/>
            <a:endParaRPr lang="en-US" sz="2800" dirty="0">
              <a:solidFill>
                <a:srgbClr val="004E4C"/>
              </a:solidFill>
            </a:endParaRPr>
          </a:p>
          <a:p>
            <a:pPr algn="just"/>
            <a:r>
              <a:rPr lang="en-US" sz="2800" dirty="0">
                <a:solidFill>
                  <a:srgbClr val="004E4C"/>
                </a:solidFill>
              </a:rPr>
              <a:t>The DNA molecule with alternating G-C sequences in alcohol or high salt solution tends to have such structure</a:t>
            </a:r>
            <a:r>
              <a:rPr lang="en-US" sz="2800" dirty="0" smtClean="0">
                <a:solidFill>
                  <a:srgbClr val="333333"/>
                </a:solidFill>
                <a:latin typeface="Times New Roman"/>
              </a:rPr>
              <a:t>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949566" y="6286521"/>
            <a:ext cx="4352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Comparison between B form and Z form.</a:t>
            </a:r>
          </a:p>
        </p:txBody>
      </p:sp>
    </p:spTree>
    <p:extLst>
      <p:ext uri="{BB962C8B-B14F-4D97-AF65-F5344CB8AC3E}">
        <p14:creationId xmlns:p14="http://schemas.microsoft.com/office/powerpoint/2010/main" val="1822064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Structural Features of A-DNA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96" y="1231711"/>
            <a:ext cx="10972800" cy="4923429"/>
          </a:xfrm>
        </p:spPr>
        <p:txBody>
          <a:bodyPr/>
          <a:lstStyle/>
          <a:p>
            <a:r>
              <a:rPr lang="en-US" dirty="0" smtClean="0"/>
              <a:t>In A-DNA, the DNA helix undergoes significant alterations compared to the common B-DNA conformation.</a:t>
            </a:r>
          </a:p>
          <a:p>
            <a:endParaRPr lang="en-US" dirty="0" smtClean="0"/>
          </a:p>
          <a:p>
            <a:r>
              <a:rPr lang="en-US" dirty="0" smtClean="0"/>
              <a:t>One of the distinctive features of A-DNA is the presence of an additional hydroxyl (OH) group in the ribose sugar of the DNA backbone.</a:t>
            </a:r>
          </a:p>
          <a:p>
            <a:endParaRPr lang="en-US" dirty="0" smtClean="0"/>
          </a:p>
          <a:p>
            <a:r>
              <a:rPr lang="en-US" dirty="0" smtClean="0"/>
              <a:t>This extra OH group contributes to the stability of the A-DNA structure.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fld id="{AE6EE3BE-172A-483E-919E-90534B08AEB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78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11" y="0"/>
            <a:ext cx="10972800" cy="1143000"/>
          </a:xfrm>
        </p:spPr>
        <p:txBody>
          <a:bodyPr/>
          <a:lstStyle/>
          <a:p>
            <a:r>
              <a:rPr lang="en-US" dirty="0" smtClean="0"/>
              <a:t>A Variety of DNA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fld id="{AE6EE3BE-172A-483E-919E-90534B08AEB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97" y="1186989"/>
            <a:ext cx="4276410" cy="507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3492" y="6376815"/>
            <a:ext cx="5109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B-form (left), A-form (middle) and Z-DNA (right). 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977" y="941695"/>
            <a:ext cx="3533468" cy="474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22711" y="5694030"/>
            <a:ext cx="5509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DNA molecule exists in different forms under different conditions. The ordinary form of DNA, the B form, predominates in the cell under physiological conditions.</a:t>
            </a:r>
          </a:p>
        </p:txBody>
      </p:sp>
    </p:spTree>
    <p:extLst>
      <p:ext uri="{BB962C8B-B14F-4D97-AF65-F5344CB8AC3E}">
        <p14:creationId xmlns:p14="http://schemas.microsoft.com/office/powerpoint/2010/main" val="1261380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349" y="1323833"/>
            <a:ext cx="10972800" cy="5268036"/>
          </a:xfrm>
        </p:spPr>
        <p:txBody>
          <a:bodyPr/>
          <a:lstStyle/>
          <a:p>
            <a:pPr algn="just"/>
            <a:r>
              <a:rPr lang="en-US" sz="2800" dirty="0"/>
              <a:t>The B to A transformation occurs when the relative humidity of the environment is lowered and also during DNA-RNA duplex is formed.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A-DNA </a:t>
            </a:r>
            <a:r>
              <a:rPr lang="en-US" sz="2800" dirty="0"/>
              <a:t>appears more stable due to the additional OH group in the ribose; </a:t>
            </a:r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thus</a:t>
            </a:r>
            <a:r>
              <a:rPr lang="en-US" sz="2800" dirty="0"/>
              <a:t>, in the process of replication, A-DNA always exists in the cell during transcription, reverse transcription, and RNA-primer annealing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86125" y="6217930"/>
            <a:ext cx="2844800" cy="47625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fld id="{AE6EE3BE-172A-483E-919E-90534B08AEB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8740" y="385843"/>
            <a:ext cx="9539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Tx/>
              <a:buChar char="•"/>
            </a:pPr>
            <a:r>
              <a:rPr lang="en-US" sz="3200" b="1" kern="0" dirty="0">
                <a:solidFill>
                  <a:srgbClr val="004E4C"/>
                </a:solidFill>
              </a:rPr>
              <a:t>The B to A Transformation in DNA Structure</a:t>
            </a:r>
            <a:endParaRPr lang="en-US" sz="3200" kern="0" dirty="0">
              <a:solidFill>
                <a:srgbClr val="004E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12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fld id="{42C709BF-A229-4012-9E41-6706561DE563}" type="slidenum">
              <a:rPr lang="en-US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Variation in DNA between Organisms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5384800" cy="4876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Ratios of G to C and A to T are fixed in any specific organism</a:t>
            </a:r>
          </a:p>
          <a:p>
            <a:pPr eaLnBrk="1" hangingPunct="1"/>
            <a:r>
              <a:rPr lang="en-US" sz="2800" dirty="0" smtClean="0"/>
              <a:t>The total percentage of G + C varies over a range to 22 to 73%</a:t>
            </a:r>
          </a:p>
          <a:p>
            <a:pPr eaLnBrk="1" hangingPunct="1"/>
            <a:r>
              <a:rPr lang="en-US" sz="2800" dirty="0" smtClean="0"/>
              <a:t>Such differences are reflected in differences in physical properties</a:t>
            </a:r>
          </a:p>
        </p:txBody>
      </p:sp>
      <p:pic>
        <p:nvPicPr>
          <p:cNvPr id="23557" name="Picture 6" descr="relative_g_c_tb_73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40" y="1228297"/>
            <a:ext cx="4118591" cy="533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33088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0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fld id="{E7A59519-4566-4B96-902C-9427B6A9D6ED}" type="slidenum">
              <a:rPr lang="en-US" smtClean="0">
                <a:solidFill>
                  <a:srgbClr val="000000"/>
                </a:solidFill>
              </a:rPr>
              <a:pPr eaLnBrk="1" hangingPunct="1"/>
              <a:t>25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DNA Melting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09600" y="3733800"/>
            <a:ext cx="10390496" cy="274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With heating, </a:t>
            </a:r>
            <a:r>
              <a:rPr lang="en-US" sz="2400" dirty="0" err="1" smtClean="0"/>
              <a:t>noncovalent</a:t>
            </a:r>
            <a:r>
              <a:rPr lang="en-US" sz="2400" dirty="0" smtClean="0"/>
              <a:t> forces holding DNA strands together weaken and break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When the forces break, the two strands come apart in denaturation or melting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Temperature at which DNA strands are ½ denatured is the melting temperature or 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m</a:t>
            </a:r>
            <a:endParaRPr lang="en-US" sz="2400" i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GC content of DNA has a significant effect on 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m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with higher GC content meaning higher </a:t>
            </a:r>
            <a:r>
              <a:rPr lang="en-US" sz="2400" i="1" dirty="0" smtClean="0"/>
              <a:t>T</a:t>
            </a:r>
            <a:r>
              <a:rPr lang="en-US" sz="2400" i="1" baseline="-25000" dirty="0" smtClean="0"/>
              <a:t>m</a:t>
            </a:r>
            <a:endParaRPr lang="en-US" sz="2400" i="1" dirty="0" smtClean="0"/>
          </a:p>
        </p:txBody>
      </p:sp>
      <p:pic>
        <p:nvPicPr>
          <p:cNvPr id="24581" name="Picture 9" descr="streptococcus_pneum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1220788"/>
            <a:ext cx="5181600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 descr="relationship_dna_gc_c_la_7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74738"/>
            <a:ext cx="365760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5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Melting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fld id="{AE6EE3BE-172A-483E-919E-90534B08AEB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205" y="1368187"/>
            <a:ext cx="791663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3" y="1979612"/>
            <a:ext cx="2648981" cy="339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077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fld id="{1868706A-CF5F-446F-ABD7-82503DA1B2E0}" type="slidenum">
              <a:rPr lang="en-US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DNA Denaturation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3"/>
            <a:ext cx="6197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 addition to heat, DNA can be denatured by: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Organic solvents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High pH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Low salt concentration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GC content also affects DNA density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Direct, linear relationship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Due to larger molar volume of an A-T base pair than a G-C base pair</a:t>
            </a:r>
          </a:p>
        </p:txBody>
      </p:sp>
      <p:pic>
        <p:nvPicPr>
          <p:cNvPr id="25605" name="Picture 8" descr="relationship_gc_dna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05003"/>
            <a:ext cx="48768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3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fld id="{D7373053-0C2B-4942-BA74-C9E0AABE4C5D}" type="slidenum">
              <a:rPr lang="en-US" smtClean="0">
                <a:solidFill>
                  <a:srgbClr val="000000"/>
                </a:solidFill>
              </a:rPr>
              <a:pPr eaLnBrk="1" hangingPunct="1"/>
              <a:t>28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GC content of a natural DNA can vary from less than 25% to almost 75%</a:t>
            </a:r>
          </a:p>
          <a:p>
            <a:pPr eaLnBrk="1" hangingPunct="1"/>
            <a:r>
              <a:rPr lang="en-US" sz="2800" dirty="0" smtClean="0"/>
              <a:t>GC content has a strong effect on physical properties that increase linearly with GC content</a:t>
            </a:r>
          </a:p>
          <a:p>
            <a:pPr lvl="1" eaLnBrk="1" hangingPunct="1"/>
            <a:r>
              <a:rPr lang="en-US" sz="2400" dirty="0" smtClean="0"/>
              <a:t>Melting temperature, the temperature at which the two strands are half-dissociated or denatured</a:t>
            </a:r>
          </a:p>
          <a:p>
            <a:pPr lvl="1" eaLnBrk="1" hangingPunct="1"/>
            <a:r>
              <a:rPr lang="en-US" sz="2400" dirty="0" smtClean="0"/>
              <a:t>Density</a:t>
            </a:r>
          </a:p>
          <a:p>
            <a:pPr lvl="1" eaLnBrk="1" hangingPunct="1"/>
            <a:r>
              <a:rPr lang="en-US" sz="2400" dirty="0" smtClean="0"/>
              <a:t>Low ionic strength, high pH and organic solvents also promote DNA denaturation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2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DNA</a:t>
            </a:r>
            <a:r>
              <a:rPr lang="en-US" dirty="0"/>
              <a:t>, the fundamental molecule of life, exhibits dynamic structural changes under different environmental conditions and during specific biological processes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fld id="{AE6EE3BE-172A-483E-919E-90534B08AEB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550056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0120F84-A866-4D9F-8B1C-9120A013D6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252FEFEF-6AC0-46B6-AC09-11FC56196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02" y="481041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902" y="1774208"/>
            <a:ext cx="9792208" cy="45174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VI. DNA vs. RNA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A. Key differences between DNA and RNA (sugar type, thymine vs. uracil) B. Functions and roles of RNA in cellular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processes</a:t>
            </a: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VII. Significance of DNA Structure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A. Discussion of the importance of DNA's structure in genetics B. How the double helix facilitates replication and transcription C. Relevance in preserving and transmitting genetic information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VIII. Biological Functions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A. Overview of DNA's role as the genetic material B. Various functions of RNA in cellular processes (e.g., transcription, translation)</a:t>
            </a:r>
          </a:p>
          <a:p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IX. Clinical and Scientific Applications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A. Examples of applications in genetics, molecular biology, and medicine B. Modern techniques and technologies reliant on DNA and RNA knowledge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91A2A9-F606-770E-4F01-A068A154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10" y="226675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47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147" y="392460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148" y="1970995"/>
            <a:ext cx="9792208" cy="4034020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Carson, S., Miller, H. B.,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Srougi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M. C., &amp;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Witherow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D. S. (2019).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Molecular biology techniques: a classroom laboratory manual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Academic Press.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Craig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N. L., Green, R. R.,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Greider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C. C.,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Wolberger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C., &amp;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Storz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G. G. (2021).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Molecular biology: principles of genome function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Oxford University Press, USA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Tropp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B. E. (2012).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Principles of molecular biology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Jones &amp; Bartlett Publishers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Robert, F. W. (2012). Molecular biology.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4DC91F-F347-31A4-E6D6-49CBCD058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545" y="280884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3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2DC0967-ECFB-46A2-ADEB-01374F3D3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005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33173E3-A708-4A63-AB1F-6729F5E53B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3206" y="457202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9D98FDEF-0256-4AA6-B4F5-14FEE180D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6739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297576"/>
            <a:ext cx="5716339" cy="304270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Molecular Biology &amp; Proteomics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cap="none" dirty="0" smtClean="0"/>
              <a:t> </a:t>
            </a:r>
            <a:r>
              <a:rPr lang="en-US" sz="2800" dirty="0"/>
              <a:t>DNA </a:t>
            </a:r>
            <a:r>
              <a:rPr lang="en-US" sz="2800" dirty="0" err="1" smtClean="0"/>
              <a:t>Renaturation</a:t>
            </a:r>
            <a:r>
              <a:rPr lang="en-US" sz="2800" dirty="0" smtClean="0"/>
              <a:t> and </a:t>
            </a:r>
            <a:r>
              <a:rPr lang="en-US" sz="2800" cap="none" dirty="0" smtClean="0"/>
              <a:t>PCR TECHNIQUES </a:t>
            </a:r>
            <a:endParaRPr lang="en-US" sz="2800" cap="none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5353" y="4250834"/>
            <a:ext cx="6995899" cy="11698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/>
              <a:t>Name of </a:t>
            </a:r>
            <a:r>
              <a:rPr lang="en-US" sz="1400" b="1" dirty="0" smtClean="0"/>
              <a:t>teacher Dr. Ahmad H. Ibrahim </a:t>
            </a:r>
            <a:endParaRPr lang="en-US" sz="1400" b="1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/>
              <a:t>Molecular Biology &amp; </a:t>
            </a:r>
            <a:r>
              <a:rPr lang="en-US" sz="1400" dirty="0" smtClean="0"/>
              <a:t>Proteomics </a:t>
            </a:r>
            <a:endParaRPr lang="en-US" sz="14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course code: </a:t>
            </a:r>
            <a:r>
              <a:rPr lang="en-US" sz="1400" dirty="0"/>
              <a:t>PHAR 338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Semester / </a:t>
            </a:r>
            <a:r>
              <a:rPr lang="en-US" sz="1400" dirty="0" smtClean="0"/>
              <a:t>3</a:t>
            </a:r>
            <a:r>
              <a:rPr lang="en-US" sz="1400" baseline="30000" dirty="0" smtClean="0"/>
              <a:t>rd</a:t>
            </a:r>
            <a:r>
              <a:rPr lang="en-US" sz="1400" dirty="0" smtClean="0"/>
              <a:t>  week 22.10.2023 </a:t>
            </a:r>
            <a:endParaRPr lang="en-US" sz="1400" dirty="0" smtClean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ABEB269-2208-4181-9DDB-A5C2D189B2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51299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xmlns="" id="{384CBE60-0977-4285-9BF5-9D8271989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65599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xmlns="" id="{1911CEBB-5C08-41C5-8954-C727FC8755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057239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xmlns="" id="{E56FA950-4DFC-4710-A30A-6E55033CA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65599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E2F7C9-81DF-F3F0-E0A3-1B3E21455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21" y="1224874"/>
            <a:ext cx="2204151" cy="220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007110216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9"/>
          <a:stretch/>
        </p:blipFill>
        <p:spPr bwMode="auto">
          <a:xfrm>
            <a:off x="1428176" y="3645877"/>
            <a:ext cx="2204293" cy="2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59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0120F84-A866-4D9F-8B1C-9120A013D6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252FEFEF-6AC0-46B6-AC09-11FC56196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02" y="481041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 smtClean="0"/>
              <a:t>Outline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556" y="1615044"/>
            <a:ext cx="9792208" cy="4296076"/>
          </a:xfrm>
        </p:spPr>
        <p:txBody>
          <a:bodyPr>
            <a:normAutofit fontScale="85000" lnSpcReduction="20000"/>
          </a:bodyPr>
          <a:lstStyle/>
          <a:p>
            <a:endParaRPr lang="en-US" sz="2500" dirty="0" smtClean="0">
              <a:latin typeface="+mj-lt"/>
            </a:endParaRPr>
          </a:p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Historical Context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A. Brief exploration of the historical developments leading to the understanding of DNA and RNA B. Contributions of key scientists (e.g., Rosalind Franklin, Maurice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Wilkins)</a:t>
            </a:r>
          </a:p>
          <a:p>
            <a:r>
              <a:rPr lang="en-US" sz="2500" b="1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b="1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I. Reverse </a:t>
            </a:r>
            <a:r>
              <a:rPr lang="en-US" sz="2500" b="1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Transcriptase PCR (RT-PCR)</a:t>
            </a:r>
          </a:p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A. Introduction to RT-PCR</a:t>
            </a:r>
          </a:p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B. Key differences between PCR and RT-PCR</a:t>
            </a:r>
          </a:p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1. Starting with an mRNA, not double-stranded DNA</a:t>
            </a:r>
          </a:p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2. Conversion of mRNA to DNA</a:t>
            </a:r>
          </a:p>
          <a:p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3. Use of forward primers to convert single-stranded DNA to double-stranded DNA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91A2A9-F606-770E-4F01-A068A154E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10" y="226675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390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0120F84-A866-4D9F-8B1C-9120A013D6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252FEFEF-6AC0-46B6-AC09-11FC56196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02" y="337869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556" y="1485943"/>
            <a:ext cx="9792208" cy="4737436"/>
          </a:xfrm>
        </p:spPr>
        <p:txBody>
          <a:bodyPr>
            <a:normAutofit fontScale="70000" lnSpcReduction="20000"/>
          </a:bodyPr>
          <a:lstStyle/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cDNA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Cloning</a:t>
            </a: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1. Cloning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cDNA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from known mRNA sequences</a:t>
            </a: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2. Utilizing RT-PCR for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cDNA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cloning</a:t>
            </a: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D. Continuation with standard PCR</a:t>
            </a: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1. Transition from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cDNA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synthesis to DNA amplification</a:t>
            </a: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Applications and Significance</a:t>
            </a: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A. Application of standard PCR</a:t>
            </a: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B. Application of RT-PCR in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cDNA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cloning</a:t>
            </a: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C. Significance in molecular biology and biotechnology</a:t>
            </a: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Open Discussion and Q&amp;A A. Encourage questions and discussions from the audience B. Address any additional topics, queries, or related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concepts</a:t>
            </a:r>
          </a:p>
          <a:p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VI.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Conclusion A. Summarize key takeaways from the lecture B. Reiterate the importance of understanding DNA and RNA in modern biology</a:t>
            </a: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This outline should help you structure your lecture effectively and guide your audience through the essential concepts of DNA and RNA</a:t>
            </a:r>
            <a:r>
              <a:rPr lang="en-US" sz="1400" b="1" dirty="0"/>
              <a:t>.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91A2A9-F606-770E-4F01-A068A154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110" y="226675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0120F84-A866-4D9F-8B1C-9120A013D6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252FEFEF-6AC0-46B6-AC09-11FC56196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500" y="398753"/>
            <a:ext cx="9792208" cy="1198036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488" y="1423030"/>
            <a:ext cx="9792208" cy="5063319"/>
          </a:xfrm>
        </p:spPr>
        <p:txBody>
          <a:bodyPr>
            <a:noAutofit/>
          </a:bodyPr>
          <a:lstStyle/>
          <a:p>
            <a:pPr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1600" b="1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To provide a comprehensive understanding of the principles and processes involved in Standard PCR, including the use of DNA polymerase, primers, and the amplification of specific DNA regions.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</a:pPr>
            <a:endParaRPr lang="en-US" sz="1600" b="1" dirty="0" smtClean="0">
              <a:solidFill>
                <a:srgbClr val="37415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1600" b="1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To differentiate between Standard PCR and Reverse Transcriptase PCR (RT-PCR) by highlighting the key distinctions, such as starting with mRNA, </a:t>
            </a:r>
            <a:r>
              <a:rPr lang="en-US" sz="1600" b="1" dirty="0" err="1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cDNA</a:t>
            </a:r>
            <a:r>
              <a:rPr lang="en-US" sz="1600" b="1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 synthesis, and the transition to standard PCR.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</a:pPr>
            <a:endParaRPr lang="en-US" sz="1600" b="1" dirty="0" smtClean="0">
              <a:solidFill>
                <a:srgbClr val="37415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1600" b="1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600" b="1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explore the significance and applications of both Standard PCR and RT-PCR techniques in the field of molecular biology, genetics, and biotechnology</a:t>
            </a:r>
            <a:r>
              <a:rPr lang="en-US" sz="1600" b="1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</a:pPr>
            <a:endParaRPr lang="en-US" sz="1600" b="1" dirty="0">
              <a:solidFill>
                <a:srgbClr val="37415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1600" b="1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To discuss the role of heat-stable polymerases in PCR and the "set and forget" nature of the process, emphasizing the advantages and efficiency of this technology</a:t>
            </a:r>
            <a:r>
              <a:rPr lang="en-US" sz="1600" b="1" dirty="0" smtClean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prstClr val="black">
                  <a:lumMod val="85000"/>
                  <a:lumOff val="15000"/>
                </a:prstClr>
              </a:buClr>
            </a:pPr>
            <a:endParaRPr lang="en-US" sz="1600" b="1" dirty="0">
              <a:solidFill>
                <a:srgbClr val="37415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prstClr val="black">
                  <a:lumMod val="85000"/>
                  <a:lumOff val="15000"/>
                </a:prstClr>
              </a:buClr>
            </a:pPr>
            <a:r>
              <a:rPr lang="en-US" sz="1600" b="1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To demonstrate the importance of RT-PCR in </a:t>
            </a:r>
            <a:r>
              <a:rPr lang="en-US" sz="1600" b="1" dirty="0" err="1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cDNA</a:t>
            </a:r>
            <a:r>
              <a:rPr lang="en-US" sz="1600" b="1" dirty="0">
                <a:solidFill>
                  <a:srgbClr val="374151"/>
                </a:solidFill>
                <a:latin typeface="Times New Roman" pitchFamily="18" charset="0"/>
                <a:cs typeface="Times New Roman" pitchFamily="18" charset="0"/>
              </a:rPr>
              <a:t> cloning and its use in capturing and amplifying specific mRNA sequences, particularly when the mRNA sequence is known.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2D4E2BB-6D61-889A-E7C5-31597C03D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536" y="280870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21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0120F84-A866-4D9F-8B1C-9120A013D6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252FEFEF-6AC0-46B6-AC09-11FC56196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441" y="390046"/>
            <a:ext cx="5179799" cy="1527078"/>
          </a:xfrm>
        </p:spPr>
        <p:txBody>
          <a:bodyPr>
            <a:normAutofit/>
          </a:bodyPr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165" y="1719618"/>
            <a:ext cx="10121559" cy="469483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Differences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Between DNA and RNA: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Highlight the key distinctions between DNA and RNA, such as the type of sugar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deoxyribose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vs. ribose) and the presence of thymine in DNA and uracil in RNA.</a:t>
            </a: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Biological Functions: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Explore the biological roles of DNA and RNA, including DNA's function as the genetic material and RNA's roles in various cellular processes.</a:t>
            </a:r>
          </a:p>
          <a:p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Clinical and Scientific Applications: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Provide examples of how knowledge of DNA and RNA structure is applied in fields such as genetics, molecular biology, and medical research.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2D4E2BB-6D61-889A-E7C5-31597C03D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536" y="280870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126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4-2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DNA </a:t>
            </a:r>
            <a:r>
              <a:rPr lang="en-US" dirty="0" err="1" smtClean="0"/>
              <a:t>Renaturation</a:t>
            </a:r>
            <a:endParaRPr lang="en-US" dirty="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After two DNA strands separate, under proper conditions the strands can come back together</a:t>
            </a:r>
          </a:p>
          <a:p>
            <a:pPr eaLnBrk="1" hangingPunct="1"/>
            <a:r>
              <a:rPr lang="en-US" sz="2800" smtClean="0"/>
              <a:t>Process is called </a:t>
            </a:r>
            <a:r>
              <a:rPr lang="en-US" sz="2800" smtClean="0">
                <a:solidFill>
                  <a:schemeClr val="hlink"/>
                </a:solidFill>
              </a:rPr>
              <a:t>annealing</a:t>
            </a:r>
            <a:r>
              <a:rPr lang="en-US" sz="2800" smtClean="0"/>
              <a:t> or </a:t>
            </a:r>
            <a:r>
              <a:rPr lang="en-US" sz="2800" smtClean="0">
                <a:solidFill>
                  <a:schemeClr val="hlink"/>
                </a:solidFill>
              </a:rPr>
              <a:t>renaturation</a:t>
            </a:r>
          </a:p>
          <a:p>
            <a:pPr eaLnBrk="1" hangingPunct="1"/>
            <a:r>
              <a:rPr lang="en-US" sz="2800" smtClean="0"/>
              <a:t>Three most important factors:</a:t>
            </a:r>
          </a:p>
          <a:p>
            <a:pPr lvl="1" eaLnBrk="1" hangingPunct="1"/>
            <a:r>
              <a:rPr lang="en-US" sz="2400" smtClean="0"/>
              <a:t>Temperature – best at about 25 C below T</a:t>
            </a:r>
            <a:r>
              <a:rPr lang="en-US" sz="2400" baseline="-25000" smtClean="0"/>
              <a:t>m</a:t>
            </a:r>
            <a:endParaRPr lang="en-US" sz="2400" smtClean="0"/>
          </a:p>
          <a:p>
            <a:pPr lvl="1" eaLnBrk="1" hangingPunct="1"/>
            <a:r>
              <a:rPr lang="en-US" sz="2400" smtClean="0"/>
              <a:t>DNA Concentration – within limits higher concentration better likelihood that 2 complementary will find each other</a:t>
            </a:r>
          </a:p>
          <a:p>
            <a:pPr lvl="1" eaLnBrk="1" hangingPunct="1"/>
            <a:r>
              <a:rPr lang="en-US" sz="2400" smtClean="0"/>
              <a:t>Renaturation Time – as increase time, more annealing will occur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74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4-3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Polynucleotide Chain Hybridization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74838"/>
            <a:ext cx="64008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/>
              <a:t>Hybridization is a process of putting together a combination of two different nucleic acids</a:t>
            </a:r>
          </a:p>
          <a:p>
            <a:pPr lvl="1" eaLnBrk="1" hangingPunct="1"/>
            <a:r>
              <a:rPr lang="en-US" sz="2400" smtClean="0"/>
              <a:t>Strands could be 1 DNA and 1 RNA</a:t>
            </a:r>
          </a:p>
          <a:p>
            <a:pPr lvl="1" eaLnBrk="1" hangingPunct="1"/>
            <a:r>
              <a:rPr lang="en-US" sz="2400" smtClean="0"/>
              <a:t>Also could be 2 DNA with complementary or nearly complementary sequences</a:t>
            </a:r>
          </a:p>
        </p:txBody>
      </p:sp>
      <p:pic>
        <p:nvPicPr>
          <p:cNvPr id="28677" name="Picture 7" descr="hybridizing_dna_rna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917" y="1600200"/>
            <a:ext cx="398568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95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3953" y="6054204"/>
            <a:ext cx="28448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4-5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Sizes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DNA size is expressed in 3 different ways:</a:t>
            </a:r>
          </a:p>
          <a:p>
            <a:pPr lvl="1" eaLnBrk="1" hangingPunct="1"/>
            <a:r>
              <a:rPr lang="en-US" smtClean="0"/>
              <a:t>Number of base pairs </a:t>
            </a:r>
          </a:p>
          <a:p>
            <a:pPr lvl="1" eaLnBrk="1" hangingPunct="1"/>
            <a:r>
              <a:rPr lang="en-US" smtClean="0"/>
              <a:t>Molecular weight – 660 is molecular weight of 1 base pair</a:t>
            </a:r>
          </a:p>
          <a:p>
            <a:pPr lvl="1" eaLnBrk="1" hangingPunct="1"/>
            <a:r>
              <a:rPr lang="en-US" smtClean="0"/>
              <a:t>Length – 33.2 </a:t>
            </a:r>
            <a:r>
              <a:rPr lang="en-US" smtClean="0">
                <a:cs typeface="Arial" charset="0"/>
              </a:rPr>
              <a:t>Å per helical turn of 10.4 base pairs</a:t>
            </a:r>
          </a:p>
          <a:p>
            <a:pPr marL="0" indent="0" eaLnBrk="1" hangingPunct="1">
              <a:buFontTx/>
              <a:buNone/>
            </a:pPr>
            <a:r>
              <a:rPr lang="en-US" smtClean="0"/>
              <a:t>Measure DNA size either using electron microscopy or gel electrophoresis </a:t>
            </a:r>
          </a:p>
        </p:txBody>
      </p:sp>
      <p:graphicFrame>
        <p:nvGraphicFramePr>
          <p:cNvPr id="29701" name="Object 4"/>
          <p:cNvGraphicFramePr>
            <a:graphicFrameLocks noChangeAspect="1"/>
          </p:cNvGraphicFramePr>
          <p:nvPr/>
        </p:nvGraphicFramePr>
        <p:xfrm>
          <a:off x="6019800" y="332105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21050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1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4-6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DNAs of Various Sizes and Shapes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4365628"/>
            <a:ext cx="10390496" cy="21875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Phage DNA is typically circular</a:t>
            </a:r>
          </a:p>
          <a:p>
            <a:pPr eaLnBrk="1" hangingPunct="1"/>
            <a:r>
              <a:rPr lang="en-US" sz="2800" dirty="0" smtClean="0"/>
              <a:t>Some DNA will be linear</a:t>
            </a:r>
          </a:p>
          <a:p>
            <a:pPr eaLnBrk="1" hangingPunct="1"/>
            <a:r>
              <a:rPr lang="en-US" sz="2800" dirty="0" smtClean="0"/>
              <a:t>Supercoiled DNA coils or wraps around itself like a twisted rubber band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pic>
        <p:nvPicPr>
          <p:cNvPr id="30725" name="Picture 8" descr="sizes_of_various_dn_tb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520828"/>
            <a:ext cx="64008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0120F84-A866-4D9F-8B1C-9120A013D6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252FEFEF-6AC0-46B6-AC09-11FC56196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95" y="535230"/>
            <a:ext cx="9792208" cy="1198036"/>
          </a:xfrm>
        </p:spPr>
        <p:txBody>
          <a:bodyPr>
            <a:normAutofit/>
          </a:bodyPr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36" y="1545860"/>
            <a:ext cx="9792208" cy="5063319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Understanding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Nucleotide Structure: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Define nucleotides and their components.</a:t>
            </a:r>
          </a:p>
          <a:p>
            <a:pPr lvl="1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Explain the structure of a nucleotide, including the nitrogenous base, sugar molecule, and phosphate group.</a:t>
            </a:r>
          </a:p>
          <a:p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Phosphodiester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Bond Formation: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Describe how nucleotides are linked together by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phosphodiester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bonds.</a:t>
            </a:r>
          </a:p>
          <a:p>
            <a:pPr lvl="1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Explain the significance of these bonds in forming the sugar-phosphate backbone of DNA and RNA.</a:t>
            </a: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Double Helix Structure of DNA: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Illustrate the double helix structure of DNA, with an emphasis on its sugar-phosphate backbones and the base pairs in the interior.</a:t>
            </a: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Base Pairing Rules: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Outline the specific base pairing rules in DNA (A with T, G with C) and their role in DNA stability and replication.</a:t>
            </a:r>
          </a:p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Significance of DNA Structure: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Discuss why the double helix structure is crucial for storing and transmitting genetic information.</a:t>
            </a:r>
          </a:p>
          <a:p>
            <a:pPr lvl="1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Explain how the structure facilitates processes like DNA replication and transcription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2D4E2BB-6D61-889A-E7C5-31597C03D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536" y="280870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888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4-7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Natural DNAs come in sizes ranging from several </a:t>
            </a:r>
            <a:r>
              <a:rPr lang="en-US" dirty="0" err="1" smtClean="0"/>
              <a:t>kilobases</a:t>
            </a:r>
            <a:r>
              <a:rPr lang="en-US" dirty="0" smtClean="0"/>
              <a:t> to thousands of </a:t>
            </a:r>
            <a:r>
              <a:rPr lang="en-US" dirty="0" err="1" smtClean="0"/>
              <a:t>megabases</a:t>
            </a:r>
            <a:endParaRPr lang="en-US" dirty="0" smtClean="0"/>
          </a:p>
          <a:p>
            <a:pPr eaLnBrk="1" hangingPunct="1"/>
            <a:r>
              <a:rPr lang="en-US" dirty="0" smtClean="0"/>
              <a:t>The size of a small DNA can be estimated by electron microscopy</a:t>
            </a:r>
          </a:p>
          <a:p>
            <a:pPr eaLnBrk="1" hangingPunct="1"/>
            <a:r>
              <a:rPr lang="en-US" dirty="0" smtClean="0"/>
              <a:t>This technique can also reveal whether a DNA is circular or linear and whether it is supercoiled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1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4-8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dirty="0" smtClean="0"/>
              <a:t>Polymerase Chain Reaction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600" y="2133603"/>
            <a:ext cx="9855200" cy="39925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hlink"/>
                </a:solidFill>
              </a:rPr>
              <a:t>Polymerase chain reaction</a:t>
            </a:r>
            <a:r>
              <a:rPr lang="en-US" smtClean="0"/>
              <a:t> (PCR) can yield a DNA fragment for cloning</a:t>
            </a:r>
          </a:p>
          <a:p>
            <a:pPr eaLnBrk="1" hangingPunct="1"/>
            <a:r>
              <a:rPr lang="en-US" smtClean="0"/>
              <a:t>PCR is:</a:t>
            </a:r>
          </a:p>
          <a:p>
            <a:pPr lvl="1" eaLnBrk="1" hangingPunct="1"/>
            <a:r>
              <a:rPr lang="en-US" smtClean="0"/>
              <a:t>More recently developed</a:t>
            </a:r>
          </a:p>
          <a:p>
            <a:pPr lvl="1" eaLnBrk="1" hangingPunct="1"/>
            <a:r>
              <a:rPr lang="en-US" smtClean="0"/>
              <a:t>Very useful for cloning cDNAs</a:t>
            </a:r>
          </a:p>
          <a:p>
            <a:pPr eaLnBrk="1" hangingPunct="1"/>
            <a:endParaRPr lang="en-US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6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4-9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Standard PCR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11684000" cy="494162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Invented by </a:t>
            </a:r>
            <a:r>
              <a:rPr lang="en-US" sz="2800" dirty="0" err="1" smtClean="0"/>
              <a:t>Kary</a:t>
            </a:r>
            <a:r>
              <a:rPr lang="en-US" sz="2800" dirty="0" smtClean="0"/>
              <a:t> Mullis and colleagues in 1980s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Use enzyme DNA polymerase to copy a selected region of DNA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Add short pieces of DNA (primers) that hybridize to DNA sequences on either side of piece of interest – causes initiation of DNA synthesis through that area, 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Copies of both strands of X and original DNA strands are templates for next round of DNA synthesis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Selected region DNA now doubles in amount with each synthesis cycle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Special heat-stable polymerases able to work after high temperatures needed to separate strands make process “set and forget” for many cycles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79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410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8003"/>
            <a:ext cx="10972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Amplifying DNA by PCR</a:t>
            </a:r>
          </a:p>
        </p:txBody>
      </p:sp>
      <p:pic>
        <p:nvPicPr>
          <p:cNvPr id="52228" name="Picture 5" descr="amplifying_dna_c_la_73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68" y="1017587"/>
            <a:ext cx="3208867" cy="570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8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38406" y="6217977"/>
            <a:ext cx="28448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4-11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45827" y="260990"/>
            <a:ext cx="10972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Using Reverse Transcriptase (RT-PCR) in </a:t>
            </a:r>
            <a:r>
              <a:rPr lang="en-US" dirty="0" err="1" smtClean="0"/>
              <a:t>cDNA</a:t>
            </a:r>
            <a:r>
              <a:rPr lang="en-US" dirty="0" smtClean="0"/>
              <a:t> Cloning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4513997"/>
          </a:xfrm>
        </p:spPr>
        <p:txBody>
          <a:bodyPr/>
          <a:lstStyle/>
          <a:p>
            <a:pPr eaLnBrk="1" hangingPunct="1"/>
            <a:r>
              <a:rPr lang="en-US" dirty="0" smtClean="0"/>
              <a:t>To clone a </a:t>
            </a:r>
            <a:r>
              <a:rPr lang="en-US" dirty="0" err="1" smtClean="0"/>
              <a:t>cDNA</a:t>
            </a:r>
            <a:r>
              <a:rPr lang="en-US" dirty="0" smtClean="0"/>
              <a:t> from just one mRNA whose sequence is known, use type of PCR called </a:t>
            </a:r>
            <a:r>
              <a:rPr lang="en-US" dirty="0" smtClean="0">
                <a:solidFill>
                  <a:schemeClr val="hlink"/>
                </a:solidFill>
              </a:rPr>
              <a:t>reverse transcriptase PCR </a:t>
            </a:r>
            <a:r>
              <a:rPr lang="en-US" dirty="0" smtClean="0"/>
              <a:t>(RT-PCR)</a:t>
            </a:r>
          </a:p>
          <a:p>
            <a:pPr eaLnBrk="1" hangingPunct="1"/>
            <a:r>
              <a:rPr lang="en-US" dirty="0" smtClean="0"/>
              <a:t>Difference between PCR and RT-PCR</a:t>
            </a:r>
          </a:p>
          <a:p>
            <a:pPr lvl="1" eaLnBrk="1" hangingPunct="1"/>
            <a:r>
              <a:rPr lang="en-US" dirty="0" smtClean="0"/>
              <a:t>Start with an mRNA not double-stranded DNA</a:t>
            </a:r>
          </a:p>
          <a:p>
            <a:pPr lvl="1" eaLnBrk="1" hangingPunct="1"/>
            <a:r>
              <a:rPr lang="en-US" dirty="0" smtClean="0"/>
              <a:t>Begin by converting mRNA to DNA</a:t>
            </a:r>
          </a:p>
          <a:p>
            <a:pPr lvl="1" eaLnBrk="1" hangingPunct="1"/>
            <a:r>
              <a:rPr lang="en-US" dirty="0" smtClean="0"/>
              <a:t>Next use forward primer to convert </a:t>
            </a:r>
            <a:r>
              <a:rPr lang="en-US" dirty="0" err="1" smtClean="0"/>
              <a:t>ssDNA</a:t>
            </a:r>
            <a:r>
              <a:rPr lang="en-US" dirty="0" smtClean="0"/>
              <a:t> to </a:t>
            </a:r>
            <a:r>
              <a:rPr lang="en-US" dirty="0" err="1" smtClean="0"/>
              <a:t>dsDNA</a:t>
            </a:r>
            <a:endParaRPr lang="en-US" dirty="0" smtClean="0"/>
          </a:p>
          <a:p>
            <a:pPr lvl="1" eaLnBrk="1" hangingPunct="1"/>
            <a:r>
              <a:rPr lang="en-US" dirty="0" smtClean="0"/>
              <a:t>Now standard PCR continues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87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75700" y="6305550"/>
            <a:ext cx="28448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4-12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RT-PCR Can Generate Sticky Ends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3"/>
            <a:ext cx="5384800" cy="46021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With care, restriction enzyme sites can even be added to the </a:t>
            </a:r>
            <a:r>
              <a:rPr lang="en-US" sz="2800" dirty="0" err="1" smtClean="0"/>
              <a:t>cDNA</a:t>
            </a:r>
            <a:r>
              <a:rPr lang="en-US" sz="2800" dirty="0" smtClean="0"/>
              <a:t> of interest</a:t>
            </a:r>
          </a:p>
          <a:p>
            <a:pPr eaLnBrk="1" hangingPunct="1"/>
            <a:r>
              <a:rPr lang="en-US" sz="2800" dirty="0" smtClean="0"/>
              <a:t>Able to generate sticky ends for ligation into vector of choice</a:t>
            </a:r>
          </a:p>
          <a:p>
            <a:pPr eaLnBrk="1" hangingPunct="1"/>
            <a:r>
              <a:rPr lang="en-US" sz="2800" dirty="0" smtClean="0"/>
              <a:t>2 sticky ends permits directional cloning</a:t>
            </a:r>
          </a:p>
        </p:txBody>
      </p:sp>
      <p:pic>
        <p:nvPicPr>
          <p:cNvPr id="54277" name="Picture 6" descr="using_rt_pcr_c_la_73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524000"/>
            <a:ext cx="3937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0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4-13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/>
          <a:lstStyle/>
          <a:p>
            <a:pPr eaLnBrk="1" hangingPunct="1"/>
            <a:r>
              <a:rPr lang="en-US" smtClean="0"/>
              <a:t>Real-Time PCR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450" y="1580864"/>
            <a:ext cx="10018973" cy="4765343"/>
          </a:xfrm>
        </p:spPr>
        <p:txBody>
          <a:bodyPr/>
          <a:lstStyle/>
          <a:p>
            <a:pPr eaLnBrk="1" hangingPunct="1"/>
            <a:r>
              <a:rPr lang="en-US" dirty="0" smtClean="0"/>
              <a:t>Real-time PCR quantifies the amplification of the DNA as it </a:t>
            </a:r>
            <a:r>
              <a:rPr lang="en-US" dirty="0" smtClean="0"/>
              <a:t>occurs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As DNA strands separate, anneal to forward and reverse primers, and to fluorescent-tagged oligonucleotide complementary to part of one DNA strand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3422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4-15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Fluorescent Tags in Real-Time PCR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3200" y="1600203"/>
            <a:ext cx="5791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This fluorescent-tagged oligonucleotide serves as a reporter probe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Fluorescent tag at 5’-end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Fluorescence quenching tag at 3’-end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With PCR rounds the 5’ tag is separated from the 3’ tag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Fluorescence increases with incorporation into DNA product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56325" name="Picture 6" descr="real_time_pcr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2" y="1708150"/>
            <a:ext cx="5839884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626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3598"/>
            <a:ext cx="10972800" cy="4525963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en-US" sz="2400" b="0" i="0" dirty="0" smtClean="0">
                <a:solidFill>
                  <a:srgbClr val="374151"/>
                </a:solidFill>
                <a:effectLst/>
                <a:latin typeface="Söhne"/>
              </a:rPr>
              <a:t>Standard PCR, developed in the 1980s by </a:t>
            </a:r>
            <a:r>
              <a:rPr lang="en-US" sz="2400" b="0" i="0" dirty="0" err="1" smtClean="0">
                <a:solidFill>
                  <a:srgbClr val="374151"/>
                </a:solidFill>
                <a:effectLst/>
                <a:latin typeface="Söhne"/>
              </a:rPr>
              <a:t>Kary</a:t>
            </a:r>
            <a:r>
              <a:rPr lang="en-US" sz="2400" b="0" i="0" dirty="0" smtClean="0">
                <a:solidFill>
                  <a:srgbClr val="374151"/>
                </a:solidFill>
                <a:effectLst/>
                <a:latin typeface="Söhne"/>
              </a:rPr>
              <a:t> Mullis and colleagues, uses DNA polymerase to copy a selected region of DNA. It involves the addition of DNA primers to initiate DNA synthesis, resulting in the doubling of the target DNA with each cycle.</a:t>
            </a:r>
          </a:p>
          <a:p>
            <a:pPr algn="just">
              <a:buFont typeface="+mj-lt"/>
              <a:buAutoNum type="arabicPeriod"/>
            </a:pPr>
            <a:r>
              <a:rPr lang="en-US" sz="2400" b="0" i="0" dirty="0" smtClean="0">
                <a:solidFill>
                  <a:srgbClr val="374151"/>
                </a:solidFill>
                <a:effectLst/>
                <a:latin typeface="Söhne"/>
              </a:rPr>
              <a:t>Standard PCR utilizes heat-stable polymerases that work at high temperatures, making it a "set and forget" process with multiple amplification cycles.</a:t>
            </a:r>
          </a:p>
          <a:p>
            <a:pPr algn="just">
              <a:buFont typeface="+mj-lt"/>
              <a:buAutoNum type="arabicPeriod"/>
            </a:pPr>
            <a:r>
              <a:rPr lang="en-US" sz="2400" b="0" i="0" dirty="0" smtClean="0">
                <a:solidFill>
                  <a:srgbClr val="374151"/>
                </a:solidFill>
                <a:effectLst/>
                <a:latin typeface="Söhne"/>
              </a:rPr>
              <a:t>Reverse Transcriptase PCR (RT-PCR) differs from standard PCR in that it starts with mRNA, not double-stranded DNA. It begins by converting mRNA to </a:t>
            </a:r>
            <a:r>
              <a:rPr lang="en-US" sz="2400" b="0" i="0" dirty="0" err="1" smtClean="0">
                <a:solidFill>
                  <a:srgbClr val="374151"/>
                </a:solidFill>
                <a:effectLst/>
                <a:latin typeface="Söhne"/>
              </a:rPr>
              <a:t>cDNA</a:t>
            </a:r>
            <a:r>
              <a:rPr lang="en-US" sz="2400" b="0" i="0" dirty="0" smtClean="0">
                <a:solidFill>
                  <a:srgbClr val="374151"/>
                </a:solidFill>
                <a:effectLst/>
                <a:latin typeface="Söhne"/>
              </a:rPr>
              <a:t> and uses forward primers to convert single-stranded DNA to double-stranded DNA. RT-PCR is essential in </a:t>
            </a:r>
            <a:r>
              <a:rPr lang="en-US" sz="2400" b="0" i="0" dirty="0" err="1" smtClean="0">
                <a:solidFill>
                  <a:srgbClr val="374151"/>
                </a:solidFill>
                <a:effectLst/>
                <a:latin typeface="Söhne"/>
              </a:rPr>
              <a:t>cDNA</a:t>
            </a:r>
            <a:r>
              <a:rPr lang="en-US" sz="2400" b="0" i="0" dirty="0" smtClean="0">
                <a:solidFill>
                  <a:srgbClr val="374151"/>
                </a:solidFill>
                <a:effectLst/>
                <a:latin typeface="Söhne"/>
              </a:rPr>
              <a:t> cloning when the mRNA sequence is known.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4-16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7785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3598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0" i="0" dirty="0" smtClean="0">
                <a:solidFill>
                  <a:srgbClr val="374151"/>
                </a:solidFill>
                <a:effectLst/>
                <a:latin typeface="Söhne"/>
              </a:rPr>
              <a:t>4. The lecture underscores the significance and versatility of these techniques in molecular biology, genetics, and biotechnology applications.</a:t>
            </a:r>
          </a:p>
          <a:p>
            <a:pPr marL="0" indent="0">
              <a:buNone/>
            </a:pPr>
            <a:endParaRPr lang="en-US" sz="2400" b="0" i="0" dirty="0" smtClean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lang="en-US" sz="2400" b="0" i="0" dirty="0" smtClean="0">
                <a:solidFill>
                  <a:srgbClr val="374151"/>
                </a:solidFill>
                <a:effectLst/>
                <a:latin typeface="Söhne"/>
              </a:rPr>
              <a:t>5. The practical applications of both Standard PCR and RT-PCR are explored, highlighting their pivotal roles in genetic research and biotechnology, and their impact on advancing our understanding of DNA and RNA manipulation</a:t>
            </a:r>
          </a:p>
          <a:p>
            <a:pPr marL="0" indent="0">
              <a:buNone/>
            </a:pPr>
            <a:endParaRPr lang="en-US" sz="2400" b="0" i="0" dirty="0" smtClean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en-US" sz="2400" b="0" i="0" dirty="0" smtClean="0">
                <a:solidFill>
                  <a:srgbClr val="374151"/>
                </a:solidFill>
                <a:effectLst/>
                <a:latin typeface="Söhne"/>
              </a:rPr>
              <a:t>In conclusion, this lecture equips the audience with a thorough understanding of Standard PCR and RT-PCR, enabling them to appreciate the underlying principles, differences, and practical applications of these essential molecular biology tools.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58873"/>
            <a:ext cx="28448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4-17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243" y="11115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084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3952" y="6190634"/>
            <a:ext cx="28448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3-6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mtClean="0"/>
              <a:t>The Chemical Nature of Polynucleotides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59257"/>
            <a:ext cx="10404143" cy="4876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dirty="0" smtClean="0"/>
              <a:t>Biochemists determined the components of nucleotides during the 1940s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dirty="0" smtClean="0"/>
              <a:t>The component parts of DNA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z="3200" dirty="0" smtClean="0"/>
              <a:t>Nitrogenous bases: </a:t>
            </a:r>
          </a:p>
          <a:p>
            <a:pPr lvl="2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z="2800" dirty="0" smtClean="0"/>
              <a:t>Adenine (A)</a:t>
            </a:r>
          </a:p>
          <a:p>
            <a:pPr lvl="2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z="2800" dirty="0" smtClean="0"/>
              <a:t>Cytosine (C)</a:t>
            </a:r>
          </a:p>
          <a:p>
            <a:pPr lvl="2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z="2800" dirty="0" smtClean="0"/>
              <a:t>Guanine (G)</a:t>
            </a:r>
          </a:p>
          <a:p>
            <a:pPr lvl="2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z="2800" dirty="0" smtClean="0"/>
              <a:t>Thymine (T)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z="3200" dirty="0" smtClean="0"/>
              <a:t>Phosphoric acid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z="3200" dirty="0" err="1" smtClean="0"/>
              <a:t>Deoxyribose</a:t>
            </a:r>
            <a:r>
              <a:rPr lang="en-US" sz="3200" dirty="0" smtClean="0"/>
              <a:t> sugar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3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Scenario Question: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657" y="1395484"/>
            <a:ext cx="10972800" cy="4882486"/>
          </a:xfrm>
        </p:spPr>
        <p:txBody>
          <a:bodyPr/>
          <a:lstStyle/>
          <a:p>
            <a:pPr algn="justLow"/>
            <a:r>
              <a:rPr lang="en-US" sz="2400" dirty="0" smtClean="0"/>
              <a:t>Imagine </a:t>
            </a:r>
            <a:r>
              <a:rPr lang="en-US" sz="2400" dirty="0"/>
              <a:t>you are a researcher tasked with studying the expression of a specific gene in a rare type of cancer. You have a limited sample of patient tissues, and the target gene's mRNA sequence is known. However, you need to generate a DNA copy of the mRNA for further analysis.</a:t>
            </a:r>
          </a:p>
          <a:p>
            <a:pPr algn="justLow"/>
            <a:r>
              <a:rPr lang="en-US" sz="2400" dirty="0"/>
              <a:t>Which molecular technique would you choose to convert the mRNA of the target gene into DNA for amplification, and why?</a:t>
            </a:r>
          </a:p>
          <a:p>
            <a:pPr algn="justLow"/>
            <a:r>
              <a:rPr lang="en-US" sz="2400" dirty="0"/>
              <a:t>Explain the key steps involved in the chosen technique and how it differs from the standard PCR method.</a:t>
            </a:r>
          </a:p>
          <a:p>
            <a:pPr algn="justLow"/>
            <a:r>
              <a:rPr lang="en-US" sz="2400" dirty="0"/>
              <a:t>What are the advantages of using the selected technique in this scenario, and what potential challenges might you encounter during the process?</a:t>
            </a:r>
          </a:p>
          <a:p>
            <a:pPr algn="justLow"/>
            <a:r>
              <a:rPr lang="en-US" sz="2400" dirty="0"/>
              <a:t>How can the amplified DNA be further utilized in your research to gain insights into the gene's expression and its relevance to the rare cancer type?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4-18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839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412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Solution: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2780"/>
            <a:ext cx="10972800" cy="4800599"/>
          </a:xfrm>
        </p:spPr>
        <p:txBody>
          <a:bodyPr/>
          <a:lstStyle/>
          <a:p>
            <a:pPr algn="just"/>
            <a:r>
              <a:rPr lang="en-US" sz="2800" b="1" dirty="0" smtClean="0"/>
              <a:t>Molecular </a:t>
            </a:r>
            <a:r>
              <a:rPr lang="en-US" sz="2800" b="1" dirty="0"/>
              <a:t>Technique Selection:</a:t>
            </a:r>
            <a:r>
              <a:rPr lang="en-US" sz="2800" dirty="0"/>
              <a:t> In this scenario, the most suitable molecular technique for converting the mRNA of the target gene into DNA is Reverse Transcriptase PCR (RT-PCR</a:t>
            </a:r>
            <a:r>
              <a:rPr lang="en-US" sz="2800" dirty="0" smtClean="0"/>
              <a:t>).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 RT-PCR </a:t>
            </a:r>
            <a:r>
              <a:rPr lang="en-US" sz="2800" dirty="0"/>
              <a:t>is the method of choice for this purpose because it allows the conversion of mRNA into complementary DNA (</a:t>
            </a:r>
            <a:r>
              <a:rPr lang="en-US" sz="2800" dirty="0" err="1"/>
              <a:t>cDNA</a:t>
            </a:r>
            <a:r>
              <a:rPr lang="en-US" sz="2800" dirty="0"/>
              <a:t>), which can then be amplified and analyzed. </a:t>
            </a:r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This </a:t>
            </a:r>
            <a:r>
              <a:rPr lang="en-US" sz="2800" dirty="0"/>
              <a:t>is particularly beneficial when studying gene expression as it allows us to measure the levels of specific mRNA in the tissue.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4-19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7380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Key Steps in RT-PCR and Comparison with Standard PCR: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b="1" dirty="0"/>
              <a:t>RT-PCR Steps:</a:t>
            </a:r>
            <a:endParaRPr lang="en-US" sz="2400" dirty="0"/>
          </a:p>
          <a:p>
            <a:pPr algn="just"/>
            <a:r>
              <a:rPr lang="en-US" sz="2400" b="1" dirty="0"/>
              <a:t>Isolation of RNA:</a:t>
            </a:r>
            <a:r>
              <a:rPr lang="en-US" sz="2400" dirty="0"/>
              <a:t> First, you will need to isolate total RNA from your limited patient tissue samples. This includes the mRNA of interest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/>
              <a:t>Reverse Transcription:</a:t>
            </a:r>
            <a:r>
              <a:rPr lang="en-US" sz="2400" dirty="0"/>
              <a:t> Using the enzyme reverse transcriptase, the isolated mRNA is converted into complementary DNA (</a:t>
            </a:r>
            <a:r>
              <a:rPr lang="en-US" sz="2400" dirty="0" err="1"/>
              <a:t>cDNA</a:t>
            </a:r>
            <a:r>
              <a:rPr lang="en-US" sz="2400" dirty="0"/>
              <a:t>). This step is unique to RT-PCR and differs from standard PCR, which starts with DNA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 err="1"/>
              <a:t>cDNA</a:t>
            </a:r>
            <a:r>
              <a:rPr lang="en-US" sz="2400" b="1" dirty="0"/>
              <a:t> Amplification:</a:t>
            </a:r>
            <a:r>
              <a:rPr lang="en-US" sz="2400" dirty="0"/>
              <a:t> Once the </a:t>
            </a:r>
            <a:r>
              <a:rPr lang="en-US" sz="2400" dirty="0" err="1"/>
              <a:t>cDNA</a:t>
            </a:r>
            <a:r>
              <a:rPr lang="en-US" sz="2400" dirty="0"/>
              <a:t> is generated, you can proceed with standard PCR to amplify the </a:t>
            </a:r>
            <a:r>
              <a:rPr lang="en-US" sz="2400" dirty="0" err="1"/>
              <a:t>cDNA</a:t>
            </a:r>
            <a:r>
              <a:rPr lang="en-US" sz="2400" dirty="0"/>
              <a:t> using gene-specific primers.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4-20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48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679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Differences from Standard PCR: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key difference between RT-PCR and standard PCR is the initial step of converting mRNA to </a:t>
            </a:r>
            <a:r>
              <a:rPr lang="en-US" sz="2800" dirty="0" err="1"/>
              <a:t>cDNA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Standard </a:t>
            </a:r>
            <a:r>
              <a:rPr lang="en-US" sz="2800" dirty="0"/>
              <a:t>PCR begins with double-stranded DNA and uses DNA primers, while RT-PCR starts with mRNA and uses reverse transcriptase to create </a:t>
            </a:r>
            <a:r>
              <a:rPr lang="en-US" sz="2800" dirty="0" err="1"/>
              <a:t>cDNA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This </a:t>
            </a:r>
            <a:r>
              <a:rPr lang="en-US" sz="2800" dirty="0"/>
              <a:t>is essential when studying gene expression as it allows you to analyze the levels of mRNA.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4-21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48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2744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53415" y="6293009"/>
            <a:ext cx="28448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4-22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54" y="235425"/>
            <a:ext cx="9116705" cy="591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29050" y="6293009"/>
            <a:ext cx="7206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Schematic representation of a cycle of amplification by PCR.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4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fld id="{71CD0024-39B4-4422-8F5A-223ACCF524E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0" y="300251"/>
            <a:ext cx="10863618" cy="540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6979" y="5724183"/>
            <a:ext cx="10345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One-step assays combine reverse transcription and PCR in a single tube and buffer, using a reverse transcriptase along with a DNA polymerase. 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7354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4-24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77" y="163773"/>
            <a:ext cx="5404513" cy="625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60357" y="4473687"/>
            <a:ext cx="4899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00"/>
                </a:solidFill>
              </a:rPr>
              <a:t>Schematic representation </a:t>
            </a:r>
            <a:r>
              <a:rPr lang="en-US" sz="2400" b="1" dirty="0" smtClean="0">
                <a:solidFill>
                  <a:srgbClr val="000000"/>
                </a:solidFill>
              </a:rPr>
              <a:t>of: </a:t>
            </a:r>
            <a:r>
              <a:rPr lang="en-US" sz="2400" dirty="0" smtClean="0"/>
              <a:t>Four </a:t>
            </a:r>
            <a:r>
              <a:rPr lang="en-US" sz="2400" dirty="0"/>
              <a:t>different priming methods for the reverse transcription step in two-step assays of RT-</a:t>
            </a:r>
            <a:r>
              <a:rPr lang="en-US" sz="2400" dirty="0" err="1"/>
              <a:t>qPCR</a:t>
            </a:r>
            <a:r>
              <a:rPr lang="en-US" sz="2400" dirty="0"/>
              <a:t>.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0722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Advantages of RT-PCR in this Scenario: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305" y="1409133"/>
            <a:ext cx="10972800" cy="4909781"/>
          </a:xfrm>
        </p:spPr>
        <p:txBody>
          <a:bodyPr/>
          <a:lstStyle/>
          <a:p>
            <a:r>
              <a:rPr lang="en-US" sz="2400" b="1" dirty="0" smtClean="0"/>
              <a:t>Specific </a:t>
            </a:r>
            <a:r>
              <a:rPr lang="en-US" sz="2400" b="1" dirty="0"/>
              <a:t>mRNA Analysis:</a:t>
            </a:r>
            <a:r>
              <a:rPr lang="en-US" sz="2400" dirty="0"/>
              <a:t> RT-PCR enables the specific analysis of mRNA, which is crucial for studying gene expression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b="1" dirty="0"/>
              <a:t>Quantitative Information:</a:t>
            </a:r>
            <a:r>
              <a:rPr lang="en-US" sz="2400" dirty="0"/>
              <a:t> RT-PCR provides quantitative data, allowing you to measure the exact levels of the target gene's mRNA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b="1" dirty="0"/>
              <a:t>Limited Sample-Friendly:</a:t>
            </a:r>
            <a:r>
              <a:rPr lang="en-US" sz="2400" dirty="0"/>
              <a:t> RT-PCR can work with limited tissue samples, making it suitable for rare cancer types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b="1" dirty="0" err="1"/>
              <a:t>cDNA</a:t>
            </a:r>
            <a:r>
              <a:rPr lang="en-US" sz="2400" b="1" dirty="0"/>
              <a:t> for Further Analysis:</a:t>
            </a:r>
            <a:r>
              <a:rPr lang="en-US" sz="2400" dirty="0"/>
              <a:t> The </a:t>
            </a:r>
            <a:r>
              <a:rPr lang="en-US" sz="2400" dirty="0" err="1"/>
              <a:t>cDNA</a:t>
            </a:r>
            <a:r>
              <a:rPr lang="en-US" sz="2400" dirty="0"/>
              <a:t> generated can be used for various downstream analyses, such as sequencing, cloning, or gene expression studies.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3-25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-21502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2448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30" y="0"/>
            <a:ext cx="10972800" cy="1143000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Potential Challenges: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656" y="1190768"/>
            <a:ext cx="10922759" cy="5667232"/>
          </a:xfrm>
        </p:spPr>
        <p:txBody>
          <a:bodyPr/>
          <a:lstStyle/>
          <a:p>
            <a:r>
              <a:rPr lang="en-US" sz="2800" b="1" dirty="0" smtClean="0"/>
              <a:t>RNA </a:t>
            </a:r>
            <a:r>
              <a:rPr lang="en-US" sz="2800" b="1" dirty="0"/>
              <a:t>Quality:</a:t>
            </a:r>
            <a:r>
              <a:rPr lang="en-US" sz="2800" dirty="0"/>
              <a:t> Ensuring high-quality RNA extraction from limited samples can be challenging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b="1" dirty="0"/>
              <a:t>Contamination:</a:t>
            </a:r>
            <a:r>
              <a:rPr lang="en-US" sz="2800" dirty="0"/>
              <a:t> Avoiding contamination with DNA during RNA extraction and </a:t>
            </a:r>
            <a:r>
              <a:rPr lang="en-US" sz="2800" dirty="0" err="1"/>
              <a:t>cDNA</a:t>
            </a:r>
            <a:r>
              <a:rPr lang="en-US" sz="2800" dirty="0"/>
              <a:t> synthesis is crucial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b="1" dirty="0"/>
              <a:t>Primer Design:</a:t>
            </a:r>
            <a:r>
              <a:rPr lang="en-US" sz="2800" dirty="0"/>
              <a:t> Designing specific primers for RT-PCR can be tricky and requires careful consideration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b="1" dirty="0"/>
              <a:t>Quantification:</a:t>
            </a:r>
            <a:r>
              <a:rPr lang="en-US" sz="2800" dirty="0"/>
              <a:t> Ensuring accurate quantification of the </a:t>
            </a:r>
            <a:r>
              <a:rPr lang="en-US" sz="2800" dirty="0" err="1"/>
              <a:t>cDNA</a:t>
            </a:r>
            <a:r>
              <a:rPr lang="en-US" sz="2800" dirty="0"/>
              <a:t> and controlling for variations in the reverse transcription step is important.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4-26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186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2126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Utilization of Amplified DNA: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952" y="1422780"/>
            <a:ext cx="10972800" cy="4964372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amplified </a:t>
            </a:r>
            <a:r>
              <a:rPr lang="en-US" sz="2400" dirty="0" err="1"/>
              <a:t>cDNA</a:t>
            </a:r>
            <a:r>
              <a:rPr lang="en-US" sz="2400" dirty="0"/>
              <a:t> can be further utilized for various purposes, such as:</a:t>
            </a:r>
          </a:p>
          <a:p>
            <a:r>
              <a:rPr lang="en-US" sz="2400" b="1" dirty="0"/>
              <a:t>Gene Expression Analysis:</a:t>
            </a:r>
            <a:r>
              <a:rPr lang="en-US" sz="2400" dirty="0"/>
              <a:t> Quantify gene expression levels in the rare cancer type and compare them to normal tissues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b="1" dirty="0"/>
              <a:t>Mutation Analysis:</a:t>
            </a:r>
            <a:r>
              <a:rPr lang="en-US" sz="2400" dirty="0"/>
              <a:t> Sequence the </a:t>
            </a:r>
            <a:r>
              <a:rPr lang="en-US" sz="2400" dirty="0" err="1"/>
              <a:t>cDNA</a:t>
            </a:r>
            <a:r>
              <a:rPr lang="en-US" sz="2400" dirty="0"/>
              <a:t> to identify any mutations in the target gene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b="1" dirty="0"/>
              <a:t>Functional Studies:</a:t>
            </a:r>
            <a:r>
              <a:rPr lang="en-US" sz="2400" dirty="0"/>
              <a:t> Clone the </a:t>
            </a:r>
            <a:r>
              <a:rPr lang="en-US" sz="2400" dirty="0" err="1"/>
              <a:t>cDNA</a:t>
            </a:r>
            <a:r>
              <a:rPr lang="en-US" sz="2400" dirty="0"/>
              <a:t> for functional studies to understand the gene's role in the cancer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b="1" dirty="0"/>
              <a:t>Drug Development:</a:t>
            </a:r>
            <a:r>
              <a:rPr lang="en-US" sz="2400" dirty="0"/>
              <a:t> Investigate how the gene's expression correlates with drug response, potentially leading to tailored treatment strategies.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4-27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613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3-7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Nucleotides and Nucleosides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0" y="1295400"/>
            <a:ext cx="6096000" cy="5410200"/>
          </a:xfrm>
        </p:spPr>
        <p:txBody>
          <a:bodyPr/>
          <a:lstStyle/>
          <a:p>
            <a:pPr marL="225425" indent="-225425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z="2800" smtClean="0">
                <a:solidFill>
                  <a:schemeClr val="folHlink"/>
                </a:solidFill>
              </a:rPr>
              <a:t>RNA</a:t>
            </a:r>
            <a:r>
              <a:rPr lang="en-US" sz="2800" smtClean="0"/>
              <a:t> component parts</a:t>
            </a:r>
            <a:endParaRPr lang="en-US" sz="2800" smtClean="0">
              <a:solidFill>
                <a:schemeClr val="folHlink"/>
              </a:solidFill>
            </a:endParaRPr>
          </a:p>
          <a:p>
            <a:pPr marL="625475"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mtClean="0"/>
              <a:t>Nitrogenous bases</a:t>
            </a:r>
          </a:p>
          <a:p>
            <a:pPr marL="973138" lvl="2" indent="-225425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mtClean="0"/>
              <a:t>Like DNA except Uracil (U) replaces Thymine</a:t>
            </a:r>
          </a:p>
          <a:p>
            <a:pPr marL="625475"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mtClean="0"/>
              <a:t>Phosphoric acid</a:t>
            </a:r>
          </a:p>
          <a:p>
            <a:pPr marL="625475"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mtClean="0">
                <a:solidFill>
                  <a:schemeClr val="folHlink"/>
                </a:solidFill>
              </a:rPr>
              <a:t>R</a:t>
            </a:r>
            <a:r>
              <a:rPr lang="en-US" smtClean="0"/>
              <a:t>ibose sugar</a:t>
            </a:r>
          </a:p>
          <a:p>
            <a:pPr marL="225425" indent="-225425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z="2800" smtClean="0"/>
              <a:t>Bases use ordinary numbers</a:t>
            </a:r>
          </a:p>
          <a:p>
            <a:pPr marL="225425" indent="-225425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z="2800" smtClean="0"/>
              <a:t>Carbons in sugars are noted as primed numbers</a:t>
            </a:r>
          </a:p>
          <a:p>
            <a:pPr marL="225425" indent="-225425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z="2800" smtClean="0"/>
              <a:t>Nucleotides contain phosphoric acid</a:t>
            </a:r>
          </a:p>
          <a:p>
            <a:pPr marL="225425" indent="-225425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z="2800" smtClean="0"/>
              <a:t>Nucleosides lack the phosphoric acid</a:t>
            </a:r>
          </a:p>
        </p:txBody>
      </p:sp>
      <p:pic>
        <p:nvPicPr>
          <p:cNvPr id="12293" name="Picture 7" descr="examples_of_nucleos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62113"/>
            <a:ext cx="57912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2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RT-PCR is the ideal choice to convert mRNA into </a:t>
            </a:r>
            <a:r>
              <a:rPr lang="en-US" dirty="0" err="1"/>
              <a:t>cDNA</a:t>
            </a:r>
            <a:r>
              <a:rPr lang="en-US" dirty="0"/>
              <a:t>, allowing for specific gene expression analysis in rare cancer types.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While </a:t>
            </a:r>
            <a:r>
              <a:rPr lang="en-US" dirty="0"/>
              <a:t>there are challenges, the benefits in terms of precision and utility for downstream research make it a valuable technique in this scenario.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-28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0186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4439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0120F84-A866-4D9F-8B1C-9120A013D6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52FEFEF-6AC0-46B6-AC09-11FC56196F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147" y="392460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148" y="1970995"/>
            <a:ext cx="9792208" cy="4034020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Carson, S., Miller, H. B.,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Srougi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M. C., &amp;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Witherow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D. S. (2019).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Molecular biology techniques: a classroom laboratory manual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Academic Press.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Craig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N. L., Green, R. R.,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Greider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C. C.,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Wolberger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C., &amp;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Storz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G. G. (2021).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Molecular biology: principles of genome function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Oxford University Press, USA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Tropp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B. E. (2012).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Principles of molecular biology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Jones &amp; Bartlett Publishers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Robert, F. W. (2012). Molecular biology.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4DC91F-F347-31A4-E6D6-49CBCD058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538" y="280874"/>
            <a:ext cx="1017905" cy="101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2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fld id="{9B40EE92-45F0-473B-8599-67109CB55963}" type="slidenum">
              <a:rPr 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3315" name="Picture 6" descr="bases_of_dna_rna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3200413"/>
            <a:ext cx="680720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Purines and Pyrimidines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Adenine and guanine are related structurally to the parent molecule purine</a:t>
            </a:r>
          </a:p>
          <a:p>
            <a:pPr eaLnBrk="1" hangingPunct="1"/>
            <a:r>
              <a:rPr lang="en-US" sz="2800" smtClean="0"/>
              <a:t>Cytosine, thymine and uracil resemble pyrimidine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34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3-9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Linkage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10972800" cy="2490788"/>
          </a:xfrm>
        </p:spPr>
        <p:txBody>
          <a:bodyPr/>
          <a:lstStyle/>
          <a:p>
            <a:pPr eaLnBrk="1" hangingPunct="1"/>
            <a:r>
              <a:rPr lang="en-US" sz="2800" smtClean="0"/>
              <a:t>Nucleotides are nucleosides with a phosphate group attached through a phosphodiester bond</a:t>
            </a:r>
          </a:p>
          <a:p>
            <a:pPr eaLnBrk="1" hangingPunct="1"/>
            <a:r>
              <a:rPr lang="en-US" sz="2800" smtClean="0"/>
              <a:t>Nucleotides may contain one, two, or even three phosphate groups linked in a chain</a:t>
            </a:r>
          </a:p>
        </p:txBody>
      </p:sp>
      <p:pic>
        <p:nvPicPr>
          <p:cNvPr id="14341" name="Picture 6" descr="three_nucleotides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352813"/>
            <a:ext cx="95504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91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fld id="{CF14CD40-10AF-489B-BEFE-58522848AEEE}" type="slidenum">
              <a:rPr 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Trinucleotide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/>
              <a:t>The example trinucleotide has polarity</a:t>
            </a:r>
          </a:p>
          <a:p>
            <a:pPr lvl="1" eaLnBrk="1" hangingPunct="1"/>
            <a:r>
              <a:rPr lang="en-US" sz="2400" smtClean="0"/>
              <a:t>Top of molecule has a free 5’-phosphate group = </a:t>
            </a:r>
            <a:r>
              <a:rPr lang="en-US" sz="2400" b="1" smtClean="0">
                <a:solidFill>
                  <a:schemeClr val="folHlink"/>
                </a:solidFill>
              </a:rPr>
              <a:t>5’ end</a:t>
            </a:r>
          </a:p>
          <a:p>
            <a:pPr lvl="1" eaLnBrk="1" hangingPunct="1"/>
            <a:r>
              <a:rPr lang="en-US" sz="2400" smtClean="0"/>
              <a:t>Bottom has a free 3’-hydroxyl group = </a:t>
            </a:r>
            <a:r>
              <a:rPr lang="en-US" sz="2400" b="1" smtClean="0">
                <a:solidFill>
                  <a:schemeClr val="folHlink"/>
                </a:solidFill>
              </a:rPr>
              <a:t>3’ end</a:t>
            </a:r>
          </a:p>
          <a:p>
            <a:pPr marL="0" indent="0" eaLnBrk="1" hangingPunct="1"/>
            <a:endParaRPr lang="en-US" sz="2800" smtClean="0"/>
          </a:p>
        </p:txBody>
      </p:sp>
      <p:pic>
        <p:nvPicPr>
          <p:cNvPr id="15365" name="Picture 6" descr="trinucleotide_c_la_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219200"/>
            <a:ext cx="491913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412" y="0"/>
            <a:ext cx="10175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3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VTI" id="{A72E8C35-66DD-49F8-AF66-813F19B983AE}" vid="{93CCBC76-B7A1-4C3D-93EA-5CE34C4670F9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ppt/theme/theme3.xml><?xml version="1.0" encoding="utf-8"?>
<a:theme xmlns:a="http://schemas.openxmlformats.org/drawingml/2006/main" name="WeaverCh02">
  <a:themeElements>
    <a:clrScheme name="WeaverCh0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averCh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averCh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WeaverCh02">
  <a:themeElements>
    <a:clrScheme name="WeaverCh0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averCh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averCh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VTI" id="{A72E8C35-66DD-49F8-AF66-813F19B983AE}" vid="{93CCBC76-B7A1-4C3D-93EA-5CE34C4670F9}"/>
    </a:ext>
  </a:extLst>
</a:theme>
</file>

<file path=ppt/theme/theme6.xml><?xml version="1.0" encoding="utf-8"?>
<a:theme xmlns:a="http://schemas.openxmlformats.org/drawingml/2006/main" name="2_WeaverCh02">
  <a:themeElements>
    <a:clrScheme name="WeaverCh0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averCh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averCh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WeaverCh00">
  <a:themeElements>
    <a:clrScheme name="WeaverCh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averCh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eaverCh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averCh0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averCh0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VTI" id="{A72E8C35-66DD-49F8-AF66-813F19B983AE}" vid="{93CCBC76-B7A1-4C3D-93EA-5CE34C4670F9}"/>
    </a:ext>
  </a:extLst>
</a:theme>
</file>

<file path=ppt/theme/theme9.xml><?xml version="1.0" encoding="utf-8"?>
<a:theme xmlns:a="http://schemas.openxmlformats.org/drawingml/2006/main" name="4_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3600</Words>
  <Application>Microsoft Office PowerPoint</Application>
  <PresentationFormat>Custom</PresentationFormat>
  <Paragraphs>388</Paragraphs>
  <Slides>61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SavonVTI</vt:lpstr>
      <vt:lpstr>1_SavonVTI</vt:lpstr>
      <vt:lpstr>WeaverCh02</vt:lpstr>
      <vt:lpstr>1_WeaverCh02</vt:lpstr>
      <vt:lpstr>3_SavonVTI</vt:lpstr>
      <vt:lpstr>2_WeaverCh02</vt:lpstr>
      <vt:lpstr>WeaverCh00</vt:lpstr>
      <vt:lpstr>2_SavonVTI</vt:lpstr>
      <vt:lpstr>4_SavonVTI</vt:lpstr>
      <vt:lpstr>Microsoft Graph 2000 Chart</vt:lpstr>
      <vt:lpstr>Microsoft Equation 3.0</vt:lpstr>
      <vt:lpstr>Molecular Biology &amp; Proteomics  DNA Extraction and Purification </vt:lpstr>
      <vt:lpstr>Outline</vt:lpstr>
      <vt:lpstr>Outline</vt:lpstr>
      <vt:lpstr>Objectives </vt:lpstr>
      <vt:lpstr>The Chemical Nature of Polynucleotides</vt:lpstr>
      <vt:lpstr>Nucleotides and Nucleosides</vt:lpstr>
      <vt:lpstr>Purines and Pyrimidines</vt:lpstr>
      <vt:lpstr>DNA Linkage</vt:lpstr>
      <vt:lpstr>A Trinucleotide</vt:lpstr>
      <vt:lpstr>PowerPoint Presentation</vt:lpstr>
      <vt:lpstr>PowerPoint Presentation</vt:lpstr>
      <vt:lpstr>PowerPoint Presentation</vt:lpstr>
      <vt:lpstr>Summary</vt:lpstr>
      <vt:lpstr>DNA Structure</vt:lpstr>
      <vt:lpstr>DNA Helix</vt:lpstr>
      <vt:lpstr>Genes Made of RNA</vt:lpstr>
      <vt:lpstr>Summary</vt:lpstr>
      <vt:lpstr>Physical Chemistry of Nucleic Acids</vt:lpstr>
      <vt:lpstr>A Variety of DNA Structures</vt:lpstr>
      <vt:lpstr>PowerPoint Presentation</vt:lpstr>
      <vt:lpstr>Structural Features of A-DNA </vt:lpstr>
      <vt:lpstr>A Variety of DNA Structures</vt:lpstr>
      <vt:lpstr>PowerPoint Presentation</vt:lpstr>
      <vt:lpstr>Variation in DNA between Organisms</vt:lpstr>
      <vt:lpstr>DNA Melting</vt:lpstr>
      <vt:lpstr>DNA Melting</vt:lpstr>
      <vt:lpstr>DNA Denaturation</vt:lpstr>
      <vt:lpstr>Summary</vt:lpstr>
      <vt:lpstr>Summary</vt:lpstr>
      <vt:lpstr>References</vt:lpstr>
      <vt:lpstr>Molecular Biology &amp; Proteomics   DNA Renaturation and PCR TECHNIQUES </vt:lpstr>
      <vt:lpstr>Outline </vt:lpstr>
      <vt:lpstr>Outline</vt:lpstr>
      <vt:lpstr>Objectives </vt:lpstr>
      <vt:lpstr>Objectives </vt:lpstr>
      <vt:lpstr>DNA Renaturation</vt:lpstr>
      <vt:lpstr>Polynucleotide Chain Hybridization</vt:lpstr>
      <vt:lpstr>DNA Sizes</vt:lpstr>
      <vt:lpstr>DNAs of Various Sizes and Shapes</vt:lpstr>
      <vt:lpstr>Summary</vt:lpstr>
      <vt:lpstr>The Polymerase Chain Reaction</vt:lpstr>
      <vt:lpstr>Standard PCR</vt:lpstr>
      <vt:lpstr>Amplifying DNA by PCR</vt:lpstr>
      <vt:lpstr>Using Reverse Transcriptase (RT-PCR) in cDNA Cloning</vt:lpstr>
      <vt:lpstr>RT-PCR Can Generate Sticky Ends</vt:lpstr>
      <vt:lpstr>Real-Time PCR</vt:lpstr>
      <vt:lpstr>Fluorescent Tags in Real-Time PCR</vt:lpstr>
      <vt:lpstr>Summary </vt:lpstr>
      <vt:lpstr>Summary </vt:lpstr>
      <vt:lpstr>Case Scenario Question: </vt:lpstr>
      <vt:lpstr> Solution: </vt:lpstr>
      <vt:lpstr>Key Steps in RT-PCR and Comparison with Standard PCR:</vt:lpstr>
      <vt:lpstr>Differences from Standard PCR:</vt:lpstr>
      <vt:lpstr>PowerPoint Presentation</vt:lpstr>
      <vt:lpstr>PowerPoint Presentation</vt:lpstr>
      <vt:lpstr>PowerPoint Presentation</vt:lpstr>
      <vt:lpstr>Advantages of RT-PCR in this Scenario: </vt:lpstr>
      <vt:lpstr> Potential Challenges: </vt:lpstr>
      <vt:lpstr> Utilization of Amplified DNA: </vt:lpstr>
      <vt:lpstr>Summary 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title</dc:title>
  <dc:creator>Samira Saeed</dc:creator>
  <cp:lastModifiedBy>dell</cp:lastModifiedBy>
  <cp:revision>83</cp:revision>
  <dcterms:created xsi:type="dcterms:W3CDTF">2023-08-06T13:50:32Z</dcterms:created>
  <dcterms:modified xsi:type="dcterms:W3CDTF">2023-10-23T09:31:27Z</dcterms:modified>
</cp:coreProperties>
</file>