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p:restoredTop sz="94678"/>
  </p:normalViewPr>
  <p:slideViewPr>
    <p:cSldViewPr snapToGrid="0" snapToObjects="1" showGuides="1">
      <p:cViewPr varScale="1">
        <p:scale>
          <a:sx n="161" d="100"/>
          <a:sy n="161" d="100"/>
        </p:scale>
        <p:origin x="240" y="3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6/13/23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6/13/23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6/13/23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THESIS RESEARCH</a:t>
            </a:r>
            <a:endParaRPr lang="en-US" dirty="0"/>
          </a:p>
        </p:txBody>
      </p:sp>
      <p:sp>
        <p:nvSpPr>
          <p:cNvPr id="3" name="Subtitle 2"/>
          <p:cNvSpPr>
            <a:spLocks noGrp="1"/>
          </p:cNvSpPr>
          <p:nvPr>
            <p:ph type="subTitle" idx="1"/>
          </p:nvPr>
        </p:nvSpPr>
        <p:spPr/>
        <p:txBody>
          <a:bodyPr/>
          <a:lstStyle/>
          <a:p>
            <a:r>
              <a:rPr lang="en-US" dirty="0" smtClean="0"/>
              <a:t>FALL 2022</a:t>
            </a:r>
            <a:endParaRPr lang="en-US" dirty="0"/>
          </a:p>
        </p:txBody>
      </p:sp>
    </p:spTree>
    <p:extLst>
      <p:ext uri="{BB962C8B-B14F-4D97-AF65-F5344CB8AC3E}">
        <p14:creationId xmlns:p14="http://schemas.microsoft.com/office/powerpoint/2010/main" val="801727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normAutofit/>
          </a:bodyPr>
          <a:lstStyle/>
          <a:p>
            <a:r>
              <a:rPr lang="en-US" dirty="0"/>
              <a:t>Criteria &amp; Description:</a:t>
            </a:r>
          </a:p>
          <a:p>
            <a:pPr lvl="1"/>
            <a:r>
              <a:rPr lang="en-US" dirty="0"/>
              <a:t>Location: Desired location for the project (e.g., city center, rural areas)</a:t>
            </a:r>
          </a:p>
          <a:p>
            <a:pPr lvl="1"/>
            <a:r>
              <a:rPr lang="en-US" dirty="0"/>
              <a:t>Site Area: Required area for the project</a:t>
            </a:r>
          </a:p>
          <a:p>
            <a:pPr lvl="1"/>
            <a:r>
              <a:rPr lang="en-US" dirty="0"/>
              <a:t>Parcel Shape: Recommended plot shape</a:t>
            </a:r>
          </a:p>
          <a:p>
            <a:pPr lvl="1"/>
            <a:r>
              <a:rPr lang="en-US" dirty="0"/>
              <a:t>Site Topography: Preferred topography</a:t>
            </a:r>
          </a:p>
          <a:p>
            <a:pPr lvl="1"/>
            <a:r>
              <a:rPr lang="en-US" dirty="0"/>
              <a:t>Accessibility: Preferred level of accessibility</a:t>
            </a:r>
          </a:p>
          <a:p>
            <a:pPr lvl="1"/>
            <a:r>
              <a:rPr lang="en-US" dirty="0"/>
              <a:t>Socio-economic: Desired proximity to specific households</a:t>
            </a:r>
          </a:p>
          <a:p>
            <a:pPr lvl="1"/>
            <a:r>
              <a:rPr lang="en-US" dirty="0"/>
              <a:t>Noise: Noise requirements</a:t>
            </a:r>
          </a:p>
          <a:p>
            <a:pPr lvl="1"/>
            <a:r>
              <a:rPr lang="en-US" dirty="0"/>
              <a:t>View: Necessity or type of required view</a:t>
            </a:r>
          </a:p>
          <a:p>
            <a:pPr lvl="1"/>
            <a:r>
              <a:rPr lang="en-US" dirty="0"/>
              <a:t>Sunlight Exposure: Sunlight exposure requirements</a:t>
            </a:r>
          </a:p>
          <a:p>
            <a:pPr lvl="1"/>
            <a:r>
              <a:rPr lang="en-US" dirty="0"/>
              <a:t>Man-made Features: Need for proximity to specific man-made features/projects</a:t>
            </a:r>
          </a:p>
          <a:p>
            <a:endParaRPr lang="en-US" dirty="0"/>
          </a:p>
        </p:txBody>
      </p:sp>
    </p:spTree>
    <p:extLst>
      <p:ext uri="{BB962C8B-B14F-4D97-AF65-F5344CB8AC3E}">
        <p14:creationId xmlns:p14="http://schemas.microsoft.com/office/powerpoint/2010/main" val="45510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lstStyle/>
          <a:p>
            <a:r>
              <a:rPr lang="en-US" dirty="0"/>
              <a:t>3.2 Site Evaluation</a:t>
            </a:r>
          </a:p>
          <a:p>
            <a:pPr lvl="1"/>
            <a:r>
              <a:rPr lang="en-US" dirty="0"/>
              <a:t>Evaluate the 3 sites based on the criteria formulated from the requirements</a:t>
            </a:r>
          </a:p>
          <a:p>
            <a:pPr lvl="1"/>
            <a:r>
              <a:rPr lang="en-US" dirty="0"/>
              <a:t>Create a weighted factors table to compare the sites</a:t>
            </a:r>
          </a:p>
          <a:p>
            <a:pPr lvl="1"/>
            <a:r>
              <a:rPr lang="en-US" dirty="0"/>
              <a:t>Conclude by identifying the most suitable site</a:t>
            </a:r>
          </a:p>
        </p:txBody>
      </p:sp>
    </p:spTree>
    <p:extLst>
      <p:ext uri="{BB962C8B-B14F-4D97-AF65-F5344CB8AC3E}">
        <p14:creationId xmlns:p14="http://schemas.microsoft.com/office/powerpoint/2010/main" val="1675099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lstStyle/>
          <a:p>
            <a:r>
              <a:rPr lang="en-US" dirty="0"/>
              <a:t>3.3 Site Analysis of Selected Site</a:t>
            </a:r>
          </a:p>
          <a:p>
            <a:r>
              <a:rPr lang="en-US" dirty="0"/>
              <a:t>Conduct the site analysis according to the instructions provided by the lecturer</a:t>
            </a:r>
          </a:p>
          <a:p>
            <a:r>
              <a:rPr lang="en-US" dirty="0"/>
              <a:t>Follow the specified sequence, which includes the following components discussed during the lecture:</a:t>
            </a:r>
          </a:p>
          <a:p>
            <a:pPr lvl="1"/>
            <a:r>
              <a:rPr lang="en-US" dirty="0"/>
              <a:t>Morphological analysis</a:t>
            </a:r>
          </a:p>
          <a:p>
            <a:pPr lvl="1"/>
            <a:r>
              <a:rPr lang="en-US" dirty="0"/>
              <a:t>Building analysis</a:t>
            </a:r>
          </a:p>
          <a:p>
            <a:pPr lvl="1"/>
            <a:r>
              <a:rPr lang="en-US" dirty="0"/>
              <a:t>Circulation</a:t>
            </a:r>
          </a:p>
          <a:p>
            <a:pPr lvl="1"/>
            <a:r>
              <a:rPr lang="en-US" dirty="0"/>
              <a:t>Material</a:t>
            </a:r>
          </a:p>
          <a:p>
            <a:pPr lvl="1"/>
            <a:r>
              <a:rPr lang="en-US" dirty="0"/>
              <a:t>Environment</a:t>
            </a:r>
          </a:p>
          <a:p>
            <a:pPr lvl="1"/>
            <a:r>
              <a:rPr lang="en-US" dirty="0"/>
              <a:t>Historical survey and future planning</a:t>
            </a:r>
          </a:p>
          <a:p>
            <a:pPr lvl="1"/>
            <a:r>
              <a:rPr lang="en-US" dirty="0"/>
              <a:t>Building regulations &amp; international standards</a:t>
            </a:r>
          </a:p>
          <a:p>
            <a:endParaRPr lang="en-US" dirty="0"/>
          </a:p>
        </p:txBody>
      </p:sp>
    </p:spTree>
    <p:extLst>
      <p:ext uri="{BB962C8B-B14F-4D97-AF65-F5344CB8AC3E}">
        <p14:creationId xmlns:p14="http://schemas.microsoft.com/office/powerpoint/2010/main" val="1747170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lstStyle/>
          <a:p>
            <a:r>
              <a:rPr lang="en-US" dirty="0"/>
              <a:t>3.4 Conclusion</a:t>
            </a:r>
          </a:p>
          <a:p>
            <a:r>
              <a:rPr lang="en-US" dirty="0"/>
              <a:t>Discuss the strengths and weaknesses of the selected site</a:t>
            </a:r>
          </a:p>
          <a:p>
            <a:r>
              <a:rPr lang="en-US" dirty="0"/>
              <a:t>Provide possible solutions for addressing the identified weaknesses</a:t>
            </a:r>
          </a:p>
          <a:p>
            <a:endParaRPr lang="en-US" dirty="0"/>
          </a:p>
        </p:txBody>
      </p:sp>
    </p:spTree>
    <p:extLst>
      <p:ext uri="{BB962C8B-B14F-4D97-AF65-F5344CB8AC3E}">
        <p14:creationId xmlns:p14="http://schemas.microsoft.com/office/powerpoint/2010/main" val="886289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idx="1"/>
          </p:nvPr>
        </p:nvSpPr>
        <p:spPr/>
        <p:txBody>
          <a:bodyPr/>
          <a:lstStyle/>
          <a:p>
            <a:r>
              <a:rPr lang="en-US" dirty="0"/>
              <a:t>4.1 Introduction</a:t>
            </a:r>
            <a:endParaRPr lang="en-GB" dirty="0"/>
          </a:p>
          <a:p>
            <a:pPr lvl="1"/>
            <a:r>
              <a:rPr lang="en-US" dirty="0" smtClean="0"/>
              <a:t> </a:t>
            </a:r>
            <a:r>
              <a:rPr lang="en-US" dirty="0"/>
              <a:t>introduce the </a:t>
            </a:r>
            <a:r>
              <a:rPr lang="en-US" dirty="0" smtClean="0"/>
              <a:t>chapter</a:t>
            </a:r>
            <a:endParaRPr lang="en-GB" dirty="0"/>
          </a:p>
          <a:p>
            <a:pPr lvl="1"/>
            <a:r>
              <a:rPr lang="en-US" dirty="0" smtClean="0"/>
              <a:t>Describing </a:t>
            </a:r>
            <a:r>
              <a:rPr lang="en-US" dirty="0"/>
              <a:t>the main components and the capacity of the project</a:t>
            </a:r>
            <a:endParaRPr lang="en-GB" dirty="0"/>
          </a:p>
          <a:p>
            <a:r>
              <a:rPr lang="en-US" dirty="0"/>
              <a:t> </a:t>
            </a:r>
            <a:endParaRPr lang="en-GB" dirty="0"/>
          </a:p>
          <a:p>
            <a:r>
              <a:rPr lang="en-US" dirty="0"/>
              <a:t>4.2 Components</a:t>
            </a:r>
            <a:endParaRPr lang="en-GB" dirty="0"/>
          </a:p>
          <a:p>
            <a:pPr lvl="1"/>
            <a:r>
              <a:rPr lang="en-US" dirty="0" smtClean="0"/>
              <a:t>Give </a:t>
            </a:r>
            <a:r>
              <a:rPr lang="en-US" dirty="0"/>
              <a:t>diagram of the components (identifying the programs for the </a:t>
            </a:r>
            <a:r>
              <a:rPr lang="en-US" dirty="0" smtClean="0"/>
              <a:t>project)</a:t>
            </a:r>
            <a:endParaRPr lang="en-GB" dirty="0"/>
          </a:p>
          <a:p>
            <a:pPr lvl="1"/>
            <a:r>
              <a:rPr lang="en-US" dirty="0" smtClean="0"/>
              <a:t>Explaining </a:t>
            </a:r>
            <a:r>
              <a:rPr lang="en-US" dirty="0"/>
              <a:t>the reasons for selecting these components based on goal, case studies, site analysis, standard</a:t>
            </a:r>
            <a:endParaRPr lang="en-GB" dirty="0"/>
          </a:p>
          <a:p>
            <a:endParaRPr lang="en-US" dirty="0"/>
          </a:p>
        </p:txBody>
      </p:sp>
    </p:spTree>
    <p:extLst>
      <p:ext uri="{BB962C8B-B14F-4D97-AF65-F5344CB8AC3E}">
        <p14:creationId xmlns:p14="http://schemas.microsoft.com/office/powerpoint/2010/main" val="29951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idx="1"/>
          </p:nvPr>
        </p:nvSpPr>
        <p:spPr/>
        <p:txBody>
          <a:bodyPr/>
          <a:lstStyle/>
          <a:p>
            <a:r>
              <a:rPr lang="en-US" dirty="0"/>
              <a:t>4.3 Area </a:t>
            </a:r>
            <a:r>
              <a:rPr lang="en-US" dirty="0" smtClean="0"/>
              <a:t>calculation</a:t>
            </a:r>
            <a:endParaRPr lang="en-GB" dirty="0"/>
          </a:p>
          <a:p>
            <a:pPr lvl="1"/>
            <a:r>
              <a:rPr lang="en-US" dirty="0" smtClean="0"/>
              <a:t>describe </a:t>
            </a:r>
            <a:r>
              <a:rPr lang="en-US" dirty="0"/>
              <a:t>the calculation method based on standards or </a:t>
            </a:r>
            <a:r>
              <a:rPr lang="en-US" dirty="0" smtClean="0"/>
              <a:t>references</a:t>
            </a:r>
            <a:endParaRPr lang="en-GB" dirty="0"/>
          </a:p>
          <a:p>
            <a:pPr lvl="1"/>
            <a:r>
              <a:rPr lang="en-US" dirty="0" smtClean="0"/>
              <a:t>Table </a:t>
            </a:r>
            <a:r>
              <a:rPr lang="en-US" dirty="0"/>
              <a:t>for each component with regards to the necessary </a:t>
            </a:r>
            <a:r>
              <a:rPr lang="en-US" dirty="0" smtClean="0"/>
              <a:t>area</a:t>
            </a:r>
            <a:r>
              <a:rPr lang="en-GB" dirty="0"/>
              <a:t> </a:t>
            </a:r>
            <a:r>
              <a:rPr lang="en-US" dirty="0" smtClean="0"/>
              <a:t>(table </a:t>
            </a:r>
            <a:r>
              <a:rPr lang="en-US" dirty="0"/>
              <a:t>based on the lecture given by Dr. </a:t>
            </a:r>
            <a:r>
              <a:rPr lang="en-US" dirty="0" smtClean="0"/>
              <a:t>Hussein)</a:t>
            </a:r>
            <a:endParaRPr lang="en-GB" dirty="0"/>
          </a:p>
          <a:p>
            <a:r>
              <a:rPr lang="en-US" dirty="0"/>
              <a:t> </a:t>
            </a:r>
            <a:r>
              <a:rPr lang="en-US" dirty="0" smtClean="0"/>
              <a:t>4.4 </a:t>
            </a:r>
            <a:r>
              <a:rPr lang="en-US" dirty="0"/>
              <a:t>Relation Scheme</a:t>
            </a:r>
            <a:endParaRPr lang="en-GB" dirty="0"/>
          </a:p>
          <a:p>
            <a:pPr lvl="1"/>
            <a:r>
              <a:rPr lang="en-US" dirty="0" smtClean="0"/>
              <a:t>Give </a:t>
            </a:r>
            <a:r>
              <a:rPr lang="en-US" dirty="0"/>
              <a:t>bubble diagram for the main </a:t>
            </a:r>
            <a:r>
              <a:rPr lang="en-US" dirty="0" smtClean="0"/>
              <a:t>components</a:t>
            </a:r>
            <a:endParaRPr lang="en-GB" dirty="0"/>
          </a:p>
          <a:p>
            <a:pPr lvl="1"/>
            <a:r>
              <a:rPr lang="en-US" dirty="0" smtClean="0"/>
              <a:t>Give </a:t>
            </a:r>
            <a:r>
              <a:rPr lang="en-US" dirty="0"/>
              <a:t>a matrix diagram for each (main) </a:t>
            </a:r>
            <a:r>
              <a:rPr lang="en-US" dirty="0" smtClean="0"/>
              <a:t>component</a:t>
            </a:r>
            <a:endParaRPr lang="en-GB" dirty="0"/>
          </a:p>
          <a:p>
            <a:pPr lvl="1"/>
            <a:r>
              <a:rPr lang="en-US" dirty="0" smtClean="0"/>
              <a:t>Depending </a:t>
            </a:r>
            <a:r>
              <a:rPr lang="en-US" dirty="0"/>
              <a:t>on the project, give a flow chart (beforehand discussed with the lecturer)</a:t>
            </a:r>
            <a:endParaRPr lang="en-GB" dirty="0"/>
          </a:p>
          <a:p>
            <a:r>
              <a:rPr lang="en-US" dirty="0" smtClean="0"/>
              <a:t>4.5</a:t>
            </a:r>
            <a:endParaRPr lang="en-GB" dirty="0"/>
          </a:p>
          <a:p>
            <a:pPr lvl="1"/>
            <a:r>
              <a:rPr lang="en-US" dirty="0" smtClean="0"/>
              <a:t>Summary</a:t>
            </a:r>
            <a:endParaRPr lang="en-GB" dirty="0"/>
          </a:p>
          <a:p>
            <a:endParaRPr lang="en-US" dirty="0"/>
          </a:p>
        </p:txBody>
      </p:sp>
    </p:spTree>
    <p:extLst>
      <p:ext uri="{BB962C8B-B14F-4D97-AF65-F5344CB8AC3E}">
        <p14:creationId xmlns:p14="http://schemas.microsoft.com/office/powerpoint/2010/main" val="488145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pPr lvl="0"/>
            <a:r>
              <a:rPr lang="en-US" dirty="0"/>
              <a:t>Topic 			 	18-10	</a:t>
            </a:r>
            <a:r>
              <a:rPr lang="en-US" dirty="0" smtClean="0"/>
              <a:t>Presentation</a:t>
            </a:r>
            <a:r>
              <a:rPr lang="en-US" dirty="0"/>
              <a:t>			go/no-go</a:t>
            </a:r>
            <a:endParaRPr lang="en-GB" dirty="0"/>
          </a:p>
          <a:p>
            <a:pPr lvl="0"/>
            <a:r>
              <a:rPr lang="en-US" dirty="0"/>
              <a:t>Chapter 1 introduction 		02-11	</a:t>
            </a:r>
            <a:r>
              <a:rPr lang="en-US" dirty="0" smtClean="0"/>
              <a:t>Hardcopy </a:t>
            </a:r>
            <a:r>
              <a:rPr lang="en-US" dirty="0"/>
              <a:t>&amp; class work		10% &amp; 5%</a:t>
            </a:r>
            <a:endParaRPr lang="en-GB" dirty="0"/>
          </a:p>
          <a:p>
            <a:pPr lvl="0"/>
            <a:r>
              <a:rPr lang="en-US" dirty="0"/>
              <a:t>Chapter 2 Location Analysis	16-11	</a:t>
            </a:r>
            <a:r>
              <a:rPr lang="en-US" dirty="0" smtClean="0"/>
              <a:t>Hardcopy </a:t>
            </a:r>
            <a:r>
              <a:rPr lang="en-US" dirty="0"/>
              <a:t>&amp; class work		10% &amp; 5%</a:t>
            </a:r>
            <a:endParaRPr lang="en-GB" dirty="0"/>
          </a:p>
          <a:p>
            <a:pPr lvl="0"/>
            <a:r>
              <a:rPr lang="en-US" dirty="0"/>
              <a:t>Chapter 3 Reference Analysis	30-11	</a:t>
            </a:r>
            <a:r>
              <a:rPr lang="en-US" dirty="0" smtClean="0"/>
              <a:t>Hardcopy </a:t>
            </a:r>
            <a:r>
              <a:rPr lang="en-US" dirty="0"/>
              <a:t>&amp; class work		10% &amp; 5%</a:t>
            </a:r>
            <a:endParaRPr lang="en-GB" dirty="0"/>
          </a:p>
          <a:p>
            <a:pPr lvl="0"/>
            <a:r>
              <a:rPr lang="en-US" dirty="0"/>
              <a:t>Chapter 4 Program		14-12	</a:t>
            </a:r>
            <a:r>
              <a:rPr lang="en-US" dirty="0" smtClean="0"/>
              <a:t>Hardcopy </a:t>
            </a:r>
            <a:r>
              <a:rPr lang="en-US" dirty="0"/>
              <a:t>&amp; class work		10% &amp; 5%</a:t>
            </a:r>
            <a:endParaRPr lang="en-GB" dirty="0"/>
          </a:p>
          <a:p>
            <a:pPr lvl="0"/>
            <a:r>
              <a:rPr lang="en-US" dirty="0"/>
              <a:t>Chapter 5 </a:t>
            </a:r>
            <a:r>
              <a:rPr lang="en-US" dirty="0" smtClean="0"/>
              <a:t>DESIGN</a:t>
            </a:r>
            <a:r>
              <a:rPr lang="en-US" dirty="0"/>
              <a:t>		TBA	</a:t>
            </a:r>
            <a:r>
              <a:rPr lang="en-US" dirty="0" smtClean="0"/>
              <a:t>Presentation </a:t>
            </a:r>
            <a:r>
              <a:rPr lang="en-US" dirty="0"/>
              <a:t>			40%</a:t>
            </a:r>
            <a:endParaRPr lang="en-GB" dirty="0"/>
          </a:p>
          <a:p>
            <a:endParaRPr lang="en-US" dirty="0"/>
          </a:p>
        </p:txBody>
      </p:sp>
    </p:spTree>
    <p:extLst>
      <p:ext uri="{BB962C8B-B14F-4D97-AF65-F5344CB8AC3E}">
        <p14:creationId xmlns:p14="http://schemas.microsoft.com/office/powerpoint/2010/main" val="155274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RESEARCH</a:t>
            </a:r>
            <a:endParaRPr lang="en-US" dirty="0"/>
          </a:p>
        </p:txBody>
      </p:sp>
      <p:sp>
        <p:nvSpPr>
          <p:cNvPr id="3" name="Content Placeholder 2"/>
          <p:cNvSpPr>
            <a:spLocks noGrp="1"/>
          </p:cNvSpPr>
          <p:nvPr>
            <p:ph idx="1"/>
          </p:nvPr>
        </p:nvSpPr>
        <p:spPr/>
        <p:txBody>
          <a:bodyPr/>
          <a:lstStyle/>
          <a:p>
            <a:r>
              <a:rPr lang="en-US" dirty="0" smtClean="0"/>
              <a:t>1. CHAPTER ONE: INTRODUCTION </a:t>
            </a:r>
          </a:p>
          <a:p>
            <a:r>
              <a:rPr lang="en-US" dirty="0" smtClean="0"/>
              <a:t>2. CHAPTER TWO: SIMILAR EXAMPLE</a:t>
            </a:r>
          </a:p>
          <a:p>
            <a:r>
              <a:rPr lang="en-US" dirty="0" smtClean="0"/>
              <a:t>3. CHAPTER THREE: SITE </a:t>
            </a:r>
          </a:p>
          <a:p>
            <a:r>
              <a:rPr lang="en-US" dirty="0" smtClean="0"/>
              <a:t>4. CHAPTER FOUR: PROGRAM</a:t>
            </a:r>
          </a:p>
          <a:p>
            <a:r>
              <a:rPr lang="en-US" dirty="0" smtClean="0"/>
              <a:t>5. CHAPTER FIVE: GRADUATION DESIGN PROJECT</a:t>
            </a:r>
            <a:endParaRPr lang="en-US" dirty="0"/>
          </a:p>
        </p:txBody>
      </p:sp>
    </p:spTree>
    <p:extLst>
      <p:ext uri="{BB962C8B-B14F-4D97-AF65-F5344CB8AC3E}">
        <p14:creationId xmlns:p14="http://schemas.microsoft.com/office/powerpoint/2010/main" val="92968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normAutofit lnSpcReduction="10000"/>
          </a:bodyPr>
          <a:lstStyle/>
          <a:p>
            <a:r>
              <a:rPr lang="en-US" dirty="0"/>
              <a:t>1.1 Introduction to the chapter and </a:t>
            </a:r>
            <a:r>
              <a:rPr lang="en-US" dirty="0" smtClean="0"/>
              <a:t>project</a:t>
            </a:r>
            <a:endParaRPr lang="en-GB" dirty="0"/>
          </a:p>
          <a:p>
            <a:r>
              <a:rPr lang="en-US" dirty="0"/>
              <a:t>Start with a generic description about the purpose of this report and what the project is about. In this part also describe how the report is structured and mention the purpose of each chapter.</a:t>
            </a:r>
            <a:endParaRPr lang="en-GB" dirty="0"/>
          </a:p>
          <a:p>
            <a:endParaRPr lang="en-US" dirty="0" smtClean="0"/>
          </a:p>
          <a:p>
            <a:r>
              <a:rPr lang="en-US" dirty="0" smtClean="0"/>
              <a:t>1.2 </a:t>
            </a:r>
            <a:r>
              <a:rPr lang="en-US" dirty="0"/>
              <a:t>Define the </a:t>
            </a:r>
            <a:r>
              <a:rPr lang="en-US" dirty="0" smtClean="0"/>
              <a:t>project</a:t>
            </a:r>
            <a:endParaRPr lang="en-GB" dirty="0"/>
          </a:p>
          <a:p>
            <a:r>
              <a:rPr lang="en-US" dirty="0" smtClean="0"/>
              <a:t>Define </a:t>
            </a:r>
            <a:r>
              <a:rPr lang="en-US" dirty="0"/>
              <a:t>the project and describe the main functional typology and the nature of the project</a:t>
            </a:r>
            <a:endParaRPr lang="en-GB" dirty="0"/>
          </a:p>
          <a:p>
            <a:endParaRPr lang="en-US" dirty="0" smtClean="0"/>
          </a:p>
          <a:p>
            <a:r>
              <a:rPr lang="en-US" dirty="0"/>
              <a:t>1.3 Problem statement</a:t>
            </a:r>
            <a:endParaRPr lang="en-GB" dirty="0"/>
          </a:p>
          <a:p>
            <a:r>
              <a:rPr lang="en-US" dirty="0"/>
              <a:t>Describe which problem your project will aim to solve. These problems are architectural design challenges that needs to be solved. </a:t>
            </a:r>
            <a:endParaRPr lang="en-GB" dirty="0"/>
          </a:p>
          <a:p>
            <a:endParaRPr lang="en-US" dirty="0"/>
          </a:p>
        </p:txBody>
      </p:sp>
    </p:spTree>
    <p:extLst>
      <p:ext uri="{BB962C8B-B14F-4D97-AF65-F5344CB8AC3E}">
        <p14:creationId xmlns:p14="http://schemas.microsoft.com/office/powerpoint/2010/main" val="1969563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r>
              <a:rPr lang="en-US" dirty="0"/>
              <a:t>1.4 Scope of work</a:t>
            </a:r>
            <a:endParaRPr lang="en-GB" dirty="0"/>
          </a:p>
          <a:p>
            <a:r>
              <a:rPr lang="en-US" dirty="0"/>
              <a:t>Clarify the general approach of the project by describing the limitation of the project</a:t>
            </a:r>
            <a:r>
              <a:rPr lang="en-US" dirty="0" smtClean="0"/>
              <a:t>.</a:t>
            </a:r>
          </a:p>
          <a:p>
            <a:endParaRPr lang="en-US" dirty="0"/>
          </a:p>
          <a:p>
            <a:r>
              <a:rPr lang="en-US" dirty="0"/>
              <a:t>1.5 Project Goals</a:t>
            </a:r>
            <a:endParaRPr lang="en-GB" dirty="0"/>
          </a:p>
          <a:p>
            <a:r>
              <a:rPr lang="en-US" dirty="0"/>
              <a:t>Define the goals of the project. It is important that the goals are architectural. Defining the goals of the project will become a guideline for the design process.</a:t>
            </a:r>
            <a:endParaRPr lang="en-GB" dirty="0"/>
          </a:p>
          <a:p>
            <a:endParaRPr lang="en-GB" dirty="0" smtClean="0"/>
          </a:p>
          <a:p>
            <a:endParaRPr lang="en-GB" dirty="0"/>
          </a:p>
          <a:p>
            <a:endParaRPr lang="en-US" dirty="0"/>
          </a:p>
        </p:txBody>
      </p:sp>
    </p:spTree>
    <p:extLst>
      <p:ext uri="{BB962C8B-B14F-4D97-AF65-F5344CB8AC3E}">
        <p14:creationId xmlns:p14="http://schemas.microsoft.com/office/powerpoint/2010/main" val="1289368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r>
              <a:rPr lang="en-US" dirty="0"/>
              <a:t>1.6 Impact and benefit</a:t>
            </a:r>
            <a:endParaRPr lang="en-GB" dirty="0"/>
          </a:p>
          <a:p>
            <a:r>
              <a:rPr lang="en-US" dirty="0"/>
              <a:t>Describe in what ways the project will impact the local society and built environment. Furthermore, it is also important if possible to describe the impact of the project from an overall perspective. Moreover, define what the benefits are of the project for the local society and built environment. </a:t>
            </a:r>
            <a:endParaRPr lang="en-GB" dirty="0"/>
          </a:p>
          <a:p>
            <a:endParaRPr lang="en-US" dirty="0" smtClean="0"/>
          </a:p>
          <a:p>
            <a:r>
              <a:rPr lang="en-US" dirty="0" smtClean="0"/>
              <a:t>1.7 </a:t>
            </a:r>
            <a:r>
              <a:rPr lang="en-US" dirty="0"/>
              <a:t>Historical Background</a:t>
            </a:r>
            <a:endParaRPr lang="en-GB" dirty="0"/>
          </a:p>
          <a:p>
            <a:r>
              <a:rPr lang="en-US" dirty="0"/>
              <a:t>This part is optional depending on the project.</a:t>
            </a:r>
            <a:endParaRPr lang="en-GB" dirty="0"/>
          </a:p>
          <a:p>
            <a:endParaRPr lang="en-US" dirty="0"/>
          </a:p>
        </p:txBody>
      </p:sp>
    </p:spTree>
    <p:extLst>
      <p:ext uri="{BB962C8B-B14F-4D97-AF65-F5344CB8AC3E}">
        <p14:creationId xmlns:p14="http://schemas.microsoft.com/office/powerpoint/2010/main" val="345274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idx="1"/>
          </p:nvPr>
        </p:nvSpPr>
        <p:spPr/>
        <p:txBody>
          <a:bodyPr>
            <a:normAutofit/>
          </a:bodyPr>
          <a:lstStyle/>
          <a:p>
            <a:r>
              <a:rPr lang="en-US" dirty="0"/>
              <a:t>2.1 INTRODUCTION</a:t>
            </a:r>
            <a:endParaRPr lang="en-GB" dirty="0"/>
          </a:p>
          <a:p>
            <a:r>
              <a:rPr lang="en-US" dirty="0" smtClean="0"/>
              <a:t>introduce </a:t>
            </a:r>
            <a:r>
              <a:rPr lang="en-US" dirty="0"/>
              <a:t>this chapter: mention the structure and components of this chapter and its purpose</a:t>
            </a:r>
            <a:endParaRPr lang="en-GB" dirty="0"/>
          </a:p>
          <a:p>
            <a:pPr lvl="1"/>
            <a:r>
              <a:rPr lang="en-US" dirty="0" smtClean="0"/>
              <a:t> </a:t>
            </a:r>
            <a:r>
              <a:rPr lang="en-US" dirty="0"/>
              <a:t>introduce the similar example </a:t>
            </a:r>
            <a:endParaRPr lang="en-GB" dirty="0"/>
          </a:p>
          <a:p>
            <a:pPr lvl="1"/>
            <a:r>
              <a:rPr lang="en-US" dirty="0" smtClean="0"/>
              <a:t> </a:t>
            </a:r>
            <a:r>
              <a:rPr lang="en-US" dirty="0"/>
              <a:t>what was the reasons the for selecting these project</a:t>
            </a:r>
            <a:endParaRPr lang="en-GB" dirty="0"/>
          </a:p>
          <a:p>
            <a:pPr lvl="1"/>
            <a:r>
              <a:rPr lang="en-US" dirty="0" smtClean="0"/>
              <a:t>mentioning </a:t>
            </a:r>
            <a:r>
              <a:rPr lang="en-US" dirty="0"/>
              <a:t>for each/all similar example(s) which knowledge does the student want to gain from it (what do you want to learn from it</a:t>
            </a:r>
            <a:r>
              <a:rPr lang="en-US" dirty="0" smtClean="0"/>
              <a:t>)</a:t>
            </a:r>
          </a:p>
          <a:p>
            <a:r>
              <a:rPr lang="en-US" dirty="0"/>
              <a:t>2.2 Similar Example </a:t>
            </a:r>
            <a:r>
              <a:rPr lang="en-US" dirty="0" smtClean="0"/>
              <a:t>Analysis</a:t>
            </a:r>
            <a:endParaRPr lang="en-GB" dirty="0" smtClean="0"/>
          </a:p>
          <a:p>
            <a:pPr lvl="1"/>
            <a:r>
              <a:rPr lang="en-US" dirty="0" smtClean="0"/>
              <a:t>give </a:t>
            </a:r>
            <a:r>
              <a:rPr lang="en-US" dirty="0"/>
              <a:t>general data about the project minimum data is: name of project, name of architect, location, when it is constructed, </a:t>
            </a:r>
            <a:r>
              <a:rPr lang="en-US" dirty="0" smtClean="0"/>
              <a:t>area)</a:t>
            </a:r>
            <a:endParaRPr lang="en-GB" dirty="0"/>
          </a:p>
          <a:p>
            <a:pPr lvl="1"/>
            <a:r>
              <a:rPr lang="en-US" dirty="0" smtClean="0"/>
              <a:t>at </a:t>
            </a:r>
            <a:r>
              <a:rPr lang="en-US" dirty="0"/>
              <a:t>the end student must give a conclusion, whereby they explain what the knowledge was they learned from it</a:t>
            </a:r>
            <a:endParaRPr lang="en-GB" dirty="0"/>
          </a:p>
          <a:p>
            <a:endParaRPr lang="en-GB" dirty="0"/>
          </a:p>
        </p:txBody>
      </p:sp>
    </p:spTree>
    <p:extLst>
      <p:ext uri="{BB962C8B-B14F-4D97-AF65-F5344CB8AC3E}">
        <p14:creationId xmlns:p14="http://schemas.microsoft.com/office/powerpoint/2010/main" val="802843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idx="1"/>
          </p:nvPr>
        </p:nvSpPr>
        <p:spPr>
          <a:xfrm>
            <a:off x="1097280" y="1845734"/>
            <a:ext cx="10058400" cy="4419894"/>
          </a:xfrm>
        </p:spPr>
        <p:txBody>
          <a:bodyPr/>
          <a:lstStyle/>
          <a:p>
            <a:r>
              <a:rPr lang="en-US" dirty="0" smtClean="0"/>
              <a:t>2.3 </a:t>
            </a:r>
            <a:r>
              <a:rPr lang="en-US" dirty="0"/>
              <a:t>Program components</a:t>
            </a:r>
            <a:endParaRPr lang="en-GB" dirty="0"/>
          </a:p>
          <a:p>
            <a:pPr lvl="1"/>
            <a:r>
              <a:rPr lang="en-US" dirty="0" smtClean="0"/>
              <a:t>Give </a:t>
            </a:r>
            <a:r>
              <a:rPr lang="en-US" dirty="0"/>
              <a:t>table, whereby the student identify which components can be found in each similar </a:t>
            </a:r>
            <a:r>
              <a:rPr lang="en-US" dirty="0" smtClean="0"/>
              <a:t>example.</a:t>
            </a:r>
          </a:p>
          <a:p>
            <a:pPr lvl="1"/>
            <a:r>
              <a:rPr lang="en-US" dirty="0" smtClean="0"/>
              <a:t>Give </a:t>
            </a:r>
            <a:r>
              <a:rPr lang="en-US" dirty="0"/>
              <a:t>a conclusion by explaining which components are the main components and which components has the student </a:t>
            </a:r>
            <a:r>
              <a:rPr lang="en-US" dirty="0" smtClean="0"/>
              <a:t>selected </a:t>
            </a:r>
            <a:r>
              <a:rPr lang="en-US" dirty="0"/>
              <a:t>for their project.</a:t>
            </a:r>
            <a:endParaRPr lang="en-GB" dirty="0"/>
          </a:p>
          <a:p>
            <a:r>
              <a:rPr lang="en-US" dirty="0"/>
              <a:t>2.4 Chapter summary</a:t>
            </a:r>
            <a:endParaRPr lang="en-GB" dirty="0"/>
          </a:p>
          <a:p>
            <a:r>
              <a:rPr lang="en-US" dirty="0" smtClean="0"/>
              <a:t>Give a brief summary of chapter two</a:t>
            </a:r>
            <a:endParaRPr lang="en-US" dirty="0"/>
          </a:p>
        </p:txBody>
      </p:sp>
    </p:spTree>
    <p:extLst>
      <p:ext uri="{BB962C8B-B14F-4D97-AF65-F5344CB8AC3E}">
        <p14:creationId xmlns:p14="http://schemas.microsoft.com/office/powerpoint/2010/main" val="379166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lstStyle/>
          <a:p>
            <a:r>
              <a:rPr lang="en-US" dirty="0"/>
              <a:t>3.1 INTRODUCTION</a:t>
            </a:r>
          </a:p>
          <a:p>
            <a:pPr lvl="1"/>
            <a:r>
              <a:rPr lang="en-US" dirty="0"/>
              <a:t>Provide an overview of the chapter's content</a:t>
            </a:r>
          </a:p>
          <a:p>
            <a:pPr lvl="1"/>
            <a:r>
              <a:rPr lang="en-US" dirty="0"/>
              <a:t>Introduce the 3 selected sites</a:t>
            </a:r>
          </a:p>
          <a:p>
            <a:pPr lvl="1"/>
            <a:r>
              <a:rPr lang="en-US" dirty="0"/>
              <a:t>Explain the criteria that will be used to evaluate and select the most suitable site for the project. </a:t>
            </a:r>
          </a:p>
        </p:txBody>
      </p:sp>
    </p:spTree>
    <p:extLst>
      <p:ext uri="{BB962C8B-B14F-4D97-AF65-F5344CB8AC3E}">
        <p14:creationId xmlns:p14="http://schemas.microsoft.com/office/powerpoint/2010/main" val="141301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53</TotalTime>
  <Words>698</Words>
  <Application>Microsoft Macintosh PowerPoint</Application>
  <PresentationFormat>Widescreen</PresentationFormat>
  <Paragraphs>107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THESIS RESEARCH</vt:lpstr>
      <vt:lpstr>SCHEDULE</vt:lpstr>
      <vt:lpstr>CONTENT RESEARCH</vt:lpstr>
      <vt:lpstr>CHAPTER 1</vt:lpstr>
      <vt:lpstr>CHAPTER 1</vt:lpstr>
      <vt:lpstr>CHAPTER 1</vt:lpstr>
      <vt:lpstr>CHAPTER 2</vt:lpstr>
      <vt:lpstr>CHAPTER 2</vt:lpstr>
      <vt:lpstr>CHAPTER 3</vt:lpstr>
      <vt:lpstr>CHAPTER 3</vt:lpstr>
      <vt:lpstr>CHAPTER 3</vt:lpstr>
      <vt:lpstr>CHAPTER 3</vt:lpstr>
      <vt:lpstr>CHAPTER 3</vt:lpstr>
      <vt:lpstr>CHAPTER 4</vt:lpstr>
      <vt:lpstr>CHAPTER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RESEARCH</dc:title>
  <dc:creator>Microsoft Office User</dc:creator>
  <cp:lastModifiedBy>Microsoft Office User</cp:lastModifiedBy>
  <cp:revision>9</cp:revision>
  <dcterms:created xsi:type="dcterms:W3CDTF">2023-06-13T16:28:50Z</dcterms:created>
  <dcterms:modified xsi:type="dcterms:W3CDTF">2023-06-13T17:22:39Z</dcterms:modified>
</cp:coreProperties>
</file>