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59" r:id="rId6"/>
    <p:sldId id="260" r:id="rId7"/>
    <p:sldId id="261" r:id="rId8"/>
    <p:sldId id="262" r:id="rId9"/>
    <p:sldId id="266" r:id="rId10"/>
    <p:sldId id="276" r:id="rId11"/>
    <p:sldId id="268" r:id="rId12"/>
    <p:sldId id="275" r:id="rId13"/>
    <p:sldId id="274" r:id="rId14"/>
    <p:sldId id="273" r:id="rId15"/>
    <p:sldId id="272" r:id="rId16"/>
    <p:sldId id="277" r:id="rId17"/>
    <p:sldId id="292" r:id="rId18"/>
    <p:sldId id="291" r:id="rId19"/>
    <p:sldId id="290" r:id="rId20"/>
    <p:sldId id="287" r:id="rId21"/>
    <p:sldId id="286" r:id="rId22"/>
    <p:sldId id="285" r:id="rId23"/>
    <p:sldId id="284" r:id="rId24"/>
    <p:sldId id="283" r:id="rId25"/>
    <p:sldId id="327" r:id="rId26"/>
    <p:sldId id="293" r:id="rId27"/>
    <p:sldId id="297" r:id="rId28"/>
    <p:sldId id="306" r:id="rId29"/>
    <p:sldId id="302" r:id="rId30"/>
    <p:sldId id="311" r:id="rId31"/>
    <p:sldId id="303" r:id="rId32"/>
    <p:sldId id="294" r:id="rId33"/>
    <p:sldId id="323" r:id="rId34"/>
    <p:sldId id="308" r:id="rId35"/>
    <p:sldId id="312" r:id="rId36"/>
    <p:sldId id="313" r:id="rId37"/>
    <p:sldId id="325" r:id="rId38"/>
    <p:sldId id="332" r:id="rId39"/>
    <p:sldId id="331" r:id="rId40"/>
    <p:sldId id="330" r:id="rId41"/>
    <p:sldId id="329" r:id="rId42"/>
    <p:sldId id="32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6D0C9EC-AC8C-4442-B315-7AC378737E9E}">
          <p14:sldIdLst>
            <p14:sldId id="256"/>
            <p14:sldId id="257"/>
            <p14:sldId id="265"/>
            <p14:sldId id="258"/>
            <p14:sldId id="259"/>
            <p14:sldId id="260"/>
            <p14:sldId id="261"/>
            <p14:sldId id="262"/>
            <p14:sldId id="266"/>
            <p14:sldId id="276"/>
            <p14:sldId id="268"/>
            <p14:sldId id="275"/>
            <p14:sldId id="274"/>
            <p14:sldId id="273"/>
            <p14:sldId id="272"/>
            <p14:sldId id="277"/>
            <p14:sldId id="292"/>
            <p14:sldId id="291"/>
            <p14:sldId id="290"/>
            <p14:sldId id="287"/>
            <p14:sldId id="286"/>
            <p14:sldId id="285"/>
            <p14:sldId id="284"/>
            <p14:sldId id="283"/>
            <p14:sldId id="327"/>
            <p14:sldId id="293"/>
            <p14:sldId id="297"/>
            <p14:sldId id="306"/>
            <p14:sldId id="302"/>
            <p14:sldId id="311"/>
            <p14:sldId id="303"/>
            <p14:sldId id="294"/>
            <p14:sldId id="323"/>
            <p14:sldId id="308"/>
            <p14:sldId id="312"/>
            <p14:sldId id="313"/>
            <p14:sldId id="325"/>
            <p14:sldId id="332"/>
            <p14:sldId id="331"/>
            <p14:sldId id="330"/>
            <p14:sldId id="329"/>
            <p14:sldId id="328"/>
          </p14:sldIdLst>
        </p14:section>
        <p14:section name="Untitled Section" id="{E31802AC-4D87-4CDC-9699-50F9F326332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63" d="100"/>
          <a:sy n="63" d="100"/>
        </p:scale>
        <p:origin x="807"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86DA9A-38C2-4C49-8FBD-B8A238ADB4F1}" type="doc">
      <dgm:prSet loTypeId="urn:microsoft.com/office/officeart/2005/8/layout/cycle6" loCatId="cycle" qsTypeId="urn:microsoft.com/office/officeart/2005/8/quickstyle/simple1" qsCatId="simple" csTypeId="urn:microsoft.com/office/officeart/2005/8/colors/colorful2" csCatId="colorful" phldr="1"/>
      <dgm:spPr/>
      <dgm:t>
        <a:bodyPr/>
        <a:lstStyle/>
        <a:p>
          <a:endParaRPr lang="en-US"/>
        </a:p>
      </dgm:t>
    </dgm:pt>
    <dgm:pt modelId="{9EF18E48-7BC5-43C7-9BEE-8AADE20A2212}">
      <dgm:prSet phldrT="[Text]" custT="1"/>
      <dgm:spPr/>
      <dgm:t>
        <a:bodyPr/>
        <a:lstStyle/>
        <a:p>
          <a:pPr marR="0" eaLnBrk="1" fontAlgn="auto" latinLnBrk="0" hangingPunct="1">
            <a:lnSpc>
              <a:spcPct val="90000"/>
            </a:lnSpc>
            <a:spcAft>
              <a:spcPts val="0"/>
            </a:spcAft>
            <a:buClrTx/>
            <a:buSzTx/>
            <a:buFontTx/>
            <a:buNone/>
            <a:tabLst/>
            <a:defRPr/>
          </a:pPr>
          <a:r>
            <a:rPr lang="en-US" sz="1600" dirty="0"/>
            <a:t>Sun </a:t>
          </a:r>
        </a:p>
        <a:p>
          <a:pPr marR="0" eaLnBrk="1" fontAlgn="auto" latinLnBrk="0" hangingPunct="1">
            <a:lnSpc>
              <a:spcPct val="90000"/>
            </a:lnSpc>
            <a:spcAft>
              <a:spcPts val="0"/>
            </a:spcAft>
            <a:buClrTx/>
            <a:buSzTx/>
            <a:buFontTx/>
            <a:buNone/>
            <a:tabLst/>
            <a:defRPr/>
          </a:pPr>
          <a:r>
            <a:rPr lang="en-US" sz="1600" dirty="0"/>
            <a:t>Sensitivity </a:t>
          </a:r>
        </a:p>
      </dgm:t>
    </dgm:pt>
    <dgm:pt modelId="{61D65293-83DF-40FB-AACB-F24D29B739E6}" type="parTrans" cxnId="{2834C19D-A060-4811-88A4-FCC754ABB0C7}">
      <dgm:prSet/>
      <dgm:spPr/>
      <dgm:t>
        <a:bodyPr/>
        <a:lstStyle/>
        <a:p>
          <a:pPr>
            <a:lnSpc>
              <a:spcPct val="90000"/>
            </a:lnSpc>
          </a:pPr>
          <a:endParaRPr lang="en-US" sz="2400"/>
        </a:p>
      </dgm:t>
    </dgm:pt>
    <dgm:pt modelId="{E9D99EBE-169C-40F7-840B-AAF3752DB17B}" type="sibTrans" cxnId="{2834C19D-A060-4811-88A4-FCC754ABB0C7}">
      <dgm:prSet/>
      <dgm:spPr/>
      <dgm:t>
        <a:bodyPr/>
        <a:lstStyle/>
        <a:p>
          <a:pPr>
            <a:lnSpc>
              <a:spcPct val="90000"/>
            </a:lnSpc>
          </a:pPr>
          <a:endParaRPr lang="en-US" sz="2400"/>
        </a:p>
      </dgm:t>
    </dgm:pt>
    <dgm:pt modelId="{4EC336A9-D0CD-4773-85C4-8E4F6B167C9B}">
      <dgm:prSet phldrT="[Text]" custT="1"/>
      <dgm:spPr/>
      <dgm:t>
        <a:bodyPr/>
        <a:lstStyle/>
        <a:p>
          <a:pPr marR="0" eaLnBrk="1" fontAlgn="auto" latinLnBrk="0" hangingPunct="1">
            <a:lnSpc>
              <a:spcPct val="90000"/>
            </a:lnSpc>
            <a:spcAft>
              <a:spcPts val="0"/>
            </a:spcAft>
            <a:buClrTx/>
            <a:buSzTx/>
            <a:buFontTx/>
            <a:buNone/>
            <a:tabLst/>
            <a:defRPr/>
          </a:pPr>
          <a:r>
            <a:rPr lang="en-US" sz="1600" dirty="0"/>
            <a:t>Malar </a:t>
          </a:r>
        </a:p>
        <a:p>
          <a:pPr marR="0" eaLnBrk="1" fontAlgn="auto" latinLnBrk="0" hangingPunct="1">
            <a:lnSpc>
              <a:spcPct val="90000"/>
            </a:lnSpc>
            <a:spcAft>
              <a:spcPts val="0"/>
            </a:spcAft>
            <a:buClrTx/>
            <a:buSzTx/>
            <a:buFontTx/>
            <a:buNone/>
            <a:tabLst/>
            <a:defRPr/>
          </a:pPr>
          <a:r>
            <a:rPr lang="en-US" sz="1600" dirty="0"/>
            <a:t>Rash</a:t>
          </a:r>
        </a:p>
      </dgm:t>
    </dgm:pt>
    <dgm:pt modelId="{1375CE27-23D8-4359-B9E4-0EE956360FEF}" type="parTrans" cxnId="{B8B028D6-3132-4F85-8204-78BB7539522A}">
      <dgm:prSet/>
      <dgm:spPr/>
      <dgm:t>
        <a:bodyPr/>
        <a:lstStyle/>
        <a:p>
          <a:pPr>
            <a:lnSpc>
              <a:spcPct val="90000"/>
            </a:lnSpc>
          </a:pPr>
          <a:endParaRPr lang="en-US" sz="2400"/>
        </a:p>
      </dgm:t>
    </dgm:pt>
    <dgm:pt modelId="{D07E1B07-32E9-4BB3-AADD-406C13A0EC01}" type="sibTrans" cxnId="{B8B028D6-3132-4F85-8204-78BB7539522A}">
      <dgm:prSet/>
      <dgm:spPr/>
      <dgm:t>
        <a:bodyPr/>
        <a:lstStyle/>
        <a:p>
          <a:pPr>
            <a:lnSpc>
              <a:spcPct val="90000"/>
            </a:lnSpc>
          </a:pPr>
          <a:endParaRPr lang="en-US" sz="2400"/>
        </a:p>
      </dgm:t>
    </dgm:pt>
    <dgm:pt modelId="{4140154F-C396-427A-A192-F046272097F2}">
      <dgm:prSet phldrT="[Text]" custT="1"/>
      <dgm:spPr/>
      <dgm:t>
        <a:bodyPr/>
        <a:lstStyle/>
        <a:p>
          <a:pPr marR="0" eaLnBrk="1" fontAlgn="auto" latinLnBrk="0" hangingPunct="1">
            <a:lnSpc>
              <a:spcPct val="90000"/>
            </a:lnSpc>
            <a:spcAft>
              <a:spcPts val="0"/>
            </a:spcAft>
            <a:buClrTx/>
            <a:buSzTx/>
            <a:buFontTx/>
            <a:buNone/>
            <a:tabLst/>
            <a:defRPr/>
          </a:pPr>
          <a:r>
            <a:rPr lang="en-US" sz="1600" dirty="0"/>
            <a:t>ANA</a:t>
          </a:r>
        </a:p>
      </dgm:t>
    </dgm:pt>
    <dgm:pt modelId="{06571B82-453A-4C5D-9884-961AC0C62DB6}" type="parTrans" cxnId="{579860B6-FBDF-4564-AC28-797838137AA1}">
      <dgm:prSet/>
      <dgm:spPr/>
      <dgm:t>
        <a:bodyPr/>
        <a:lstStyle/>
        <a:p>
          <a:pPr>
            <a:lnSpc>
              <a:spcPct val="90000"/>
            </a:lnSpc>
          </a:pPr>
          <a:endParaRPr lang="en-US" sz="2400"/>
        </a:p>
      </dgm:t>
    </dgm:pt>
    <dgm:pt modelId="{AC9E43DA-E835-4B12-99EE-5F7CF0137E0B}" type="sibTrans" cxnId="{579860B6-FBDF-4564-AC28-797838137AA1}">
      <dgm:prSet/>
      <dgm:spPr/>
      <dgm:t>
        <a:bodyPr/>
        <a:lstStyle/>
        <a:p>
          <a:pPr>
            <a:lnSpc>
              <a:spcPct val="90000"/>
            </a:lnSpc>
          </a:pPr>
          <a:endParaRPr lang="en-US" sz="2400"/>
        </a:p>
      </dgm:t>
    </dgm:pt>
    <dgm:pt modelId="{0C7301AD-F858-4C76-862F-9F0F8BDBFDDC}">
      <dgm:prSet phldrT="[Text]" custT="1"/>
      <dgm:spPr/>
      <dgm:t>
        <a:bodyPr lIns="0"/>
        <a:lstStyle/>
        <a:p>
          <a:pPr>
            <a:lnSpc>
              <a:spcPct val="90000"/>
            </a:lnSpc>
            <a:spcAft>
              <a:spcPts val="0"/>
            </a:spcAft>
          </a:pPr>
          <a:r>
            <a:rPr lang="en-US" sz="1600" dirty="0"/>
            <a:t>Discoid </a:t>
          </a:r>
        </a:p>
        <a:p>
          <a:pPr>
            <a:lnSpc>
              <a:spcPct val="90000"/>
            </a:lnSpc>
            <a:spcAft>
              <a:spcPts val="0"/>
            </a:spcAft>
          </a:pPr>
          <a:r>
            <a:rPr lang="en-US" sz="1600" dirty="0"/>
            <a:t>Rash</a:t>
          </a:r>
        </a:p>
      </dgm:t>
    </dgm:pt>
    <dgm:pt modelId="{4CBFB991-6C40-440D-82FD-920E970EB505}" type="parTrans" cxnId="{26F4CD8A-D144-412C-92EF-DBF5271F0B23}">
      <dgm:prSet/>
      <dgm:spPr/>
      <dgm:t>
        <a:bodyPr/>
        <a:lstStyle/>
        <a:p>
          <a:pPr>
            <a:lnSpc>
              <a:spcPct val="90000"/>
            </a:lnSpc>
          </a:pPr>
          <a:endParaRPr lang="en-US" sz="2400"/>
        </a:p>
      </dgm:t>
    </dgm:pt>
    <dgm:pt modelId="{58E6254D-5762-4E04-B693-1F9029AD9613}" type="sibTrans" cxnId="{26F4CD8A-D144-412C-92EF-DBF5271F0B23}">
      <dgm:prSet/>
      <dgm:spPr/>
      <dgm:t>
        <a:bodyPr/>
        <a:lstStyle/>
        <a:p>
          <a:pPr>
            <a:lnSpc>
              <a:spcPct val="90000"/>
            </a:lnSpc>
          </a:pPr>
          <a:endParaRPr lang="en-US" sz="2400"/>
        </a:p>
      </dgm:t>
    </dgm:pt>
    <dgm:pt modelId="{C76554ED-9A10-4DDF-8BFB-F009114F327B}">
      <dgm:prSet phldrT="[Text]" custT="1"/>
      <dgm:spPr/>
      <dgm:t>
        <a:bodyPr/>
        <a:lstStyle/>
        <a:p>
          <a:pPr>
            <a:lnSpc>
              <a:spcPct val="90000"/>
            </a:lnSpc>
            <a:spcAft>
              <a:spcPts val="0"/>
            </a:spcAft>
          </a:pPr>
          <a:r>
            <a:rPr lang="en-US" sz="1600" dirty="0"/>
            <a:t>Serositis </a:t>
          </a:r>
        </a:p>
      </dgm:t>
    </dgm:pt>
    <dgm:pt modelId="{5DA3679B-39B8-4173-8854-B9F6DD1A7520}" type="parTrans" cxnId="{1F696960-1AB7-41DC-AF44-C430B61AD339}">
      <dgm:prSet/>
      <dgm:spPr/>
      <dgm:t>
        <a:bodyPr/>
        <a:lstStyle/>
        <a:p>
          <a:pPr>
            <a:lnSpc>
              <a:spcPct val="90000"/>
            </a:lnSpc>
          </a:pPr>
          <a:endParaRPr lang="en-US" sz="2400"/>
        </a:p>
      </dgm:t>
    </dgm:pt>
    <dgm:pt modelId="{C9ED2C3F-788C-4B9F-8764-6FB1E27C5FA5}" type="sibTrans" cxnId="{1F696960-1AB7-41DC-AF44-C430B61AD339}">
      <dgm:prSet/>
      <dgm:spPr/>
      <dgm:t>
        <a:bodyPr/>
        <a:lstStyle/>
        <a:p>
          <a:pPr>
            <a:lnSpc>
              <a:spcPct val="90000"/>
            </a:lnSpc>
          </a:pPr>
          <a:endParaRPr lang="en-US" sz="2400"/>
        </a:p>
      </dgm:t>
    </dgm:pt>
    <dgm:pt modelId="{E6F60003-4256-4F3D-9E68-D51804C7F0D0}">
      <dgm:prSet custT="1"/>
      <dgm:spPr/>
      <dgm:t>
        <a:bodyPr/>
        <a:lstStyle/>
        <a:p>
          <a:pPr>
            <a:lnSpc>
              <a:spcPct val="90000"/>
            </a:lnSpc>
            <a:spcAft>
              <a:spcPts val="0"/>
            </a:spcAft>
          </a:pPr>
          <a:r>
            <a:rPr lang="en-US" sz="1600" dirty="0"/>
            <a:t>Inflammatory </a:t>
          </a:r>
          <a:r>
            <a:rPr lang="en-US" sz="1600" baseline="0" dirty="0"/>
            <a:t>Arthritis</a:t>
          </a:r>
          <a:endParaRPr lang="en-US" sz="1600"/>
        </a:p>
      </dgm:t>
    </dgm:pt>
    <dgm:pt modelId="{A940AFDD-8D42-41FD-ADDF-60C2877B5AF4}" type="parTrans" cxnId="{E64A4611-E267-4A39-ACC5-35DC6AD4931D}">
      <dgm:prSet/>
      <dgm:spPr/>
      <dgm:t>
        <a:bodyPr/>
        <a:lstStyle/>
        <a:p>
          <a:pPr>
            <a:lnSpc>
              <a:spcPct val="90000"/>
            </a:lnSpc>
          </a:pPr>
          <a:endParaRPr lang="en-US" sz="2400"/>
        </a:p>
      </dgm:t>
    </dgm:pt>
    <dgm:pt modelId="{7448F76A-B204-4358-9E06-F8AF6E5C8347}" type="sibTrans" cxnId="{E64A4611-E267-4A39-ACC5-35DC6AD4931D}">
      <dgm:prSet/>
      <dgm:spPr/>
      <dgm:t>
        <a:bodyPr/>
        <a:lstStyle/>
        <a:p>
          <a:pPr>
            <a:lnSpc>
              <a:spcPct val="90000"/>
            </a:lnSpc>
          </a:pPr>
          <a:endParaRPr lang="en-US" sz="2400"/>
        </a:p>
      </dgm:t>
    </dgm:pt>
    <dgm:pt modelId="{69C4C822-D491-4AEB-A01D-7FBF38D44CD1}" type="pres">
      <dgm:prSet presAssocID="{7A86DA9A-38C2-4C49-8FBD-B8A238ADB4F1}" presName="cycle" presStyleCnt="0">
        <dgm:presLayoutVars>
          <dgm:dir/>
          <dgm:resizeHandles val="exact"/>
        </dgm:presLayoutVars>
      </dgm:prSet>
      <dgm:spPr/>
    </dgm:pt>
    <dgm:pt modelId="{9A5046A8-A263-4A44-AC82-91478E5124C4}" type="pres">
      <dgm:prSet presAssocID="{9EF18E48-7BC5-43C7-9BEE-8AADE20A2212}" presName="node" presStyleLbl="node1" presStyleIdx="0" presStyleCnt="6" custScaleX="166041">
        <dgm:presLayoutVars>
          <dgm:bulletEnabled val="1"/>
        </dgm:presLayoutVars>
      </dgm:prSet>
      <dgm:spPr/>
    </dgm:pt>
    <dgm:pt modelId="{95E23B15-A9BB-4ED8-82FD-25F2759FF366}" type="pres">
      <dgm:prSet presAssocID="{9EF18E48-7BC5-43C7-9BEE-8AADE20A2212}" presName="spNode" presStyleCnt="0"/>
      <dgm:spPr/>
    </dgm:pt>
    <dgm:pt modelId="{4CB70D12-3B9D-42FB-ADC3-7A26BA1F2514}" type="pres">
      <dgm:prSet presAssocID="{E9D99EBE-169C-40F7-840B-AAF3752DB17B}" presName="sibTrans" presStyleLbl="sibTrans1D1" presStyleIdx="0" presStyleCnt="6"/>
      <dgm:spPr/>
    </dgm:pt>
    <dgm:pt modelId="{7BC02B98-A5EC-419E-903F-DF613CCA6787}" type="pres">
      <dgm:prSet presAssocID="{4EC336A9-D0CD-4773-85C4-8E4F6B167C9B}" presName="node" presStyleLbl="node1" presStyleIdx="1" presStyleCnt="6" custScaleX="166041" custRadScaleRad="93676" custRadScaleInc="37978">
        <dgm:presLayoutVars>
          <dgm:bulletEnabled val="1"/>
        </dgm:presLayoutVars>
      </dgm:prSet>
      <dgm:spPr/>
    </dgm:pt>
    <dgm:pt modelId="{CEFF0EEE-D25C-43FF-9848-93A226CAA485}" type="pres">
      <dgm:prSet presAssocID="{4EC336A9-D0CD-4773-85C4-8E4F6B167C9B}" presName="spNode" presStyleCnt="0"/>
      <dgm:spPr/>
    </dgm:pt>
    <dgm:pt modelId="{937837EB-CE20-4ACD-B01C-20B2C3D93897}" type="pres">
      <dgm:prSet presAssocID="{D07E1B07-32E9-4BB3-AADD-406C13A0EC01}" presName="sibTrans" presStyleLbl="sibTrans1D1" presStyleIdx="1" presStyleCnt="6"/>
      <dgm:spPr/>
    </dgm:pt>
    <dgm:pt modelId="{DA82FFB4-6DBB-45FF-A3AF-4E214EA22E05}" type="pres">
      <dgm:prSet presAssocID="{4140154F-C396-427A-A192-F046272097F2}" presName="node" presStyleLbl="node1" presStyleIdx="2" presStyleCnt="6" custScaleX="166041">
        <dgm:presLayoutVars>
          <dgm:bulletEnabled val="1"/>
        </dgm:presLayoutVars>
      </dgm:prSet>
      <dgm:spPr/>
    </dgm:pt>
    <dgm:pt modelId="{4DAFA412-83FD-4355-83B2-9DD6F33EA82C}" type="pres">
      <dgm:prSet presAssocID="{4140154F-C396-427A-A192-F046272097F2}" presName="spNode" presStyleCnt="0"/>
      <dgm:spPr/>
    </dgm:pt>
    <dgm:pt modelId="{2FA2B14A-0BEE-470E-A424-A65787B12672}" type="pres">
      <dgm:prSet presAssocID="{AC9E43DA-E835-4B12-99EE-5F7CF0137E0B}" presName="sibTrans" presStyleLbl="sibTrans1D1" presStyleIdx="2" presStyleCnt="6"/>
      <dgm:spPr/>
    </dgm:pt>
    <dgm:pt modelId="{82FE6CE0-A03A-4023-A9DD-FBB36C530889}" type="pres">
      <dgm:prSet presAssocID="{0C7301AD-F858-4C76-862F-9F0F8BDBFDDC}" presName="node" presStyleLbl="node1" presStyleIdx="3" presStyleCnt="6" custScaleX="166041">
        <dgm:presLayoutVars>
          <dgm:bulletEnabled val="1"/>
        </dgm:presLayoutVars>
      </dgm:prSet>
      <dgm:spPr/>
    </dgm:pt>
    <dgm:pt modelId="{681EFC8E-85E6-490C-BDE5-8CB29FD1BF9E}" type="pres">
      <dgm:prSet presAssocID="{0C7301AD-F858-4C76-862F-9F0F8BDBFDDC}" presName="spNode" presStyleCnt="0"/>
      <dgm:spPr/>
    </dgm:pt>
    <dgm:pt modelId="{F07F436E-F5A4-4F76-88CE-27656AACD075}" type="pres">
      <dgm:prSet presAssocID="{58E6254D-5762-4E04-B693-1F9029AD9613}" presName="sibTrans" presStyleLbl="sibTrans1D1" presStyleIdx="3" presStyleCnt="6"/>
      <dgm:spPr/>
    </dgm:pt>
    <dgm:pt modelId="{C1B2855B-CE35-4325-95ED-EFF491B6E031}" type="pres">
      <dgm:prSet presAssocID="{C76554ED-9A10-4DDF-8BFB-F009114F327B}" presName="node" presStyleLbl="node1" presStyleIdx="4" presStyleCnt="6" custScaleX="166041">
        <dgm:presLayoutVars>
          <dgm:bulletEnabled val="1"/>
        </dgm:presLayoutVars>
      </dgm:prSet>
      <dgm:spPr/>
    </dgm:pt>
    <dgm:pt modelId="{C1EC8F3C-F634-4DC4-A61B-640AC004AFEF}" type="pres">
      <dgm:prSet presAssocID="{C76554ED-9A10-4DDF-8BFB-F009114F327B}" presName="spNode" presStyleCnt="0"/>
      <dgm:spPr/>
    </dgm:pt>
    <dgm:pt modelId="{D1EA01D1-99EC-4172-B080-90A41D1C8CF6}" type="pres">
      <dgm:prSet presAssocID="{C9ED2C3F-788C-4B9F-8764-6FB1E27C5FA5}" presName="sibTrans" presStyleLbl="sibTrans1D1" presStyleIdx="4" presStyleCnt="6"/>
      <dgm:spPr/>
    </dgm:pt>
    <dgm:pt modelId="{0F01AC9D-D253-470F-948D-B6AC2633E840}" type="pres">
      <dgm:prSet presAssocID="{E6F60003-4256-4F3D-9E68-D51804C7F0D0}" presName="node" presStyleLbl="node1" presStyleIdx="5" presStyleCnt="6" custScaleX="166145" custRadScaleRad="98789" custRadScaleInc="-44065">
        <dgm:presLayoutVars>
          <dgm:bulletEnabled val="1"/>
        </dgm:presLayoutVars>
      </dgm:prSet>
      <dgm:spPr/>
    </dgm:pt>
    <dgm:pt modelId="{EAB2F95A-B8EC-4B35-B798-3EDEFA76A464}" type="pres">
      <dgm:prSet presAssocID="{E6F60003-4256-4F3D-9E68-D51804C7F0D0}" presName="spNode" presStyleCnt="0"/>
      <dgm:spPr/>
    </dgm:pt>
    <dgm:pt modelId="{46CC3412-5C5F-431E-BEA1-11A11E5B4D2E}" type="pres">
      <dgm:prSet presAssocID="{7448F76A-B204-4358-9E06-F8AF6E5C8347}" presName="sibTrans" presStyleLbl="sibTrans1D1" presStyleIdx="5" presStyleCnt="6"/>
      <dgm:spPr/>
    </dgm:pt>
  </dgm:ptLst>
  <dgm:cxnLst>
    <dgm:cxn modelId="{E64A4611-E267-4A39-ACC5-35DC6AD4931D}" srcId="{7A86DA9A-38C2-4C49-8FBD-B8A238ADB4F1}" destId="{E6F60003-4256-4F3D-9E68-D51804C7F0D0}" srcOrd="5" destOrd="0" parTransId="{A940AFDD-8D42-41FD-ADDF-60C2877B5AF4}" sibTransId="{7448F76A-B204-4358-9E06-F8AF6E5C8347}"/>
    <dgm:cxn modelId="{39758E16-8448-4095-86EF-AC8E32182B6A}" type="presOf" srcId="{E6F60003-4256-4F3D-9E68-D51804C7F0D0}" destId="{0F01AC9D-D253-470F-948D-B6AC2633E840}" srcOrd="0" destOrd="0" presId="urn:microsoft.com/office/officeart/2005/8/layout/cycle6"/>
    <dgm:cxn modelId="{48115D1D-69ED-45C7-B9DB-A9D77E3DA233}" type="presOf" srcId="{58E6254D-5762-4E04-B693-1F9029AD9613}" destId="{F07F436E-F5A4-4F76-88CE-27656AACD075}" srcOrd="0" destOrd="0" presId="urn:microsoft.com/office/officeart/2005/8/layout/cycle6"/>
    <dgm:cxn modelId="{73D4981E-64AE-4C80-A0E1-6632DE9CAAB7}" type="presOf" srcId="{9EF18E48-7BC5-43C7-9BEE-8AADE20A2212}" destId="{9A5046A8-A263-4A44-AC82-91478E5124C4}" srcOrd="0" destOrd="0" presId="urn:microsoft.com/office/officeart/2005/8/layout/cycle6"/>
    <dgm:cxn modelId="{BE321C20-9E2B-4060-B8A5-3ADBB16F65D4}" type="presOf" srcId="{E9D99EBE-169C-40F7-840B-AAF3752DB17B}" destId="{4CB70D12-3B9D-42FB-ADC3-7A26BA1F2514}" srcOrd="0" destOrd="0" presId="urn:microsoft.com/office/officeart/2005/8/layout/cycle6"/>
    <dgm:cxn modelId="{76961830-EE46-4B59-B82D-4FD75BDE07CF}" type="presOf" srcId="{4140154F-C396-427A-A192-F046272097F2}" destId="{DA82FFB4-6DBB-45FF-A3AF-4E214EA22E05}" srcOrd="0" destOrd="0" presId="urn:microsoft.com/office/officeart/2005/8/layout/cycle6"/>
    <dgm:cxn modelId="{F7A0253D-8EA7-44B9-A8A5-9CC9D876A518}" type="presOf" srcId="{C76554ED-9A10-4DDF-8BFB-F009114F327B}" destId="{C1B2855B-CE35-4325-95ED-EFF491B6E031}" srcOrd="0" destOrd="0" presId="urn:microsoft.com/office/officeart/2005/8/layout/cycle6"/>
    <dgm:cxn modelId="{1F696960-1AB7-41DC-AF44-C430B61AD339}" srcId="{7A86DA9A-38C2-4C49-8FBD-B8A238ADB4F1}" destId="{C76554ED-9A10-4DDF-8BFB-F009114F327B}" srcOrd="4" destOrd="0" parTransId="{5DA3679B-39B8-4173-8854-B9F6DD1A7520}" sibTransId="{C9ED2C3F-788C-4B9F-8764-6FB1E27C5FA5}"/>
    <dgm:cxn modelId="{85971465-3664-48FB-9FE0-A8AEA7F022E3}" type="presOf" srcId="{D07E1B07-32E9-4BB3-AADD-406C13A0EC01}" destId="{937837EB-CE20-4ACD-B01C-20B2C3D93897}" srcOrd="0" destOrd="0" presId="urn:microsoft.com/office/officeart/2005/8/layout/cycle6"/>
    <dgm:cxn modelId="{344A166B-3D55-4535-941B-4C8E407067F4}" type="presOf" srcId="{4EC336A9-D0CD-4773-85C4-8E4F6B167C9B}" destId="{7BC02B98-A5EC-419E-903F-DF613CCA6787}" srcOrd="0" destOrd="0" presId="urn:microsoft.com/office/officeart/2005/8/layout/cycle6"/>
    <dgm:cxn modelId="{9985DA6B-9668-46FB-ACBE-F25576AA21FF}" type="presOf" srcId="{C9ED2C3F-788C-4B9F-8764-6FB1E27C5FA5}" destId="{D1EA01D1-99EC-4172-B080-90A41D1C8CF6}" srcOrd="0" destOrd="0" presId="urn:microsoft.com/office/officeart/2005/8/layout/cycle6"/>
    <dgm:cxn modelId="{E7AD986C-F02B-4414-BE14-71211595A87E}" type="presOf" srcId="{7448F76A-B204-4358-9E06-F8AF6E5C8347}" destId="{46CC3412-5C5F-431E-BEA1-11A11E5B4D2E}" srcOrd="0" destOrd="0" presId="urn:microsoft.com/office/officeart/2005/8/layout/cycle6"/>
    <dgm:cxn modelId="{26F4CD8A-D144-412C-92EF-DBF5271F0B23}" srcId="{7A86DA9A-38C2-4C49-8FBD-B8A238ADB4F1}" destId="{0C7301AD-F858-4C76-862F-9F0F8BDBFDDC}" srcOrd="3" destOrd="0" parTransId="{4CBFB991-6C40-440D-82FD-920E970EB505}" sibTransId="{58E6254D-5762-4E04-B693-1F9029AD9613}"/>
    <dgm:cxn modelId="{2834C19D-A060-4811-88A4-FCC754ABB0C7}" srcId="{7A86DA9A-38C2-4C49-8FBD-B8A238ADB4F1}" destId="{9EF18E48-7BC5-43C7-9BEE-8AADE20A2212}" srcOrd="0" destOrd="0" parTransId="{61D65293-83DF-40FB-AACB-F24D29B739E6}" sibTransId="{E9D99EBE-169C-40F7-840B-AAF3752DB17B}"/>
    <dgm:cxn modelId="{FEDAB6AB-4399-432D-BC6C-4296266125F0}" type="presOf" srcId="{AC9E43DA-E835-4B12-99EE-5F7CF0137E0B}" destId="{2FA2B14A-0BEE-470E-A424-A65787B12672}" srcOrd="0" destOrd="0" presId="urn:microsoft.com/office/officeart/2005/8/layout/cycle6"/>
    <dgm:cxn modelId="{204628AE-438C-442F-A3CA-D6C67A77918E}" type="presOf" srcId="{0C7301AD-F858-4C76-862F-9F0F8BDBFDDC}" destId="{82FE6CE0-A03A-4023-A9DD-FBB36C530889}" srcOrd="0" destOrd="0" presId="urn:microsoft.com/office/officeart/2005/8/layout/cycle6"/>
    <dgm:cxn modelId="{579860B6-FBDF-4564-AC28-797838137AA1}" srcId="{7A86DA9A-38C2-4C49-8FBD-B8A238ADB4F1}" destId="{4140154F-C396-427A-A192-F046272097F2}" srcOrd="2" destOrd="0" parTransId="{06571B82-453A-4C5D-9884-961AC0C62DB6}" sibTransId="{AC9E43DA-E835-4B12-99EE-5F7CF0137E0B}"/>
    <dgm:cxn modelId="{B8B028D6-3132-4F85-8204-78BB7539522A}" srcId="{7A86DA9A-38C2-4C49-8FBD-B8A238ADB4F1}" destId="{4EC336A9-D0CD-4773-85C4-8E4F6B167C9B}" srcOrd="1" destOrd="0" parTransId="{1375CE27-23D8-4359-B9E4-0EE956360FEF}" sibTransId="{D07E1B07-32E9-4BB3-AADD-406C13A0EC01}"/>
    <dgm:cxn modelId="{F334B1FD-4ABD-4CD1-B986-6AFC5ACCEE9F}" type="presOf" srcId="{7A86DA9A-38C2-4C49-8FBD-B8A238ADB4F1}" destId="{69C4C822-D491-4AEB-A01D-7FBF38D44CD1}" srcOrd="0" destOrd="0" presId="urn:microsoft.com/office/officeart/2005/8/layout/cycle6"/>
    <dgm:cxn modelId="{06BA26E2-474F-40E2-BFE1-463B963C33F6}" type="presParOf" srcId="{69C4C822-D491-4AEB-A01D-7FBF38D44CD1}" destId="{9A5046A8-A263-4A44-AC82-91478E5124C4}" srcOrd="0" destOrd="0" presId="urn:microsoft.com/office/officeart/2005/8/layout/cycle6"/>
    <dgm:cxn modelId="{BBF2AD76-DBA9-4F32-9122-11A11125153D}" type="presParOf" srcId="{69C4C822-D491-4AEB-A01D-7FBF38D44CD1}" destId="{95E23B15-A9BB-4ED8-82FD-25F2759FF366}" srcOrd="1" destOrd="0" presId="urn:microsoft.com/office/officeart/2005/8/layout/cycle6"/>
    <dgm:cxn modelId="{AFAC11C2-56F8-4664-8FF8-823D37E73066}" type="presParOf" srcId="{69C4C822-D491-4AEB-A01D-7FBF38D44CD1}" destId="{4CB70D12-3B9D-42FB-ADC3-7A26BA1F2514}" srcOrd="2" destOrd="0" presId="urn:microsoft.com/office/officeart/2005/8/layout/cycle6"/>
    <dgm:cxn modelId="{45557CFA-52D4-4AA8-B37B-52B5BF7E54C3}" type="presParOf" srcId="{69C4C822-D491-4AEB-A01D-7FBF38D44CD1}" destId="{7BC02B98-A5EC-419E-903F-DF613CCA6787}" srcOrd="3" destOrd="0" presId="urn:microsoft.com/office/officeart/2005/8/layout/cycle6"/>
    <dgm:cxn modelId="{DADD47DE-8331-4D5B-9758-54E6AE8E437D}" type="presParOf" srcId="{69C4C822-D491-4AEB-A01D-7FBF38D44CD1}" destId="{CEFF0EEE-D25C-43FF-9848-93A226CAA485}" srcOrd="4" destOrd="0" presId="urn:microsoft.com/office/officeart/2005/8/layout/cycle6"/>
    <dgm:cxn modelId="{E22027D0-A4F8-402A-9F4B-9F222B778555}" type="presParOf" srcId="{69C4C822-D491-4AEB-A01D-7FBF38D44CD1}" destId="{937837EB-CE20-4ACD-B01C-20B2C3D93897}" srcOrd="5" destOrd="0" presId="urn:microsoft.com/office/officeart/2005/8/layout/cycle6"/>
    <dgm:cxn modelId="{85AF32C7-FA23-4768-A750-FB752E1CFB39}" type="presParOf" srcId="{69C4C822-D491-4AEB-A01D-7FBF38D44CD1}" destId="{DA82FFB4-6DBB-45FF-A3AF-4E214EA22E05}" srcOrd="6" destOrd="0" presId="urn:microsoft.com/office/officeart/2005/8/layout/cycle6"/>
    <dgm:cxn modelId="{27020FE4-CDAD-4B14-A6A6-FC1E1DEBCC52}" type="presParOf" srcId="{69C4C822-D491-4AEB-A01D-7FBF38D44CD1}" destId="{4DAFA412-83FD-4355-83B2-9DD6F33EA82C}" srcOrd="7" destOrd="0" presId="urn:microsoft.com/office/officeart/2005/8/layout/cycle6"/>
    <dgm:cxn modelId="{13148CD4-D5B4-42F9-AD87-F12AE69DBA86}" type="presParOf" srcId="{69C4C822-D491-4AEB-A01D-7FBF38D44CD1}" destId="{2FA2B14A-0BEE-470E-A424-A65787B12672}" srcOrd="8" destOrd="0" presId="urn:microsoft.com/office/officeart/2005/8/layout/cycle6"/>
    <dgm:cxn modelId="{8C74B474-23F5-4D0E-B57B-993E94C1D06E}" type="presParOf" srcId="{69C4C822-D491-4AEB-A01D-7FBF38D44CD1}" destId="{82FE6CE0-A03A-4023-A9DD-FBB36C530889}" srcOrd="9" destOrd="0" presId="urn:microsoft.com/office/officeart/2005/8/layout/cycle6"/>
    <dgm:cxn modelId="{F3DD7EE1-CC64-47DC-A40D-12472FC2330E}" type="presParOf" srcId="{69C4C822-D491-4AEB-A01D-7FBF38D44CD1}" destId="{681EFC8E-85E6-490C-BDE5-8CB29FD1BF9E}" srcOrd="10" destOrd="0" presId="urn:microsoft.com/office/officeart/2005/8/layout/cycle6"/>
    <dgm:cxn modelId="{BCC8FF81-EB1D-494B-B6EA-C57843F4422A}" type="presParOf" srcId="{69C4C822-D491-4AEB-A01D-7FBF38D44CD1}" destId="{F07F436E-F5A4-4F76-88CE-27656AACD075}" srcOrd="11" destOrd="0" presId="urn:microsoft.com/office/officeart/2005/8/layout/cycle6"/>
    <dgm:cxn modelId="{2B686D0A-33C4-4183-B66A-B11EF4023228}" type="presParOf" srcId="{69C4C822-D491-4AEB-A01D-7FBF38D44CD1}" destId="{C1B2855B-CE35-4325-95ED-EFF491B6E031}" srcOrd="12" destOrd="0" presId="urn:microsoft.com/office/officeart/2005/8/layout/cycle6"/>
    <dgm:cxn modelId="{46A0814F-68A4-4E4A-AF4F-8D49B10F7644}" type="presParOf" srcId="{69C4C822-D491-4AEB-A01D-7FBF38D44CD1}" destId="{C1EC8F3C-F634-4DC4-A61B-640AC004AFEF}" srcOrd="13" destOrd="0" presId="urn:microsoft.com/office/officeart/2005/8/layout/cycle6"/>
    <dgm:cxn modelId="{922BD17D-3242-4A28-8541-7B0EAE954A59}" type="presParOf" srcId="{69C4C822-D491-4AEB-A01D-7FBF38D44CD1}" destId="{D1EA01D1-99EC-4172-B080-90A41D1C8CF6}" srcOrd="14" destOrd="0" presId="urn:microsoft.com/office/officeart/2005/8/layout/cycle6"/>
    <dgm:cxn modelId="{F3182821-58C8-4F40-8D33-503C77A37962}" type="presParOf" srcId="{69C4C822-D491-4AEB-A01D-7FBF38D44CD1}" destId="{0F01AC9D-D253-470F-948D-B6AC2633E840}" srcOrd="15" destOrd="0" presId="urn:microsoft.com/office/officeart/2005/8/layout/cycle6"/>
    <dgm:cxn modelId="{AEF1ADB3-C6C3-40B7-89F9-65D7B728FCEA}" type="presParOf" srcId="{69C4C822-D491-4AEB-A01D-7FBF38D44CD1}" destId="{EAB2F95A-B8EC-4B35-B798-3EDEFA76A464}" srcOrd="16" destOrd="0" presId="urn:microsoft.com/office/officeart/2005/8/layout/cycle6"/>
    <dgm:cxn modelId="{171DA892-9B57-4C31-99B2-6EC89D4C7AC2}" type="presParOf" srcId="{69C4C822-D491-4AEB-A01D-7FBF38D44CD1}" destId="{46CC3412-5C5F-431E-BEA1-11A11E5B4D2E}"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046A8-A263-4A44-AC82-91478E5124C4}">
      <dsp:nvSpPr>
        <dsp:cNvPr id="0" name=""/>
        <dsp:cNvSpPr/>
      </dsp:nvSpPr>
      <dsp:spPr>
        <a:xfrm>
          <a:off x="4286198" y="904"/>
          <a:ext cx="1943812" cy="76094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711200" eaLnBrk="1" fontAlgn="auto" latinLnBrk="0" hangingPunct="1">
            <a:lnSpc>
              <a:spcPct val="90000"/>
            </a:lnSpc>
            <a:spcBef>
              <a:spcPct val="0"/>
            </a:spcBef>
            <a:spcAft>
              <a:spcPts val="0"/>
            </a:spcAft>
            <a:buClrTx/>
            <a:buSzTx/>
            <a:buFontTx/>
            <a:buNone/>
            <a:tabLst/>
            <a:defRPr/>
          </a:pPr>
          <a:r>
            <a:rPr lang="en-US" sz="1600" kern="1200" dirty="0"/>
            <a:t>Sun </a:t>
          </a:r>
        </a:p>
        <a:p>
          <a:pPr marL="0" marR="0" lvl="0" indent="0" algn="ctr" defTabSz="711200" eaLnBrk="1" fontAlgn="auto" latinLnBrk="0" hangingPunct="1">
            <a:lnSpc>
              <a:spcPct val="90000"/>
            </a:lnSpc>
            <a:spcBef>
              <a:spcPct val="0"/>
            </a:spcBef>
            <a:spcAft>
              <a:spcPts val="0"/>
            </a:spcAft>
            <a:buClrTx/>
            <a:buSzTx/>
            <a:buFontTx/>
            <a:buNone/>
            <a:tabLst/>
            <a:defRPr/>
          </a:pPr>
          <a:r>
            <a:rPr lang="en-US" sz="1600" kern="1200" dirty="0"/>
            <a:t>Sensitivity </a:t>
          </a:r>
        </a:p>
      </dsp:txBody>
      <dsp:txXfrm>
        <a:off x="4323344" y="38050"/>
        <a:ext cx="1869520" cy="686651"/>
      </dsp:txXfrm>
    </dsp:sp>
    <dsp:sp modelId="{4CB70D12-3B9D-42FB-ADC3-7A26BA1F2514}">
      <dsp:nvSpPr>
        <dsp:cNvPr id="0" name=""/>
        <dsp:cNvSpPr/>
      </dsp:nvSpPr>
      <dsp:spPr>
        <a:xfrm>
          <a:off x="3199578" y="173660"/>
          <a:ext cx="3588585" cy="3588585"/>
        </a:xfrm>
        <a:custGeom>
          <a:avLst/>
          <a:gdLst/>
          <a:ahLst/>
          <a:cxnLst/>
          <a:rect l="0" t="0" r="0" b="0"/>
          <a:pathLst>
            <a:path>
              <a:moveTo>
                <a:pt x="3034828" y="497930"/>
              </a:moveTo>
              <a:arcTo wR="1794292" hR="1794292" stAng="18824362" swAng="1146587"/>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BC02B98-A5EC-419E-903F-DF613CCA6787}">
      <dsp:nvSpPr>
        <dsp:cNvPr id="0" name=""/>
        <dsp:cNvSpPr/>
      </dsp:nvSpPr>
      <dsp:spPr>
        <a:xfrm>
          <a:off x="5840146" y="1154566"/>
          <a:ext cx="1943812" cy="760943"/>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711200" eaLnBrk="1" fontAlgn="auto" latinLnBrk="0" hangingPunct="1">
            <a:lnSpc>
              <a:spcPct val="90000"/>
            </a:lnSpc>
            <a:spcBef>
              <a:spcPct val="0"/>
            </a:spcBef>
            <a:spcAft>
              <a:spcPts val="0"/>
            </a:spcAft>
            <a:buClrTx/>
            <a:buSzTx/>
            <a:buFontTx/>
            <a:buNone/>
            <a:tabLst/>
            <a:defRPr/>
          </a:pPr>
          <a:r>
            <a:rPr lang="en-US" sz="1600" kern="1200" dirty="0"/>
            <a:t>Malar </a:t>
          </a:r>
        </a:p>
        <a:p>
          <a:pPr marL="0" marR="0" lvl="0" indent="0" algn="ctr" defTabSz="711200" eaLnBrk="1" fontAlgn="auto" latinLnBrk="0" hangingPunct="1">
            <a:lnSpc>
              <a:spcPct val="90000"/>
            </a:lnSpc>
            <a:spcBef>
              <a:spcPct val="0"/>
            </a:spcBef>
            <a:spcAft>
              <a:spcPts val="0"/>
            </a:spcAft>
            <a:buClrTx/>
            <a:buSzTx/>
            <a:buFontTx/>
            <a:buNone/>
            <a:tabLst/>
            <a:defRPr/>
          </a:pPr>
          <a:r>
            <a:rPr lang="en-US" sz="1600" kern="1200" dirty="0"/>
            <a:t>Rash</a:t>
          </a:r>
        </a:p>
      </dsp:txBody>
      <dsp:txXfrm>
        <a:off x="5877292" y="1191712"/>
        <a:ext cx="1869520" cy="686651"/>
      </dsp:txXfrm>
    </dsp:sp>
    <dsp:sp modelId="{937837EB-CE20-4ACD-B01C-20B2C3D93897}">
      <dsp:nvSpPr>
        <dsp:cNvPr id="0" name=""/>
        <dsp:cNvSpPr/>
      </dsp:nvSpPr>
      <dsp:spPr>
        <a:xfrm>
          <a:off x="3406548" y="639434"/>
          <a:ext cx="3588585" cy="3588585"/>
        </a:xfrm>
        <a:custGeom>
          <a:avLst/>
          <a:gdLst/>
          <a:ahLst/>
          <a:cxnLst/>
          <a:rect l="0" t="0" r="0" b="0"/>
          <a:pathLst>
            <a:path>
              <a:moveTo>
                <a:pt x="3514355" y="1283538"/>
              </a:moveTo>
              <a:arcTo wR="1794292" hR="1794292" stAng="20607706" swAng="1474593"/>
            </a:path>
          </a:pathLst>
        </a:custGeom>
        <a:noFill/>
        <a:ln w="6350" cap="flat" cmpd="sng" algn="ctr">
          <a:solidFill>
            <a:schemeClr val="accent2">
              <a:hueOff val="-291073"/>
              <a:satOff val="-16786"/>
              <a:lumOff val="1726"/>
              <a:alphaOff val="0"/>
            </a:schemeClr>
          </a:solidFill>
          <a:prstDash val="solid"/>
          <a:miter lim="800000"/>
        </a:ln>
        <a:effectLst/>
      </dsp:spPr>
      <dsp:style>
        <a:lnRef idx="1">
          <a:scrgbClr r="0" g="0" b="0"/>
        </a:lnRef>
        <a:fillRef idx="0">
          <a:scrgbClr r="0" g="0" b="0"/>
        </a:fillRef>
        <a:effectRef idx="0">
          <a:scrgbClr r="0" g="0" b="0"/>
        </a:effectRef>
        <a:fontRef idx="minor"/>
      </dsp:style>
    </dsp:sp>
    <dsp:sp modelId="{DA82FFB4-6DBB-45FF-A3AF-4E214EA22E05}">
      <dsp:nvSpPr>
        <dsp:cNvPr id="0" name=""/>
        <dsp:cNvSpPr/>
      </dsp:nvSpPr>
      <dsp:spPr>
        <a:xfrm>
          <a:off x="5840101" y="2692343"/>
          <a:ext cx="1943812" cy="760943"/>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711200" eaLnBrk="1" fontAlgn="auto" latinLnBrk="0" hangingPunct="1">
            <a:lnSpc>
              <a:spcPct val="90000"/>
            </a:lnSpc>
            <a:spcBef>
              <a:spcPct val="0"/>
            </a:spcBef>
            <a:spcAft>
              <a:spcPts val="0"/>
            </a:spcAft>
            <a:buClrTx/>
            <a:buSzTx/>
            <a:buFontTx/>
            <a:buNone/>
            <a:tabLst/>
            <a:defRPr/>
          </a:pPr>
          <a:r>
            <a:rPr lang="en-US" sz="1600" kern="1200" dirty="0"/>
            <a:t>ANA</a:t>
          </a:r>
        </a:p>
      </dsp:txBody>
      <dsp:txXfrm>
        <a:off x="5877247" y="2729489"/>
        <a:ext cx="1869520" cy="686651"/>
      </dsp:txXfrm>
    </dsp:sp>
    <dsp:sp modelId="{2FA2B14A-0BEE-470E-A424-A65787B12672}">
      <dsp:nvSpPr>
        <dsp:cNvPr id="0" name=""/>
        <dsp:cNvSpPr/>
      </dsp:nvSpPr>
      <dsp:spPr>
        <a:xfrm>
          <a:off x="3463811" y="381376"/>
          <a:ext cx="3588585" cy="3588585"/>
        </a:xfrm>
        <a:custGeom>
          <a:avLst/>
          <a:gdLst/>
          <a:ahLst/>
          <a:cxnLst/>
          <a:rect l="0" t="0" r="0" b="0"/>
          <a:pathLst>
            <a:path>
              <a:moveTo>
                <a:pt x="3051496" y="3074498"/>
              </a:moveTo>
              <a:arcTo wR="1794292" hR="1794292" stAng="2731163" swAng="693944"/>
            </a:path>
          </a:pathLst>
        </a:custGeom>
        <a:noFill/>
        <a:ln w="6350" cap="flat" cmpd="sng" algn="ctr">
          <a:solidFill>
            <a:schemeClr val="accent2">
              <a:hueOff val="-582145"/>
              <a:satOff val="-33571"/>
              <a:lumOff val="3451"/>
              <a:alphaOff val="0"/>
            </a:schemeClr>
          </a:solidFill>
          <a:prstDash val="solid"/>
          <a:miter lim="800000"/>
        </a:ln>
        <a:effectLst/>
      </dsp:spPr>
      <dsp:style>
        <a:lnRef idx="1">
          <a:scrgbClr r="0" g="0" b="0"/>
        </a:lnRef>
        <a:fillRef idx="0">
          <a:scrgbClr r="0" g="0" b="0"/>
        </a:fillRef>
        <a:effectRef idx="0">
          <a:scrgbClr r="0" g="0" b="0"/>
        </a:effectRef>
        <a:fontRef idx="minor"/>
      </dsp:style>
    </dsp:sp>
    <dsp:sp modelId="{82FE6CE0-A03A-4023-A9DD-FBB36C530889}">
      <dsp:nvSpPr>
        <dsp:cNvPr id="0" name=""/>
        <dsp:cNvSpPr/>
      </dsp:nvSpPr>
      <dsp:spPr>
        <a:xfrm>
          <a:off x="4286198" y="3589490"/>
          <a:ext cx="1943812" cy="760943"/>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0960" rIns="60960" bIns="60960" numCol="1" spcCol="1270" anchor="ctr" anchorCtr="0">
          <a:noAutofit/>
        </a:bodyPr>
        <a:lstStyle/>
        <a:p>
          <a:pPr marL="0" lvl="0" indent="0" algn="ctr" defTabSz="711200">
            <a:lnSpc>
              <a:spcPct val="90000"/>
            </a:lnSpc>
            <a:spcBef>
              <a:spcPct val="0"/>
            </a:spcBef>
            <a:spcAft>
              <a:spcPts val="0"/>
            </a:spcAft>
            <a:buNone/>
          </a:pPr>
          <a:r>
            <a:rPr lang="en-US" sz="1600" kern="1200" dirty="0"/>
            <a:t>Discoid </a:t>
          </a:r>
        </a:p>
        <a:p>
          <a:pPr marL="0" lvl="0" indent="0" algn="ctr" defTabSz="711200">
            <a:lnSpc>
              <a:spcPct val="90000"/>
            </a:lnSpc>
            <a:spcBef>
              <a:spcPct val="0"/>
            </a:spcBef>
            <a:spcAft>
              <a:spcPts val="0"/>
            </a:spcAft>
            <a:buNone/>
          </a:pPr>
          <a:r>
            <a:rPr lang="en-US" sz="1600" kern="1200" dirty="0"/>
            <a:t>Rash</a:t>
          </a:r>
        </a:p>
      </dsp:txBody>
      <dsp:txXfrm>
        <a:off x="4323344" y="3626636"/>
        <a:ext cx="1869520" cy="686651"/>
      </dsp:txXfrm>
    </dsp:sp>
    <dsp:sp modelId="{F07F436E-F5A4-4F76-88CE-27656AACD075}">
      <dsp:nvSpPr>
        <dsp:cNvPr id="0" name=""/>
        <dsp:cNvSpPr/>
      </dsp:nvSpPr>
      <dsp:spPr>
        <a:xfrm>
          <a:off x="3463811" y="381376"/>
          <a:ext cx="3588585" cy="3588585"/>
        </a:xfrm>
        <a:custGeom>
          <a:avLst/>
          <a:gdLst/>
          <a:ahLst/>
          <a:cxnLst/>
          <a:rect l="0" t="0" r="0" b="0"/>
          <a:pathLst>
            <a:path>
              <a:moveTo>
                <a:pt x="819287" y="3300563"/>
              </a:moveTo>
              <a:arcTo wR="1794292" hR="1794292" stAng="7374893" swAng="693944"/>
            </a:path>
          </a:pathLst>
        </a:custGeom>
        <a:noFill/>
        <a:ln w="6350" cap="flat" cmpd="sng" algn="ctr">
          <a:solidFill>
            <a:schemeClr val="accent2">
              <a:hueOff val="-873218"/>
              <a:satOff val="-50357"/>
              <a:lumOff val="5177"/>
              <a:alphaOff val="0"/>
            </a:schemeClr>
          </a:solidFill>
          <a:prstDash val="solid"/>
          <a:miter lim="800000"/>
        </a:ln>
        <a:effectLst/>
      </dsp:spPr>
      <dsp:style>
        <a:lnRef idx="1">
          <a:scrgbClr r="0" g="0" b="0"/>
        </a:lnRef>
        <a:fillRef idx="0">
          <a:scrgbClr r="0" g="0" b="0"/>
        </a:fillRef>
        <a:effectRef idx="0">
          <a:scrgbClr r="0" g="0" b="0"/>
        </a:effectRef>
        <a:fontRef idx="minor"/>
      </dsp:style>
    </dsp:sp>
    <dsp:sp modelId="{C1B2855B-CE35-4325-95ED-EFF491B6E031}">
      <dsp:nvSpPr>
        <dsp:cNvPr id="0" name=""/>
        <dsp:cNvSpPr/>
      </dsp:nvSpPr>
      <dsp:spPr>
        <a:xfrm>
          <a:off x="2732295" y="2692343"/>
          <a:ext cx="1943812" cy="760943"/>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n-US" sz="1600" kern="1200" dirty="0"/>
            <a:t>Serositis </a:t>
          </a:r>
        </a:p>
      </dsp:txBody>
      <dsp:txXfrm>
        <a:off x="2769441" y="2729489"/>
        <a:ext cx="1869520" cy="686651"/>
      </dsp:txXfrm>
    </dsp:sp>
    <dsp:sp modelId="{D1EA01D1-99EC-4172-B080-90A41D1C8CF6}">
      <dsp:nvSpPr>
        <dsp:cNvPr id="0" name=""/>
        <dsp:cNvSpPr/>
      </dsp:nvSpPr>
      <dsp:spPr>
        <a:xfrm>
          <a:off x="3477857" y="430626"/>
          <a:ext cx="3588585" cy="3588585"/>
        </a:xfrm>
        <a:custGeom>
          <a:avLst/>
          <a:gdLst/>
          <a:ahLst/>
          <a:cxnLst/>
          <a:rect l="0" t="0" r="0" b="0"/>
          <a:pathLst>
            <a:path>
              <a:moveTo>
                <a:pt x="59943" y="2254204"/>
              </a:moveTo>
              <a:arcTo wR="1794292" hR="1794292" stAng="9908893" swAng="1471989"/>
            </a:path>
          </a:pathLst>
        </a:custGeom>
        <a:noFill/>
        <a:ln w="6350" cap="flat" cmpd="sng" algn="ctr">
          <a:solidFill>
            <a:schemeClr val="accent2">
              <a:hueOff val="-1164290"/>
              <a:satOff val="-67142"/>
              <a:lumOff val="6902"/>
              <a:alphaOff val="0"/>
            </a:schemeClr>
          </a:solidFill>
          <a:prstDash val="solid"/>
          <a:miter lim="800000"/>
        </a:ln>
        <a:effectLst/>
      </dsp:spPr>
      <dsp:style>
        <a:lnRef idx="1">
          <a:scrgbClr r="0" g="0" b="0"/>
        </a:lnRef>
        <a:fillRef idx="0">
          <a:scrgbClr r="0" g="0" b="0"/>
        </a:fillRef>
        <a:effectRef idx="0">
          <a:scrgbClr r="0" g="0" b="0"/>
        </a:effectRef>
        <a:fontRef idx="minor"/>
      </dsp:style>
    </dsp:sp>
    <dsp:sp modelId="{0F01AC9D-D253-470F-948D-B6AC2633E840}">
      <dsp:nvSpPr>
        <dsp:cNvPr id="0" name=""/>
        <dsp:cNvSpPr/>
      </dsp:nvSpPr>
      <dsp:spPr>
        <a:xfrm>
          <a:off x="2632840" y="1154569"/>
          <a:ext cx="1945029" cy="760943"/>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n-US" sz="1600" kern="1200" dirty="0"/>
            <a:t>Inflammatory </a:t>
          </a:r>
          <a:r>
            <a:rPr lang="en-US" sz="1600" kern="1200" baseline="0" dirty="0"/>
            <a:t>Arthritis</a:t>
          </a:r>
          <a:endParaRPr lang="en-US" sz="1600" kern="1200"/>
        </a:p>
      </dsp:txBody>
      <dsp:txXfrm>
        <a:off x="2669986" y="1191715"/>
        <a:ext cx="1870737" cy="686651"/>
      </dsp:txXfrm>
    </dsp:sp>
    <dsp:sp modelId="{46CC3412-5C5F-431E-BEA1-11A11E5B4D2E}">
      <dsp:nvSpPr>
        <dsp:cNvPr id="0" name=""/>
        <dsp:cNvSpPr/>
      </dsp:nvSpPr>
      <dsp:spPr>
        <a:xfrm>
          <a:off x="3512118" y="349129"/>
          <a:ext cx="3588585" cy="3588585"/>
        </a:xfrm>
        <a:custGeom>
          <a:avLst/>
          <a:gdLst/>
          <a:ahLst/>
          <a:cxnLst/>
          <a:rect l="0" t="0" r="0" b="0"/>
          <a:pathLst>
            <a:path>
              <a:moveTo>
                <a:pt x="300844" y="799757"/>
              </a:moveTo>
              <a:arcTo wR="1794292" hR="1794292" stAng="12819656" swAng="1288173"/>
            </a:path>
          </a:pathLst>
        </a:custGeom>
        <a:noFill/>
        <a:ln w="6350" cap="flat" cmpd="sng" algn="ctr">
          <a:solidFill>
            <a:schemeClr val="accent2">
              <a:hueOff val="-1455363"/>
              <a:satOff val="-83928"/>
              <a:lumOff val="8628"/>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E42C2-D08F-7E13-1FCC-06D249666E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4C3823-72A3-1EB1-DC6E-D3A6FEE4F3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AC7FFE-4398-C166-35C3-24DE4D302DCA}"/>
              </a:ext>
            </a:extLst>
          </p:cNvPr>
          <p:cNvSpPr>
            <a:spLocks noGrp="1"/>
          </p:cNvSpPr>
          <p:nvPr>
            <p:ph type="dt" sz="half" idx="10"/>
          </p:nvPr>
        </p:nvSpPr>
        <p:spPr/>
        <p:txBody>
          <a:bodyPr/>
          <a:lstStyle/>
          <a:p>
            <a:fld id="{DD3FC20E-1F7D-4DAE-9B37-AE3AFA604DBB}" type="datetimeFigureOut">
              <a:rPr lang="en-US" smtClean="0"/>
              <a:t>10/23/2023</a:t>
            </a:fld>
            <a:endParaRPr lang="en-US"/>
          </a:p>
        </p:txBody>
      </p:sp>
      <p:sp>
        <p:nvSpPr>
          <p:cNvPr id="5" name="Footer Placeholder 4">
            <a:extLst>
              <a:ext uri="{FF2B5EF4-FFF2-40B4-BE49-F238E27FC236}">
                <a16:creationId xmlns:a16="http://schemas.microsoft.com/office/drawing/2014/main" id="{B35C5F41-D154-228B-2E8F-09E394DA1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1D6D0-0947-C694-1C8F-1A00D6E5F0E1}"/>
              </a:ext>
            </a:extLst>
          </p:cNvPr>
          <p:cNvSpPr>
            <a:spLocks noGrp="1"/>
          </p:cNvSpPr>
          <p:nvPr>
            <p:ph type="sldNum" sz="quarter" idx="12"/>
          </p:nvPr>
        </p:nvSpPr>
        <p:spPr/>
        <p:txBody>
          <a:bodyPr/>
          <a:lstStyle/>
          <a:p>
            <a:fld id="{B5271789-FA94-4982-B7D1-D1C1EA6BC30E}" type="slidenum">
              <a:rPr lang="en-US" smtClean="0"/>
              <a:t>‹#›</a:t>
            </a:fld>
            <a:endParaRPr lang="en-US"/>
          </a:p>
        </p:txBody>
      </p:sp>
    </p:spTree>
    <p:extLst>
      <p:ext uri="{BB962C8B-B14F-4D97-AF65-F5344CB8AC3E}">
        <p14:creationId xmlns:p14="http://schemas.microsoft.com/office/powerpoint/2010/main" val="2237359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42F61-F2BA-CD0B-107C-142C4B9A0D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7AE4A8-A95B-D4BD-6B3D-56361C9978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3A139E-BDD9-BD6D-74D7-CB73DCED8064}"/>
              </a:ext>
            </a:extLst>
          </p:cNvPr>
          <p:cNvSpPr>
            <a:spLocks noGrp="1"/>
          </p:cNvSpPr>
          <p:nvPr>
            <p:ph type="dt" sz="half" idx="10"/>
          </p:nvPr>
        </p:nvSpPr>
        <p:spPr/>
        <p:txBody>
          <a:bodyPr/>
          <a:lstStyle/>
          <a:p>
            <a:fld id="{DD3FC20E-1F7D-4DAE-9B37-AE3AFA604DBB}" type="datetimeFigureOut">
              <a:rPr lang="en-US" smtClean="0"/>
              <a:t>10/23/2023</a:t>
            </a:fld>
            <a:endParaRPr lang="en-US"/>
          </a:p>
        </p:txBody>
      </p:sp>
      <p:sp>
        <p:nvSpPr>
          <p:cNvPr id="5" name="Footer Placeholder 4">
            <a:extLst>
              <a:ext uri="{FF2B5EF4-FFF2-40B4-BE49-F238E27FC236}">
                <a16:creationId xmlns:a16="http://schemas.microsoft.com/office/drawing/2014/main" id="{09CB6235-56F7-99A5-3B43-944BD8EF8A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442222-1EE1-EE85-FA16-259F436BCAC7}"/>
              </a:ext>
            </a:extLst>
          </p:cNvPr>
          <p:cNvSpPr>
            <a:spLocks noGrp="1"/>
          </p:cNvSpPr>
          <p:nvPr>
            <p:ph type="sldNum" sz="quarter" idx="12"/>
          </p:nvPr>
        </p:nvSpPr>
        <p:spPr/>
        <p:txBody>
          <a:bodyPr/>
          <a:lstStyle/>
          <a:p>
            <a:fld id="{B5271789-FA94-4982-B7D1-D1C1EA6BC30E}" type="slidenum">
              <a:rPr lang="en-US" smtClean="0"/>
              <a:t>‹#›</a:t>
            </a:fld>
            <a:endParaRPr lang="en-US"/>
          </a:p>
        </p:txBody>
      </p:sp>
    </p:spTree>
    <p:extLst>
      <p:ext uri="{BB962C8B-B14F-4D97-AF65-F5344CB8AC3E}">
        <p14:creationId xmlns:p14="http://schemas.microsoft.com/office/powerpoint/2010/main" val="342718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92E479-BE3D-F599-9703-8EC3D7613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3C9064-8ED2-74F6-F601-063ADE5D39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24971F-0F56-7CE5-F454-F57500FA459B}"/>
              </a:ext>
            </a:extLst>
          </p:cNvPr>
          <p:cNvSpPr>
            <a:spLocks noGrp="1"/>
          </p:cNvSpPr>
          <p:nvPr>
            <p:ph type="dt" sz="half" idx="10"/>
          </p:nvPr>
        </p:nvSpPr>
        <p:spPr/>
        <p:txBody>
          <a:bodyPr/>
          <a:lstStyle/>
          <a:p>
            <a:fld id="{DD3FC20E-1F7D-4DAE-9B37-AE3AFA604DBB}" type="datetimeFigureOut">
              <a:rPr lang="en-US" smtClean="0"/>
              <a:t>10/23/2023</a:t>
            </a:fld>
            <a:endParaRPr lang="en-US"/>
          </a:p>
        </p:txBody>
      </p:sp>
      <p:sp>
        <p:nvSpPr>
          <p:cNvPr id="5" name="Footer Placeholder 4">
            <a:extLst>
              <a:ext uri="{FF2B5EF4-FFF2-40B4-BE49-F238E27FC236}">
                <a16:creationId xmlns:a16="http://schemas.microsoft.com/office/drawing/2014/main" id="{0160A644-9DFB-C6E0-20FE-F2B182E1D7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9E430-2B39-D162-1113-1BD92CFDB650}"/>
              </a:ext>
            </a:extLst>
          </p:cNvPr>
          <p:cNvSpPr>
            <a:spLocks noGrp="1"/>
          </p:cNvSpPr>
          <p:nvPr>
            <p:ph type="sldNum" sz="quarter" idx="12"/>
          </p:nvPr>
        </p:nvSpPr>
        <p:spPr/>
        <p:txBody>
          <a:bodyPr/>
          <a:lstStyle/>
          <a:p>
            <a:fld id="{B5271789-FA94-4982-B7D1-D1C1EA6BC30E}" type="slidenum">
              <a:rPr lang="en-US" smtClean="0"/>
              <a:t>‹#›</a:t>
            </a:fld>
            <a:endParaRPr lang="en-US"/>
          </a:p>
        </p:txBody>
      </p:sp>
    </p:spTree>
    <p:extLst>
      <p:ext uri="{BB962C8B-B14F-4D97-AF65-F5344CB8AC3E}">
        <p14:creationId xmlns:p14="http://schemas.microsoft.com/office/powerpoint/2010/main" val="316326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B737-8CEC-F029-2938-32910635A4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083B5-6FBB-855F-FDB0-A6A232D96B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F2E3F9-B41B-42BA-2349-F76601E9997F}"/>
              </a:ext>
            </a:extLst>
          </p:cNvPr>
          <p:cNvSpPr>
            <a:spLocks noGrp="1"/>
          </p:cNvSpPr>
          <p:nvPr>
            <p:ph type="dt" sz="half" idx="10"/>
          </p:nvPr>
        </p:nvSpPr>
        <p:spPr/>
        <p:txBody>
          <a:bodyPr/>
          <a:lstStyle/>
          <a:p>
            <a:fld id="{DD3FC20E-1F7D-4DAE-9B37-AE3AFA604DBB}" type="datetimeFigureOut">
              <a:rPr lang="en-US" smtClean="0"/>
              <a:t>10/23/2023</a:t>
            </a:fld>
            <a:endParaRPr lang="en-US"/>
          </a:p>
        </p:txBody>
      </p:sp>
      <p:sp>
        <p:nvSpPr>
          <p:cNvPr id="5" name="Footer Placeholder 4">
            <a:extLst>
              <a:ext uri="{FF2B5EF4-FFF2-40B4-BE49-F238E27FC236}">
                <a16:creationId xmlns:a16="http://schemas.microsoft.com/office/drawing/2014/main" id="{2C8FA810-9B01-F95D-4B8A-9F0789E63C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D1394A-EECE-F461-7B45-56342B4C83BD}"/>
              </a:ext>
            </a:extLst>
          </p:cNvPr>
          <p:cNvSpPr>
            <a:spLocks noGrp="1"/>
          </p:cNvSpPr>
          <p:nvPr>
            <p:ph type="sldNum" sz="quarter" idx="12"/>
          </p:nvPr>
        </p:nvSpPr>
        <p:spPr/>
        <p:txBody>
          <a:bodyPr/>
          <a:lstStyle/>
          <a:p>
            <a:fld id="{B5271789-FA94-4982-B7D1-D1C1EA6BC30E}" type="slidenum">
              <a:rPr lang="en-US" smtClean="0"/>
              <a:t>‹#›</a:t>
            </a:fld>
            <a:endParaRPr lang="en-US"/>
          </a:p>
        </p:txBody>
      </p:sp>
    </p:spTree>
    <p:extLst>
      <p:ext uri="{BB962C8B-B14F-4D97-AF65-F5344CB8AC3E}">
        <p14:creationId xmlns:p14="http://schemas.microsoft.com/office/powerpoint/2010/main" val="475430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02732-8042-9047-9B40-FFBEB23250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029761-0514-E51C-9671-8F78418F3B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758A6A-BFDB-BC3D-6ED1-27134A74AFDE}"/>
              </a:ext>
            </a:extLst>
          </p:cNvPr>
          <p:cNvSpPr>
            <a:spLocks noGrp="1"/>
          </p:cNvSpPr>
          <p:nvPr>
            <p:ph type="dt" sz="half" idx="10"/>
          </p:nvPr>
        </p:nvSpPr>
        <p:spPr/>
        <p:txBody>
          <a:bodyPr/>
          <a:lstStyle/>
          <a:p>
            <a:fld id="{DD3FC20E-1F7D-4DAE-9B37-AE3AFA604DBB}" type="datetimeFigureOut">
              <a:rPr lang="en-US" smtClean="0"/>
              <a:t>10/23/2023</a:t>
            </a:fld>
            <a:endParaRPr lang="en-US"/>
          </a:p>
        </p:txBody>
      </p:sp>
      <p:sp>
        <p:nvSpPr>
          <p:cNvPr id="5" name="Footer Placeholder 4">
            <a:extLst>
              <a:ext uri="{FF2B5EF4-FFF2-40B4-BE49-F238E27FC236}">
                <a16:creationId xmlns:a16="http://schemas.microsoft.com/office/drawing/2014/main" id="{2D90B1F9-2CB6-FBFA-0760-20355E6BD0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CED737-82E8-F5E2-3828-B773569F183C}"/>
              </a:ext>
            </a:extLst>
          </p:cNvPr>
          <p:cNvSpPr>
            <a:spLocks noGrp="1"/>
          </p:cNvSpPr>
          <p:nvPr>
            <p:ph type="sldNum" sz="quarter" idx="12"/>
          </p:nvPr>
        </p:nvSpPr>
        <p:spPr/>
        <p:txBody>
          <a:bodyPr/>
          <a:lstStyle/>
          <a:p>
            <a:fld id="{B5271789-FA94-4982-B7D1-D1C1EA6BC30E}" type="slidenum">
              <a:rPr lang="en-US" smtClean="0"/>
              <a:t>‹#›</a:t>
            </a:fld>
            <a:endParaRPr lang="en-US"/>
          </a:p>
        </p:txBody>
      </p:sp>
    </p:spTree>
    <p:extLst>
      <p:ext uri="{BB962C8B-B14F-4D97-AF65-F5344CB8AC3E}">
        <p14:creationId xmlns:p14="http://schemas.microsoft.com/office/powerpoint/2010/main" val="2603554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FB2B4-17BF-8BF1-9A2E-22DE536BD6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5A4A2E-23B0-993C-ABC9-B0530E937D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6D40C5-3F4D-C5D8-0095-1BDA5219E5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A202C-7BB8-4345-97BD-0F05266DBF3D}"/>
              </a:ext>
            </a:extLst>
          </p:cNvPr>
          <p:cNvSpPr>
            <a:spLocks noGrp="1"/>
          </p:cNvSpPr>
          <p:nvPr>
            <p:ph type="dt" sz="half" idx="10"/>
          </p:nvPr>
        </p:nvSpPr>
        <p:spPr/>
        <p:txBody>
          <a:bodyPr/>
          <a:lstStyle/>
          <a:p>
            <a:fld id="{DD3FC20E-1F7D-4DAE-9B37-AE3AFA604DBB}" type="datetimeFigureOut">
              <a:rPr lang="en-US" smtClean="0"/>
              <a:t>10/23/2023</a:t>
            </a:fld>
            <a:endParaRPr lang="en-US"/>
          </a:p>
        </p:txBody>
      </p:sp>
      <p:sp>
        <p:nvSpPr>
          <p:cNvPr id="6" name="Footer Placeholder 5">
            <a:extLst>
              <a:ext uri="{FF2B5EF4-FFF2-40B4-BE49-F238E27FC236}">
                <a16:creationId xmlns:a16="http://schemas.microsoft.com/office/drawing/2014/main" id="{ECF1825F-EC68-4488-8E01-A20A8A65B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0F9079-C291-B53A-C618-F41E8C13D918}"/>
              </a:ext>
            </a:extLst>
          </p:cNvPr>
          <p:cNvSpPr>
            <a:spLocks noGrp="1"/>
          </p:cNvSpPr>
          <p:nvPr>
            <p:ph type="sldNum" sz="quarter" idx="12"/>
          </p:nvPr>
        </p:nvSpPr>
        <p:spPr/>
        <p:txBody>
          <a:bodyPr/>
          <a:lstStyle/>
          <a:p>
            <a:fld id="{B5271789-FA94-4982-B7D1-D1C1EA6BC30E}" type="slidenum">
              <a:rPr lang="en-US" smtClean="0"/>
              <a:t>‹#›</a:t>
            </a:fld>
            <a:endParaRPr lang="en-US"/>
          </a:p>
        </p:txBody>
      </p:sp>
    </p:spTree>
    <p:extLst>
      <p:ext uri="{BB962C8B-B14F-4D97-AF65-F5344CB8AC3E}">
        <p14:creationId xmlns:p14="http://schemas.microsoft.com/office/powerpoint/2010/main" val="3949600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986BF-8245-6B6A-1767-4C7104E20C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AF871E-E4D1-391A-EE0C-2D989EE624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61F4B7-4ADC-4C09-A66A-1B66DAB39C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128C76-F4AF-65F9-BAF7-BC24E5725D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7DE13D-7AF4-20FC-D3D6-432AABFBA6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96F6BE-0C84-69B0-09B0-4E2F4779B30D}"/>
              </a:ext>
            </a:extLst>
          </p:cNvPr>
          <p:cNvSpPr>
            <a:spLocks noGrp="1"/>
          </p:cNvSpPr>
          <p:nvPr>
            <p:ph type="dt" sz="half" idx="10"/>
          </p:nvPr>
        </p:nvSpPr>
        <p:spPr/>
        <p:txBody>
          <a:bodyPr/>
          <a:lstStyle/>
          <a:p>
            <a:fld id="{DD3FC20E-1F7D-4DAE-9B37-AE3AFA604DBB}" type="datetimeFigureOut">
              <a:rPr lang="en-US" smtClean="0"/>
              <a:t>10/23/2023</a:t>
            </a:fld>
            <a:endParaRPr lang="en-US"/>
          </a:p>
        </p:txBody>
      </p:sp>
      <p:sp>
        <p:nvSpPr>
          <p:cNvPr id="8" name="Footer Placeholder 7">
            <a:extLst>
              <a:ext uri="{FF2B5EF4-FFF2-40B4-BE49-F238E27FC236}">
                <a16:creationId xmlns:a16="http://schemas.microsoft.com/office/drawing/2014/main" id="{C36A7A32-1BCA-FEF3-596A-DC82D92AEC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A8EED4-50DD-4F01-70AE-E89F51188ABA}"/>
              </a:ext>
            </a:extLst>
          </p:cNvPr>
          <p:cNvSpPr>
            <a:spLocks noGrp="1"/>
          </p:cNvSpPr>
          <p:nvPr>
            <p:ph type="sldNum" sz="quarter" idx="12"/>
          </p:nvPr>
        </p:nvSpPr>
        <p:spPr/>
        <p:txBody>
          <a:bodyPr/>
          <a:lstStyle/>
          <a:p>
            <a:fld id="{B5271789-FA94-4982-B7D1-D1C1EA6BC30E}" type="slidenum">
              <a:rPr lang="en-US" smtClean="0"/>
              <a:t>‹#›</a:t>
            </a:fld>
            <a:endParaRPr lang="en-US"/>
          </a:p>
        </p:txBody>
      </p:sp>
    </p:spTree>
    <p:extLst>
      <p:ext uri="{BB962C8B-B14F-4D97-AF65-F5344CB8AC3E}">
        <p14:creationId xmlns:p14="http://schemas.microsoft.com/office/powerpoint/2010/main" val="3924548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A5F2C-2635-71C1-A7C3-8E79B5EE8D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AE3D36-FCD0-F0A4-4C1F-C967FFD87E29}"/>
              </a:ext>
            </a:extLst>
          </p:cNvPr>
          <p:cNvSpPr>
            <a:spLocks noGrp="1"/>
          </p:cNvSpPr>
          <p:nvPr>
            <p:ph type="dt" sz="half" idx="10"/>
          </p:nvPr>
        </p:nvSpPr>
        <p:spPr/>
        <p:txBody>
          <a:bodyPr/>
          <a:lstStyle/>
          <a:p>
            <a:fld id="{DD3FC20E-1F7D-4DAE-9B37-AE3AFA604DBB}" type="datetimeFigureOut">
              <a:rPr lang="en-US" smtClean="0"/>
              <a:t>10/23/2023</a:t>
            </a:fld>
            <a:endParaRPr lang="en-US"/>
          </a:p>
        </p:txBody>
      </p:sp>
      <p:sp>
        <p:nvSpPr>
          <p:cNvPr id="4" name="Footer Placeholder 3">
            <a:extLst>
              <a:ext uri="{FF2B5EF4-FFF2-40B4-BE49-F238E27FC236}">
                <a16:creationId xmlns:a16="http://schemas.microsoft.com/office/drawing/2014/main" id="{2F485FE3-97C1-556E-4126-0478990DF7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3C718D-4358-53D3-B019-A5D24B79E5B1}"/>
              </a:ext>
            </a:extLst>
          </p:cNvPr>
          <p:cNvSpPr>
            <a:spLocks noGrp="1"/>
          </p:cNvSpPr>
          <p:nvPr>
            <p:ph type="sldNum" sz="quarter" idx="12"/>
          </p:nvPr>
        </p:nvSpPr>
        <p:spPr/>
        <p:txBody>
          <a:bodyPr/>
          <a:lstStyle/>
          <a:p>
            <a:fld id="{B5271789-FA94-4982-B7D1-D1C1EA6BC30E}" type="slidenum">
              <a:rPr lang="en-US" smtClean="0"/>
              <a:t>‹#›</a:t>
            </a:fld>
            <a:endParaRPr lang="en-US"/>
          </a:p>
        </p:txBody>
      </p:sp>
    </p:spTree>
    <p:extLst>
      <p:ext uri="{BB962C8B-B14F-4D97-AF65-F5344CB8AC3E}">
        <p14:creationId xmlns:p14="http://schemas.microsoft.com/office/powerpoint/2010/main" val="2981921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31498A-7461-FC2B-0A57-6FF8EF072C34}"/>
              </a:ext>
            </a:extLst>
          </p:cNvPr>
          <p:cNvSpPr>
            <a:spLocks noGrp="1"/>
          </p:cNvSpPr>
          <p:nvPr>
            <p:ph type="dt" sz="half" idx="10"/>
          </p:nvPr>
        </p:nvSpPr>
        <p:spPr/>
        <p:txBody>
          <a:bodyPr/>
          <a:lstStyle/>
          <a:p>
            <a:fld id="{DD3FC20E-1F7D-4DAE-9B37-AE3AFA604DBB}" type="datetimeFigureOut">
              <a:rPr lang="en-US" smtClean="0"/>
              <a:t>10/23/2023</a:t>
            </a:fld>
            <a:endParaRPr lang="en-US"/>
          </a:p>
        </p:txBody>
      </p:sp>
      <p:sp>
        <p:nvSpPr>
          <p:cNvPr id="3" name="Footer Placeholder 2">
            <a:extLst>
              <a:ext uri="{FF2B5EF4-FFF2-40B4-BE49-F238E27FC236}">
                <a16:creationId xmlns:a16="http://schemas.microsoft.com/office/drawing/2014/main" id="{75E109B4-654A-6189-F3CA-693CC53A91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3AB422-7229-661C-760B-CC264577DBA7}"/>
              </a:ext>
            </a:extLst>
          </p:cNvPr>
          <p:cNvSpPr>
            <a:spLocks noGrp="1"/>
          </p:cNvSpPr>
          <p:nvPr>
            <p:ph type="sldNum" sz="quarter" idx="12"/>
          </p:nvPr>
        </p:nvSpPr>
        <p:spPr/>
        <p:txBody>
          <a:bodyPr/>
          <a:lstStyle/>
          <a:p>
            <a:fld id="{B5271789-FA94-4982-B7D1-D1C1EA6BC30E}" type="slidenum">
              <a:rPr lang="en-US" smtClean="0"/>
              <a:t>‹#›</a:t>
            </a:fld>
            <a:endParaRPr lang="en-US"/>
          </a:p>
        </p:txBody>
      </p:sp>
    </p:spTree>
    <p:extLst>
      <p:ext uri="{BB962C8B-B14F-4D97-AF65-F5344CB8AC3E}">
        <p14:creationId xmlns:p14="http://schemas.microsoft.com/office/powerpoint/2010/main" val="1163308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3B86B-8777-504F-95AD-1D51D4C6C6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5A002E-83A4-F50F-80C6-89450D7473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D0145B-177A-7578-B861-7CE773FCD3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BF7507-7A5E-625F-1E73-CD2A7E9770BD}"/>
              </a:ext>
            </a:extLst>
          </p:cNvPr>
          <p:cNvSpPr>
            <a:spLocks noGrp="1"/>
          </p:cNvSpPr>
          <p:nvPr>
            <p:ph type="dt" sz="half" idx="10"/>
          </p:nvPr>
        </p:nvSpPr>
        <p:spPr/>
        <p:txBody>
          <a:bodyPr/>
          <a:lstStyle/>
          <a:p>
            <a:fld id="{DD3FC20E-1F7D-4DAE-9B37-AE3AFA604DBB}" type="datetimeFigureOut">
              <a:rPr lang="en-US" smtClean="0"/>
              <a:t>10/23/2023</a:t>
            </a:fld>
            <a:endParaRPr lang="en-US"/>
          </a:p>
        </p:txBody>
      </p:sp>
      <p:sp>
        <p:nvSpPr>
          <p:cNvPr id="6" name="Footer Placeholder 5">
            <a:extLst>
              <a:ext uri="{FF2B5EF4-FFF2-40B4-BE49-F238E27FC236}">
                <a16:creationId xmlns:a16="http://schemas.microsoft.com/office/drawing/2014/main" id="{A4E5F072-FDA0-768B-CEEB-1BC2F28EA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8E4248-53F4-7111-2D1B-51612803BA21}"/>
              </a:ext>
            </a:extLst>
          </p:cNvPr>
          <p:cNvSpPr>
            <a:spLocks noGrp="1"/>
          </p:cNvSpPr>
          <p:nvPr>
            <p:ph type="sldNum" sz="quarter" idx="12"/>
          </p:nvPr>
        </p:nvSpPr>
        <p:spPr/>
        <p:txBody>
          <a:bodyPr/>
          <a:lstStyle/>
          <a:p>
            <a:fld id="{B5271789-FA94-4982-B7D1-D1C1EA6BC30E}" type="slidenum">
              <a:rPr lang="en-US" smtClean="0"/>
              <a:t>‹#›</a:t>
            </a:fld>
            <a:endParaRPr lang="en-US"/>
          </a:p>
        </p:txBody>
      </p:sp>
    </p:spTree>
    <p:extLst>
      <p:ext uri="{BB962C8B-B14F-4D97-AF65-F5344CB8AC3E}">
        <p14:creationId xmlns:p14="http://schemas.microsoft.com/office/powerpoint/2010/main" val="647738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7FF09-AB5D-B701-77B5-852A8A2E2B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00833E-B357-503B-DB7E-582EF03F74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B8EAB2-8E80-1737-D7DD-AB6FA58F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4A1F0C-CDB9-A621-6E5E-0DBAAC169462}"/>
              </a:ext>
            </a:extLst>
          </p:cNvPr>
          <p:cNvSpPr>
            <a:spLocks noGrp="1"/>
          </p:cNvSpPr>
          <p:nvPr>
            <p:ph type="dt" sz="half" idx="10"/>
          </p:nvPr>
        </p:nvSpPr>
        <p:spPr/>
        <p:txBody>
          <a:bodyPr/>
          <a:lstStyle/>
          <a:p>
            <a:fld id="{DD3FC20E-1F7D-4DAE-9B37-AE3AFA604DBB}" type="datetimeFigureOut">
              <a:rPr lang="en-US" smtClean="0"/>
              <a:t>10/23/2023</a:t>
            </a:fld>
            <a:endParaRPr lang="en-US"/>
          </a:p>
        </p:txBody>
      </p:sp>
      <p:sp>
        <p:nvSpPr>
          <p:cNvPr id="6" name="Footer Placeholder 5">
            <a:extLst>
              <a:ext uri="{FF2B5EF4-FFF2-40B4-BE49-F238E27FC236}">
                <a16:creationId xmlns:a16="http://schemas.microsoft.com/office/drawing/2014/main" id="{2BE634DE-A525-84F4-E63A-194B884C3C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577058-2D34-9D52-D4A4-5576934C8DFD}"/>
              </a:ext>
            </a:extLst>
          </p:cNvPr>
          <p:cNvSpPr>
            <a:spLocks noGrp="1"/>
          </p:cNvSpPr>
          <p:nvPr>
            <p:ph type="sldNum" sz="quarter" idx="12"/>
          </p:nvPr>
        </p:nvSpPr>
        <p:spPr/>
        <p:txBody>
          <a:bodyPr/>
          <a:lstStyle/>
          <a:p>
            <a:fld id="{B5271789-FA94-4982-B7D1-D1C1EA6BC30E}" type="slidenum">
              <a:rPr lang="en-US" smtClean="0"/>
              <a:t>‹#›</a:t>
            </a:fld>
            <a:endParaRPr lang="en-US"/>
          </a:p>
        </p:txBody>
      </p:sp>
    </p:spTree>
    <p:extLst>
      <p:ext uri="{BB962C8B-B14F-4D97-AF65-F5344CB8AC3E}">
        <p14:creationId xmlns:p14="http://schemas.microsoft.com/office/powerpoint/2010/main" val="873872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5B5E-176D-95AA-9AA0-B5E4DD5735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D7C31A-127F-45A9-3C06-285059C7AF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D7B3B1-70D9-E58D-55B6-239DA13A14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FC20E-1F7D-4DAE-9B37-AE3AFA604DBB}" type="datetimeFigureOut">
              <a:rPr lang="en-US" smtClean="0"/>
              <a:t>10/23/2023</a:t>
            </a:fld>
            <a:endParaRPr lang="en-US"/>
          </a:p>
        </p:txBody>
      </p:sp>
      <p:sp>
        <p:nvSpPr>
          <p:cNvPr id="5" name="Footer Placeholder 4">
            <a:extLst>
              <a:ext uri="{FF2B5EF4-FFF2-40B4-BE49-F238E27FC236}">
                <a16:creationId xmlns:a16="http://schemas.microsoft.com/office/drawing/2014/main" id="{CB9964E3-0980-CAD5-2E3F-317F0D5927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A26759-EF8E-FCD5-DF4D-7EC61BB8EB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71789-FA94-4982-B7D1-D1C1EA6BC30E}" type="slidenum">
              <a:rPr lang="en-US" smtClean="0"/>
              <a:t>‹#›</a:t>
            </a:fld>
            <a:endParaRPr lang="en-US"/>
          </a:p>
        </p:txBody>
      </p:sp>
    </p:spTree>
    <p:extLst>
      <p:ext uri="{BB962C8B-B14F-4D97-AF65-F5344CB8AC3E}">
        <p14:creationId xmlns:p14="http://schemas.microsoft.com/office/powerpoint/2010/main" val="516373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A8F8-83C6-4382-8CEF-F41DA10DE6A0}"/>
              </a:ext>
            </a:extLst>
          </p:cNvPr>
          <p:cNvSpPr>
            <a:spLocks noGrp="1"/>
          </p:cNvSpPr>
          <p:nvPr>
            <p:ph type="ctrTitle"/>
          </p:nvPr>
        </p:nvSpPr>
        <p:spPr/>
        <p:txBody>
          <a:bodyPr>
            <a:normAutofit fontScale="90000"/>
          </a:bodyPr>
          <a:lstStyle/>
          <a:p>
            <a:r>
              <a:rPr lang="en-US" b="1" dirty="0">
                <a:solidFill>
                  <a:srgbClr val="FF0000"/>
                </a:solidFill>
              </a:rPr>
              <a:t>Rheumatoid arthritis and Systemic lupus erythematosus </a:t>
            </a:r>
          </a:p>
        </p:txBody>
      </p:sp>
      <p:sp>
        <p:nvSpPr>
          <p:cNvPr id="3" name="Subtitle 2">
            <a:extLst>
              <a:ext uri="{FF2B5EF4-FFF2-40B4-BE49-F238E27FC236}">
                <a16:creationId xmlns:a16="http://schemas.microsoft.com/office/drawing/2014/main" id="{D12501F6-03BB-0867-3AE2-5A3ADB5A6321}"/>
              </a:ext>
            </a:extLst>
          </p:cNvPr>
          <p:cNvSpPr>
            <a:spLocks noGrp="1"/>
          </p:cNvSpPr>
          <p:nvPr>
            <p:ph type="subTitle" idx="1"/>
          </p:nvPr>
        </p:nvSpPr>
        <p:spPr>
          <a:xfrm>
            <a:off x="316523" y="3602037"/>
            <a:ext cx="10351477" cy="2299359"/>
          </a:xfrm>
        </p:spPr>
        <p:txBody>
          <a:bodyPr>
            <a:normAutofit fontScale="62500" lnSpcReduction="20000"/>
          </a:bodyPr>
          <a:lstStyle/>
          <a:p>
            <a:pPr algn="l"/>
            <a:r>
              <a:rPr lang="en-US" sz="1600" b="1" dirty="0"/>
              <a:t>                             </a:t>
            </a:r>
          </a:p>
          <a:p>
            <a:pPr algn="l"/>
            <a:endParaRPr lang="en-US" sz="1600" b="1" dirty="0"/>
          </a:p>
          <a:p>
            <a:pPr algn="l"/>
            <a:endParaRPr lang="en-US" sz="1600" b="1" dirty="0"/>
          </a:p>
          <a:p>
            <a:pPr algn="l"/>
            <a:r>
              <a:rPr lang="en-US" sz="2900" b="1" dirty="0"/>
              <a:t>                        By</a:t>
            </a:r>
          </a:p>
          <a:p>
            <a:pPr algn="l"/>
            <a:r>
              <a:rPr lang="en-US" sz="2900" b="1" dirty="0"/>
              <a:t>Dr. Muhammad Abdullah Shwani</a:t>
            </a:r>
          </a:p>
          <a:p>
            <a:pPr algn="l"/>
            <a:r>
              <a:rPr lang="en-US" sz="2900" b="1" dirty="0"/>
              <a:t>Assistant professor/Consultant urologist</a:t>
            </a:r>
          </a:p>
          <a:p>
            <a:pPr algn="l"/>
            <a:r>
              <a:rPr lang="en-US" sz="2900" b="1" dirty="0"/>
              <a:t>Kurdistan Higher Council of Medical Specialties (KHCMS)</a:t>
            </a:r>
          </a:p>
          <a:p>
            <a:pPr algn="l"/>
            <a:r>
              <a:rPr lang="en-US" sz="2900" b="1" dirty="0"/>
              <a:t>                      drmalshwani@mail.com</a:t>
            </a:r>
            <a:endParaRPr lang="en-US" sz="2900" dirty="0"/>
          </a:p>
        </p:txBody>
      </p:sp>
    </p:spTree>
    <p:extLst>
      <p:ext uri="{BB962C8B-B14F-4D97-AF65-F5344CB8AC3E}">
        <p14:creationId xmlns:p14="http://schemas.microsoft.com/office/powerpoint/2010/main" val="4155712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B090A-415D-F7DD-6B06-DE8691235BE1}"/>
              </a:ext>
            </a:extLst>
          </p:cNvPr>
          <p:cNvSpPr>
            <a:spLocks noGrp="1"/>
          </p:cNvSpPr>
          <p:nvPr>
            <p:ph type="title"/>
          </p:nvPr>
        </p:nvSpPr>
        <p:spPr/>
        <p:txBody>
          <a:bodyPr/>
          <a:lstStyle/>
          <a:p>
            <a:pPr algn="ctr"/>
            <a:r>
              <a:rPr lang="en-US" b="1" dirty="0">
                <a:solidFill>
                  <a:srgbClr val="FF0000"/>
                </a:solidFill>
                <a:latin typeface="Times New Roman" pitchFamily="18" charset="0"/>
              </a:rPr>
              <a:t>Extra-articular manifestations</a:t>
            </a:r>
            <a:endParaRPr lang="en-US" b="1" dirty="0">
              <a:solidFill>
                <a:srgbClr val="FF0000"/>
              </a:solidFill>
            </a:endParaRPr>
          </a:p>
        </p:txBody>
      </p:sp>
      <p:sp>
        <p:nvSpPr>
          <p:cNvPr id="3" name="Content Placeholder 2">
            <a:extLst>
              <a:ext uri="{FF2B5EF4-FFF2-40B4-BE49-F238E27FC236}">
                <a16:creationId xmlns:a16="http://schemas.microsoft.com/office/drawing/2014/main" id="{BBB00BC2-38C9-71CF-8EFF-96551A362775}"/>
              </a:ext>
            </a:extLst>
          </p:cNvPr>
          <p:cNvSpPr>
            <a:spLocks noGrp="1"/>
          </p:cNvSpPr>
          <p:nvPr>
            <p:ph idx="1"/>
          </p:nvPr>
        </p:nvSpPr>
        <p:spPr/>
        <p:txBody>
          <a:bodyPr>
            <a:normAutofit fontScale="92500" lnSpcReduction="10000"/>
          </a:bodyPr>
          <a:lstStyle/>
          <a:p>
            <a:pPr eaLnBrk="1" hangingPunct="1">
              <a:spcAft>
                <a:spcPct val="50000"/>
              </a:spcAft>
              <a:buClr>
                <a:srgbClr val="FF0000"/>
              </a:buClr>
              <a:buFont typeface="Wingdings" panose="05000000000000000000" pitchFamily="2" charset="2"/>
              <a:buChar char="q"/>
              <a:defRPr/>
            </a:pPr>
            <a:r>
              <a:rPr lang="en-US" sz="2400" b="1" dirty="0">
                <a:latin typeface="Times New Roman" pitchFamily="18" charset="0"/>
              </a:rPr>
              <a:t>Present in 30-40% </a:t>
            </a:r>
          </a:p>
          <a:p>
            <a:pPr eaLnBrk="1" hangingPunct="1">
              <a:spcAft>
                <a:spcPct val="50000"/>
              </a:spcAft>
              <a:buClr>
                <a:srgbClr val="FF0000"/>
              </a:buClr>
              <a:buFont typeface="Wingdings" panose="05000000000000000000" pitchFamily="2" charset="2"/>
              <a:buChar char="q"/>
              <a:defRPr/>
            </a:pPr>
            <a:r>
              <a:rPr lang="en-US" sz="2400" b="1" dirty="0">
                <a:latin typeface="Times New Roman" pitchFamily="18" charset="0"/>
              </a:rPr>
              <a:t>May occur prior to arthritis</a:t>
            </a:r>
          </a:p>
          <a:p>
            <a:pPr eaLnBrk="1" hangingPunct="1">
              <a:spcAft>
                <a:spcPct val="50000"/>
              </a:spcAft>
              <a:buClr>
                <a:srgbClr val="FF0000"/>
              </a:buClr>
              <a:buFont typeface="Wingdings" panose="05000000000000000000" pitchFamily="2" charset="2"/>
              <a:buChar char="q"/>
              <a:defRPr/>
            </a:pPr>
            <a:r>
              <a:rPr lang="en-US" sz="2400" b="1" dirty="0">
                <a:latin typeface="Times New Roman" pitchFamily="18" charset="0"/>
              </a:rPr>
              <a:t>Patients that are more likely to get are:</a:t>
            </a:r>
          </a:p>
          <a:p>
            <a:pPr lvl="1" eaLnBrk="1" hangingPunct="1">
              <a:spcAft>
                <a:spcPct val="50000"/>
              </a:spcAft>
              <a:buClr>
                <a:srgbClr val="FF0000"/>
              </a:buClr>
              <a:defRPr/>
            </a:pPr>
            <a:r>
              <a:rPr lang="en-US" sz="2400" b="1" dirty="0">
                <a:latin typeface="Times New Roman" pitchFamily="18" charset="0"/>
              </a:rPr>
              <a:t>High titers of RF/ anti-CCP(cyclic citrullinated peptide)</a:t>
            </a:r>
          </a:p>
          <a:p>
            <a:pPr lvl="1" eaLnBrk="1" hangingPunct="1">
              <a:spcAft>
                <a:spcPct val="50000"/>
              </a:spcAft>
              <a:buClr>
                <a:srgbClr val="FF0000"/>
              </a:buClr>
              <a:defRPr/>
            </a:pPr>
            <a:r>
              <a:rPr lang="en-US" sz="2400" b="1" dirty="0">
                <a:latin typeface="Times New Roman" pitchFamily="18" charset="0"/>
              </a:rPr>
              <a:t>HLA DR4+</a:t>
            </a:r>
          </a:p>
          <a:p>
            <a:pPr lvl="1" eaLnBrk="1" hangingPunct="1">
              <a:spcAft>
                <a:spcPct val="50000"/>
              </a:spcAft>
              <a:buClr>
                <a:srgbClr val="FF0000"/>
              </a:buClr>
              <a:defRPr/>
            </a:pPr>
            <a:r>
              <a:rPr lang="en-US" sz="2400" b="1" dirty="0">
                <a:latin typeface="Times New Roman" pitchFamily="18" charset="0"/>
              </a:rPr>
              <a:t>Male </a:t>
            </a:r>
          </a:p>
          <a:p>
            <a:pPr lvl="1" eaLnBrk="1" hangingPunct="1">
              <a:spcAft>
                <a:spcPct val="50000"/>
              </a:spcAft>
              <a:buClr>
                <a:srgbClr val="FF0000"/>
              </a:buClr>
              <a:defRPr/>
            </a:pPr>
            <a:r>
              <a:rPr lang="en-US" sz="2400" b="1" dirty="0">
                <a:latin typeface="Times New Roman" pitchFamily="18" charset="0"/>
              </a:rPr>
              <a:t>Early onset disability</a:t>
            </a:r>
          </a:p>
          <a:p>
            <a:pPr lvl="1" eaLnBrk="1" hangingPunct="1">
              <a:spcAft>
                <a:spcPct val="50000"/>
              </a:spcAft>
              <a:buClr>
                <a:srgbClr val="FF0000"/>
              </a:buClr>
              <a:defRPr/>
            </a:pPr>
            <a:r>
              <a:rPr lang="en-US" sz="2400" b="1" dirty="0">
                <a:latin typeface="Times New Roman" pitchFamily="18" charset="0"/>
              </a:rPr>
              <a:t>History of smoking</a:t>
            </a:r>
          </a:p>
          <a:p>
            <a:pPr marL="0" indent="0">
              <a:buNone/>
            </a:pPr>
            <a:endParaRPr lang="en-US" b="1" dirty="0"/>
          </a:p>
        </p:txBody>
      </p:sp>
    </p:spTree>
    <p:extLst>
      <p:ext uri="{BB962C8B-B14F-4D97-AF65-F5344CB8AC3E}">
        <p14:creationId xmlns:p14="http://schemas.microsoft.com/office/powerpoint/2010/main" val="1480451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3D6F7-E913-419F-C38F-1460AF0AA159}"/>
              </a:ext>
            </a:extLst>
          </p:cNvPr>
          <p:cNvSpPr>
            <a:spLocks noGrp="1"/>
          </p:cNvSpPr>
          <p:nvPr>
            <p:ph type="title"/>
          </p:nvPr>
        </p:nvSpPr>
        <p:spPr/>
        <p:txBody>
          <a:bodyPr/>
          <a:lstStyle/>
          <a:p>
            <a:pPr algn="ctr"/>
            <a:r>
              <a:rPr lang="en-US" b="1" dirty="0">
                <a:solidFill>
                  <a:srgbClr val="FF0000"/>
                </a:solidFill>
              </a:rPr>
              <a:t>Extraarticular Involvement…..</a:t>
            </a:r>
          </a:p>
        </p:txBody>
      </p:sp>
      <p:sp>
        <p:nvSpPr>
          <p:cNvPr id="3" name="Content Placeholder 2">
            <a:extLst>
              <a:ext uri="{FF2B5EF4-FFF2-40B4-BE49-F238E27FC236}">
                <a16:creationId xmlns:a16="http://schemas.microsoft.com/office/drawing/2014/main" id="{170EA5FB-0435-F84E-2F21-0ADEB0308F21}"/>
              </a:ext>
            </a:extLst>
          </p:cNvPr>
          <p:cNvSpPr>
            <a:spLocks noGrp="1"/>
          </p:cNvSpPr>
          <p:nvPr>
            <p:ph idx="1"/>
          </p:nvPr>
        </p:nvSpPr>
        <p:spPr/>
        <p:txBody>
          <a:bodyPr>
            <a:normAutofit lnSpcReduction="10000"/>
          </a:bodyPr>
          <a:lstStyle/>
          <a:p>
            <a:pPr marL="514350" indent="-514350" eaLnBrk="1" hangingPunct="1">
              <a:buClr>
                <a:srgbClr val="FF0000"/>
              </a:buClr>
              <a:buFont typeface="+mj-lt"/>
              <a:buAutoNum type="arabicPeriod"/>
              <a:defRPr/>
            </a:pPr>
            <a:r>
              <a:rPr lang="en-US" b="1" dirty="0"/>
              <a:t>Constitutional symptoms </a:t>
            </a:r>
            <a:r>
              <a:rPr lang="en-US" dirty="0"/>
              <a:t>( most common)</a:t>
            </a:r>
          </a:p>
          <a:p>
            <a:pPr marL="514350" indent="-514350" eaLnBrk="1" hangingPunct="1">
              <a:buClr>
                <a:srgbClr val="FF0000"/>
              </a:buClr>
              <a:buFont typeface="+mj-lt"/>
              <a:buAutoNum type="arabicPeriod"/>
              <a:defRPr/>
            </a:pPr>
            <a:r>
              <a:rPr lang="en-US" b="1" dirty="0"/>
              <a:t>Rheumatoid nodules</a:t>
            </a:r>
            <a:r>
              <a:rPr lang="en-US" dirty="0"/>
              <a:t>(30%)</a:t>
            </a:r>
          </a:p>
          <a:p>
            <a:pPr marL="514350" indent="-514350" eaLnBrk="1" hangingPunct="1">
              <a:buClr>
                <a:srgbClr val="FF0000"/>
              </a:buClr>
              <a:buFont typeface="+mj-lt"/>
              <a:buAutoNum type="arabicPeriod"/>
              <a:defRPr/>
            </a:pPr>
            <a:r>
              <a:rPr lang="en-US" b="1" dirty="0"/>
              <a:t>Hematological</a:t>
            </a:r>
            <a:r>
              <a:rPr lang="en-US" dirty="0"/>
              <a:t>-</a:t>
            </a:r>
          </a:p>
          <a:p>
            <a:pPr lvl="1">
              <a:buClr>
                <a:srgbClr val="FF0000"/>
              </a:buClr>
              <a:buFont typeface="Wingdings" panose="05000000000000000000" pitchFamily="2" charset="2"/>
              <a:buChar char="Ø"/>
              <a:defRPr/>
            </a:pPr>
            <a:r>
              <a:rPr lang="en-US" dirty="0"/>
              <a:t> </a:t>
            </a:r>
            <a:r>
              <a:rPr lang="en-US" b="1" dirty="0"/>
              <a:t>normocytic normochromic anemia</a:t>
            </a:r>
          </a:p>
          <a:p>
            <a:pPr lvl="1">
              <a:buClr>
                <a:srgbClr val="FF0000"/>
              </a:buClr>
              <a:buFont typeface="Wingdings" panose="05000000000000000000" pitchFamily="2" charset="2"/>
              <a:buChar char="Ø"/>
              <a:defRPr/>
            </a:pPr>
            <a:r>
              <a:rPr lang="en-US" b="1" dirty="0"/>
              <a:t> leukocytosis /leucopenia</a:t>
            </a:r>
          </a:p>
          <a:p>
            <a:pPr lvl="1">
              <a:buClr>
                <a:srgbClr val="FF0000"/>
              </a:buClr>
              <a:buFont typeface="Wingdings" panose="05000000000000000000" pitchFamily="2" charset="2"/>
              <a:buChar char="Ø"/>
              <a:defRPr/>
            </a:pPr>
            <a:r>
              <a:rPr lang="en-US" b="1" dirty="0"/>
              <a:t> thrombocytosis</a:t>
            </a:r>
          </a:p>
          <a:p>
            <a:pPr marL="514350" indent="-514350" eaLnBrk="1" hangingPunct="1">
              <a:buClr>
                <a:srgbClr val="FF0000"/>
              </a:buClr>
              <a:buFont typeface="+mj-lt"/>
              <a:buAutoNum type="arabicPeriod"/>
              <a:defRPr/>
            </a:pPr>
            <a:r>
              <a:rPr lang="en-US" b="1" i="1" dirty="0" err="1"/>
              <a:t>Felty’s</a:t>
            </a:r>
            <a:r>
              <a:rPr lang="en-US" b="1" i="1" dirty="0"/>
              <a:t> syndrome-</a:t>
            </a:r>
          </a:p>
          <a:p>
            <a:pPr lvl="1" eaLnBrk="1" hangingPunct="1">
              <a:buClr>
                <a:srgbClr val="FF0000"/>
              </a:buClr>
              <a:defRPr/>
            </a:pPr>
            <a:r>
              <a:rPr lang="en-US" b="1" dirty="0"/>
              <a:t>Chronic nodular Rheumatoid Arthritis</a:t>
            </a:r>
          </a:p>
          <a:p>
            <a:pPr lvl="1" eaLnBrk="1" hangingPunct="1">
              <a:buClr>
                <a:srgbClr val="FF0000"/>
              </a:buClr>
              <a:defRPr/>
            </a:pPr>
            <a:r>
              <a:rPr lang="en-US" b="1" dirty="0"/>
              <a:t>Splenomegaly</a:t>
            </a:r>
          </a:p>
          <a:p>
            <a:pPr lvl="1" eaLnBrk="1" hangingPunct="1">
              <a:buClr>
                <a:srgbClr val="FF0000"/>
              </a:buClr>
              <a:defRPr/>
            </a:pPr>
            <a:r>
              <a:rPr lang="en-US" b="1" dirty="0"/>
              <a:t>Neutropenia</a:t>
            </a:r>
          </a:p>
        </p:txBody>
      </p:sp>
    </p:spTree>
    <p:extLst>
      <p:ext uri="{BB962C8B-B14F-4D97-AF65-F5344CB8AC3E}">
        <p14:creationId xmlns:p14="http://schemas.microsoft.com/office/powerpoint/2010/main" val="289208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D51B8-9101-2E98-B36C-1EE4D237A968}"/>
              </a:ext>
            </a:extLst>
          </p:cNvPr>
          <p:cNvSpPr>
            <a:spLocks noGrp="1"/>
          </p:cNvSpPr>
          <p:nvPr>
            <p:ph type="title"/>
          </p:nvPr>
        </p:nvSpPr>
        <p:spPr/>
        <p:txBody>
          <a:bodyPr/>
          <a:lstStyle/>
          <a:p>
            <a:r>
              <a:rPr lang="en-US" b="1" dirty="0">
                <a:solidFill>
                  <a:srgbClr val="FF0000"/>
                </a:solidFill>
              </a:rPr>
              <a:t>Extraarticular Involvement…..</a:t>
            </a:r>
            <a:endParaRPr lang="en-US" dirty="0"/>
          </a:p>
        </p:txBody>
      </p:sp>
      <p:sp>
        <p:nvSpPr>
          <p:cNvPr id="3" name="Content Placeholder 2">
            <a:extLst>
              <a:ext uri="{FF2B5EF4-FFF2-40B4-BE49-F238E27FC236}">
                <a16:creationId xmlns:a16="http://schemas.microsoft.com/office/drawing/2014/main" id="{99932097-53C3-6F3E-7E3A-3D1684131BEA}"/>
              </a:ext>
            </a:extLst>
          </p:cNvPr>
          <p:cNvSpPr>
            <a:spLocks noGrp="1"/>
          </p:cNvSpPr>
          <p:nvPr>
            <p:ph idx="1"/>
          </p:nvPr>
        </p:nvSpPr>
        <p:spPr/>
        <p:txBody>
          <a:bodyPr/>
          <a:lstStyle/>
          <a:p>
            <a:pPr marL="514350" indent="-514350" eaLnBrk="1" hangingPunct="1">
              <a:buClr>
                <a:srgbClr val="FF0000"/>
              </a:buClr>
              <a:buFont typeface="+mj-lt"/>
              <a:buAutoNum type="arabicParenR" startAt="5"/>
              <a:defRPr/>
            </a:pPr>
            <a:r>
              <a:rPr lang="en-US" b="1" dirty="0"/>
              <a:t>Respiratory</a:t>
            </a:r>
            <a:r>
              <a:rPr lang="en-US" dirty="0"/>
              <a:t>- pleural effusion, pneumonitis.....</a:t>
            </a:r>
          </a:p>
          <a:p>
            <a:pPr marL="514350" indent="-514350" eaLnBrk="1" hangingPunct="1">
              <a:buClr>
                <a:srgbClr val="FF0000"/>
              </a:buClr>
              <a:buFont typeface="+mj-lt"/>
              <a:buAutoNum type="arabicParenR" startAt="5"/>
              <a:defRPr/>
            </a:pPr>
            <a:r>
              <a:rPr lang="en-US" b="1" dirty="0"/>
              <a:t>CVS</a:t>
            </a:r>
            <a:r>
              <a:rPr lang="en-US" dirty="0"/>
              <a:t>-asymptomatic pericarditis, pericardial effusion, cardiomyopathy </a:t>
            </a:r>
          </a:p>
          <a:p>
            <a:pPr marL="514350" indent="-514350" eaLnBrk="1" hangingPunct="1">
              <a:buClr>
                <a:srgbClr val="FF0000"/>
              </a:buClr>
              <a:buFont typeface="+mj-lt"/>
              <a:buAutoNum type="arabicParenR" startAt="5"/>
              <a:defRPr/>
            </a:pPr>
            <a:r>
              <a:rPr lang="en-US" b="1" dirty="0"/>
              <a:t>Rheumatoid vasculitis</a:t>
            </a:r>
            <a:r>
              <a:rPr lang="en-US" dirty="0"/>
              <a:t>- cutaneous ulceration, digital gangrene, visceral infarction </a:t>
            </a:r>
          </a:p>
          <a:p>
            <a:pPr marL="514350" indent="-514350" eaLnBrk="1" hangingPunct="1">
              <a:buClr>
                <a:srgbClr val="FF0000"/>
              </a:buClr>
              <a:buFont typeface="+mj-lt"/>
              <a:buAutoNum type="arabicParenR" startAt="5"/>
              <a:defRPr/>
            </a:pPr>
            <a:r>
              <a:rPr lang="en-US" b="1" dirty="0"/>
              <a:t>CNS</a:t>
            </a:r>
            <a:r>
              <a:rPr lang="en-US" dirty="0"/>
              <a:t>- peripheral neuropathy, entrapment neuropathies</a:t>
            </a:r>
          </a:p>
          <a:p>
            <a:pPr marL="514350" indent="-514350" eaLnBrk="1" hangingPunct="1">
              <a:buClr>
                <a:srgbClr val="FF0000"/>
              </a:buClr>
              <a:buFont typeface="+mj-lt"/>
              <a:buAutoNum type="arabicParenR" startAt="5"/>
              <a:defRPr/>
            </a:pPr>
            <a:r>
              <a:rPr lang="en-US" b="1" dirty="0"/>
              <a:t>EYE</a:t>
            </a:r>
            <a:r>
              <a:rPr lang="en-US" dirty="0"/>
              <a:t>- kerato-conjunctivitis sicca..</a:t>
            </a:r>
          </a:p>
        </p:txBody>
      </p:sp>
    </p:spTree>
    <p:extLst>
      <p:ext uri="{BB962C8B-B14F-4D97-AF65-F5344CB8AC3E}">
        <p14:creationId xmlns:p14="http://schemas.microsoft.com/office/powerpoint/2010/main" val="3488095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DE36-967C-7F2E-CF5E-BF36D318C8CF}"/>
              </a:ext>
            </a:extLst>
          </p:cNvPr>
          <p:cNvSpPr>
            <a:spLocks noGrp="1"/>
          </p:cNvSpPr>
          <p:nvPr>
            <p:ph type="title"/>
          </p:nvPr>
        </p:nvSpPr>
        <p:spPr>
          <a:xfrm>
            <a:off x="196948" y="365125"/>
            <a:ext cx="8433582" cy="1325563"/>
          </a:xfrm>
        </p:spPr>
        <p:txBody>
          <a:bodyPr>
            <a:normAutofit fontScale="90000"/>
          </a:bodyPr>
          <a:lstStyle/>
          <a:p>
            <a:pPr algn="ctr"/>
            <a:r>
              <a:rPr lang="en-US" sz="4400" b="1" dirty="0">
                <a:solidFill>
                  <a:srgbClr val="FF0000"/>
                </a:solidFill>
              </a:rPr>
              <a:t>                   </a:t>
            </a:r>
            <a:br>
              <a:rPr lang="en-US" sz="4400" b="1" dirty="0">
                <a:solidFill>
                  <a:srgbClr val="FF0000"/>
                </a:solidFill>
              </a:rPr>
            </a:br>
            <a:r>
              <a:rPr lang="en-US" sz="4400" b="1" dirty="0">
                <a:solidFill>
                  <a:srgbClr val="FF0000"/>
                </a:solidFill>
              </a:rPr>
              <a:t>                       Rheumatoid nodule</a:t>
            </a:r>
            <a:br>
              <a:rPr lang="en-US" sz="4400" b="1" dirty="0">
                <a:solidFill>
                  <a:srgbClr val="FF0000"/>
                </a:solidFill>
              </a:rPr>
            </a:br>
            <a:br>
              <a:rPr lang="en-US" altLang="en-US" sz="4400" b="1" dirty="0">
                <a:solidFill>
                  <a:srgbClr val="FF0000"/>
                </a:solidFill>
                <a:latin typeface="Times New Roman" panose="02020603050405020304" pitchFamily="18" charset="0"/>
                <a:cs typeface="Times New Roman" panose="02020603050405020304" pitchFamily="18" charset="0"/>
              </a:rPr>
            </a:br>
            <a:r>
              <a:rPr lang="en-US" altLang="en-US" sz="4400" b="1" dirty="0">
                <a:solidFill>
                  <a:srgbClr val="FF0000"/>
                </a:solidFill>
                <a:latin typeface="Times New Roman" panose="02020603050405020304" pitchFamily="18" charset="0"/>
                <a:cs typeface="Times New Roman" panose="02020603050405020304" pitchFamily="18" charset="0"/>
              </a:rPr>
              <a:t> </a:t>
            </a:r>
            <a:endParaRPr lang="en-US" b="1" dirty="0">
              <a:solidFill>
                <a:srgbClr val="FF0000"/>
              </a:solidFill>
            </a:endParaRPr>
          </a:p>
        </p:txBody>
      </p:sp>
      <p:sp>
        <p:nvSpPr>
          <p:cNvPr id="3" name="Content Placeholder 2">
            <a:extLst>
              <a:ext uri="{FF2B5EF4-FFF2-40B4-BE49-F238E27FC236}">
                <a16:creationId xmlns:a16="http://schemas.microsoft.com/office/drawing/2014/main" id="{A21BAD68-7C35-1CF9-79DD-21FC381D1AB8}"/>
              </a:ext>
            </a:extLst>
          </p:cNvPr>
          <p:cNvSpPr>
            <a:spLocks noGrp="1"/>
          </p:cNvSpPr>
          <p:nvPr>
            <p:ph idx="1"/>
          </p:nvPr>
        </p:nvSpPr>
        <p:spPr>
          <a:xfrm>
            <a:off x="838200" y="1780674"/>
            <a:ext cx="10515600" cy="4824108"/>
          </a:xfrm>
        </p:spPr>
        <p:txBody>
          <a:bodyPr>
            <a:normAutofit/>
          </a:bodyPr>
          <a:lstStyle/>
          <a:p>
            <a:pPr>
              <a:spcBef>
                <a:spcPct val="0"/>
              </a:spcBef>
              <a:buClr>
                <a:srgbClr val="FF0000"/>
              </a:buClr>
              <a:buSzTx/>
              <a:buFont typeface="Wingdings" panose="05000000000000000000" pitchFamily="2" charset="2"/>
              <a:buChar char="Ø"/>
            </a:pPr>
            <a:r>
              <a:rPr lang="en-US" altLang="en-US" sz="2800" b="1" dirty="0">
                <a:latin typeface="Times New Roman" panose="02020603050405020304" pitchFamily="18" charset="0"/>
                <a:cs typeface="Times New Roman" panose="02020603050405020304" pitchFamily="18" charset="0"/>
              </a:rPr>
              <a:t>These are small subcutaneous nodules</a:t>
            </a:r>
          </a:p>
          <a:p>
            <a:pPr marL="0" indent="0">
              <a:spcBef>
                <a:spcPct val="0"/>
              </a:spcBef>
              <a:buClr>
                <a:srgbClr val="FF0000"/>
              </a:buClr>
              <a:buSzTx/>
              <a:buNone/>
            </a:pPr>
            <a:r>
              <a:rPr lang="en-US" altLang="en-US" sz="2800" b="1" dirty="0">
                <a:latin typeface="Times New Roman" panose="02020603050405020304" pitchFamily="18" charset="0"/>
                <a:cs typeface="Times New Roman" panose="02020603050405020304" pitchFamily="18" charset="0"/>
              </a:rPr>
              <a:t> present at the extensor surfaces of</a:t>
            </a:r>
          </a:p>
          <a:p>
            <a:pPr marL="0" indent="0">
              <a:spcBef>
                <a:spcPct val="0"/>
              </a:spcBef>
              <a:buClr>
                <a:srgbClr val="FF0000"/>
              </a:buClr>
              <a:buSzTx/>
              <a:buNone/>
            </a:pPr>
            <a:r>
              <a:rPr lang="en-US" altLang="en-US" sz="2800" b="1" dirty="0">
                <a:latin typeface="Times New Roman" panose="02020603050405020304" pitchFamily="18" charset="0"/>
                <a:cs typeface="Times New Roman" panose="02020603050405020304" pitchFamily="18" charset="0"/>
              </a:rPr>
              <a:t>hand, wrist, elbow, and back in rheumatoid </a:t>
            </a:r>
          </a:p>
          <a:p>
            <a:pPr marL="0" indent="0">
              <a:spcBef>
                <a:spcPct val="0"/>
              </a:spcBef>
              <a:buClr>
                <a:srgbClr val="FF0000"/>
              </a:buClr>
              <a:buSzTx/>
              <a:buNone/>
            </a:pPr>
            <a:r>
              <a:rPr lang="en-US" altLang="en-US" sz="2800" b="1" dirty="0">
                <a:latin typeface="Times New Roman" panose="02020603050405020304" pitchFamily="18" charset="0"/>
                <a:cs typeface="Times New Roman" panose="02020603050405020304" pitchFamily="18" charset="0"/>
              </a:rPr>
              <a:t>arthritis patients.</a:t>
            </a:r>
          </a:p>
          <a:p>
            <a:pPr>
              <a:spcBef>
                <a:spcPct val="0"/>
              </a:spcBef>
              <a:buClr>
                <a:srgbClr val="FF0000"/>
              </a:buClr>
              <a:buSzTx/>
              <a:buFont typeface="Wingdings" panose="05000000000000000000" pitchFamily="2" charset="2"/>
              <a:buChar char="Ø"/>
            </a:pPr>
            <a:endParaRPr lang="en-US" altLang="en-US" sz="2800" b="1" dirty="0">
              <a:latin typeface="Times New Roman" panose="02020603050405020304" pitchFamily="18" charset="0"/>
              <a:cs typeface="Times New Roman" panose="02020603050405020304" pitchFamily="18" charset="0"/>
            </a:endParaRPr>
          </a:p>
          <a:p>
            <a:pPr>
              <a:spcBef>
                <a:spcPct val="0"/>
              </a:spcBef>
              <a:buClr>
                <a:srgbClr val="FF0000"/>
              </a:buClr>
              <a:buSzTx/>
              <a:buFont typeface="Wingdings" panose="05000000000000000000" pitchFamily="2" charset="2"/>
              <a:buChar char="Ø"/>
            </a:pPr>
            <a:r>
              <a:rPr lang="en-US" altLang="en-US" sz="2800" b="1" dirty="0">
                <a:latin typeface="Times New Roman" panose="02020603050405020304" pitchFamily="18" charset="0"/>
                <a:cs typeface="Times New Roman" panose="02020603050405020304" pitchFamily="18" charset="0"/>
              </a:rPr>
              <a:t>Characteristics feature of rheumatoid</a:t>
            </a:r>
          </a:p>
          <a:p>
            <a:pPr marL="0" indent="0">
              <a:spcBef>
                <a:spcPct val="0"/>
              </a:spcBef>
              <a:buClr>
                <a:srgbClr val="FF0000"/>
              </a:buClr>
              <a:buSzTx/>
              <a:buNone/>
            </a:pPr>
            <a:r>
              <a:rPr lang="en-US" altLang="en-US" sz="2800" b="1" dirty="0">
                <a:latin typeface="Times New Roman" panose="02020603050405020304" pitchFamily="18" charset="0"/>
                <a:cs typeface="Times New Roman" panose="02020603050405020304" pitchFamily="18" charset="0"/>
              </a:rPr>
              <a:t> arthritis</a:t>
            </a:r>
          </a:p>
          <a:p>
            <a:pPr>
              <a:spcBef>
                <a:spcPct val="0"/>
              </a:spcBef>
              <a:buClr>
                <a:srgbClr val="FF0000"/>
              </a:buClr>
              <a:buSzTx/>
              <a:buFont typeface="Wingdings" panose="05000000000000000000" pitchFamily="2" charset="2"/>
              <a:buChar char="Ø"/>
            </a:pPr>
            <a:endParaRPr lang="en-US" altLang="en-US" sz="2800" b="1" dirty="0">
              <a:latin typeface="Times New Roman" panose="02020603050405020304" pitchFamily="18" charset="0"/>
              <a:cs typeface="Times New Roman" panose="02020603050405020304" pitchFamily="18" charset="0"/>
            </a:endParaRPr>
          </a:p>
          <a:p>
            <a:pPr>
              <a:spcBef>
                <a:spcPct val="0"/>
              </a:spcBef>
              <a:buClr>
                <a:srgbClr val="FF0000"/>
              </a:buClr>
              <a:buSzTx/>
              <a:buFont typeface="Wingdings" panose="05000000000000000000" pitchFamily="2" charset="2"/>
              <a:buChar char="Ø"/>
            </a:pPr>
            <a:r>
              <a:rPr lang="en-US" altLang="en-US" sz="2800" b="1" dirty="0">
                <a:latin typeface="Times New Roman" panose="02020603050405020304" pitchFamily="18" charset="0"/>
                <a:cs typeface="Times New Roman" panose="02020603050405020304" pitchFamily="18" charset="0"/>
              </a:rPr>
              <a:t>A marker of disease activity</a:t>
            </a:r>
          </a:p>
          <a:p>
            <a:pPr>
              <a:spcBef>
                <a:spcPct val="0"/>
              </a:spcBef>
              <a:buClr>
                <a:srgbClr val="FF0000"/>
              </a:buClr>
              <a:buSzTx/>
              <a:buFont typeface="Wingdings" panose="05000000000000000000" pitchFamily="2" charset="2"/>
              <a:buChar char="Ø"/>
            </a:pPr>
            <a:endParaRPr lang="en-US" altLang="en-US" sz="2800" b="1" dirty="0">
              <a:latin typeface="Times New Roman" panose="02020603050405020304" pitchFamily="18" charset="0"/>
              <a:cs typeface="Times New Roman" panose="02020603050405020304" pitchFamily="18" charset="0"/>
            </a:endParaRPr>
          </a:p>
          <a:p>
            <a:pPr>
              <a:spcBef>
                <a:spcPct val="0"/>
              </a:spcBef>
              <a:buClr>
                <a:srgbClr val="FF0000"/>
              </a:buClr>
              <a:buSzTx/>
              <a:buFont typeface="Wingdings" panose="05000000000000000000" pitchFamily="2" charset="2"/>
              <a:buChar char="Ø"/>
            </a:pPr>
            <a:r>
              <a:rPr lang="en-US" altLang="en-US" sz="2800" b="1" dirty="0">
                <a:latin typeface="Times New Roman" panose="02020603050405020304" pitchFamily="18" charset="0"/>
                <a:cs typeface="Times New Roman" panose="02020603050405020304" pitchFamily="18" charset="0"/>
              </a:rPr>
              <a:t>Can be present even if other features </a:t>
            </a:r>
          </a:p>
          <a:p>
            <a:pPr marL="0" indent="0">
              <a:spcBef>
                <a:spcPct val="0"/>
              </a:spcBef>
              <a:buClr>
                <a:srgbClr val="FF0000"/>
              </a:buClr>
              <a:buSzTx/>
              <a:buNone/>
            </a:pPr>
            <a:r>
              <a:rPr lang="en-US" altLang="en-US" sz="2800" b="1" dirty="0">
                <a:latin typeface="Times New Roman" panose="02020603050405020304" pitchFamily="18" charset="0"/>
                <a:cs typeface="Times New Roman" panose="02020603050405020304" pitchFamily="18" charset="0"/>
              </a:rPr>
              <a:t>of Rheumatoid Arthritis are absent</a:t>
            </a:r>
          </a:p>
          <a:p>
            <a:endParaRPr lang="en-US" b="1" dirty="0"/>
          </a:p>
        </p:txBody>
      </p:sp>
      <p:pic>
        <p:nvPicPr>
          <p:cNvPr id="4" name="Picture 2" descr="C:\Users\Dell\Pictures\2012-07-17-582.jpg">
            <a:extLst>
              <a:ext uri="{FF2B5EF4-FFF2-40B4-BE49-F238E27FC236}">
                <a16:creationId xmlns:a16="http://schemas.microsoft.com/office/drawing/2014/main" id="{82702D6F-EB59-AB17-F090-5D047EDF8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582" r="12582"/>
          <a:stretch>
            <a:fillRect/>
          </a:stretch>
        </p:blipFill>
        <p:spPr>
          <a:xfrm>
            <a:off x="8166296" y="1901056"/>
            <a:ext cx="3187504" cy="23403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img.webmd.com/dtmcms/live/webmd/consumer_assets/site_images/media/medical/hw/h9991510_002.jpg">
            <a:extLst>
              <a:ext uri="{FF2B5EF4-FFF2-40B4-BE49-F238E27FC236}">
                <a16:creationId xmlns:a16="http://schemas.microsoft.com/office/drawing/2014/main" id="{00F884EB-83D1-A45F-A3D7-920A1EF997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297" y="4536831"/>
            <a:ext cx="3284806" cy="1962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122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F3336-218E-F2D1-97EF-A07DB3466C46}"/>
              </a:ext>
            </a:extLst>
          </p:cNvPr>
          <p:cNvSpPr>
            <a:spLocks noGrp="1"/>
          </p:cNvSpPr>
          <p:nvPr>
            <p:ph type="title"/>
          </p:nvPr>
        </p:nvSpPr>
        <p:spPr/>
        <p:txBody>
          <a:bodyPr/>
          <a:lstStyle/>
          <a:p>
            <a:pPr algn="ctr"/>
            <a:r>
              <a:rPr lang="en-US" b="1" dirty="0">
                <a:solidFill>
                  <a:srgbClr val="FF0000"/>
                </a:solidFill>
              </a:rPr>
              <a:t>Laboratory investigations in RA</a:t>
            </a:r>
          </a:p>
        </p:txBody>
      </p:sp>
      <p:sp>
        <p:nvSpPr>
          <p:cNvPr id="3" name="Content Placeholder 2">
            <a:extLst>
              <a:ext uri="{FF2B5EF4-FFF2-40B4-BE49-F238E27FC236}">
                <a16:creationId xmlns:a16="http://schemas.microsoft.com/office/drawing/2014/main" id="{AEDDA5B8-E6E4-90B0-E734-FBD877CA2008}"/>
              </a:ext>
            </a:extLst>
          </p:cNvPr>
          <p:cNvSpPr>
            <a:spLocks noGrp="1"/>
          </p:cNvSpPr>
          <p:nvPr>
            <p:ph idx="1"/>
          </p:nvPr>
        </p:nvSpPr>
        <p:spPr/>
        <p:txBody>
          <a:bodyPr>
            <a:normAutofit fontScale="85000" lnSpcReduction="20000"/>
          </a:bodyPr>
          <a:lstStyle/>
          <a:p>
            <a:pPr>
              <a:buClr>
                <a:srgbClr val="FF0000"/>
              </a:buClr>
              <a:buFont typeface="Wingdings" panose="05000000000000000000" pitchFamily="2" charset="2"/>
              <a:buChar char="§"/>
              <a:defRPr/>
            </a:pPr>
            <a:r>
              <a:rPr lang="en-US" b="1" dirty="0"/>
              <a:t>CBC-  ESR </a:t>
            </a:r>
          </a:p>
          <a:p>
            <a:pPr>
              <a:buClr>
                <a:srgbClr val="FF0000"/>
              </a:buClr>
              <a:buFont typeface="Wingdings" panose="05000000000000000000" pitchFamily="2" charset="2"/>
              <a:buChar char="§"/>
              <a:defRPr/>
            </a:pPr>
            <a:r>
              <a:rPr lang="en-US" b="1" dirty="0"/>
              <a:t>Acute phase reactants(</a:t>
            </a:r>
            <a:r>
              <a:rPr lang="en-US" b="1" dirty="0">
                <a:solidFill>
                  <a:srgbClr val="FF0000"/>
                </a:solidFill>
              </a:rPr>
              <a:t>APR</a:t>
            </a:r>
            <a:r>
              <a:rPr lang="en-US" b="1" dirty="0"/>
              <a:t>):</a:t>
            </a:r>
          </a:p>
          <a:p>
            <a:pPr lvl="1">
              <a:buClr>
                <a:srgbClr val="FF0000"/>
              </a:buClr>
              <a:buFont typeface="Wingdings" panose="05000000000000000000" pitchFamily="2" charset="2"/>
              <a:buChar char="Ø"/>
              <a:defRPr/>
            </a:pPr>
            <a:r>
              <a:rPr lang="en-US" b="1" dirty="0"/>
              <a:t>CRP</a:t>
            </a:r>
          </a:p>
          <a:p>
            <a:pPr lvl="1">
              <a:buClr>
                <a:srgbClr val="FF0000"/>
              </a:buClr>
              <a:buFont typeface="Wingdings" panose="05000000000000000000" pitchFamily="2" charset="2"/>
              <a:buChar char="Ø"/>
              <a:defRPr/>
            </a:pPr>
            <a:r>
              <a:rPr lang="en-US" b="1" dirty="0"/>
              <a:t> Ferritin,</a:t>
            </a:r>
          </a:p>
          <a:p>
            <a:pPr lvl="1">
              <a:buClr>
                <a:srgbClr val="FF0000"/>
              </a:buClr>
              <a:buFont typeface="Wingdings" panose="05000000000000000000" pitchFamily="2" charset="2"/>
              <a:buChar char="Ø"/>
              <a:defRPr/>
            </a:pPr>
            <a:r>
              <a:rPr lang="en-US" b="1" dirty="0"/>
              <a:t> Amyloid </a:t>
            </a:r>
          </a:p>
          <a:p>
            <a:pPr marL="0" indent="0">
              <a:buClr>
                <a:srgbClr val="FF0000"/>
              </a:buClr>
              <a:buNone/>
              <a:defRPr/>
            </a:pPr>
            <a:endParaRPr lang="en-US" b="1" dirty="0"/>
          </a:p>
          <a:p>
            <a:pPr>
              <a:buClr>
                <a:srgbClr val="FF0000"/>
              </a:buClr>
              <a:buFont typeface="Wingdings" panose="05000000000000000000" pitchFamily="2" charset="2"/>
              <a:buChar char="§"/>
              <a:defRPr/>
            </a:pPr>
            <a:r>
              <a:rPr lang="en-US" b="1" dirty="0"/>
              <a:t>Rheumatoid Factor (</a:t>
            </a:r>
            <a:r>
              <a:rPr lang="en-US" b="1" dirty="0">
                <a:solidFill>
                  <a:srgbClr val="FF0000"/>
                </a:solidFill>
              </a:rPr>
              <a:t>RF</a:t>
            </a:r>
            <a:r>
              <a:rPr lang="en-US" b="1" dirty="0"/>
              <a:t>)</a:t>
            </a:r>
          </a:p>
          <a:p>
            <a:pPr>
              <a:buClr>
                <a:srgbClr val="FF0000"/>
              </a:buClr>
              <a:buFont typeface="Wingdings" panose="05000000000000000000" pitchFamily="2" charset="2"/>
              <a:buChar char="§"/>
              <a:defRPr/>
            </a:pPr>
            <a:endParaRPr lang="en-US" b="1" dirty="0"/>
          </a:p>
          <a:p>
            <a:pPr>
              <a:buClr>
                <a:srgbClr val="FF0000"/>
              </a:buClr>
              <a:buFont typeface="Wingdings" panose="05000000000000000000" pitchFamily="2" charset="2"/>
              <a:buChar char="§"/>
              <a:defRPr/>
            </a:pPr>
            <a:r>
              <a:rPr lang="en-US" b="1" dirty="0"/>
              <a:t>Anti- CCP(cyclic citrullinated peptide) antibodies</a:t>
            </a:r>
          </a:p>
          <a:p>
            <a:pPr eaLnBrk="1" hangingPunct="1">
              <a:lnSpc>
                <a:spcPct val="90000"/>
              </a:lnSpc>
              <a:buClr>
                <a:srgbClr val="FF0000"/>
              </a:buClr>
              <a:buFont typeface="Wingdings" panose="05000000000000000000" pitchFamily="2" charset="2"/>
              <a:buChar char="§"/>
              <a:defRPr/>
            </a:pPr>
            <a:r>
              <a:rPr lang="en-US" sz="2400" b="1" dirty="0"/>
              <a:t>ANA (30-40%)</a:t>
            </a:r>
          </a:p>
          <a:p>
            <a:pPr eaLnBrk="1" hangingPunct="1">
              <a:lnSpc>
                <a:spcPct val="90000"/>
              </a:lnSpc>
              <a:buClr>
                <a:srgbClr val="FF0000"/>
              </a:buClr>
              <a:buFont typeface="Wingdings" panose="05000000000000000000" pitchFamily="2" charset="2"/>
              <a:buChar char="§"/>
              <a:defRPr/>
            </a:pPr>
            <a:r>
              <a:rPr lang="en-US" sz="2400" b="1" dirty="0"/>
              <a:t>Inflammatory synovial fluid aspiration </a:t>
            </a:r>
          </a:p>
          <a:p>
            <a:pPr eaLnBrk="1" hangingPunct="1">
              <a:lnSpc>
                <a:spcPct val="90000"/>
              </a:lnSpc>
              <a:buClr>
                <a:srgbClr val="FF0000"/>
              </a:buClr>
              <a:buFont typeface="Wingdings" panose="05000000000000000000" pitchFamily="2" charset="2"/>
              <a:buChar char="§"/>
              <a:defRPr/>
            </a:pPr>
            <a:r>
              <a:rPr lang="en-US" sz="2400" b="1" dirty="0"/>
              <a:t>Hypoalbuminemia</a:t>
            </a:r>
          </a:p>
          <a:p>
            <a:pPr>
              <a:buClr>
                <a:srgbClr val="FF0000"/>
              </a:buClr>
              <a:buFont typeface="Wingdings" panose="05000000000000000000" pitchFamily="2" charset="2"/>
              <a:buChar char="§"/>
              <a:defRPr/>
            </a:pPr>
            <a:endParaRPr lang="en-IN" b="1" dirty="0"/>
          </a:p>
          <a:p>
            <a:pPr>
              <a:buClr>
                <a:srgbClr val="FF0000"/>
              </a:buClr>
              <a:buFont typeface="Wingdings" panose="05000000000000000000" pitchFamily="2" charset="2"/>
              <a:buChar char="§"/>
            </a:pPr>
            <a:endParaRPr lang="en-US" b="1" dirty="0"/>
          </a:p>
        </p:txBody>
      </p:sp>
    </p:spTree>
    <p:extLst>
      <p:ext uri="{BB962C8B-B14F-4D97-AF65-F5344CB8AC3E}">
        <p14:creationId xmlns:p14="http://schemas.microsoft.com/office/powerpoint/2010/main" val="291357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C5B59-79C3-7321-74FF-9F197840FD07}"/>
              </a:ext>
            </a:extLst>
          </p:cNvPr>
          <p:cNvSpPr>
            <a:spLocks noGrp="1"/>
          </p:cNvSpPr>
          <p:nvPr>
            <p:ph type="title"/>
          </p:nvPr>
        </p:nvSpPr>
        <p:spPr/>
        <p:txBody>
          <a:bodyPr/>
          <a:lstStyle/>
          <a:p>
            <a:r>
              <a:rPr lang="en-US" b="1" dirty="0">
                <a:solidFill>
                  <a:srgbClr val="FF0000"/>
                </a:solidFill>
                <a:latin typeface="Times New Roman" pitchFamily="18" charset="0"/>
              </a:rPr>
              <a:t>             Rheumatoid Factor (RF)</a:t>
            </a:r>
            <a:endParaRPr lang="en-US" b="1" dirty="0">
              <a:solidFill>
                <a:srgbClr val="FF0000"/>
              </a:solidFill>
            </a:endParaRPr>
          </a:p>
        </p:txBody>
      </p:sp>
      <p:sp>
        <p:nvSpPr>
          <p:cNvPr id="3" name="Content Placeholder 2">
            <a:extLst>
              <a:ext uri="{FF2B5EF4-FFF2-40B4-BE49-F238E27FC236}">
                <a16:creationId xmlns:a16="http://schemas.microsoft.com/office/drawing/2014/main" id="{D7BFC8E3-D186-788E-7A72-161DDF3C5064}"/>
              </a:ext>
            </a:extLst>
          </p:cNvPr>
          <p:cNvSpPr>
            <a:spLocks noGrp="1"/>
          </p:cNvSpPr>
          <p:nvPr>
            <p:ph idx="1"/>
          </p:nvPr>
        </p:nvSpPr>
        <p:spPr/>
        <p:txBody>
          <a:bodyPr/>
          <a:lstStyle/>
          <a:p>
            <a:pPr>
              <a:buClr>
                <a:srgbClr val="FF0000"/>
              </a:buClr>
              <a:buFont typeface="Wingdings" panose="05000000000000000000" pitchFamily="2" charset="2"/>
              <a:buChar char="§"/>
            </a:pPr>
            <a:r>
              <a:rPr lang="en-US" b="1" dirty="0"/>
              <a:t>Antibodies that recognize Fc portion of IgG</a:t>
            </a:r>
          </a:p>
          <a:p>
            <a:pPr>
              <a:buClr>
                <a:srgbClr val="FF0000"/>
              </a:buClr>
              <a:buFont typeface="Wingdings" panose="05000000000000000000" pitchFamily="2" charset="2"/>
              <a:buChar char="§"/>
            </a:pPr>
            <a:r>
              <a:rPr lang="en-US" b="1" dirty="0"/>
              <a:t>Can be IgM , IgG , IgA</a:t>
            </a:r>
          </a:p>
          <a:p>
            <a:pPr>
              <a:buClr>
                <a:srgbClr val="FF0000"/>
              </a:buClr>
              <a:buFont typeface="Wingdings" panose="05000000000000000000" pitchFamily="2" charset="2"/>
              <a:buChar char="§"/>
            </a:pPr>
            <a:r>
              <a:rPr lang="en-US" b="1" dirty="0"/>
              <a:t>85% of patients with RA over the first 2 years become </a:t>
            </a:r>
            <a:r>
              <a:rPr lang="en-US" b="1" dirty="0" err="1"/>
              <a:t>RF+ve</a:t>
            </a:r>
            <a:endParaRPr lang="en-US" b="1" dirty="0"/>
          </a:p>
          <a:p>
            <a:pPr marL="0" indent="0">
              <a:buClr>
                <a:srgbClr val="FF0000"/>
              </a:buClr>
              <a:buNone/>
            </a:pPr>
            <a:endParaRPr lang="en-US" b="1" dirty="0"/>
          </a:p>
          <a:p>
            <a:pPr>
              <a:buClr>
                <a:srgbClr val="FF0000"/>
              </a:buClr>
              <a:buFont typeface="Wingdings" panose="05000000000000000000" pitchFamily="2" charset="2"/>
              <a:buChar char="§"/>
            </a:pPr>
            <a:r>
              <a:rPr lang="en-US" b="1" dirty="0">
                <a:solidFill>
                  <a:srgbClr val="FF0000"/>
                </a:solidFill>
              </a:rPr>
              <a:t>PROGNOSTIC VALUE of (RF) :  </a:t>
            </a:r>
            <a:r>
              <a:rPr lang="en-US" b="1" dirty="0"/>
              <a:t>Patients with high titers of RF, in general, tend to have </a:t>
            </a:r>
            <a:r>
              <a:rPr lang="en-US" b="1" dirty="0">
                <a:solidFill>
                  <a:srgbClr val="FF0000"/>
                </a:solidFill>
              </a:rPr>
              <a:t>POOR PROGNOSIS</a:t>
            </a:r>
            <a:r>
              <a:rPr lang="en-US" b="1" dirty="0"/>
              <a:t> and more</a:t>
            </a:r>
            <a:r>
              <a:rPr lang="en-US" b="1" dirty="0">
                <a:solidFill>
                  <a:srgbClr val="FF0000"/>
                </a:solidFill>
              </a:rPr>
              <a:t> EXTRA ARTICULAR MANIFESTATION.</a:t>
            </a:r>
          </a:p>
          <a:p>
            <a:pPr marL="0" indent="0">
              <a:buNone/>
            </a:pPr>
            <a:endParaRPr lang="en-US" b="1" dirty="0"/>
          </a:p>
        </p:txBody>
      </p:sp>
    </p:spTree>
    <p:extLst>
      <p:ext uri="{BB962C8B-B14F-4D97-AF65-F5344CB8AC3E}">
        <p14:creationId xmlns:p14="http://schemas.microsoft.com/office/powerpoint/2010/main" val="2222196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5DC5-F78F-AE6A-2CA8-C524432D25A0}"/>
              </a:ext>
            </a:extLst>
          </p:cNvPr>
          <p:cNvSpPr>
            <a:spLocks noGrp="1"/>
          </p:cNvSpPr>
          <p:nvPr>
            <p:ph type="title"/>
          </p:nvPr>
        </p:nvSpPr>
        <p:spPr/>
        <p:txBody>
          <a:bodyPr/>
          <a:lstStyle/>
          <a:p>
            <a:pPr algn="ctr"/>
            <a:r>
              <a:rPr lang="en-US" b="1" dirty="0">
                <a:solidFill>
                  <a:srgbClr val="FF0000"/>
                </a:solidFill>
                <a:latin typeface="Times New Roman" pitchFamily="18" charset="0"/>
              </a:rPr>
              <a:t>Radiographic Features</a:t>
            </a:r>
            <a:endParaRPr lang="en-US" b="1" dirty="0">
              <a:solidFill>
                <a:srgbClr val="FF0000"/>
              </a:solidFill>
            </a:endParaRPr>
          </a:p>
        </p:txBody>
      </p:sp>
      <p:sp>
        <p:nvSpPr>
          <p:cNvPr id="3" name="Content Placeholder 2">
            <a:extLst>
              <a:ext uri="{FF2B5EF4-FFF2-40B4-BE49-F238E27FC236}">
                <a16:creationId xmlns:a16="http://schemas.microsoft.com/office/drawing/2014/main" id="{380F65A1-4E89-DB83-3CA0-0096187BF557}"/>
              </a:ext>
            </a:extLst>
          </p:cNvPr>
          <p:cNvSpPr>
            <a:spLocks noGrp="1"/>
          </p:cNvSpPr>
          <p:nvPr>
            <p:ph idx="1"/>
          </p:nvPr>
        </p:nvSpPr>
        <p:spPr/>
        <p:txBody>
          <a:bodyPr>
            <a:normAutofit fontScale="92500" lnSpcReduction="10000"/>
          </a:bodyPr>
          <a:lstStyle/>
          <a:p>
            <a:pPr eaLnBrk="1" hangingPunct="1">
              <a:buClr>
                <a:srgbClr val="FF0000"/>
              </a:buClr>
              <a:buFont typeface="Wingdings" panose="05000000000000000000" pitchFamily="2" charset="2"/>
              <a:buChar char="Ø"/>
              <a:defRPr/>
            </a:pPr>
            <a:r>
              <a:rPr lang="en-US" b="1" dirty="0">
                <a:latin typeface="Times New Roman" pitchFamily="18" charset="0"/>
              </a:rPr>
              <a:t>Peri-articular osteopenia</a:t>
            </a:r>
          </a:p>
          <a:p>
            <a:pPr eaLnBrk="1" hangingPunct="1">
              <a:buClr>
                <a:srgbClr val="FF0000"/>
              </a:buClr>
              <a:buFont typeface="Wingdings" panose="05000000000000000000" pitchFamily="2" charset="2"/>
              <a:buChar char="Ø"/>
              <a:defRPr/>
            </a:pPr>
            <a:r>
              <a:rPr lang="en-US" b="1" dirty="0">
                <a:latin typeface="Times New Roman" pitchFamily="18" charset="0"/>
              </a:rPr>
              <a:t>Uniform symmetric joint space narrowing</a:t>
            </a:r>
          </a:p>
          <a:p>
            <a:pPr eaLnBrk="1" hangingPunct="1">
              <a:buClr>
                <a:srgbClr val="FF0000"/>
              </a:buClr>
              <a:buFont typeface="Wingdings" panose="05000000000000000000" pitchFamily="2" charset="2"/>
              <a:buChar char="Ø"/>
              <a:defRPr/>
            </a:pPr>
            <a:r>
              <a:rPr lang="en-US" b="1" dirty="0">
                <a:latin typeface="Times New Roman" pitchFamily="18" charset="0"/>
              </a:rPr>
              <a:t>Marginal subchondral erosions</a:t>
            </a:r>
          </a:p>
          <a:p>
            <a:pPr eaLnBrk="1" hangingPunct="1">
              <a:buClr>
                <a:srgbClr val="FF0000"/>
              </a:buClr>
              <a:buFont typeface="Wingdings" panose="05000000000000000000" pitchFamily="2" charset="2"/>
              <a:buChar char="Ø"/>
              <a:defRPr/>
            </a:pPr>
            <a:r>
              <a:rPr lang="en-US" b="1" dirty="0">
                <a:latin typeface="Times New Roman" pitchFamily="18" charset="0"/>
              </a:rPr>
              <a:t> Joint Subluxations </a:t>
            </a:r>
          </a:p>
          <a:p>
            <a:pPr eaLnBrk="1" hangingPunct="1">
              <a:buClr>
                <a:srgbClr val="FF0000"/>
              </a:buClr>
              <a:buFont typeface="Wingdings" panose="05000000000000000000" pitchFamily="2" charset="2"/>
              <a:buChar char="Ø"/>
              <a:defRPr/>
            </a:pPr>
            <a:r>
              <a:rPr lang="en-US" b="1" dirty="0">
                <a:latin typeface="Times New Roman" pitchFamily="18" charset="0"/>
              </a:rPr>
              <a:t>Joint Destruction</a:t>
            </a:r>
          </a:p>
          <a:p>
            <a:pPr eaLnBrk="1" hangingPunct="1">
              <a:buClr>
                <a:srgbClr val="FF0000"/>
              </a:buClr>
              <a:buFont typeface="Wingdings" panose="05000000000000000000" pitchFamily="2" charset="2"/>
              <a:buChar char="Ø"/>
              <a:defRPr/>
            </a:pPr>
            <a:r>
              <a:rPr lang="en-US" b="1" dirty="0">
                <a:latin typeface="Times New Roman" pitchFamily="18" charset="0"/>
              </a:rPr>
              <a:t>Collapse</a:t>
            </a:r>
          </a:p>
          <a:p>
            <a:pPr marL="0" indent="0" eaLnBrk="1" hangingPunct="1">
              <a:buClr>
                <a:srgbClr val="FF0000"/>
              </a:buClr>
              <a:buNone/>
              <a:defRPr/>
            </a:pPr>
            <a:endParaRPr lang="en-US" b="1" dirty="0">
              <a:latin typeface="Times New Roman" pitchFamily="18" charset="0"/>
            </a:endParaRPr>
          </a:p>
          <a:p>
            <a:pPr eaLnBrk="1" hangingPunct="1">
              <a:buClr>
                <a:srgbClr val="FF0000"/>
              </a:buClr>
              <a:buFont typeface="Wingdings" panose="05000000000000000000" pitchFamily="2" charset="2"/>
              <a:buChar char="Ø"/>
              <a:defRPr/>
            </a:pPr>
            <a:r>
              <a:rPr lang="en-US" b="1" dirty="0">
                <a:solidFill>
                  <a:srgbClr val="FF0000"/>
                </a:solidFill>
                <a:latin typeface="Times New Roman" pitchFamily="18" charset="0"/>
              </a:rPr>
              <a:t>Ultrasound </a:t>
            </a:r>
            <a:r>
              <a:rPr lang="en-US" b="1" dirty="0">
                <a:latin typeface="Times New Roman" pitchFamily="18" charset="0"/>
              </a:rPr>
              <a:t>detects early soft tissue lesions.</a:t>
            </a:r>
          </a:p>
          <a:p>
            <a:pPr eaLnBrk="1" hangingPunct="1">
              <a:buClr>
                <a:srgbClr val="FF0000"/>
              </a:buClr>
              <a:buFont typeface="Wingdings" panose="05000000000000000000" pitchFamily="2" charset="2"/>
              <a:buChar char="Ø"/>
              <a:defRPr/>
            </a:pPr>
            <a:r>
              <a:rPr lang="en-US" b="1" dirty="0">
                <a:solidFill>
                  <a:srgbClr val="FF0000"/>
                </a:solidFill>
                <a:latin typeface="Times New Roman" pitchFamily="18" charset="0"/>
              </a:rPr>
              <a:t>MRI </a:t>
            </a:r>
            <a:r>
              <a:rPr lang="en-US" b="1" dirty="0">
                <a:latin typeface="Times New Roman" pitchFamily="18" charset="0"/>
              </a:rPr>
              <a:t>has the greatest sensitivity to detect synovitis and marrow changes.</a:t>
            </a:r>
          </a:p>
          <a:p>
            <a:pPr marL="0" indent="0">
              <a:buNone/>
            </a:pPr>
            <a:endParaRPr lang="en-US" b="1" dirty="0"/>
          </a:p>
        </p:txBody>
      </p:sp>
    </p:spTree>
    <p:extLst>
      <p:ext uri="{BB962C8B-B14F-4D97-AF65-F5344CB8AC3E}">
        <p14:creationId xmlns:p14="http://schemas.microsoft.com/office/powerpoint/2010/main" val="1924232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79C21-5DCA-12F9-471A-9423FF4970A6}"/>
              </a:ext>
            </a:extLst>
          </p:cNvPr>
          <p:cNvSpPr>
            <a:spLocks noGrp="1"/>
          </p:cNvSpPr>
          <p:nvPr>
            <p:ph type="title"/>
          </p:nvPr>
        </p:nvSpPr>
        <p:spPr/>
        <p:txBody>
          <a:bodyPr/>
          <a:lstStyle/>
          <a:p>
            <a:endParaRPr lang="en-US"/>
          </a:p>
        </p:txBody>
      </p:sp>
      <p:pic>
        <p:nvPicPr>
          <p:cNvPr id="4" name="Picture 4" descr="overtime">
            <a:extLst>
              <a:ext uri="{FF2B5EF4-FFF2-40B4-BE49-F238E27FC236}">
                <a16:creationId xmlns:a16="http://schemas.microsoft.com/office/drawing/2014/main" id="{9F6CCC24-DAD1-FDCC-4CE9-0BD7A6947B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2496" y="1825625"/>
            <a:ext cx="6527007"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1730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86902-38C7-9A62-37AD-0FC7106F08C3}"/>
              </a:ext>
            </a:extLst>
          </p:cNvPr>
          <p:cNvSpPr>
            <a:spLocks noGrp="1"/>
          </p:cNvSpPr>
          <p:nvPr>
            <p:ph type="title"/>
          </p:nvPr>
        </p:nvSpPr>
        <p:spPr/>
        <p:txBody>
          <a:bodyPr/>
          <a:lstStyle/>
          <a:p>
            <a:endParaRPr lang="en-US"/>
          </a:p>
        </p:txBody>
      </p:sp>
      <p:pic>
        <p:nvPicPr>
          <p:cNvPr id="4" name="Picture 4" descr="foot">
            <a:extLst>
              <a:ext uri="{FF2B5EF4-FFF2-40B4-BE49-F238E27FC236}">
                <a16:creationId xmlns:a16="http://schemas.microsoft.com/office/drawing/2014/main" id="{4238E18B-3988-BB64-F694-3D965F569F0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2496" y="1825625"/>
            <a:ext cx="6527007"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4537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160C8-3942-1362-2881-3B7F41484C8B}"/>
              </a:ext>
            </a:extLst>
          </p:cNvPr>
          <p:cNvSpPr>
            <a:spLocks noGrp="1"/>
          </p:cNvSpPr>
          <p:nvPr>
            <p:ph type="title"/>
          </p:nvPr>
        </p:nvSpPr>
        <p:spPr/>
        <p:txBody>
          <a:bodyPr/>
          <a:lstStyle/>
          <a:p>
            <a:pPr algn="ctr"/>
            <a:r>
              <a:rPr lang="en-US" b="1" dirty="0">
                <a:solidFill>
                  <a:srgbClr val="FF0000"/>
                </a:solidFill>
              </a:rPr>
              <a:t>Diagnostic Criteria</a:t>
            </a:r>
          </a:p>
        </p:txBody>
      </p:sp>
      <p:sp>
        <p:nvSpPr>
          <p:cNvPr id="3" name="Content Placeholder 2">
            <a:extLst>
              <a:ext uri="{FF2B5EF4-FFF2-40B4-BE49-F238E27FC236}">
                <a16:creationId xmlns:a16="http://schemas.microsoft.com/office/drawing/2014/main" id="{030905D2-661C-636F-75BC-CFCBE128DF73}"/>
              </a:ext>
            </a:extLst>
          </p:cNvPr>
          <p:cNvSpPr>
            <a:spLocks noGrp="1"/>
          </p:cNvSpPr>
          <p:nvPr>
            <p:ph idx="1"/>
          </p:nvPr>
        </p:nvSpPr>
        <p:spPr/>
        <p:txBody>
          <a:bodyPr>
            <a:normAutofit fontScale="92500" lnSpcReduction="20000"/>
          </a:bodyPr>
          <a:lstStyle/>
          <a:p>
            <a:pPr marL="0" indent="0">
              <a:buNone/>
              <a:defRPr/>
            </a:pPr>
            <a:r>
              <a:rPr lang="en-US" b="1" dirty="0">
                <a:solidFill>
                  <a:srgbClr val="FF0000"/>
                </a:solidFill>
                <a:latin typeface="Times New Roman" pitchFamily="18" charset="0"/>
              </a:rPr>
              <a:t>                      ACR Diagnostic Criteria (</a:t>
            </a:r>
            <a:r>
              <a:rPr lang="en-US" sz="1500" b="1" dirty="0">
                <a:solidFill>
                  <a:srgbClr val="FF0000"/>
                </a:solidFill>
                <a:latin typeface="Times New Roman" pitchFamily="18" charset="0"/>
              </a:rPr>
              <a:t>American College of Rheumatology</a:t>
            </a:r>
            <a:r>
              <a:rPr lang="en-US" b="1" dirty="0">
                <a:solidFill>
                  <a:srgbClr val="FF0000"/>
                </a:solidFill>
                <a:latin typeface="Times New Roman" pitchFamily="18" charset="0"/>
              </a:rPr>
              <a:t>)(1987)</a:t>
            </a:r>
            <a:endParaRPr lang="en-US" sz="2800" b="1" dirty="0">
              <a:solidFill>
                <a:srgbClr val="FF0000"/>
              </a:solidFill>
            </a:endParaRPr>
          </a:p>
          <a:p>
            <a:pPr>
              <a:buClr>
                <a:srgbClr val="FF0000"/>
              </a:buClr>
              <a:buFont typeface="Wingdings" panose="05000000000000000000" pitchFamily="2" charset="2"/>
              <a:buChar char="v"/>
              <a:defRPr/>
            </a:pPr>
            <a:r>
              <a:rPr lang="en-US" sz="2800" b="1" dirty="0"/>
              <a:t>Description</a:t>
            </a:r>
          </a:p>
          <a:p>
            <a:pPr marL="914400" lvl="1" indent="-457200">
              <a:buClr>
                <a:srgbClr val="FF0000"/>
              </a:buClr>
              <a:buFont typeface="+mj-lt"/>
              <a:buAutoNum type="arabicParenR"/>
              <a:defRPr/>
            </a:pPr>
            <a:r>
              <a:rPr lang="en-US" b="1" dirty="0"/>
              <a:t>Morning stiffness</a:t>
            </a:r>
          </a:p>
          <a:p>
            <a:pPr marL="914400" lvl="1" indent="-457200">
              <a:buClr>
                <a:srgbClr val="FF0000"/>
              </a:buClr>
              <a:buFont typeface="+mj-lt"/>
              <a:buAutoNum type="arabicParenR"/>
              <a:defRPr/>
            </a:pPr>
            <a:r>
              <a:rPr lang="en-US" b="1" dirty="0"/>
              <a:t>Arthritis of 3 or more joints</a:t>
            </a:r>
          </a:p>
          <a:p>
            <a:pPr marL="914400" lvl="1" indent="-457200">
              <a:buClr>
                <a:srgbClr val="FF0000"/>
              </a:buClr>
              <a:buFont typeface="+mj-lt"/>
              <a:buAutoNum type="arabicParenR"/>
              <a:defRPr/>
            </a:pPr>
            <a:r>
              <a:rPr lang="en-US" b="1" dirty="0"/>
              <a:t>Arthritis of hand joints</a:t>
            </a:r>
          </a:p>
          <a:p>
            <a:pPr marL="914400" lvl="1" indent="-457200">
              <a:buClr>
                <a:srgbClr val="FF0000"/>
              </a:buClr>
              <a:buFont typeface="+mj-lt"/>
              <a:buAutoNum type="arabicParenR"/>
              <a:defRPr/>
            </a:pPr>
            <a:r>
              <a:rPr lang="en-US" b="1" dirty="0"/>
              <a:t>Symmetric arthritis</a:t>
            </a:r>
          </a:p>
          <a:p>
            <a:pPr marL="914400" lvl="1" indent="-457200">
              <a:buClr>
                <a:srgbClr val="FF0000"/>
              </a:buClr>
              <a:buFont typeface="+mj-lt"/>
              <a:buAutoNum type="arabicParenR"/>
              <a:defRPr/>
            </a:pPr>
            <a:r>
              <a:rPr lang="en-US" b="1" dirty="0"/>
              <a:t>Rheumatoid nodules</a:t>
            </a:r>
          </a:p>
          <a:p>
            <a:pPr marL="914400" lvl="1" indent="-457200">
              <a:buClr>
                <a:srgbClr val="FF0000"/>
              </a:buClr>
              <a:buFont typeface="+mj-lt"/>
              <a:buAutoNum type="arabicParenR"/>
              <a:defRPr/>
            </a:pPr>
            <a:r>
              <a:rPr lang="en-US" b="1" dirty="0"/>
              <a:t>Serum rheumatoid factor</a:t>
            </a:r>
          </a:p>
          <a:p>
            <a:pPr marL="914400" lvl="1" indent="-457200">
              <a:buClr>
                <a:srgbClr val="FF0000"/>
              </a:buClr>
              <a:buFont typeface="+mj-lt"/>
              <a:buAutoNum type="arabicParenR"/>
              <a:defRPr/>
            </a:pPr>
            <a:r>
              <a:rPr lang="en-US" b="1" dirty="0"/>
              <a:t>Radiographic changes</a:t>
            </a:r>
          </a:p>
          <a:p>
            <a:pPr>
              <a:defRPr/>
            </a:pPr>
            <a:endParaRPr lang="en-US" sz="2800" b="1" dirty="0"/>
          </a:p>
          <a:p>
            <a:pPr>
              <a:buClr>
                <a:srgbClr val="FF0000"/>
              </a:buClr>
              <a:buFont typeface="Wingdings" panose="05000000000000000000" pitchFamily="2" charset="2"/>
              <a:buChar char="v"/>
              <a:defRPr/>
            </a:pPr>
            <a:r>
              <a:rPr lang="en-US" sz="2800" b="1" dirty="0"/>
              <a:t>A person shall be said to have rheumatoid arthritis if he or she has satisfied 4 of 7 criteria, with criteria 1-4 present for at least 6 weeks</a:t>
            </a:r>
            <a:r>
              <a:rPr lang="en-US" sz="2800" b="1" dirty="0">
                <a:latin typeface="Times New Roman" pitchFamily="18" charset="0"/>
              </a:rPr>
              <a:t>.</a:t>
            </a:r>
            <a:endParaRPr lang="en-US" sz="2800" b="1" dirty="0"/>
          </a:p>
          <a:p>
            <a:endParaRPr lang="en-US" b="1" dirty="0"/>
          </a:p>
          <a:p>
            <a:endParaRPr lang="en-US" b="1" dirty="0"/>
          </a:p>
        </p:txBody>
      </p:sp>
    </p:spTree>
    <p:extLst>
      <p:ext uri="{BB962C8B-B14F-4D97-AF65-F5344CB8AC3E}">
        <p14:creationId xmlns:p14="http://schemas.microsoft.com/office/powerpoint/2010/main" val="380803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C3F17-2C78-8F1E-99F3-C9790C6495DC}"/>
              </a:ext>
            </a:extLst>
          </p:cNvPr>
          <p:cNvSpPr>
            <a:spLocks noGrp="1"/>
          </p:cNvSpPr>
          <p:nvPr>
            <p:ph type="title"/>
          </p:nvPr>
        </p:nvSpPr>
        <p:spPr/>
        <p:txBody>
          <a:bodyPr>
            <a:normAutofit fontScale="90000"/>
          </a:bodyPr>
          <a:lstStyle/>
          <a:p>
            <a:pPr algn="ctr">
              <a:spcBef>
                <a:spcPct val="0"/>
              </a:spcBef>
            </a:pPr>
            <a:r>
              <a:rPr lang="en-US" altLang="en-US" sz="4400" b="1" dirty="0"/>
              <a:t>          </a:t>
            </a:r>
            <a:r>
              <a:rPr lang="en-US" b="1" dirty="0">
                <a:solidFill>
                  <a:srgbClr val="FF0000"/>
                </a:solidFill>
              </a:rPr>
              <a:t>Arthritis</a:t>
            </a:r>
            <a:r>
              <a:rPr lang="en-US" b="1" dirty="0"/>
              <a:t> </a:t>
            </a:r>
            <a:r>
              <a:rPr lang="en-US" altLang="en-US" sz="4400" b="1" dirty="0"/>
              <a:t>“</a:t>
            </a:r>
            <a:r>
              <a:rPr lang="en-US" altLang="en-US" sz="4400" b="1" dirty="0" err="1"/>
              <a:t>arthro</a:t>
            </a:r>
            <a:r>
              <a:rPr lang="en-US" altLang="en-US" sz="4400" b="1" dirty="0"/>
              <a:t>” = </a:t>
            </a:r>
            <a:r>
              <a:rPr lang="en-US" altLang="en-US" sz="4400" b="1" dirty="0">
                <a:solidFill>
                  <a:srgbClr val="FF0000"/>
                </a:solidFill>
              </a:rPr>
              <a:t>joint</a:t>
            </a:r>
            <a:r>
              <a:rPr lang="en-US" altLang="en-US" sz="4400" b="1" dirty="0"/>
              <a:t> </a:t>
            </a:r>
            <a:br>
              <a:rPr lang="en-US" altLang="en-US" sz="4400" b="1" dirty="0"/>
            </a:br>
            <a:r>
              <a:rPr lang="en-US" altLang="en-US" sz="4400" b="1" dirty="0"/>
              <a:t>“itis” = </a:t>
            </a:r>
            <a:r>
              <a:rPr lang="en-US" altLang="en-US" sz="4400" b="1" dirty="0">
                <a:solidFill>
                  <a:srgbClr val="FF0000"/>
                </a:solidFill>
              </a:rPr>
              <a:t>inflammation</a:t>
            </a:r>
            <a:br>
              <a:rPr lang="en-US" altLang="en-US" sz="4400" b="1" dirty="0"/>
            </a:br>
            <a:endParaRPr lang="en-US" b="1" dirty="0"/>
          </a:p>
        </p:txBody>
      </p:sp>
      <p:sp>
        <p:nvSpPr>
          <p:cNvPr id="3" name="Content Placeholder 2">
            <a:extLst>
              <a:ext uri="{FF2B5EF4-FFF2-40B4-BE49-F238E27FC236}">
                <a16:creationId xmlns:a16="http://schemas.microsoft.com/office/drawing/2014/main" id="{27627BB7-5E79-D470-277E-E6D2BD439987}"/>
              </a:ext>
            </a:extLst>
          </p:cNvPr>
          <p:cNvSpPr>
            <a:spLocks noGrp="1"/>
          </p:cNvSpPr>
          <p:nvPr>
            <p:ph idx="1"/>
          </p:nvPr>
        </p:nvSpPr>
        <p:spPr/>
        <p:txBody>
          <a:bodyPr>
            <a:normAutofit/>
          </a:bodyPr>
          <a:lstStyle/>
          <a:p>
            <a:pPr>
              <a:buClr>
                <a:srgbClr val="FF0000"/>
              </a:buClr>
              <a:buFont typeface="Wingdings" panose="05000000000000000000" pitchFamily="2" charset="2"/>
              <a:buChar char="q"/>
            </a:pPr>
            <a:endParaRPr lang="en-CA" altLang="en-US" sz="2800" b="1" dirty="0">
              <a:latin typeface="+mj-lt"/>
              <a:cs typeface="Times New Roman" panose="02020603050405020304" pitchFamily="18" charset="0"/>
            </a:endParaRPr>
          </a:p>
          <a:p>
            <a:pPr>
              <a:spcBef>
                <a:spcPct val="0"/>
              </a:spcBef>
              <a:buClr>
                <a:srgbClr val="FF0000"/>
              </a:buClr>
              <a:buSzTx/>
              <a:buFont typeface="Wingdings" panose="05000000000000000000" pitchFamily="2" charset="2"/>
              <a:buChar char="q"/>
            </a:pPr>
            <a:r>
              <a:rPr lang="en-US" altLang="en-US" sz="2800" b="1" dirty="0">
                <a:latin typeface="+mj-lt"/>
                <a:cs typeface="Times New Roman" panose="02020603050405020304" pitchFamily="18" charset="0"/>
              </a:rPr>
              <a:t> Rheumatoid arthritis is an autoimmune disease in which the normal immune response is directed against an individual's own tissue, including the joints, tendons, and bones, resulting in inflammation and destruction of these tissues.</a:t>
            </a:r>
          </a:p>
          <a:p>
            <a:pPr>
              <a:spcBef>
                <a:spcPct val="0"/>
              </a:spcBef>
              <a:buClr>
                <a:srgbClr val="FF0000"/>
              </a:buClr>
              <a:buSzTx/>
              <a:buFont typeface="Wingdings" panose="05000000000000000000" pitchFamily="2" charset="2"/>
              <a:buChar char="q"/>
            </a:pPr>
            <a:endParaRPr lang="en-US" altLang="en-US" sz="2800" b="1" dirty="0">
              <a:latin typeface="+mj-lt"/>
              <a:cs typeface="Times New Roman" panose="02020603050405020304" pitchFamily="18" charset="0"/>
            </a:endParaRPr>
          </a:p>
          <a:p>
            <a:pPr>
              <a:spcBef>
                <a:spcPct val="0"/>
              </a:spcBef>
              <a:buClr>
                <a:srgbClr val="FF0000"/>
              </a:buClr>
              <a:buSzTx/>
              <a:buFont typeface="Wingdings" panose="05000000000000000000" pitchFamily="2" charset="2"/>
              <a:buChar char="q"/>
            </a:pPr>
            <a:r>
              <a:rPr lang="en-US" altLang="en-US" sz="2800" b="1" dirty="0">
                <a:latin typeface="+mj-lt"/>
              </a:rPr>
              <a:t> Commonest inflammatory joint disease is seen in clinical practice affecting approx.  1% of the population.</a:t>
            </a:r>
          </a:p>
          <a:p>
            <a:pPr>
              <a:spcBef>
                <a:spcPct val="0"/>
              </a:spcBef>
              <a:buClr>
                <a:srgbClr val="FF0000"/>
              </a:buClr>
              <a:buSzTx/>
              <a:buFont typeface="Wingdings" panose="05000000000000000000" pitchFamily="2" charset="2"/>
              <a:buChar char="q"/>
            </a:pPr>
            <a:endParaRPr lang="en-US" altLang="en-US" sz="2800" b="1" dirty="0">
              <a:latin typeface="+mj-lt"/>
            </a:endParaRPr>
          </a:p>
          <a:p>
            <a:pPr>
              <a:spcBef>
                <a:spcPct val="0"/>
              </a:spcBef>
              <a:buClr>
                <a:srgbClr val="FF0000"/>
              </a:buClr>
              <a:buSzTx/>
              <a:buFont typeface="Wingdings" panose="05000000000000000000" pitchFamily="2" charset="2"/>
              <a:buChar char="q"/>
            </a:pPr>
            <a:r>
              <a:rPr lang="en-US" altLang="en-US" sz="2800" b="1" dirty="0">
                <a:latin typeface="+mj-lt"/>
              </a:rPr>
              <a:t> Characterized by persistent inflammatory synovitis leading to cartilage damage,  bone erosions, joint deformity, and disability.</a:t>
            </a:r>
            <a:endParaRPr lang="en-CA" altLang="en-US" sz="2800" b="1" dirty="0">
              <a:latin typeface="+mj-lt"/>
            </a:endParaRPr>
          </a:p>
          <a:p>
            <a:endParaRPr lang="en-CA" altLang="en-US" sz="2800" b="1" dirty="0">
              <a:latin typeface="+mj-lt"/>
              <a:cs typeface="Times New Roman" panose="02020603050405020304" pitchFamily="18" charset="0"/>
            </a:endParaRPr>
          </a:p>
          <a:p>
            <a:endParaRPr lang="en-US" b="1" dirty="0">
              <a:latin typeface="+mj-lt"/>
            </a:endParaRPr>
          </a:p>
        </p:txBody>
      </p:sp>
    </p:spTree>
    <p:extLst>
      <p:ext uri="{BB962C8B-B14F-4D97-AF65-F5344CB8AC3E}">
        <p14:creationId xmlns:p14="http://schemas.microsoft.com/office/powerpoint/2010/main" val="4284893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3790C-CECA-ED17-95A0-F376AA6B09E5}"/>
              </a:ext>
            </a:extLst>
          </p:cNvPr>
          <p:cNvSpPr>
            <a:spLocks noGrp="1"/>
          </p:cNvSpPr>
          <p:nvPr>
            <p:ph type="title"/>
          </p:nvPr>
        </p:nvSpPr>
        <p:spPr/>
        <p:txBody>
          <a:bodyPr/>
          <a:lstStyle/>
          <a:p>
            <a:pPr algn="ctr"/>
            <a:r>
              <a:rPr lang="en-US" sz="4400" b="1" dirty="0">
                <a:solidFill>
                  <a:srgbClr val="FF0000"/>
                </a:solidFill>
              </a:rPr>
              <a:t>Treatment modalities for RA</a:t>
            </a:r>
            <a:endParaRPr lang="en-US" b="1" dirty="0">
              <a:solidFill>
                <a:srgbClr val="FF0000"/>
              </a:solidFill>
            </a:endParaRPr>
          </a:p>
        </p:txBody>
      </p:sp>
      <p:sp>
        <p:nvSpPr>
          <p:cNvPr id="3" name="Content Placeholder 2">
            <a:extLst>
              <a:ext uri="{FF2B5EF4-FFF2-40B4-BE49-F238E27FC236}">
                <a16:creationId xmlns:a16="http://schemas.microsoft.com/office/drawing/2014/main" id="{AB378EBB-A40E-BE98-1C96-EBFB2C5B0D27}"/>
              </a:ext>
            </a:extLst>
          </p:cNvPr>
          <p:cNvSpPr>
            <a:spLocks noGrp="1"/>
          </p:cNvSpPr>
          <p:nvPr>
            <p:ph idx="1"/>
          </p:nvPr>
        </p:nvSpPr>
        <p:spPr/>
        <p:txBody>
          <a:bodyPr/>
          <a:lstStyle/>
          <a:p>
            <a:pPr eaLnBrk="1" hangingPunct="1">
              <a:buClr>
                <a:srgbClr val="FF0000"/>
              </a:buClr>
              <a:buFont typeface="Wingdings" panose="05000000000000000000" pitchFamily="2" charset="2"/>
              <a:buChar char="§"/>
              <a:defRPr/>
            </a:pPr>
            <a:r>
              <a:rPr lang="en-US" b="1" dirty="0"/>
              <a:t>NSAIDS</a:t>
            </a:r>
          </a:p>
          <a:p>
            <a:pPr eaLnBrk="1" hangingPunct="1">
              <a:buClr>
                <a:srgbClr val="FF0000"/>
              </a:buClr>
              <a:buFont typeface="Wingdings" panose="05000000000000000000" pitchFamily="2" charset="2"/>
              <a:buChar char="§"/>
              <a:defRPr/>
            </a:pPr>
            <a:r>
              <a:rPr lang="en-US" b="1" dirty="0"/>
              <a:t>Steroids</a:t>
            </a:r>
          </a:p>
          <a:p>
            <a:pPr eaLnBrk="1" hangingPunct="1">
              <a:buClr>
                <a:srgbClr val="FF0000"/>
              </a:buClr>
              <a:buFont typeface="Wingdings" panose="05000000000000000000" pitchFamily="2" charset="2"/>
              <a:buChar char="§"/>
              <a:defRPr/>
            </a:pPr>
            <a:r>
              <a:rPr lang="en-US" b="1" dirty="0"/>
              <a:t>DMARDs</a:t>
            </a:r>
          </a:p>
          <a:p>
            <a:pPr eaLnBrk="1" hangingPunct="1">
              <a:buClr>
                <a:srgbClr val="FF0000"/>
              </a:buClr>
              <a:buFont typeface="Wingdings" panose="05000000000000000000" pitchFamily="2" charset="2"/>
              <a:buChar char="§"/>
              <a:defRPr/>
            </a:pPr>
            <a:r>
              <a:rPr lang="en-US" b="1" dirty="0"/>
              <a:t>Immunosuppressive therapy</a:t>
            </a:r>
          </a:p>
          <a:p>
            <a:pPr eaLnBrk="1" hangingPunct="1">
              <a:buClr>
                <a:srgbClr val="FF0000"/>
              </a:buClr>
              <a:buFont typeface="Wingdings" panose="05000000000000000000" pitchFamily="2" charset="2"/>
              <a:buChar char="§"/>
              <a:defRPr/>
            </a:pPr>
            <a:r>
              <a:rPr lang="en-US" b="1" dirty="0"/>
              <a:t>Biological therapies</a:t>
            </a:r>
          </a:p>
          <a:p>
            <a:pPr eaLnBrk="1" hangingPunct="1">
              <a:buClr>
                <a:srgbClr val="FF0000"/>
              </a:buClr>
              <a:buFont typeface="Wingdings" panose="05000000000000000000" pitchFamily="2" charset="2"/>
              <a:buChar char="§"/>
              <a:defRPr/>
            </a:pPr>
            <a:r>
              <a:rPr lang="en-US" b="1" dirty="0"/>
              <a:t>Surgery</a:t>
            </a:r>
            <a:endParaRPr lang="en-IN" b="1" dirty="0"/>
          </a:p>
          <a:p>
            <a:pPr>
              <a:buClr>
                <a:srgbClr val="FF0000"/>
              </a:buClr>
              <a:buFont typeface="Wingdings" panose="05000000000000000000" pitchFamily="2" charset="2"/>
              <a:buChar char="§"/>
            </a:pPr>
            <a:endParaRPr lang="en-US" b="1" dirty="0"/>
          </a:p>
        </p:txBody>
      </p:sp>
    </p:spTree>
    <p:extLst>
      <p:ext uri="{BB962C8B-B14F-4D97-AF65-F5344CB8AC3E}">
        <p14:creationId xmlns:p14="http://schemas.microsoft.com/office/powerpoint/2010/main" val="1716310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26509-EBEF-380B-597E-A5759D0B412D}"/>
              </a:ext>
            </a:extLst>
          </p:cNvPr>
          <p:cNvSpPr>
            <a:spLocks noGrp="1"/>
          </p:cNvSpPr>
          <p:nvPr>
            <p:ph type="title"/>
          </p:nvPr>
        </p:nvSpPr>
        <p:spPr/>
        <p:txBody>
          <a:bodyPr/>
          <a:lstStyle/>
          <a:p>
            <a:pPr algn="ctr"/>
            <a:r>
              <a:rPr lang="en-US" b="1" dirty="0">
                <a:solidFill>
                  <a:srgbClr val="FF0000"/>
                </a:solidFill>
                <a:latin typeface="Times New Roman" pitchFamily="18" charset="0"/>
              </a:rPr>
              <a:t>NSAIDs</a:t>
            </a:r>
            <a:endParaRPr lang="en-US" b="1" dirty="0">
              <a:solidFill>
                <a:srgbClr val="FF0000"/>
              </a:solidFill>
            </a:endParaRPr>
          </a:p>
        </p:txBody>
      </p:sp>
      <p:sp>
        <p:nvSpPr>
          <p:cNvPr id="3" name="Content Placeholder 2">
            <a:extLst>
              <a:ext uri="{FF2B5EF4-FFF2-40B4-BE49-F238E27FC236}">
                <a16:creationId xmlns:a16="http://schemas.microsoft.com/office/drawing/2014/main" id="{33D932A2-3AA5-9914-886B-BD20C74B2F47}"/>
              </a:ext>
            </a:extLst>
          </p:cNvPr>
          <p:cNvSpPr>
            <a:spLocks noGrp="1"/>
          </p:cNvSpPr>
          <p:nvPr>
            <p:ph idx="1"/>
          </p:nvPr>
        </p:nvSpPr>
        <p:spPr/>
        <p:txBody>
          <a:bodyPr/>
          <a:lstStyle/>
          <a:p>
            <a:pPr eaLnBrk="1" hangingPunct="1">
              <a:spcAft>
                <a:spcPct val="50000"/>
              </a:spcAft>
              <a:buFont typeface="Wingdings" panose="05000000000000000000" pitchFamily="2" charset="2"/>
              <a:buNone/>
              <a:defRPr/>
            </a:pPr>
            <a:r>
              <a:rPr lang="en-US" b="1" dirty="0">
                <a:solidFill>
                  <a:srgbClr val="FF0000"/>
                </a:solidFill>
                <a:latin typeface="Times New Roman" pitchFamily="18" charset="0"/>
              </a:rPr>
              <a:t>Non-steroidal anti-inflammatories (NSAIDS) /  symptom control</a:t>
            </a:r>
          </a:p>
          <a:p>
            <a:pPr eaLnBrk="1" hangingPunct="1">
              <a:spcAft>
                <a:spcPct val="50000"/>
              </a:spcAft>
              <a:buClr>
                <a:srgbClr val="FF0000"/>
              </a:buClr>
              <a:buFont typeface="Wingdings" panose="05000000000000000000" pitchFamily="2" charset="2"/>
              <a:buChar char="Ø"/>
              <a:defRPr/>
            </a:pPr>
            <a:r>
              <a:rPr lang="en-US" b="1" dirty="0">
                <a:latin typeface="Times New Roman" pitchFamily="18" charset="0"/>
              </a:rPr>
              <a:t>Reduce pain and swelling.</a:t>
            </a:r>
          </a:p>
          <a:p>
            <a:pPr eaLnBrk="1" hangingPunct="1">
              <a:spcAft>
                <a:spcPct val="50000"/>
              </a:spcAft>
              <a:buClr>
                <a:srgbClr val="FF0000"/>
              </a:buClr>
              <a:buFont typeface="Wingdings" panose="05000000000000000000" pitchFamily="2" charset="2"/>
              <a:buChar char="Ø"/>
              <a:defRPr/>
            </a:pPr>
            <a:r>
              <a:rPr lang="en-US" b="1" dirty="0">
                <a:latin typeface="Times New Roman" pitchFamily="18" charset="0"/>
              </a:rPr>
              <a:t>Do not alter the course of the disease. </a:t>
            </a:r>
          </a:p>
          <a:p>
            <a:pPr eaLnBrk="1" hangingPunct="1">
              <a:spcAft>
                <a:spcPct val="50000"/>
              </a:spcAft>
              <a:buClr>
                <a:srgbClr val="FF0000"/>
              </a:buClr>
              <a:buFont typeface="Wingdings" panose="05000000000000000000" pitchFamily="2" charset="2"/>
              <a:buChar char="Ø"/>
              <a:defRPr/>
            </a:pPr>
            <a:r>
              <a:rPr lang="en-US" b="1" dirty="0">
                <a:latin typeface="Times New Roman" pitchFamily="18" charset="0"/>
              </a:rPr>
              <a:t>Chronic use should be minimized.</a:t>
            </a:r>
          </a:p>
          <a:p>
            <a:pPr eaLnBrk="1" hangingPunct="1">
              <a:spcAft>
                <a:spcPct val="50000"/>
              </a:spcAft>
              <a:buClr>
                <a:srgbClr val="FF0000"/>
              </a:buClr>
              <a:buFont typeface="Wingdings" panose="05000000000000000000" pitchFamily="2" charset="2"/>
              <a:buChar char="Ø"/>
              <a:defRPr/>
            </a:pPr>
            <a:r>
              <a:rPr lang="en-US" b="1" dirty="0">
                <a:latin typeface="Times New Roman" pitchFamily="18" charset="0"/>
              </a:rPr>
              <a:t>Most common side effects related to GI tract.</a:t>
            </a:r>
          </a:p>
          <a:p>
            <a:pPr marL="0" indent="0">
              <a:buNone/>
            </a:pPr>
            <a:endParaRPr lang="en-US" b="1" dirty="0"/>
          </a:p>
        </p:txBody>
      </p:sp>
    </p:spTree>
    <p:extLst>
      <p:ext uri="{BB962C8B-B14F-4D97-AF65-F5344CB8AC3E}">
        <p14:creationId xmlns:p14="http://schemas.microsoft.com/office/powerpoint/2010/main" val="1656310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71105-152C-AC81-A058-BB4A1CF90704}"/>
              </a:ext>
            </a:extLst>
          </p:cNvPr>
          <p:cNvSpPr>
            <a:spLocks noGrp="1"/>
          </p:cNvSpPr>
          <p:nvPr>
            <p:ph type="title"/>
          </p:nvPr>
        </p:nvSpPr>
        <p:spPr/>
        <p:txBody>
          <a:bodyPr/>
          <a:lstStyle/>
          <a:p>
            <a:pPr algn="ctr"/>
            <a:r>
              <a:rPr lang="en-US" sz="4400" b="1" dirty="0">
                <a:solidFill>
                  <a:srgbClr val="FF0000"/>
                </a:solidFill>
              </a:rPr>
              <a:t>Corticosteroids in RA</a:t>
            </a:r>
            <a:endParaRPr lang="en-US" b="1" dirty="0">
              <a:solidFill>
                <a:srgbClr val="FF0000"/>
              </a:solidFill>
            </a:endParaRPr>
          </a:p>
        </p:txBody>
      </p:sp>
      <p:sp>
        <p:nvSpPr>
          <p:cNvPr id="3" name="Content Placeholder 2">
            <a:extLst>
              <a:ext uri="{FF2B5EF4-FFF2-40B4-BE49-F238E27FC236}">
                <a16:creationId xmlns:a16="http://schemas.microsoft.com/office/drawing/2014/main" id="{FB93DB7A-9D51-D480-CC37-B21A11DDB609}"/>
              </a:ext>
            </a:extLst>
          </p:cNvPr>
          <p:cNvSpPr>
            <a:spLocks noGrp="1"/>
          </p:cNvSpPr>
          <p:nvPr>
            <p:ph idx="1"/>
          </p:nvPr>
        </p:nvSpPr>
        <p:spPr/>
        <p:txBody>
          <a:bodyPr/>
          <a:lstStyle/>
          <a:p>
            <a:pPr>
              <a:buClr>
                <a:srgbClr val="FF0000"/>
              </a:buClr>
              <a:buFont typeface="Wingdings" panose="05000000000000000000" pitchFamily="2" charset="2"/>
              <a:buChar char="q"/>
              <a:defRPr/>
            </a:pPr>
            <a:r>
              <a:rPr lang="en-US" b="1" dirty="0"/>
              <a:t>Corticosteroids, both systemic and intra-articular are important adjuncts in the management of RA.</a:t>
            </a:r>
          </a:p>
          <a:p>
            <a:pPr>
              <a:buClr>
                <a:srgbClr val="FF0000"/>
              </a:buClr>
              <a:buFont typeface="Wingdings" panose="05000000000000000000" pitchFamily="2" charset="2"/>
              <a:buChar char="q"/>
              <a:defRPr/>
            </a:pPr>
            <a:r>
              <a:rPr lang="en-US" b="1" dirty="0"/>
              <a:t>Indications for systemic steroids are:-</a:t>
            </a:r>
          </a:p>
          <a:p>
            <a:pPr marL="880110" lvl="1" indent="-514350">
              <a:buClr>
                <a:srgbClr val="FF0000"/>
              </a:buClr>
              <a:buFont typeface="Wingdings" panose="05000000000000000000" pitchFamily="2" charset="2"/>
              <a:buChar char="Ø"/>
              <a:defRPr/>
            </a:pPr>
            <a:r>
              <a:rPr lang="en-US" b="1" dirty="0"/>
              <a:t>For treatment of rheumatoid flares.</a:t>
            </a:r>
          </a:p>
          <a:p>
            <a:pPr marL="880110" lvl="1" indent="-514350">
              <a:buClr>
                <a:srgbClr val="FF0000"/>
              </a:buClr>
              <a:buFont typeface="Wingdings" panose="05000000000000000000" pitchFamily="2" charset="2"/>
              <a:buChar char="Ø"/>
              <a:defRPr/>
            </a:pPr>
            <a:r>
              <a:rPr lang="en-US" b="1" dirty="0"/>
              <a:t>For extra-articular RA.</a:t>
            </a:r>
          </a:p>
          <a:p>
            <a:pPr marL="880110" lvl="1" indent="-514350">
              <a:buClr>
                <a:srgbClr val="FF0000"/>
              </a:buClr>
              <a:buFont typeface="Wingdings" panose="05000000000000000000" pitchFamily="2" charset="2"/>
              <a:buChar char="Ø"/>
              <a:defRPr/>
            </a:pPr>
            <a:r>
              <a:rPr lang="en-US" b="1" dirty="0"/>
              <a:t>As </a:t>
            </a:r>
            <a:r>
              <a:rPr lang="en-US" b="1" i="1" dirty="0">
                <a:solidFill>
                  <a:srgbClr val="FF0000"/>
                </a:solidFill>
              </a:rPr>
              <a:t>bridge therapy </a:t>
            </a:r>
            <a:r>
              <a:rPr lang="en-US" b="1" dirty="0"/>
              <a:t>for 6-8 weeks before the action of DMARDs begins.</a:t>
            </a:r>
          </a:p>
          <a:p>
            <a:pPr marL="880110" lvl="1" indent="-514350">
              <a:buClr>
                <a:srgbClr val="FF0000"/>
              </a:buClr>
              <a:buFont typeface="Wingdings" panose="05000000000000000000" pitchFamily="2" charset="2"/>
              <a:buChar char="Ø"/>
              <a:defRPr/>
            </a:pPr>
            <a:r>
              <a:rPr lang="en-US" b="1" dirty="0"/>
              <a:t>In pregnancy when other DMARDs cannot be used.  </a:t>
            </a:r>
          </a:p>
          <a:p>
            <a:pPr marL="880110" lvl="1" indent="-514350">
              <a:buClr>
                <a:srgbClr val="FF0000"/>
              </a:buClr>
              <a:buFont typeface="Wingdings" panose="05000000000000000000" pitchFamily="2" charset="2"/>
              <a:buChar char="Ø"/>
              <a:defRPr/>
            </a:pPr>
            <a:r>
              <a:rPr lang="en-US" b="1" dirty="0"/>
              <a:t>Maintenance dose of 10mg or less of prednisolone daily in patients with active RA.</a:t>
            </a:r>
          </a:p>
          <a:p>
            <a:pPr marL="365760" lvl="1" indent="0">
              <a:buClr>
                <a:srgbClr val="FF0000"/>
              </a:buClr>
              <a:buNone/>
              <a:defRPr/>
            </a:pPr>
            <a:r>
              <a:rPr lang="en-US" b="1" dirty="0"/>
              <a:t>   </a:t>
            </a:r>
            <a:endParaRPr lang="en-IN" b="1" dirty="0"/>
          </a:p>
          <a:p>
            <a:endParaRPr lang="en-US" b="1" dirty="0"/>
          </a:p>
        </p:txBody>
      </p:sp>
    </p:spTree>
    <p:extLst>
      <p:ext uri="{BB962C8B-B14F-4D97-AF65-F5344CB8AC3E}">
        <p14:creationId xmlns:p14="http://schemas.microsoft.com/office/powerpoint/2010/main" val="1167056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C30DE-7EA6-F745-FFC7-4C9154B3D4B7}"/>
              </a:ext>
            </a:extLst>
          </p:cNvPr>
          <p:cNvSpPr>
            <a:spLocks noGrp="1"/>
          </p:cNvSpPr>
          <p:nvPr>
            <p:ph type="title"/>
          </p:nvPr>
        </p:nvSpPr>
        <p:spPr/>
        <p:txBody>
          <a:bodyPr>
            <a:normAutofit/>
          </a:bodyPr>
          <a:lstStyle/>
          <a:p>
            <a:pPr algn="ctr"/>
            <a:r>
              <a:rPr lang="en-US" sz="3200" b="1" dirty="0">
                <a:solidFill>
                  <a:srgbClr val="FF0000"/>
                </a:solidFill>
                <a:latin typeface="Times New Roman" pitchFamily="18" charset="0"/>
              </a:rPr>
              <a:t>Disease Modifying Anti-rheumatic Agents</a:t>
            </a:r>
            <a:endParaRPr lang="en-US" sz="3200" b="1" dirty="0">
              <a:solidFill>
                <a:srgbClr val="FF0000"/>
              </a:solidFill>
            </a:endParaRPr>
          </a:p>
        </p:txBody>
      </p:sp>
      <p:sp>
        <p:nvSpPr>
          <p:cNvPr id="3" name="Content Placeholder 2">
            <a:extLst>
              <a:ext uri="{FF2B5EF4-FFF2-40B4-BE49-F238E27FC236}">
                <a16:creationId xmlns:a16="http://schemas.microsoft.com/office/drawing/2014/main" id="{1236839B-B4A8-74B4-547D-60D5F00C9AB8}"/>
              </a:ext>
            </a:extLst>
          </p:cNvPr>
          <p:cNvSpPr>
            <a:spLocks noGrp="1"/>
          </p:cNvSpPr>
          <p:nvPr>
            <p:ph idx="1"/>
          </p:nvPr>
        </p:nvSpPr>
        <p:spPr/>
        <p:txBody>
          <a:bodyPr/>
          <a:lstStyle/>
          <a:p>
            <a:pPr eaLnBrk="1" hangingPunct="1">
              <a:spcAft>
                <a:spcPct val="50000"/>
              </a:spcAft>
              <a:buClr>
                <a:srgbClr val="FF0000"/>
              </a:buClr>
              <a:buFont typeface="Wingdings" panose="05000000000000000000" pitchFamily="2" charset="2"/>
              <a:buChar char="§"/>
              <a:defRPr/>
            </a:pPr>
            <a:r>
              <a:rPr lang="en-US" b="1" dirty="0">
                <a:latin typeface="Times New Roman" pitchFamily="18" charset="0"/>
              </a:rPr>
              <a:t>Drugs that actually alter the disease course .</a:t>
            </a:r>
          </a:p>
          <a:p>
            <a:pPr eaLnBrk="1" hangingPunct="1">
              <a:spcAft>
                <a:spcPct val="50000"/>
              </a:spcAft>
              <a:buClr>
                <a:srgbClr val="FF0000"/>
              </a:buClr>
              <a:buFont typeface="Wingdings" panose="05000000000000000000" pitchFamily="2" charset="2"/>
              <a:buChar char="§"/>
              <a:defRPr/>
            </a:pPr>
            <a:r>
              <a:rPr lang="en-US" b="1" dirty="0">
                <a:latin typeface="Times New Roman" pitchFamily="18" charset="0"/>
              </a:rPr>
              <a:t>Should be used as soon as diagnosis is made.</a:t>
            </a:r>
          </a:p>
          <a:p>
            <a:pPr eaLnBrk="1" hangingPunct="1">
              <a:spcAft>
                <a:spcPct val="50000"/>
              </a:spcAft>
              <a:buClr>
                <a:srgbClr val="FF0000"/>
              </a:buClr>
              <a:buFont typeface="Wingdings" panose="05000000000000000000" pitchFamily="2" charset="2"/>
              <a:buChar char="§"/>
              <a:defRPr/>
            </a:pPr>
            <a:r>
              <a:rPr lang="en-US" b="1" dirty="0">
                <a:latin typeface="Times New Roman" pitchFamily="18" charset="0"/>
              </a:rPr>
              <a:t>Appearance of benefit delayed for weeks to months.</a:t>
            </a:r>
          </a:p>
          <a:p>
            <a:pPr eaLnBrk="1" hangingPunct="1">
              <a:spcAft>
                <a:spcPct val="50000"/>
              </a:spcAft>
              <a:buClr>
                <a:srgbClr val="FF0000"/>
              </a:buClr>
              <a:buFont typeface="Wingdings" panose="05000000000000000000" pitchFamily="2" charset="2"/>
              <a:buChar char="§"/>
              <a:defRPr/>
            </a:pPr>
            <a:r>
              <a:rPr lang="en-US" b="1" dirty="0">
                <a:latin typeface="Times New Roman" pitchFamily="18" charset="0"/>
              </a:rPr>
              <a:t>NSAIDS must be continued with them until true remission is achieved </a:t>
            </a:r>
          </a:p>
          <a:p>
            <a:pPr eaLnBrk="1" hangingPunct="1">
              <a:spcAft>
                <a:spcPct val="50000"/>
              </a:spcAft>
              <a:buClr>
                <a:srgbClr val="FF0000"/>
              </a:buClr>
              <a:buFont typeface="Wingdings" panose="05000000000000000000" pitchFamily="2" charset="2"/>
              <a:buChar char="§"/>
              <a:defRPr/>
            </a:pPr>
            <a:r>
              <a:rPr lang="en-US" b="1" dirty="0">
                <a:latin typeface="Times New Roman" pitchFamily="18" charset="0"/>
              </a:rPr>
              <a:t>Induction of true remission is unusual .</a:t>
            </a:r>
          </a:p>
          <a:p>
            <a:endParaRPr lang="en-US" dirty="0"/>
          </a:p>
        </p:txBody>
      </p:sp>
    </p:spTree>
    <p:extLst>
      <p:ext uri="{BB962C8B-B14F-4D97-AF65-F5344CB8AC3E}">
        <p14:creationId xmlns:p14="http://schemas.microsoft.com/office/powerpoint/2010/main" val="3235743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EF5F1-0E4F-5075-E559-12FC104A50A0}"/>
              </a:ext>
            </a:extLst>
          </p:cNvPr>
          <p:cNvSpPr>
            <a:spLocks noGrp="1"/>
          </p:cNvSpPr>
          <p:nvPr>
            <p:ph type="title"/>
          </p:nvPr>
        </p:nvSpPr>
        <p:spPr/>
        <p:txBody>
          <a:bodyPr/>
          <a:lstStyle/>
          <a:p>
            <a:r>
              <a:rPr lang="en-US" sz="4400" b="1" dirty="0">
                <a:solidFill>
                  <a:srgbClr val="FF0000"/>
                </a:solidFill>
              </a:rPr>
              <a:t>DMARDs</a:t>
            </a:r>
            <a:endParaRPr lang="en-US" b="1" dirty="0">
              <a:solidFill>
                <a:srgbClr val="FF0000"/>
              </a:solidFill>
            </a:endParaRPr>
          </a:p>
        </p:txBody>
      </p:sp>
      <p:sp>
        <p:nvSpPr>
          <p:cNvPr id="3" name="Content Placeholder 2">
            <a:extLst>
              <a:ext uri="{FF2B5EF4-FFF2-40B4-BE49-F238E27FC236}">
                <a16:creationId xmlns:a16="http://schemas.microsoft.com/office/drawing/2014/main" id="{BFE2CA39-5C44-FD68-E971-E4E1D4117C96}"/>
              </a:ext>
            </a:extLst>
          </p:cNvPr>
          <p:cNvSpPr>
            <a:spLocks noGrp="1"/>
          </p:cNvSpPr>
          <p:nvPr>
            <p:ph idx="1"/>
          </p:nvPr>
        </p:nvSpPr>
        <p:spPr/>
        <p:txBody>
          <a:bodyPr>
            <a:noAutofit/>
          </a:bodyPr>
          <a:lstStyle/>
          <a:p>
            <a:pPr algn="l" rtl="0" eaLnBrk="1" fontAlgn="t" latinLnBrk="0" hangingPunct="1">
              <a:lnSpc>
                <a:spcPct val="100000"/>
              </a:lnSpc>
              <a:spcBef>
                <a:spcPts val="0"/>
              </a:spcBef>
              <a:spcAft>
                <a:spcPts val="0"/>
              </a:spcAft>
              <a:buClr>
                <a:schemeClr val="tx1"/>
              </a:buClr>
              <a:buFont typeface="Wingdings" panose="05000000000000000000" pitchFamily="2" charset="2"/>
              <a:buChar char="q"/>
            </a:pPr>
            <a:r>
              <a:rPr lang="en-US" sz="2000" b="1" i="0" u="sng" strike="noStrike" kern="1200" dirty="0">
                <a:solidFill>
                  <a:srgbClr val="FF0000"/>
                </a:solidFill>
                <a:effectLst/>
              </a:rPr>
              <a:t>Commonly used </a:t>
            </a:r>
            <a:r>
              <a:rPr lang="en-US" sz="2000" b="1" i="0" strike="noStrike" kern="1200" dirty="0">
                <a:solidFill>
                  <a:srgbClr val="FF0000"/>
                </a:solidFill>
                <a:effectLst/>
              </a:rPr>
              <a:t>                                   </a:t>
            </a:r>
            <a:r>
              <a:rPr lang="en-US" sz="2000" b="1" i="0" u="sng" strike="noStrike" kern="1200" dirty="0">
                <a:solidFill>
                  <a:srgbClr val="FF0000"/>
                </a:solidFill>
                <a:effectLst/>
              </a:rPr>
              <a:t> Less commonly used</a:t>
            </a:r>
            <a:endParaRPr lang="en-US" sz="2000" b="1" i="0" u="sng" strike="noStrike" dirty="0">
              <a:solidFill>
                <a:srgbClr val="FF0000"/>
              </a:solidFill>
              <a:effectLst/>
            </a:endParaRPr>
          </a:p>
          <a:p>
            <a:pPr marL="0" algn="l" rtl="0" eaLnBrk="1" fontAlgn="t" latinLnBrk="0" hangingPunct="1">
              <a:lnSpc>
                <a:spcPct val="100000"/>
              </a:lnSpc>
              <a:spcBef>
                <a:spcPts val="0"/>
              </a:spcBef>
              <a:spcAft>
                <a:spcPts val="0"/>
              </a:spcAft>
            </a:pPr>
            <a:endParaRPr lang="en-US" sz="2000" b="1" i="0" u="none" strike="noStrike" kern="1200" dirty="0">
              <a:solidFill>
                <a:srgbClr val="000514"/>
              </a:solidFill>
              <a:effectLst/>
            </a:endParaRPr>
          </a:p>
          <a:p>
            <a:pPr marL="0" indent="0" algn="l" rtl="0" eaLnBrk="1" fontAlgn="t" latinLnBrk="0" hangingPunct="1">
              <a:lnSpc>
                <a:spcPct val="100000"/>
              </a:lnSpc>
              <a:spcBef>
                <a:spcPts val="0"/>
              </a:spcBef>
              <a:spcAft>
                <a:spcPts val="0"/>
              </a:spcAft>
              <a:buNone/>
            </a:pPr>
            <a:r>
              <a:rPr lang="en-US" sz="2000" b="1" i="0" u="none" strike="noStrike" kern="1200" dirty="0">
                <a:solidFill>
                  <a:srgbClr val="000514"/>
                </a:solidFill>
                <a:effectLst/>
              </a:rPr>
              <a:t>Methotrexate</a:t>
            </a:r>
            <a:endParaRPr lang="en-US" sz="2000" b="1" i="0" u="none" strike="noStrike" dirty="0">
              <a:effectLst/>
            </a:endParaRPr>
          </a:p>
          <a:p>
            <a:pPr marL="0" indent="0" algn="l" rtl="0" eaLnBrk="1" fontAlgn="t" latinLnBrk="0" hangingPunct="1">
              <a:lnSpc>
                <a:spcPct val="100000"/>
              </a:lnSpc>
              <a:spcBef>
                <a:spcPts val="0"/>
              </a:spcBef>
              <a:spcAft>
                <a:spcPts val="0"/>
              </a:spcAft>
              <a:buNone/>
            </a:pPr>
            <a:r>
              <a:rPr lang="en-US" sz="2000" b="1" i="0" u="none" strike="noStrike" kern="1200" dirty="0">
                <a:solidFill>
                  <a:srgbClr val="000514"/>
                </a:solidFill>
                <a:effectLst/>
              </a:rPr>
              <a:t>                                                                    Chloroquine</a:t>
            </a:r>
            <a:endParaRPr lang="en-US" sz="2000" b="1" i="0" u="none" strike="noStrike" dirty="0">
              <a:effectLst/>
            </a:endParaRPr>
          </a:p>
          <a:p>
            <a:pPr marL="0" indent="0" algn="l" rtl="0" eaLnBrk="1" fontAlgn="t" latinLnBrk="0" hangingPunct="1">
              <a:lnSpc>
                <a:spcPct val="100000"/>
              </a:lnSpc>
              <a:spcBef>
                <a:spcPts val="0"/>
              </a:spcBef>
              <a:spcAft>
                <a:spcPts val="0"/>
              </a:spcAft>
              <a:buNone/>
            </a:pPr>
            <a:r>
              <a:rPr lang="en-US" sz="2000" b="1" i="0" u="none" strike="noStrike" kern="1200" dirty="0">
                <a:solidFill>
                  <a:srgbClr val="000514"/>
                </a:solidFill>
                <a:effectLst/>
              </a:rPr>
              <a:t>Hydroxychloroquine</a:t>
            </a:r>
            <a:endParaRPr lang="en-US" sz="2000" b="1" i="0" u="none" strike="noStrike" dirty="0">
              <a:effectLst/>
            </a:endParaRPr>
          </a:p>
          <a:p>
            <a:pPr marL="0" indent="0" algn="l" rtl="0" eaLnBrk="1" fontAlgn="t" latinLnBrk="0" hangingPunct="1">
              <a:lnSpc>
                <a:spcPct val="100000"/>
              </a:lnSpc>
              <a:spcBef>
                <a:spcPts val="0"/>
              </a:spcBef>
              <a:spcAft>
                <a:spcPts val="0"/>
              </a:spcAft>
              <a:buNone/>
            </a:pPr>
            <a:r>
              <a:rPr lang="en-US" sz="2000" b="1" i="0" u="none" strike="noStrike" kern="1200" dirty="0">
                <a:solidFill>
                  <a:srgbClr val="000514"/>
                </a:solidFill>
                <a:effectLst/>
              </a:rPr>
              <a:t>                                                                    Gold(parenteral &amp;oral)</a:t>
            </a:r>
            <a:endParaRPr lang="en-US" sz="2000" b="1" i="0" u="none" strike="noStrike" dirty="0">
              <a:effectLst/>
            </a:endParaRPr>
          </a:p>
          <a:p>
            <a:pPr marL="0" indent="0" algn="l" rtl="0" eaLnBrk="1" fontAlgn="t" latinLnBrk="0" hangingPunct="1">
              <a:lnSpc>
                <a:spcPct val="100000"/>
              </a:lnSpc>
              <a:spcBef>
                <a:spcPts val="0"/>
              </a:spcBef>
              <a:spcAft>
                <a:spcPts val="0"/>
              </a:spcAft>
              <a:buNone/>
            </a:pPr>
            <a:r>
              <a:rPr lang="en-US" sz="2000" b="1" i="0" u="none" strike="noStrike" kern="1200" dirty="0" err="1">
                <a:solidFill>
                  <a:srgbClr val="000514"/>
                </a:solidFill>
                <a:effectLst/>
              </a:rPr>
              <a:t>Sulphasalazine</a:t>
            </a:r>
            <a:endParaRPr lang="en-US" sz="2000" b="1" i="0" u="none" strike="noStrike" dirty="0">
              <a:effectLst/>
            </a:endParaRPr>
          </a:p>
          <a:p>
            <a:pPr marL="0" indent="0" algn="l" rtl="0" eaLnBrk="1" fontAlgn="t" latinLnBrk="0" hangingPunct="1">
              <a:lnSpc>
                <a:spcPct val="100000"/>
              </a:lnSpc>
              <a:spcBef>
                <a:spcPts val="0"/>
              </a:spcBef>
              <a:spcAft>
                <a:spcPts val="0"/>
              </a:spcAft>
              <a:buNone/>
            </a:pPr>
            <a:r>
              <a:rPr lang="en-US" sz="2000" b="1" i="0" u="none" strike="noStrike" kern="1200" dirty="0">
                <a:solidFill>
                  <a:srgbClr val="000514"/>
                </a:solidFill>
                <a:effectLst/>
              </a:rPr>
              <a:t>                                                                    </a:t>
            </a:r>
            <a:r>
              <a:rPr lang="en-US" sz="2000" b="1" i="0" u="none" strike="noStrike" kern="1200" dirty="0" err="1">
                <a:solidFill>
                  <a:srgbClr val="000514"/>
                </a:solidFill>
                <a:effectLst/>
              </a:rPr>
              <a:t>CyclosporineA</a:t>
            </a:r>
            <a:endParaRPr lang="en-US" sz="2000" b="1" i="0" u="none" strike="noStrike" dirty="0">
              <a:effectLst/>
            </a:endParaRPr>
          </a:p>
          <a:p>
            <a:pPr marL="0" indent="0" algn="l" rtl="0" eaLnBrk="1" fontAlgn="t" latinLnBrk="0" hangingPunct="1">
              <a:lnSpc>
                <a:spcPct val="100000"/>
              </a:lnSpc>
              <a:spcBef>
                <a:spcPts val="0"/>
              </a:spcBef>
              <a:spcAft>
                <a:spcPts val="0"/>
              </a:spcAft>
              <a:buNone/>
            </a:pPr>
            <a:r>
              <a:rPr lang="en-US" sz="2000" b="1" i="0" u="none" strike="noStrike" kern="1200" dirty="0">
                <a:solidFill>
                  <a:srgbClr val="000514"/>
                </a:solidFill>
                <a:effectLst/>
              </a:rPr>
              <a:t>Leflunomide</a:t>
            </a:r>
            <a:endParaRPr lang="en-US" sz="2000" b="1" i="0" u="none" strike="noStrike" dirty="0">
              <a:effectLst/>
            </a:endParaRPr>
          </a:p>
          <a:p>
            <a:pPr marL="0" indent="0" algn="l" rtl="0" eaLnBrk="1" fontAlgn="t" latinLnBrk="0" hangingPunct="1">
              <a:lnSpc>
                <a:spcPct val="150000"/>
              </a:lnSpc>
              <a:spcBef>
                <a:spcPts val="0"/>
              </a:spcBef>
              <a:spcAft>
                <a:spcPts val="0"/>
              </a:spcAft>
              <a:buNone/>
            </a:pPr>
            <a:r>
              <a:rPr lang="en-US" sz="2000" b="1" i="0" u="none" strike="noStrike" kern="1200" dirty="0">
                <a:solidFill>
                  <a:srgbClr val="000514"/>
                </a:solidFill>
                <a:effectLst/>
              </a:rPr>
              <a:t>                                                                  D-penicillamine/</a:t>
            </a:r>
            <a:r>
              <a:rPr lang="en-US" sz="2000" b="1" i="0" u="none" strike="noStrike" kern="1200" dirty="0" err="1">
                <a:solidFill>
                  <a:srgbClr val="000514"/>
                </a:solidFill>
                <a:effectLst/>
              </a:rPr>
              <a:t>bucillamine</a:t>
            </a:r>
            <a:endParaRPr lang="en-US" sz="2000" b="1" i="0" u="none" strike="noStrike" dirty="0">
              <a:effectLst/>
            </a:endParaRPr>
          </a:p>
          <a:p>
            <a:pPr marL="0" indent="0" algn="l" rtl="0" eaLnBrk="1" fontAlgn="t" latinLnBrk="0" hangingPunct="1">
              <a:lnSpc>
                <a:spcPct val="150000"/>
              </a:lnSpc>
              <a:spcBef>
                <a:spcPts val="0"/>
              </a:spcBef>
              <a:spcAft>
                <a:spcPts val="0"/>
              </a:spcAft>
              <a:buNone/>
            </a:pPr>
            <a:r>
              <a:rPr lang="en-US" sz="2000" b="1" i="0" u="none" strike="noStrike" kern="1200" dirty="0">
                <a:solidFill>
                  <a:srgbClr val="000514"/>
                </a:solidFill>
                <a:effectLst/>
              </a:rPr>
              <a:t>                                                                  Minocycline/Doxycycline  Levamisole</a:t>
            </a:r>
            <a:endParaRPr lang="en-US" sz="2000" b="1" i="0" u="none" strike="noStrike" dirty="0">
              <a:effectLst/>
            </a:endParaRPr>
          </a:p>
          <a:p>
            <a:pPr marL="0" indent="0" algn="l" rtl="0" eaLnBrk="1" fontAlgn="t" latinLnBrk="0" hangingPunct="1">
              <a:lnSpc>
                <a:spcPct val="150000"/>
              </a:lnSpc>
              <a:spcBef>
                <a:spcPts val="0"/>
              </a:spcBef>
              <a:spcAft>
                <a:spcPts val="0"/>
              </a:spcAft>
              <a:buNone/>
            </a:pPr>
            <a:r>
              <a:rPr lang="en-US" sz="2000" b="1" i="0" u="none" strike="noStrike" kern="1200" dirty="0">
                <a:solidFill>
                  <a:srgbClr val="000514"/>
                </a:solidFill>
                <a:effectLst/>
              </a:rPr>
              <a:t>                                                                  </a:t>
            </a:r>
            <a:r>
              <a:rPr lang="en-US" sz="2000" b="1" i="0" u="none" strike="noStrike" kern="1200" dirty="0" err="1">
                <a:solidFill>
                  <a:srgbClr val="000514"/>
                </a:solidFill>
                <a:effectLst/>
              </a:rPr>
              <a:t>Azathioprine,cyclophosphamide</a:t>
            </a:r>
            <a:r>
              <a:rPr lang="en-US" sz="2000" b="1" i="0" u="none" strike="noStrike" kern="1200" dirty="0">
                <a:solidFill>
                  <a:srgbClr val="000514"/>
                </a:solidFill>
                <a:effectLst/>
              </a:rPr>
              <a:t>, </a:t>
            </a:r>
          </a:p>
          <a:p>
            <a:pPr marL="0" indent="0" algn="l" rtl="0" eaLnBrk="1" fontAlgn="t" latinLnBrk="0" hangingPunct="1">
              <a:lnSpc>
                <a:spcPct val="150000"/>
              </a:lnSpc>
              <a:spcBef>
                <a:spcPts val="0"/>
              </a:spcBef>
              <a:spcAft>
                <a:spcPts val="0"/>
              </a:spcAft>
              <a:buNone/>
            </a:pPr>
            <a:r>
              <a:rPr lang="en-US" sz="2000" b="1" i="0" u="none" strike="noStrike" kern="1200" dirty="0">
                <a:solidFill>
                  <a:srgbClr val="000514"/>
                </a:solidFill>
                <a:effectLst/>
              </a:rPr>
              <a:t>                                                                   Chlorambucil</a:t>
            </a:r>
            <a:endParaRPr lang="en-US" sz="2000" b="1" i="0" u="none" strike="noStrike" dirty="0">
              <a:effectLst/>
            </a:endParaRPr>
          </a:p>
          <a:p>
            <a:pPr>
              <a:lnSpc>
                <a:spcPct val="100000"/>
              </a:lnSpc>
            </a:pPr>
            <a:endParaRPr lang="en-US" sz="2000" b="1" dirty="0"/>
          </a:p>
        </p:txBody>
      </p:sp>
    </p:spTree>
    <p:extLst>
      <p:ext uri="{BB962C8B-B14F-4D97-AF65-F5344CB8AC3E}">
        <p14:creationId xmlns:p14="http://schemas.microsoft.com/office/powerpoint/2010/main" val="1956450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DAFC-9A43-9288-2512-BF4DB9B26E13}"/>
              </a:ext>
            </a:extLst>
          </p:cNvPr>
          <p:cNvSpPr>
            <a:spLocks noGrp="1"/>
          </p:cNvSpPr>
          <p:nvPr>
            <p:ph type="title"/>
          </p:nvPr>
        </p:nvSpPr>
        <p:spPr>
          <a:xfrm>
            <a:off x="838200" y="485441"/>
            <a:ext cx="10515600" cy="1325563"/>
          </a:xfrm>
        </p:spPr>
        <p:txBody>
          <a:bodyPr>
            <a:noAutofit/>
          </a:bodyPr>
          <a:lstStyle/>
          <a:p>
            <a:pPr algn="ctr"/>
            <a:r>
              <a:rPr lang="en-IN" b="1" dirty="0">
                <a:solidFill>
                  <a:srgbClr val="FF0000"/>
                </a:solidFill>
              </a:rPr>
              <a:t>Immunosuppressive therapy</a:t>
            </a:r>
            <a:br>
              <a:rPr lang="en-IN" b="1" dirty="0">
                <a:solidFill>
                  <a:srgbClr val="FF0000"/>
                </a:solidFill>
              </a:rPr>
            </a:br>
            <a:br>
              <a:rPr lang="en-IN" b="1" dirty="0">
                <a:solidFill>
                  <a:srgbClr val="FF0000"/>
                </a:solidFill>
              </a:rPr>
            </a:br>
            <a:br>
              <a:rPr lang="en-IN" b="1" dirty="0">
                <a:solidFill>
                  <a:srgbClr val="FF0000"/>
                </a:solidFill>
              </a:rPr>
            </a:br>
            <a:endParaRPr lang="en-US" b="1" dirty="0"/>
          </a:p>
        </p:txBody>
      </p:sp>
      <p:graphicFrame>
        <p:nvGraphicFramePr>
          <p:cNvPr id="4" name="Table 4">
            <a:extLst>
              <a:ext uri="{FF2B5EF4-FFF2-40B4-BE49-F238E27FC236}">
                <a16:creationId xmlns:a16="http://schemas.microsoft.com/office/drawing/2014/main" id="{5D5DE7EF-55A8-CB9F-5510-0692754E3DEE}"/>
              </a:ext>
            </a:extLst>
          </p:cNvPr>
          <p:cNvGraphicFramePr>
            <a:graphicFrameLocks noGrp="1"/>
          </p:cNvGraphicFramePr>
          <p:nvPr>
            <p:ph idx="1"/>
            <p:extLst>
              <p:ext uri="{D42A27DB-BD31-4B8C-83A1-F6EECF244321}">
                <p14:modId xmlns:p14="http://schemas.microsoft.com/office/powerpoint/2010/main" val="896402094"/>
              </p:ext>
            </p:extLst>
          </p:nvPr>
        </p:nvGraphicFramePr>
        <p:xfrm>
          <a:off x="838200" y="871803"/>
          <a:ext cx="10515597" cy="5577768"/>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852261136"/>
                    </a:ext>
                  </a:extLst>
                </a:gridCol>
                <a:gridCol w="3505199">
                  <a:extLst>
                    <a:ext uri="{9D8B030D-6E8A-4147-A177-3AD203B41FA5}">
                      <a16:colId xmlns:a16="http://schemas.microsoft.com/office/drawing/2014/main" val="949993130"/>
                    </a:ext>
                  </a:extLst>
                </a:gridCol>
                <a:gridCol w="3505199">
                  <a:extLst>
                    <a:ext uri="{9D8B030D-6E8A-4147-A177-3AD203B41FA5}">
                      <a16:colId xmlns:a16="http://schemas.microsoft.com/office/drawing/2014/main" val="948883690"/>
                    </a:ext>
                  </a:extLst>
                </a:gridCol>
              </a:tblGrid>
              <a:tr h="460048">
                <a:tc>
                  <a:txBody>
                    <a:bodyPr/>
                    <a:lstStyle/>
                    <a:p>
                      <a:endParaRPr lang="en-US" sz="2800" b="1"/>
                    </a:p>
                  </a:txBody>
                  <a:tcPr/>
                </a:tc>
                <a:tc>
                  <a:txBody>
                    <a:bodyPr/>
                    <a:lstStyle/>
                    <a:p>
                      <a:endParaRPr lang="en-US" sz="2800" b="1"/>
                    </a:p>
                  </a:txBody>
                  <a:tcPr/>
                </a:tc>
                <a:tc>
                  <a:txBody>
                    <a:bodyPr/>
                    <a:lstStyle/>
                    <a:p>
                      <a:endParaRPr lang="en-US" sz="2800" b="1"/>
                    </a:p>
                  </a:txBody>
                  <a:tcPr/>
                </a:tc>
                <a:extLst>
                  <a:ext uri="{0D108BD9-81ED-4DB2-BD59-A6C34878D82A}">
                    <a16:rowId xmlns:a16="http://schemas.microsoft.com/office/drawing/2014/main" val="982210751"/>
                  </a:ext>
                </a:extLst>
              </a:tr>
              <a:tr h="460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rPr>
                        <a:t>Agent</a:t>
                      </a:r>
                      <a:endParaRPr lang="en-IN" sz="2800" b="1" dirty="0">
                        <a:solidFill>
                          <a:schemeClr val="tx1"/>
                        </a:solidFill>
                      </a:endParaRP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rPr>
                        <a:t>Usual dose/route</a:t>
                      </a:r>
                      <a:endParaRPr lang="en-IN" sz="2800" b="1" dirty="0">
                        <a:solidFill>
                          <a:schemeClr val="tx1"/>
                        </a:solidFill>
                      </a:endParaRP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rPr>
                        <a:t>Side effects</a:t>
                      </a:r>
                      <a:endParaRPr lang="en-IN" sz="2800" b="1" dirty="0">
                        <a:solidFill>
                          <a:schemeClr val="tx1"/>
                        </a:solidFill>
                      </a:endParaRPr>
                    </a:p>
                  </a:txBody>
                  <a:tcPr marT="45711" marB="45711"/>
                </a:tc>
                <a:extLst>
                  <a:ext uri="{0D108BD9-81ED-4DB2-BD59-A6C34878D82A}">
                    <a16:rowId xmlns:a16="http://schemas.microsoft.com/office/drawing/2014/main" val="1672939024"/>
                  </a:ext>
                </a:extLst>
              </a:tr>
              <a:tr h="1217759">
                <a:tc>
                  <a:txBody>
                    <a:bodyPr/>
                    <a:lstStyle/>
                    <a:p>
                      <a:r>
                        <a:rPr lang="en-IN" sz="2800" b="1" i="1" dirty="0" err="1">
                          <a:solidFill>
                            <a:schemeClr val="tx1"/>
                          </a:solidFill>
                        </a:rPr>
                        <a:t>Azathioprine</a:t>
                      </a:r>
                      <a:endParaRPr lang="en-IN" sz="2800" b="1" i="1" dirty="0">
                        <a:solidFill>
                          <a:schemeClr val="tx1"/>
                        </a:solidFill>
                      </a:endParaRPr>
                    </a:p>
                  </a:txBody>
                  <a:tcPr marT="45711" marB="45711"/>
                </a:tc>
                <a:tc>
                  <a:txBody>
                    <a:bodyPr/>
                    <a:lstStyle/>
                    <a:p>
                      <a:r>
                        <a:rPr lang="en-IN" sz="2800" b="1" dirty="0">
                          <a:solidFill>
                            <a:schemeClr val="tx1"/>
                          </a:solidFill>
                        </a:rPr>
                        <a:t>50-150</a:t>
                      </a:r>
                      <a:r>
                        <a:rPr lang="en-IN" sz="2800" b="1" baseline="0" dirty="0">
                          <a:solidFill>
                            <a:schemeClr val="tx1"/>
                          </a:solidFill>
                        </a:rPr>
                        <a:t> mg orally</a:t>
                      </a:r>
                      <a:endParaRPr lang="en-IN" sz="2800" b="1" dirty="0">
                        <a:solidFill>
                          <a:schemeClr val="tx1"/>
                        </a:solidFill>
                      </a:endParaRPr>
                    </a:p>
                  </a:txBody>
                  <a:tcPr marT="45711" marB="45711"/>
                </a:tc>
                <a:tc>
                  <a:txBody>
                    <a:bodyPr/>
                    <a:lstStyle/>
                    <a:p>
                      <a:r>
                        <a:rPr lang="en-US" sz="2800" b="1" dirty="0">
                          <a:solidFill>
                            <a:schemeClr val="tx1"/>
                          </a:solidFill>
                        </a:rPr>
                        <a:t>GI side effects , </a:t>
                      </a:r>
                      <a:r>
                        <a:rPr lang="en-US" sz="2800" b="1" dirty="0" err="1">
                          <a:solidFill>
                            <a:schemeClr val="tx1"/>
                          </a:solidFill>
                        </a:rPr>
                        <a:t>myelosuppression</a:t>
                      </a:r>
                      <a:r>
                        <a:rPr lang="en-US" sz="2800" b="1" dirty="0">
                          <a:solidFill>
                            <a:schemeClr val="tx1"/>
                          </a:solidFill>
                        </a:rPr>
                        <a:t>, infection,</a:t>
                      </a:r>
                      <a:endParaRPr lang="en-IN" sz="2800" b="1" dirty="0">
                        <a:solidFill>
                          <a:schemeClr val="tx1"/>
                        </a:solidFill>
                      </a:endParaRPr>
                    </a:p>
                  </a:txBody>
                  <a:tcPr marT="45711" marB="45711"/>
                </a:tc>
                <a:extLst>
                  <a:ext uri="{0D108BD9-81ED-4DB2-BD59-A6C34878D82A}">
                    <a16:rowId xmlns:a16="http://schemas.microsoft.com/office/drawing/2014/main" val="3064756104"/>
                  </a:ext>
                </a:extLst>
              </a:tr>
              <a:tr h="12177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i="1" dirty="0" err="1">
                          <a:solidFill>
                            <a:schemeClr val="tx1"/>
                          </a:solidFill>
                        </a:rPr>
                        <a:t>Cyclosporin</a:t>
                      </a:r>
                      <a:r>
                        <a:rPr lang="en-US" sz="2800" b="1" i="1" baseline="0" dirty="0">
                          <a:solidFill>
                            <a:schemeClr val="tx1"/>
                          </a:solidFill>
                        </a:rPr>
                        <a:t> A</a:t>
                      </a:r>
                      <a:endParaRPr lang="en-IN" sz="2800" b="1" i="1" dirty="0">
                        <a:solidFill>
                          <a:schemeClr val="tx1"/>
                        </a:solidFill>
                      </a:endParaRPr>
                    </a:p>
                  </a:txBody>
                  <a:tcPr marT="45711" marB="45711"/>
                </a:tc>
                <a:tc>
                  <a:txBody>
                    <a:bodyPr/>
                    <a:lstStyle/>
                    <a:p>
                      <a:r>
                        <a:rPr lang="en-IN" sz="2800" b="1" dirty="0">
                          <a:solidFill>
                            <a:schemeClr val="tx1"/>
                          </a:solidFill>
                        </a:rPr>
                        <a:t>3-5 mg/kg/day</a:t>
                      </a:r>
                    </a:p>
                  </a:txBody>
                  <a:tcPr marT="45711" marB="45711"/>
                </a:tc>
                <a:tc>
                  <a:txBody>
                    <a:bodyPr/>
                    <a:lstStyle/>
                    <a:p>
                      <a:r>
                        <a:rPr lang="en-IN" sz="2800" b="1" dirty="0" err="1">
                          <a:solidFill>
                            <a:schemeClr val="tx1"/>
                          </a:solidFill>
                        </a:rPr>
                        <a:t>Nephrotoxic</a:t>
                      </a:r>
                      <a:r>
                        <a:rPr lang="en-IN" sz="2800" b="1" dirty="0">
                          <a:solidFill>
                            <a:schemeClr val="tx1"/>
                          </a:solidFill>
                        </a:rPr>
                        <a:t> , hypertension , </a:t>
                      </a:r>
                      <a:r>
                        <a:rPr lang="en-IN" sz="2800" b="1" dirty="0" err="1">
                          <a:solidFill>
                            <a:schemeClr val="tx1"/>
                          </a:solidFill>
                        </a:rPr>
                        <a:t>hyperkalemia</a:t>
                      </a:r>
                      <a:endParaRPr lang="en-IN" sz="2800" b="1" dirty="0">
                        <a:solidFill>
                          <a:schemeClr val="tx1"/>
                        </a:solidFill>
                      </a:endParaRPr>
                    </a:p>
                  </a:txBody>
                  <a:tcPr marT="45711" marB="45711"/>
                </a:tc>
                <a:extLst>
                  <a:ext uri="{0D108BD9-81ED-4DB2-BD59-A6C34878D82A}">
                    <a16:rowId xmlns:a16="http://schemas.microsoft.com/office/drawing/2014/main" val="2242159747"/>
                  </a:ext>
                </a:extLst>
              </a:tr>
              <a:tr h="1596622">
                <a:tc>
                  <a:txBody>
                    <a:bodyPr/>
                    <a:lstStyle/>
                    <a:p>
                      <a:r>
                        <a:rPr lang="en-IN" sz="2800" b="1" i="1" dirty="0">
                          <a:solidFill>
                            <a:schemeClr val="tx1"/>
                          </a:solidFill>
                        </a:rPr>
                        <a:t>Cyclophosphamide</a:t>
                      </a:r>
                    </a:p>
                  </a:txBody>
                  <a:tcPr marT="45711" marB="45711"/>
                </a:tc>
                <a:tc>
                  <a:txBody>
                    <a:bodyPr/>
                    <a:lstStyle/>
                    <a:p>
                      <a:r>
                        <a:rPr lang="en-IN" sz="2800" b="1" dirty="0">
                          <a:solidFill>
                            <a:schemeClr val="tx1"/>
                          </a:solidFill>
                        </a:rPr>
                        <a:t>50</a:t>
                      </a:r>
                      <a:r>
                        <a:rPr lang="en-IN" sz="2800" b="1" baseline="0" dirty="0">
                          <a:solidFill>
                            <a:schemeClr val="tx1"/>
                          </a:solidFill>
                        </a:rPr>
                        <a:t> -150 mg orally</a:t>
                      </a:r>
                      <a:endParaRPr lang="en-IN" sz="2800" b="1" dirty="0">
                        <a:solidFill>
                          <a:schemeClr val="tx1"/>
                        </a:solidFill>
                      </a:endParaRPr>
                    </a:p>
                  </a:txBody>
                  <a:tcPr marT="45711" marB="45711"/>
                </a:tc>
                <a:tc>
                  <a:txBody>
                    <a:bodyPr/>
                    <a:lstStyle/>
                    <a:p>
                      <a:r>
                        <a:rPr lang="en-IN" sz="2800" b="1" dirty="0" err="1">
                          <a:solidFill>
                            <a:schemeClr val="tx1"/>
                          </a:solidFill>
                        </a:rPr>
                        <a:t>Myelosuppression</a:t>
                      </a:r>
                      <a:r>
                        <a:rPr lang="en-IN" sz="2800" b="1" baseline="0" dirty="0">
                          <a:solidFill>
                            <a:schemeClr val="tx1"/>
                          </a:solidFill>
                        </a:rPr>
                        <a:t> , </a:t>
                      </a:r>
                      <a:r>
                        <a:rPr lang="en-IN" sz="2800" b="1" baseline="0" dirty="0" err="1">
                          <a:solidFill>
                            <a:schemeClr val="tx1"/>
                          </a:solidFill>
                        </a:rPr>
                        <a:t>gonadal</a:t>
                      </a:r>
                      <a:r>
                        <a:rPr lang="en-IN" sz="2800" b="1" baseline="0" dirty="0">
                          <a:solidFill>
                            <a:schemeClr val="tx1"/>
                          </a:solidFill>
                        </a:rPr>
                        <a:t> toxicity ,hemorrhagic cystitis , bladder cancer</a:t>
                      </a:r>
                      <a:endParaRPr lang="en-IN" sz="2800" b="1" dirty="0">
                        <a:solidFill>
                          <a:schemeClr val="tx1"/>
                        </a:solidFill>
                      </a:endParaRPr>
                    </a:p>
                  </a:txBody>
                  <a:tcPr marT="45711" marB="45711"/>
                </a:tc>
                <a:extLst>
                  <a:ext uri="{0D108BD9-81ED-4DB2-BD59-A6C34878D82A}">
                    <a16:rowId xmlns:a16="http://schemas.microsoft.com/office/drawing/2014/main" val="978724276"/>
                  </a:ext>
                </a:extLst>
              </a:tr>
            </a:tbl>
          </a:graphicData>
        </a:graphic>
      </p:graphicFrame>
    </p:spTree>
    <p:extLst>
      <p:ext uri="{BB962C8B-B14F-4D97-AF65-F5344CB8AC3E}">
        <p14:creationId xmlns:p14="http://schemas.microsoft.com/office/powerpoint/2010/main" val="2746680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DF00D-1631-70AD-4A50-91808C7C3CC6}"/>
              </a:ext>
            </a:extLst>
          </p:cNvPr>
          <p:cNvSpPr>
            <a:spLocks noGrp="1"/>
          </p:cNvSpPr>
          <p:nvPr>
            <p:ph type="title"/>
          </p:nvPr>
        </p:nvSpPr>
        <p:spPr/>
        <p:txBody>
          <a:bodyPr/>
          <a:lstStyle/>
          <a:p>
            <a:pPr algn="ctr"/>
            <a:r>
              <a:rPr lang="en-US" sz="4400" b="1" dirty="0">
                <a:solidFill>
                  <a:srgbClr val="FF0000"/>
                </a:solidFill>
              </a:rPr>
              <a:t>BIOLOGICS IN RA</a:t>
            </a:r>
            <a:endParaRPr lang="en-US" b="1" dirty="0"/>
          </a:p>
        </p:txBody>
      </p:sp>
      <p:sp>
        <p:nvSpPr>
          <p:cNvPr id="3" name="Content Placeholder 2">
            <a:extLst>
              <a:ext uri="{FF2B5EF4-FFF2-40B4-BE49-F238E27FC236}">
                <a16:creationId xmlns:a16="http://schemas.microsoft.com/office/drawing/2014/main" id="{402A5050-F425-1ACE-1F7D-5F6B9B89D0CB}"/>
              </a:ext>
            </a:extLst>
          </p:cNvPr>
          <p:cNvSpPr>
            <a:spLocks noGrp="1"/>
          </p:cNvSpPr>
          <p:nvPr>
            <p:ph idx="1"/>
          </p:nvPr>
        </p:nvSpPr>
        <p:spPr/>
        <p:txBody>
          <a:bodyPr>
            <a:normAutofit/>
          </a:bodyPr>
          <a:lstStyle/>
          <a:p>
            <a:pPr>
              <a:buClr>
                <a:srgbClr val="FF0000"/>
              </a:buClr>
              <a:buFont typeface="Wingdings" panose="05000000000000000000" pitchFamily="2" charset="2"/>
              <a:buChar char="q"/>
              <a:defRPr/>
            </a:pPr>
            <a:r>
              <a:rPr lang="en-US" b="1" dirty="0"/>
              <a:t>Cytokines such as TNF-</a:t>
            </a:r>
            <a:r>
              <a:rPr lang="el-GR" b="1" dirty="0"/>
              <a:t>α</a:t>
            </a:r>
            <a:r>
              <a:rPr lang="en-US" b="1" dirty="0"/>
              <a:t> ,IL-1,IL-10 etc. are key mediators of immune function in RA and have been major targets of therapeutic manipulations in RA.</a:t>
            </a:r>
          </a:p>
          <a:p>
            <a:pPr>
              <a:buClr>
                <a:srgbClr val="FF0000"/>
              </a:buClr>
              <a:buFont typeface="Wingdings" panose="05000000000000000000" pitchFamily="2" charset="2"/>
              <a:buChar char="q"/>
              <a:defRPr/>
            </a:pPr>
            <a:r>
              <a:rPr lang="en-US" b="1" dirty="0"/>
              <a:t>Various biologicals approved in RA are:-</a:t>
            </a:r>
          </a:p>
          <a:p>
            <a:pPr marL="971550" lvl="1" indent="-514350">
              <a:buClr>
                <a:srgbClr val="FF0000"/>
              </a:buClr>
              <a:buFont typeface="+mj-lt"/>
              <a:buAutoNum type="arabicParenR"/>
              <a:defRPr/>
            </a:pPr>
            <a:r>
              <a:rPr lang="en-US" sz="2000" b="1" dirty="0">
                <a:solidFill>
                  <a:srgbClr val="FF0000"/>
                </a:solidFill>
              </a:rPr>
              <a:t>Anti-TNF agents: </a:t>
            </a:r>
            <a:r>
              <a:rPr lang="en-US" sz="2000" b="1" dirty="0" err="1"/>
              <a:t>Infliximab,Etanercept</a:t>
            </a:r>
            <a:r>
              <a:rPr lang="en-US" sz="2000" b="1" dirty="0"/>
              <a:t>.</a:t>
            </a:r>
            <a:endParaRPr lang="en-US" sz="2000" b="1" dirty="0">
              <a:solidFill>
                <a:srgbClr val="FF0000"/>
              </a:solidFill>
            </a:endParaRPr>
          </a:p>
          <a:p>
            <a:pPr marL="971550" lvl="1" indent="-514350">
              <a:buClr>
                <a:srgbClr val="FF0000"/>
              </a:buClr>
              <a:buFont typeface="+mj-lt"/>
              <a:buAutoNum type="arabicParenR"/>
              <a:defRPr/>
            </a:pPr>
            <a:r>
              <a:rPr lang="en-US" sz="2000" b="1" dirty="0">
                <a:solidFill>
                  <a:srgbClr val="FF0000"/>
                </a:solidFill>
              </a:rPr>
              <a:t> IL-1 receptor antagonist : </a:t>
            </a:r>
            <a:r>
              <a:rPr lang="en-US" sz="2000" b="1" dirty="0"/>
              <a:t>Anakinra</a:t>
            </a:r>
          </a:p>
          <a:p>
            <a:pPr marL="971550" lvl="1" indent="-514350">
              <a:buClr>
                <a:srgbClr val="FF0000"/>
              </a:buClr>
              <a:buFont typeface="+mj-lt"/>
              <a:buAutoNum type="arabicParenR"/>
              <a:defRPr/>
            </a:pPr>
            <a:r>
              <a:rPr lang="en-US" sz="2000" b="1" dirty="0">
                <a:solidFill>
                  <a:srgbClr val="FF0000"/>
                </a:solidFill>
              </a:rPr>
              <a:t>   IL-6 receptor antagonist : </a:t>
            </a:r>
            <a:r>
              <a:rPr lang="en-US" sz="2000" b="1" dirty="0"/>
              <a:t>Tocilizumab</a:t>
            </a:r>
          </a:p>
          <a:p>
            <a:pPr marL="971550" lvl="1" indent="-514350">
              <a:buClr>
                <a:srgbClr val="FF0000"/>
              </a:buClr>
              <a:buFont typeface="+mj-lt"/>
              <a:buAutoNum type="arabicParenR"/>
              <a:defRPr/>
            </a:pPr>
            <a:r>
              <a:rPr lang="en-US" sz="2000" b="1" dirty="0">
                <a:solidFill>
                  <a:srgbClr val="FF0000"/>
                </a:solidFill>
              </a:rPr>
              <a:t>Anti CD20 antibody: </a:t>
            </a:r>
            <a:r>
              <a:rPr lang="en-US" sz="2000" b="1" dirty="0"/>
              <a:t>Rituximab</a:t>
            </a:r>
          </a:p>
          <a:p>
            <a:pPr marL="971550" lvl="1" indent="-514350">
              <a:buClr>
                <a:srgbClr val="FF0000"/>
              </a:buClr>
              <a:buFont typeface="+mj-lt"/>
              <a:buAutoNum type="arabicParenR"/>
              <a:defRPr/>
            </a:pPr>
            <a:r>
              <a:rPr lang="en-US" sz="2000" b="1" dirty="0">
                <a:solidFill>
                  <a:srgbClr val="FF0000"/>
                </a:solidFill>
              </a:rPr>
              <a:t>T cell costimulatory inhibitor: </a:t>
            </a:r>
            <a:r>
              <a:rPr lang="en-US" sz="2000" b="1" dirty="0"/>
              <a:t>Abatacept</a:t>
            </a:r>
          </a:p>
          <a:p>
            <a:pPr marL="1485900" lvl="3" indent="-571500">
              <a:buClr>
                <a:srgbClr val="FFC000"/>
              </a:buClr>
              <a:buFont typeface="+mj-lt"/>
              <a:buAutoNum type="romanLcPeriod"/>
              <a:defRPr/>
            </a:pPr>
            <a:endParaRPr lang="en-US" sz="2400" b="1" dirty="0"/>
          </a:p>
          <a:p>
            <a:pPr marL="1485900" lvl="3" indent="-571500">
              <a:buClr>
                <a:srgbClr val="FFC000"/>
              </a:buClr>
              <a:buFont typeface="Wingdings" panose="05000000000000000000" pitchFamily="2" charset="2"/>
              <a:buAutoNum type="romanUcPeriod" startAt="5"/>
              <a:defRPr/>
            </a:pPr>
            <a:endParaRPr lang="en-US" sz="2400" b="1" dirty="0"/>
          </a:p>
          <a:p>
            <a:pPr marL="571500" indent="-571500">
              <a:buClr>
                <a:srgbClr val="FFC000"/>
              </a:buClr>
              <a:buFont typeface="+mj-lt"/>
              <a:buAutoNum type="romanLcPeriod"/>
              <a:defRPr/>
            </a:pPr>
            <a:endParaRPr lang="en-IN" b="1" dirty="0"/>
          </a:p>
          <a:p>
            <a:endParaRPr lang="en-US" b="1" dirty="0"/>
          </a:p>
        </p:txBody>
      </p:sp>
    </p:spTree>
    <p:extLst>
      <p:ext uri="{BB962C8B-B14F-4D97-AF65-F5344CB8AC3E}">
        <p14:creationId xmlns:p14="http://schemas.microsoft.com/office/powerpoint/2010/main" val="2422422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A521F-FD93-0532-AB77-C4A3CE651253}"/>
              </a:ext>
            </a:extLst>
          </p:cNvPr>
          <p:cNvSpPr>
            <a:spLocks noGrp="1"/>
          </p:cNvSpPr>
          <p:nvPr>
            <p:ph type="title"/>
          </p:nvPr>
        </p:nvSpPr>
        <p:spPr/>
        <p:txBody>
          <a:bodyPr/>
          <a:lstStyle/>
          <a:p>
            <a:pPr algn="ctr"/>
            <a:r>
              <a:rPr lang="en-IN" sz="4400" b="1" dirty="0">
                <a:solidFill>
                  <a:srgbClr val="FF0000"/>
                </a:solidFill>
              </a:rPr>
              <a:t>Surgical Approaches</a:t>
            </a:r>
            <a:endParaRPr lang="en-US" b="1" dirty="0"/>
          </a:p>
        </p:txBody>
      </p:sp>
      <p:sp>
        <p:nvSpPr>
          <p:cNvPr id="3" name="Content Placeholder 2">
            <a:extLst>
              <a:ext uri="{FF2B5EF4-FFF2-40B4-BE49-F238E27FC236}">
                <a16:creationId xmlns:a16="http://schemas.microsoft.com/office/drawing/2014/main" id="{30A7271C-05F6-56F2-BC6B-7E380E8CD659}"/>
              </a:ext>
            </a:extLst>
          </p:cNvPr>
          <p:cNvSpPr>
            <a:spLocks noGrp="1"/>
          </p:cNvSpPr>
          <p:nvPr>
            <p:ph idx="1"/>
          </p:nvPr>
        </p:nvSpPr>
        <p:spPr/>
        <p:txBody>
          <a:bodyPr>
            <a:normAutofit/>
          </a:bodyPr>
          <a:lstStyle/>
          <a:p>
            <a:pPr eaLnBrk="1" hangingPunct="1">
              <a:lnSpc>
                <a:spcPct val="90000"/>
              </a:lnSpc>
              <a:buClr>
                <a:srgbClr val="FF0000"/>
              </a:buClr>
              <a:buFont typeface="Wingdings" panose="05000000000000000000" pitchFamily="2" charset="2"/>
              <a:buChar char="v"/>
              <a:defRPr/>
            </a:pPr>
            <a:endParaRPr lang="en-IN" sz="2800" b="1" dirty="0"/>
          </a:p>
          <a:p>
            <a:pPr eaLnBrk="1" hangingPunct="1">
              <a:lnSpc>
                <a:spcPct val="90000"/>
              </a:lnSpc>
              <a:buClr>
                <a:srgbClr val="FF0000"/>
              </a:buClr>
              <a:buFont typeface="Wingdings" panose="05000000000000000000" pitchFamily="2" charset="2"/>
              <a:buChar char="v"/>
              <a:defRPr/>
            </a:pPr>
            <a:r>
              <a:rPr lang="en-IN" sz="2800" b="1" dirty="0"/>
              <a:t>Synovectomy is recommended if intense synovitis is persistent despite medical treatment.</a:t>
            </a:r>
          </a:p>
          <a:p>
            <a:pPr eaLnBrk="1" hangingPunct="1">
              <a:lnSpc>
                <a:spcPct val="90000"/>
              </a:lnSpc>
              <a:buClr>
                <a:srgbClr val="FF0000"/>
              </a:buClr>
              <a:buFont typeface="Wingdings" panose="05000000000000000000" pitchFamily="2" charset="2"/>
              <a:buChar char="v"/>
              <a:defRPr/>
            </a:pPr>
            <a:r>
              <a:rPr lang="en-IN" sz="2800" b="1" dirty="0"/>
              <a:t>Total joint arthroplasties, particularly of the knee, hip, wrist, and elbow, are highly successful.</a:t>
            </a:r>
          </a:p>
          <a:p>
            <a:pPr eaLnBrk="1" hangingPunct="1">
              <a:lnSpc>
                <a:spcPct val="90000"/>
              </a:lnSpc>
              <a:buClr>
                <a:srgbClr val="FF0000"/>
              </a:buClr>
              <a:buFont typeface="Wingdings" panose="05000000000000000000" pitchFamily="2" charset="2"/>
              <a:buChar char="v"/>
              <a:defRPr/>
            </a:pPr>
            <a:r>
              <a:rPr lang="en-IN" sz="2800" b="1" dirty="0"/>
              <a:t> </a:t>
            </a:r>
            <a:r>
              <a:rPr lang="en-IN" b="1" dirty="0"/>
              <a:t>R</a:t>
            </a:r>
            <a:r>
              <a:rPr lang="en-IN" sz="2800" b="1" dirty="0"/>
              <a:t>elease of nerve entrapments (e.g., carpal tunnel syndrome)</a:t>
            </a:r>
          </a:p>
          <a:p>
            <a:pPr eaLnBrk="1" hangingPunct="1">
              <a:lnSpc>
                <a:spcPct val="90000"/>
              </a:lnSpc>
              <a:buClr>
                <a:srgbClr val="FF0000"/>
              </a:buClr>
              <a:buFont typeface="Wingdings" panose="05000000000000000000" pitchFamily="2" charset="2"/>
              <a:buChar char="v"/>
              <a:defRPr/>
            </a:pPr>
            <a:r>
              <a:rPr lang="en-IN" sz="2800" b="1" dirty="0"/>
              <a:t> </a:t>
            </a:r>
            <a:r>
              <a:rPr lang="en-IN" b="1" dirty="0"/>
              <a:t>A</a:t>
            </a:r>
            <a:r>
              <a:rPr lang="en-IN" sz="2800" b="1" dirty="0"/>
              <a:t>rthroscopic procedures</a:t>
            </a:r>
            <a:endParaRPr lang="en-IN" b="1" dirty="0"/>
          </a:p>
          <a:p>
            <a:pPr eaLnBrk="1" hangingPunct="1">
              <a:lnSpc>
                <a:spcPct val="90000"/>
              </a:lnSpc>
              <a:buClr>
                <a:srgbClr val="FF0000"/>
              </a:buClr>
              <a:buFont typeface="Wingdings" panose="05000000000000000000" pitchFamily="2" charset="2"/>
              <a:buChar char="v"/>
              <a:defRPr/>
            </a:pPr>
            <a:r>
              <a:rPr lang="en-IN" sz="2800" b="1" dirty="0"/>
              <a:t> Occasionally, removal of a symptomatic rheumatoid nodule.</a:t>
            </a:r>
            <a:br>
              <a:rPr lang="en-IN" sz="2400" b="1" dirty="0"/>
            </a:br>
            <a:endParaRPr lang="en-IN" sz="2400" b="1" dirty="0"/>
          </a:p>
          <a:p>
            <a:pPr>
              <a:buClr>
                <a:srgbClr val="FF0000"/>
              </a:buClr>
              <a:buFont typeface="Wingdings" panose="05000000000000000000" pitchFamily="2" charset="2"/>
              <a:buChar char="v"/>
            </a:pPr>
            <a:endParaRPr lang="en-US" b="1" dirty="0"/>
          </a:p>
        </p:txBody>
      </p:sp>
    </p:spTree>
    <p:extLst>
      <p:ext uri="{BB962C8B-B14F-4D97-AF65-F5344CB8AC3E}">
        <p14:creationId xmlns:p14="http://schemas.microsoft.com/office/powerpoint/2010/main" val="4172398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E6F44-B535-FB5A-A684-1F95695060B3}"/>
              </a:ext>
            </a:extLst>
          </p:cNvPr>
          <p:cNvSpPr>
            <a:spLocks noGrp="1"/>
          </p:cNvSpPr>
          <p:nvPr>
            <p:ph type="title"/>
          </p:nvPr>
        </p:nvSpPr>
        <p:spPr/>
        <p:txBody>
          <a:bodyPr/>
          <a:lstStyle/>
          <a:p>
            <a:r>
              <a:rPr lang="en-US" b="1" dirty="0">
                <a:solidFill>
                  <a:srgbClr val="FF0000"/>
                </a:solidFill>
              </a:rPr>
              <a:t>Systemic Lupus Erythematosus</a:t>
            </a:r>
          </a:p>
        </p:txBody>
      </p:sp>
      <p:sp>
        <p:nvSpPr>
          <p:cNvPr id="3" name="Content Placeholder 2">
            <a:extLst>
              <a:ext uri="{FF2B5EF4-FFF2-40B4-BE49-F238E27FC236}">
                <a16:creationId xmlns:a16="http://schemas.microsoft.com/office/drawing/2014/main" id="{BEC57234-251F-9255-EBFD-A2E7950A2971}"/>
              </a:ext>
            </a:extLst>
          </p:cNvPr>
          <p:cNvSpPr>
            <a:spLocks noGrp="1"/>
          </p:cNvSpPr>
          <p:nvPr>
            <p:ph idx="1"/>
          </p:nvPr>
        </p:nvSpPr>
        <p:spPr/>
        <p:txBody>
          <a:bodyPr>
            <a:normAutofit/>
          </a:bodyPr>
          <a:lstStyle/>
          <a:p>
            <a:pPr>
              <a:buClr>
                <a:srgbClr val="FF0000"/>
              </a:buClr>
              <a:buFont typeface="Wingdings" panose="05000000000000000000" pitchFamily="2" charset="2"/>
              <a:buChar char="v"/>
            </a:pPr>
            <a:r>
              <a:rPr lang="en-US" sz="2400" b="1" dirty="0"/>
              <a:t>Systemic lupus erythematosus (SLE) is a progressive chronic autoimmune disease that results in inflammation and tissue damage</a:t>
            </a:r>
          </a:p>
          <a:p>
            <a:pPr>
              <a:spcBef>
                <a:spcPts val="1800"/>
              </a:spcBef>
              <a:buClr>
                <a:srgbClr val="FF0000"/>
              </a:buClr>
              <a:buFont typeface="Wingdings" panose="05000000000000000000" pitchFamily="2" charset="2"/>
              <a:buChar char="v"/>
            </a:pPr>
            <a:r>
              <a:rPr lang="en-US" sz="2400" b="1" dirty="0"/>
              <a:t>Characterized by flares, spontaneous remission, and relapses</a:t>
            </a:r>
          </a:p>
          <a:p>
            <a:pPr>
              <a:spcBef>
                <a:spcPts val="1800"/>
              </a:spcBef>
              <a:buClr>
                <a:srgbClr val="FF0000"/>
              </a:buClr>
              <a:buFont typeface="Wingdings" panose="05000000000000000000" pitchFamily="2" charset="2"/>
              <a:buChar char="v"/>
            </a:pPr>
            <a:r>
              <a:rPr lang="en-US" sz="2400" b="1" dirty="0"/>
              <a:t>Highly heterogeneous</a:t>
            </a:r>
          </a:p>
          <a:p>
            <a:pPr>
              <a:spcBef>
                <a:spcPts val="1800"/>
              </a:spcBef>
              <a:buClr>
                <a:srgbClr val="FF0000"/>
              </a:buClr>
              <a:buFont typeface="Wingdings" panose="05000000000000000000" pitchFamily="2" charset="2"/>
              <a:buChar char="v"/>
            </a:pPr>
            <a:r>
              <a:rPr lang="en-US" sz="2400" b="1" dirty="0"/>
              <a:t>Can affect any part of the body</a:t>
            </a:r>
          </a:p>
          <a:p>
            <a:pPr>
              <a:buClr>
                <a:srgbClr val="FF0000"/>
              </a:buClr>
              <a:buFont typeface="Wingdings" panose="05000000000000000000" pitchFamily="2" charset="2"/>
              <a:buChar char="v"/>
            </a:pPr>
            <a:r>
              <a:rPr lang="en-US" b="1" dirty="0"/>
              <a:t>Often damages skin, joints, heart, kidneys, lungs, and nervous system</a:t>
            </a:r>
          </a:p>
        </p:txBody>
      </p:sp>
      <p:grpSp>
        <p:nvGrpSpPr>
          <p:cNvPr id="4" name="Group 3">
            <a:extLst>
              <a:ext uri="{FF2B5EF4-FFF2-40B4-BE49-F238E27FC236}">
                <a16:creationId xmlns:a16="http://schemas.microsoft.com/office/drawing/2014/main" id="{9573C932-BCF3-43F4-880F-10DBB4802273}"/>
              </a:ext>
            </a:extLst>
          </p:cNvPr>
          <p:cNvGrpSpPr/>
          <p:nvPr/>
        </p:nvGrpSpPr>
        <p:grpSpPr>
          <a:xfrm>
            <a:off x="10463551" y="2727227"/>
            <a:ext cx="1602456" cy="3598103"/>
            <a:chOff x="6838336" y="1030462"/>
            <a:chExt cx="2057400" cy="4619624"/>
          </a:xfrm>
        </p:grpSpPr>
        <p:pic>
          <p:nvPicPr>
            <p:cNvPr id="5" name="Picture 4">
              <a:extLst>
                <a:ext uri="{FF2B5EF4-FFF2-40B4-BE49-F238E27FC236}">
                  <a16:creationId xmlns:a16="http://schemas.microsoft.com/office/drawing/2014/main" id="{7CEB7346-98BF-47CD-B89E-6C76DCD8FC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8336" y="1030462"/>
              <a:ext cx="2057400" cy="4619624"/>
            </a:xfrm>
            <a:prstGeom prst="rect">
              <a:avLst/>
            </a:prstGeom>
          </p:spPr>
        </p:pic>
        <p:sp>
          <p:nvSpPr>
            <p:cNvPr id="6" name="Explosion 1 12">
              <a:extLst>
                <a:ext uri="{FF2B5EF4-FFF2-40B4-BE49-F238E27FC236}">
                  <a16:creationId xmlns:a16="http://schemas.microsoft.com/office/drawing/2014/main" id="{36A1D657-D7A5-4ED6-BEE7-5D1E1FBB8410}"/>
                </a:ext>
              </a:extLst>
            </p:cNvPr>
            <p:cNvSpPr/>
            <p:nvPr/>
          </p:nvSpPr>
          <p:spPr>
            <a:xfrm>
              <a:off x="7793793" y="1047750"/>
              <a:ext cx="285750" cy="285750"/>
            </a:xfrm>
            <a:prstGeom prst="irregularSeal1">
              <a:avLst/>
            </a:prstGeom>
            <a:gradFill>
              <a:gsLst>
                <a:gs pos="0">
                  <a:srgbClr val="FF6600"/>
                </a:gs>
                <a:gs pos="74000">
                  <a:srgbClr val="C00000"/>
                </a:gs>
                <a:gs pos="83000">
                  <a:srgbClr val="C00000"/>
                </a:gs>
                <a:gs pos="100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013" dirty="0"/>
            </a:p>
          </p:txBody>
        </p:sp>
        <p:sp>
          <p:nvSpPr>
            <p:cNvPr id="7" name="Explosion 1 13">
              <a:extLst>
                <a:ext uri="{FF2B5EF4-FFF2-40B4-BE49-F238E27FC236}">
                  <a16:creationId xmlns:a16="http://schemas.microsoft.com/office/drawing/2014/main" id="{FC7FE280-9B7D-437D-868A-6198D2A4A8A3}"/>
                </a:ext>
              </a:extLst>
            </p:cNvPr>
            <p:cNvSpPr/>
            <p:nvPr/>
          </p:nvSpPr>
          <p:spPr>
            <a:xfrm>
              <a:off x="7936668" y="1321676"/>
              <a:ext cx="285750" cy="285750"/>
            </a:xfrm>
            <a:prstGeom prst="irregularSeal1">
              <a:avLst/>
            </a:prstGeom>
            <a:gradFill>
              <a:gsLst>
                <a:gs pos="0">
                  <a:srgbClr val="FF6600"/>
                </a:gs>
                <a:gs pos="74000">
                  <a:srgbClr val="C00000"/>
                </a:gs>
                <a:gs pos="83000">
                  <a:srgbClr val="C00000"/>
                </a:gs>
                <a:gs pos="100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013" dirty="0"/>
            </a:p>
          </p:txBody>
        </p:sp>
        <p:sp>
          <p:nvSpPr>
            <p:cNvPr id="8" name="Explosion 1 14">
              <a:extLst>
                <a:ext uri="{FF2B5EF4-FFF2-40B4-BE49-F238E27FC236}">
                  <a16:creationId xmlns:a16="http://schemas.microsoft.com/office/drawing/2014/main" id="{1E1E26F7-93A2-41C9-9A10-7D3C62209141}"/>
                </a:ext>
              </a:extLst>
            </p:cNvPr>
            <p:cNvSpPr/>
            <p:nvPr/>
          </p:nvSpPr>
          <p:spPr>
            <a:xfrm>
              <a:off x="8055055" y="2476883"/>
              <a:ext cx="285750" cy="285750"/>
            </a:xfrm>
            <a:prstGeom prst="irregularSeal1">
              <a:avLst/>
            </a:prstGeom>
            <a:gradFill>
              <a:gsLst>
                <a:gs pos="0">
                  <a:srgbClr val="FF6600"/>
                </a:gs>
                <a:gs pos="74000">
                  <a:srgbClr val="C00000"/>
                </a:gs>
                <a:gs pos="83000">
                  <a:srgbClr val="C00000"/>
                </a:gs>
                <a:gs pos="100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013" dirty="0"/>
            </a:p>
          </p:txBody>
        </p:sp>
        <p:sp>
          <p:nvSpPr>
            <p:cNvPr id="9" name="Explosion 1 15">
              <a:extLst>
                <a:ext uri="{FF2B5EF4-FFF2-40B4-BE49-F238E27FC236}">
                  <a16:creationId xmlns:a16="http://schemas.microsoft.com/office/drawing/2014/main" id="{830C5DA8-407D-41AE-A268-9042A7EBF893}"/>
                </a:ext>
              </a:extLst>
            </p:cNvPr>
            <p:cNvSpPr/>
            <p:nvPr/>
          </p:nvSpPr>
          <p:spPr>
            <a:xfrm>
              <a:off x="7836937" y="2032984"/>
              <a:ext cx="285750" cy="285750"/>
            </a:xfrm>
            <a:prstGeom prst="irregularSeal1">
              <a:avLst/>
            </a:prstGeom>
            <a:gradFill>
              <a:gsLst>
                <a:gs pos="0">
                  <a:srgbClr val="FF6600"/>
                </a:gs>
                <a:gs pos="74000">
                  <a:srgbClr val="C00000"/>
                </a:gs>
                <a:gs pos="83000">
                  <a:srgbClr val="C00000"/>
                </a:gs>
                <a:gs pos="100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013" dirty="0"/>
            </a:p>
          </p:txBody>
        </p:sp>
        <p:sp>
          <p:nvSpPr>
            <p:cNvPr id="10" name="Explosion 1 16">
              <a:extLst>
                <a:ext uri="{FF2B5EF4-FFF2-40B4-BE49-F238E27FC236}">
                  <a16:creationId xmlns:a16="http://schemas.microsoft.com/office/drawing/2014/main" id="{DB89752B-FD6B-480E-8E93-226E2FCAE590}"/>
                </a:ext>
              </a:extLst>
            </p:cNvPr>
            <p:cNvSpPr/>
            <p:nvPr/>
          </p:nvSpPr>
          <p:spPr>
            <a:xfrm>
              <a:off x="7586719" y="2257425"/>
              <a:ext cx="285750" cy="285750"/>
            </a:xfrm>
            <a:prstGeom prst="irregularSeal1">
              <a:avLst/>
            </a:prstGeom>
            <a:gradFill>
              <a:gsLst>
                <a:gs pos="0">
                  <a:srgbClr val="FF6600"/>
                </a:gs>
                <a:gs pos="74000">
                  <a:srgbClr val="C00000"/>
                </a:gs>
                <a:gs pos="83000">
                  <a:srgbClr val="C00000"/>
                </a:gs>
                <a:gs pos="100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013" dirty="0"/>
            </a:p>
          </p:txBody>
        </p:sp>
        <p:sp>
          <p:nvSpPr>
            <p:cNvPr id="11" name="Explosion 1 17">
              <a:extLst>
                <a:ext uri="{FF2B5EF4-FFF2-40B4-BE49-F238E27FC236}">
                  <a16:creationId xmlns:a16="http://schemas.microsoft.com/office/drawing/2014/main" id="{ADE1789E-75B6-40B7-B27D-07FDBEDD83B1}"/>
                </a:ext>
              </a:extLst>
            </p:cNvPr>
            <p:cNvSpPr/>
            <p:nvPr/>
          </p:nvSpPr>
          <p:spPr>
            <a:xfrm>
              <a:off x="6988208" y="3119982"/>
              <a:ext cx="285750" cy="285750"/>
            </a:xfrm>
            <a:prstGeom prst="irregularSeal1">
              <a:avLst/>
            </a:prstGeom>
            <a:gradFill>
              <a:gsLst>
                <a:gs pos="0">
                  <a:srgbClr val="FF6600"/>
                </a:gs>
                <a:gs pos="74000">
                  <a:srgbClr val="C00000"/>
                </a:gs>
                <a:gs pos="83000">
                  <a:srgbClr val="C00000"/>
                </a:gs>
                <a:gs pos="100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013" dirty="0"/>
            </a:p>
          </p:txBody>
        </p:sp>
        <p:sp>
          <p:nvSpPr>
            <p:cNvPr id="12" name="Explosion 1 18">
              <a:extLst>
                <a:ext uri="{FF2B5EF4-FFF2-40B4-BE49-F238E27FC236}">
                  <a16:creationId xmlns:a16="http://schemas.microsoft.com/office/drawing/2014/main" id="{00514F59-F504-4924-8FDF-48A58B787320}"/>
                </a:ext>
              </a:extLst>
            </p:cNvPr>
            <p:cNvSpPr/>
            <p:nvPr/>
          </p:nvSpPr>
          <p:spPr>
            <a:xfrm>
              <a:off x="7627085" y="5251644"/>
              <a:ext cx="239951" cy="245472"/>
            </a:xfrm>
            <a:prstGeom prst="irregularSeal1">
              <a:avLst/>
            </a:prstGeom>
            <a:gradFill>
              <a:gsLst>
                <a:gs pos="0">
                  <a:srgbClr val="FF6600"/>
                </a:gs>
                <a:gs pos="74000">
                  <a:srgbClr val="C00000"/>
                </a:gs>
                <a:gs pos="83000">
                  <a:srgbClr val="C00000"/>
                </a:gs>
                <a:gs pos="100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013" dirty="0"/>
            </a:p>
          </p:txBody>
        </p:sp>
        <p:sp>
          <p:nvSpPr>
            <p:cNvPr id="13" name="Explosion 1 19">
              <a:extLst>
                <a:ext uri="{FF2B5EF4-FFF2-40B4-BE49-F238E27FC236}">
                  <a16:creationId xmlns:a16="http://schemas.microsoft.com/office/drawing/2014/main" id="{9F9D68CF-57C7-48E0-89D8-6F388FEFB553}"/>
                </a:ext>
              </a:extLst>
            </p:cNvPr>
            <p:cNvSpPr/>
            <p:nvPr/>
          </p:nvSpPr>
          <p:spPr>
            <a:xfrm>
              <a:off x="8047837" y="4629150"/>
              <a:ext cx="285750" cy="285750"/>
            </a:xfrm>
            <a:prstGeom prst="irregularSeal1">
              <a:avLst/>
            </a:prstGeom>
            <a:gradFill>
              <a:gsLst>
                <a:gs pos="0">
                  <a:srgbClr val="FF6600"/>
                </a:gs>
                <a:gs pos="74000">
                  <a:srgbClr val="C00000"/>
                </a:gs>
                <a:gs pos="83000">
                  <a:srgbClr val="C00000"/>
                </a:gs>
                <a:gs pos="100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013" dirty="0"/>
            </a:p>
          </p:txBody>
        </p:sp>
        <p:sp>
          <p:nvSpPr>
            <p:cNvPr id="14" name="Explosion 1 20">
              <a:extLst>
                <a:ext uri="{FF2B5EF4-FFF2-40B4-BE49-F238E27FC236}">
                  <a16:creationId xmlns:a16="http://schemas.microsoft.com/office/drawing/2014/main" id="{47CAF3D3-6756-4F3B-92D5-E02BD2CD85AE}"/>
                </a:ext>
              </a:extLst>
            </p:cNvPr>
            <p:cNvSpPr/>
            <p:nvPr/>
          </p:nvSpPr>
          <p:spPr>
            <a:xfrm>
              <a:off x="7517050" y="4144656"/>
              <a:ext cx="285750" cy="285750"/>
            </a:xfrm>
            <a:prstGeom prst="irregularSeal1">
              <a:avLst/>
            </a:prstGeom>
            <a:gradFill>
              <a:gsLst>
                <a:gs pos="0">
                  <a:srgbClr val="FF6600"/>
                </a:gs>
                <a:gs pos="74000">
                  <a:srgbClr val="C00000"/>
                </a:gs>
                <a:gs pos="83000">
                  <a:srgbClr val="C00000"/>
                </a:gs>
                <a:gs pos="100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013" dirty="0"/>
            </a:p>
          </p:txBody>
        </p:sp>
        <p:sp>
          <p:nvSpPr>
            <p:cNvPr id="15" name="Explosion 1 21">
              <a:extLst>
                <a:ext uri="{FF2B5EF4-FFF2-40B4-BE49-F238E27FC236}">
                  <a16:creationId xmlns:a16="http://schemas.microsoft.com/office/drawing/2014/main" id="{AD323B92-EA49-4AE6-816D-647788BA74AB}"/>
                </a:ext>
              </a:extLst>
            </p:cNvPr>
            <p:cNvSpPr/>
            <p:nvPr/>
          </p:nvSpPr>
          <p:spPr>
            <a:xfrm>
              <a:off x="7165738" y="2558849"/>
              <a:ext cx="285750" cy="285750"/>
            </a:xfrm>
            <a:prstGeom prst="irregularSeal1">
              <a:avLst/>
            </a:prstGeom>
            <a:gradFill>
              <a:gsLst>
                <a:gs pos="0">
                  <a:srgbClr val="FF6600"/>
                </a:gs>
                <a:gs pos="74000">
                  <a:srgbClr val="C00000"/>
                </a:gs>
                <a:gs pos="83000">
                  <a:srgbClr val="C00000"/>
                </a:gs>
                <a:gs pos="100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013" dirty="0"/>
            </a:p>
          </p:txBody>
        </p:sp>
        <p:sp>
          <p:nvSpPr>
            <p:cNvPr id="16" name="Explosion 1 22">
              <a:extLst>
                <a:ext uri="{FF2B5EF4-FFF2-40B4-BE49-F238E27FC236}">
                  <a16:creationId xmlns:a16="http://schemas.microsoft.com/office/drawing/2014/main" id="{97033ED7-C4B2-43B3-9D38-CD02AA613F31}"/>
                </a:ext>
              </a:extLst>
            </p:cNvPr>
            <p:cNvSpPr/>
            <p:nvPr/>
          </p:nvSpPr>
          <p:spPr>
            <a:xfrm>
              <a:off x="8189536" y="3452813"/>
              <a:ext cx="285750" cy="285750"/>
            </a:xfrm>
            <a:prstGeom prst="irregularSeal1">
              <a:avLst/>
            </a:prstGeom>
            <a:gradFill>
              <a:gsLst>
                <a:gs pos="0">
                  <a:srgbClr val="FF6600"/>
                </a:gs>
                <a:gs pos="74000">
                  <a:srgbClr val="C00000"/>
                </a:gs>
                <a:gs pos="83000">
                  <a:srgbClr val="C00000"/>
                </a:gs>
                <a:gs pos="100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013" dirty="0"/>
            </a:p>
          </p:txBody>
        </p:sp>
        <p:sp>
          <p:nvSpPr>
            <p:cNvPr id="17" name="Explosion 1 23">
              <a:extLst>
                <a:ext uri="{FF2B5EF4-FFF2-40B4-BE49-F238E27FC236}">
                  <a16:creationId xmlns:a16="http://schemas.microsoft.com/office/drawing/2014/main" id="{9E3DDCE2-AC49-4553-9754-D505A4BA9A7C}"/>
                </a:ext>
              </a:extLst>
            </p:cNvPr>
            <p:cNvSpPr/>
            <p:nvPr/>
          </p:nvSpPr>
          <p:spPr>
            <a:xfrm>
              <a:off x="8463156" y="1995488"/>
              <a:ext cx="285750" cy="285750"/>
            </a:xfrm>
            <a:prstGeom prst="irregularSeal1">
              <a:avLst/>
            </a:prstGeom>
            <a:gradFill>
              <a:gsLst>
                <a:gs pos="0">
                  <a:srgbClr val="FF6600"/>
                </a:gs>
                <a:gs pos="74000">
                  <a:srgbClr val="C00000"/>
                </a:gs>
                <a:gs pos="83000">
                  <a:srgbClr val="C00000"/>
                </a:gs>
                <a:gs pos="100000">
                  <a:srgbClr val="C0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013" dirty="0"/>
            </a:p>
          </p:txBody>
        </p:sp>
      </p:grpSp>
    </p:spTree>
    <p:extLst>
      <p:ext uri="{BB962C8B-B14F-4D97-AF65-F5344CB8AC3E}">
        <p14:creationId xmlns:p14="http://schemas.microsoft.com/office/powerpoint/2010/main" val="3603356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D3262-1856-77ED-027C-A02EAC495024}"/>
              </a:ext>
            </a:extLst>
          </p:cNvPr>
          <p:cNvSpPr>
            <a:spLocks noGrp="1"/>
          </p:cNvSpPr>
          <p:nvPr>
            <p:ph type="title"/>
          </p:nvPr>
        </p:nvSpPr>
        <p:spPr/>
        <p:txBody>
          <a:bodyPr/>
          <a:lstStyle/>
          <a:p>
            <a:r>
              <a:rPr lang="en-US" dirty="0">
                <a:solidFill>
                  <a:srgbClr val="FF0000"/>
                </a:solidFill>
              </a:rPr>
              <a:t>Common Signs and Symptoms of Lupus</a:t>
            </a:r>
          </a:p>
        </p:txBody>
      </p:sp>
      <p:graphicFrame>
        <p:nvGraphicFramePr>
          <p:cNvPr id="6" name="Table 6">
            <a:extLst>
              <a:ext uri="{FF2B5EF4-FFF2-40B4-BE49-F238E27FC236}">
                <a16:creationId xmlns:a16="http://schemas.microsoft.com/office/drawing/2014/main" id="{EFBE8725-C4F2-4F4A-4CA3-DBF4C5EE5B4E}"/>
              </a:ext>
            </a:extLst>
          </p:cNvPr>
          <p:cNvGraphicFramePr>
            <a:graphicFrameLocks noGrp="1"/>
          </p:cNvGraphicFramePr>
          <p:nvPr>
            <p:ph idx="1"/>
            <p:extLst>
              <p:ext uri="{D42A27DB-BD31-4B8C-83A1-F6EECF244321}">
                <p14:modId xmlns:p14="http://schemas.microsoft.com/office/powerpoint/2010/main" val="3724740698"/>
              </p:ext>
            </p:extLst>
          </p:nvPr>
        </p:nvGraphicFramePr>
        <p:xfrm>
          <a:off x="838200" y="1825624"/>
          <a:ext cx="10515600" cy="4476701"/>
        </p:xfrm>
        <a:graphic>
          <a:graphicData uri="http://schemas.openxmlformats.org/drawingml/2006/table">
            <a:tbl>
              <a:tblPr firstRow="1" bandRow="1">
                <a:effectLst>
                  <a:outerShdw blurRad="190500" dist="50800" dir="5400000" algn="ctr" rotWithShape="0">
                    <a:schemeClr val="bg1"/>
                  </a:outerShdw>
                </a:effectLst>
                <a:tableStyleId>{5C22544A-7EE6-4342-B048-85BDC9FD1C3A}</a:tableStyleId>
              </a:tblPr>
              <a:tblGrid>
                <a:gridCol w="5257800">
                  <a:extLst>
                    <a:ext uri="{9D8B030D-6E8A-4147-A177-3AD203B41FA5}">
                      <a16:colId xmlns:a16="http://schemas.microsoft.com/office/drawing/2014/main" val="3926590069"/>
                    </a:ext>
                  </a:extLst>
                </a:gridCol>
                <a:gridCol w="5257800">
                  <a:extLst>
                    <a:ext uri="{9D8B030D-6E8A-4147-A177-3AD203B41FA5}">
                      <a16:colId xmlns:a16="http://schemas.microsoft.com/office/drawing/2014/main" val="3639172887"/>
                    </a:ext>
                  </a:extLst>
                </a:gridCol>
              </a:tblGrid>
              <a:tr h="4476701">
                <a:tc>
                  <a:txBody>
                    <a:bodyPr/>
                    <a:lstStyle/>
                    <a:p>
                      <a:pPr marL="228600" indent="-228600">
                        <a:spcBef>
                          <a:spcPts val="1800"/>
                        </a:spcBef>
                      </a:pPr>
                      <a:r>
                        <a:rPr lang="en-US" sz="1800" dirty="0">
                          <a:solidFill>
                            <a:srgbClr val="FF0000"/>
                          </a:solidFill>
                        </a:rPr>
                        <a:t>Painful or swollen joints </a:t>
                      </a:r>
                    </a:p>
                    <a:p>
                      <a:pPr marL="228600" indent="-228600">
                        <a:spcBef>
                          <a:spcPts val="1800"/>
                        </a:spcBef>
                      </a:pPr>
                      <a:r>
                        <a:rPr lang="en-US" sz="1800" dirty="0">
                          <a:solidFill>
                            <a:srgbClr val="FF0000"/>
                          </a:solidFill>
                        </a:rPr>
                        <a:t> muscle pain</a:t>
                      </a:r>
                    </a:p>
                    <a:p>
                      <a:pPr marL="228600" indent="-228600">
                        <a:spcBef>
                          <a:spcPts val="1800"/>
                        </a:spcBef>
                      </a:pPr>
                      <a:r>
                        <a:rPr lang="en-US" sz="1800" dirty="0">
                          <a:solidFill>
                            <a:srgbClr val="FF0000"/>
                          </a:solidFill>
                        </a:rPr>
                        <a:t>Unexplained fever</a:t>
                      </a:r>
                    </a:p>
                    <a:p>
                      <a:pPr marL="228600" indent="-228600">
                        <a:spcBef>
                          <a:spcPts val="1800"/>
                        </a:spcBef>
                      </a:pPr>
                      <a:r>
                        <a:rPr lang="en-US" sz="1800" dirty="0">
                          <a:solidFill>
                            <a:srgbClr val="FF0000"/>
                          </a:solidFill>
                        </a:rPr>
                        <a:t>Rashes, most common in sun-exposed areas</a:t>
                      </a:r>
                    </a:p>
                    <a:p>
                      <a:pPr marL="228600" indent="-228600">
                        <a:spcBef>
                          <a:spcPts val="1800"/>
                        </a:spcBef>
                      </a:pPr>
                      <a:r>
                        <a:rPr lang="en-US" sz="1800" dirty="0">
                          <a:solidFill>
                            <a:srgbClr val="FF0000"/>
                          </a:solidFill>
                        </a:rPr>
                        <a:t>Chest pain upon deep breathing</a:t>
                      </a:r>
                    </a:p>
                    <a:p>
                      <a:pPr marL="228600" indent="-228600">
                        <a:spcBef>
                          <a:spcPts val="1800"/>
                        </a:spcBef>
                      </a:pPr>
                      <a:r>
                        <a:rPr lang="en-US" sz="1800" dirty="0">
                          <a:solidFill>
                            <a:srgbClr val="FF0000"/>
                          </a:solidFill>
                        </a:rPr>
                        <a:t>Unusual loss of hair</a:t>
                      </a:r>
                    </a:p>
                    <a:p>
                      <a:endParaRPr lang="en-US" dirty="0">
                        <a:solidFill>
                          <a:srgbClr val="FF0000"/>
                        </a:solidFill>
                      </a:endParaRPr>
                    </a:p>
                  </a:txBody>
                  <a:tcPr>
                    <a:solidFill>
                      <a:schemeClr val="accent5">
                        <a:lumMod val="60000"/>
                        <a:lumOff val="40000"/>
                      </a:schemeClr>
                    </a:solidFill>
                  </a:tcPr>
                </a:tc>
                <a:tc>
                  <a:txBody>
                    <a:bodyPr/>
                    <a:lstStyle/>
                    <a:p>
                      <a:pPr marL="228600" indent="-228600">
                        <a:spcBef>
                          <a:spcPts val="1800"/>
                        </a:spcBef>
                      </a:pPr>
                      <a:r>
                        <a:rPr lang="en-US" sz="1800" dirty="0">
                          <a:solidFill>
                            <a:srgbClr val="FF0000"/>
                          </a:solidFill>
                        </a:rPr>
                        <a:t>Raynaud’s phenomenon</a:t>
                      </a:r>
                    </a:p>
                    <a:p>
                      <a:pPr marL="228600" indent="-228600">
                        <a:spcBef>
                          <a:spcPts val="1800"/>
                        </a:spcBef>
                      </a:pPr>
                      <a:r>
                        <a:rPr lang="en-US" sz="1800" dirty="0">
                          <a:solidFill>
                            <a:srgbClr val="FF0000"/>
                          </a:solidFill>
                        </a:rPr>
                        <a:t>Sensitivity to the sun</a:t>
                      </a:r>
                    </a:p>
                    <a:p>
                      <a:pPr marL="228600" indent="-228600">
                        <a:spcBef>
                          <a:spcPts val="1800"/>
                        </a:spcBef>
                      </a:pPr>
                      <a:r>
                        <a:rPr lang="en-US" sz="1800" dirty="0">
                          <a:solidFill>
                            <a:srgbClr val="FF0000"/>
                          </a:solidFill>
                        </a:rPr>
                        <a:t>Edema in legs or around eyes</a:t>
                      </a:r>
                    </a:p>
                    <a:p>
                      <a:pPr marL="228600" indent="-228600">
                        <a:spcBef>
                          <a:spcPts val="1800"/>
                        </a:spcBef>
                      </a:pPr>
                      <a:r>
                        <a:rPr lang="en-US" sz="1800" dirty="0">
                          <a:solidFill>
                            <a:srgbClr val="FF0000"/>
                          </a:solidFill>
                        </a:rPr>
                        <a:t>Mouth ulcers</a:t>
                      </a:r>
                    </a:p>
                    <a:p>
                      <a:pPr marL="228600" indent="-228600">
                        <a:spcBef>
                          <a:spcPts val="1800"/>
                        </a:spcBef>
                      </a:pPr>
                      <a:r>
                        <a:rPr lang="en-US" sz="1800" dirty="0">
                          <a:solidFill>
                            <a:srgbClr val="FF0000"/>
                          </a:solidFill>
                        </a:rPr>
                        <a:t>Swollen glands</a:t>
                      </a:r>
                    </a:p>
                    <a:p>
                      <a:pPr marL="228600" indent="-228600">
                        <a:spcBef>
                          <a:spcPts val="1800"/>
                        </a:spcBef>
                      </a:pPr>
                      <a:r>
                        <a:rPr lang="en-US" sz="1800" dirty="0">
                          <a:solidFill>
                            <a:srgbClr val="FF0000"/>
                          </a:solidFill>
                        </a:rPr>
                        <a:t>Extreme fatigue</a:t>
                      </a:r>
                    </a:p>
                    <a:p>
                      <a:endParaRPr lang="en-US" dirty="0">
                        <a:solidFill>
                          <a:srgbClr val="FF0000"/>
                        </a:solidFill>
                      </a:endParaRPr>
                    </a:p>
                  </a:txBody>
                  <a:tcPr>
                    <a:solidFill>
                      <a:schemeClr val="accent5">
                        <a:lumMod val="60000"/>
                        <a:lumOff val="40000"/>
                      </a:schemeClr>
                    </a:solidFill>
                  </a:tcPr>
                </a:tc>
                <a:extLst>
                  <a:ext uri="{0D108BD9-81ED-4DB2-BD59-A6C34878D82A}">
                    <a16:rowId xmlns:a16="http://schemas.microsoft.com/office/drawing/2014/main" val="437694424"/>
                  </a:ext>
                </a:extLst>
              </a:tr>
            </a:tbl>
          </a:graphicData>
        </a:graphic>
      </p:graphicFrame>
    </p:spTree>
    <p:extLst>
      <p:ext uri="{BB962C8B-B14F-4D97-AF65-F5344CB8AC3E}">
        <p14:creationId xmlns:p14="http://schemas.microsoft.com/office/powerpoint/2010/main" val="3488075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DC8D1-6939-EFE1-0A69-1ED86F49E3D5}"/>
              </a:ext>
            </a:extLst>
          </p:cNvPr>
          <p:cNvSpPr>
            <a:spLocks noGrp="1"/>
          </p:cNvSpPr>
          <p:nvPr>
            <p:ph type="title"/>
          </p:nvPr>
        </p:nvSpPr>
        <p:spPr/>
        <p:txBody>
          <a:bodyPr/>
          <a:lstStyle/>
          <a:p>
            <a:pPr algn="ctr"/>
            <a:r>
              <a:rPr lang="en-CA" altLang="en-US" sz="4400" b="1" dirty="0">
                <a:solidFill>
                  <a:srgbClr val="FF0000"/>
                </a:solidFill>
              </a:rPr>
              <a:t>Anatomy of the Joint</a:t>
            </a:r>
            <a:br>
              <a:rPr lang="en-CA" altLang="en-US" sz="4400" b="1" dirty="0">
                <a:solidFill>
                  <a:srgbClr val="FF0000"/>
                </a:solidFill>
              </a:rPr>
            </a:br>
            <a:endParaRPr lang="en-US" b="1" dirty="0">
              <a:solidFill>
                <a:srgbClr val="FF0000"/>
              </a:solidFill>
            </a:endParaRPr>
          </a:p>
        </p:txBody>
      </p:sp>
      <p:pic>
        <p:nvPicPr>
          <p:cNvPr id="5" name="Picture 6">
            <a:extLst>
              <a:ext uri="{FF2B5EF4-FFF2-40B4-BE49-F238E27FC236}">
                <a16:creationId xmlns:a16="http://schemas.microsoft.com/office/drawing/2014/main" id="{74B24573-DD8D-E1E5-B7EC-43453FCC3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573" y="1390134"/>
            <a:ext cx="4283610" cy="2967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5C5F1D7-01F7-0CC6-5D7F-5BE361A71E4A}"/>
              </a:ext>
            </a:extLst>
          </p:cNvPr>
          <p:cNvSpPr txBox="1"/>
          <p:nvPr/>
        </p:nvSpPr>
        <p:spPr>
          <a:xfrm>
            <a:off x="1099042" y="4427190"/>
            <a:ext cx="6094826" cy="2308324"/>
          </a:xfrm>
          <a:prstGeom prst="rect">
            <a:avLst/>
          </a:prstGeom>
          <a:noFill/>
        </p:spPr>
        <p:txBody>
          <a:bodyPr wrap="square">
            <a:spAutoFit/>
          </a:bodyPr>
          <a:lstStyle/>
          <a:p>
            <a:pPr>
              <a:spcBef>
                <a:spcPct val="0"/>
              </a:spcBef>
              <a:buClrTx/>
              <a:buSzTx/>
              <a:buFontTx/>
              <a:buNone/>
            </a:pPr>
            <a:r>
              <a:rPr lang="en-CA" altLang="en-US" sz="1800" dirty="0"/>
              <a:t>Articular/hyaline cartilage   </a:t>
            </a:r>
          </a:p>
          <a:p>
            <a:pPr>
              <a:spcBef>
                <a:spcPct val="0"/>
              </a:spcBef>
              <a:buClrTx/>
              <a:buSzTx/>
              <a:buFontTx/>
              <a:buNone/>
            </a:pPr>
            <a:r>
              <a:rPr lang="en-CA" altLang="en-US" sz="1800" dirty="0"/>
              <a:t> -acts as a shock absorber</a:t>
            </a:r>
          </a:p>
          <a:p>
            <a:pPr>
              <a:spcBef>
                <a:spcPct val="0"/>
              </a:spcBef>
              <a:buClrTx/>
              <a:buSzTx/>
              <a:buFontTx/>
              <a:buNone/>
            </a:pPr>
            <a:r>
              <a:rPr lang="en-CA" altLang="en-US" sz="1800" dirty="0"/>
              <a:t> - allows for friction-free movement</a:t>
            </a:r>
          </a:p>
          <a:p>
            <a:pPr>
              <a:spcBef>
                <a:spcPct val="0"/>
              </a:spcBef>
              <a:buClrTx/>
              <a:buSzTx/>
              <a:buFontTx/>
              <a:buNone/>
            </a:pPr>
            <a:r>
              <a:rPr lang="en-CA" altLang="en-US" sz="1800" dirty="0"/>
              <a:t> - not innervated! </a:t>
            </a:r>
          </a:p>
          <a:p>
            <a:pPr>
              <a:spcBef>
                <a:spcPct val="0"/>
              </a:spcBef>
              <a:buClrTx/>
              <a:buSzTx/>
              <a:buFontTx/>
              <a:buNone/>
            </a:pPr>
            <a:r>
              <a:rPr lang="en-CA" altLang="en-US" sz="1800" dirty="0"/>
              <a:t>Synovial membrane/synovium </a:t>
            </a:r>
          </a:p>
          <a:p>
            <a:pPr>
              <a:spcBef>
                <a:spcPct val="0"/>
              </a:spcBef>
              <a:buClrTx/>
              <a:buSzTx/>
              <a:buFontTx/>
              <a:buNone/>
            </a:pPr>
            <a:r>
              <a:rPr lang="en-CA" altLang="en-US" sz="1800" dirty="0"/>
              <a:t>-secretes synovial fluid</a:t>
            </a:r>
          </a:p>
          <a:p>
            <a:pPr>
              <a:spcBef>
                <a:spcPct val="0"/>
              </a:spcBef>
              <a:buClrTx/>
              <a:buSzTx/>
              <a:buFontTx/>
              <a:buNone/>
            </a:pPr>
            <a:r>
              <a:rPr lang="en-CA" altLang="en-US" sz="1800" dirty="0"/>
              <a:t>-nourishes cartilage</a:t>
            </a:r>
          </a:p>
          <a:p>
            <a:pPr>
              <a:spcBef>
                <a:spcPct val="0"/>
              </a:spcBef>
              <a:buClrTx/>
              <a:buSzTx/>
              <a:buFontTx/>
              <a:buNone/>
            </a:pPr>
            <a:r>
              <a:rPr lang="en-CA" altLang="en-US" sz="1800" dirty="0"/>
              <a:t>-cushions the bones</a:t>
            </a:r>
          </a:p>
        </p:txBody>
      </p:sp>
      <p:sp>
        <p:nvSpPr>
          <p:cNvPr id="3" name="Content Placeholder 2">
            <a:extLst>
              <a:ext uri="{FF2B5EF4-FFF2-40B4-BE49-F238E27FC236}">
                <a16:creationId xmlns:a16="http://schemas.microsoft.com/office/drawing/2014/main" id="{71B36B3C-CEAF-2E92-11A1-938D3283EB90}"/>
              </a:ext>
            </a:extLst>
          </p:cNvPr>
          <p:cNvSpPr>
            <a:spLocks noGrp="1"/>
          </p:cNvSpPr>
          <p:nvPr>
            <p:ph idx="1"/>
          </p:nvPr>
        </p:nvSpPr>
        <p:spPr>
          <a:xfrm>
            <a:off x="2060917" y="1253330"/>
            <a:ext cx="10805160" cy="5534331"/>
          </a:xfrm>
        </p:spPr>
        <p:txBody>
          <a:bodyPr/>
          <a:lstStyle/>
          <a:p>
            <a:pPr marL="0" indent="0">
              <a:buNone/>
            </a:pPr>
            <a:r>
              <a:rPr lang="en-US" dirty="0"/>
              <a:t>            </a:t>
            </a:r>
          </a:p>
        </p:txBody>
      </p:sp>
    </p:spTree>
    <p:extLst>
      <p:ext uri="{BB962C8B-B14F-4D97-AF65-F5344CB8AC3E}">
        <p14:creationId xmlns:p14="http://schemas.microsoft.com/office/powerpoint/2010/main" val="2462291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39543-0FD3-0639-821C-E29F5B384120}"/>
              </a:ext>
            </a:extLst>
          </p:cNvPr>
          <p:cNvSpPr>
            <a:spLocks noGrp="1"/>
          </p:cNvSpPr>
          <p:nvPr>
            <p:ph type="title"/>
          </p:nvPr>
        </p:nvSpPr>
        <p:spPr/>
        <p:txBody>
          <a:bodyPr/>
          <a:lstStyle/>
          <a:p>
            <a:pPr algn="ctr"/>
            <a:r>
              <a:rPr lang="en-US" b="1" dirty="0">
                <a:solidFill>
                  <a:srgbClr val="FF0000"/>
                </a:solidFill>
              </a:rPr>
              <a:t>Vascular Features</a:t>
            </a:r>
          </a:p>
        </p:txBody>
      </p:sp>
      <p:sp>
        <p:nvSpPr>
          <p:cNvPr id="3" name="Content Placeholder 2">
            <a:extLst>
              <a:ext uri="{FF2B5EF4-FFF2-40B4-BE49-F238E27FC236}">
                <a16:creationId xmlns:a16="http://schemas.microsoft.com/office/drawing/2014/main" id="{BE723C00-DE4F-CB38-C75D-4D587314E24D}"/>
              </a:ext>
            </a:extLst>
          </p:cNvPr>
          <p:cNvSpPr>
            <a:spLocks noGrp="1"/>
          </p:cNvSpPr>
          <p:nvPr>
            <p:ph idx="1"/>
          </p:nvPr>
        </p:nvSpPr>
        <p:spPr/>
        <p:txBody>
          <a:bodyPr/>
          <a:lstStyle/>
          <a:p>
            <a:endParaRPr lang="en-US" dirty="0"/>
          </a:p>
        </p:txBody>
      </p:sp>
      <p:grpSp>
        <p:nvGrpSpPr>
          <p:cNvPr id="4" name="Group 3">
            <a:extLst>
              <a:ext uri="{FF2B5EF4-FFF2-40B4-BE49-F238E27FC236}">
                <a16:creationId xmlns:a16="http://schemas.microsoft.com/office/drawing/2014/main" id="{ECB250DD-C613-D3D4-A418-8856B5C206D2}"/>
              </a:ext>
            </a:extLst>
          </p:cNvPr>
          <p:cNvGrpSpPr/>
          <p:nvPr/>
        </p:nvGrpSpPr>
        <p:grpSpPr>
          <a:xfrm>
            <a:off x="1263014" y="2747609"/>
            <a:ext cx="8615582" cy="3112603"/>
            <a:chOff x="470807" y="1115756"/>
            <a:chExt cx="8615582" cy="3112603"/>
          </a:xfrm>
        </p:grpSpPr>
        <p:grpSp>
          <p:nvGrpSpPr>
            <p:cNvPr id="5" name="Group 4">
              <a:extLst>
                <a:ext uri="{FF2B5EF4-FFF2-40B4-BE49-F238E27FC236}">
                  <a16:creationId xmlns:a16="http://schemas.microsoft.com/office/drawing/2014/main" id="{60EBE085-8D9E-FB81-59F1-998B12F24380}"/>
                </a:ext>
              </a:extLst>
            </p:cNvPr>
            <p:cNvGrpSpPr/>
            <p:nvPr/>
          </p:nvGrpSpPr>
          <p:grpSpPr>
            <a:xfrm>
              <a:off x="5082216" y="1115756"/>
              <a:ext cx="4004173" cy="3112603"/>
              <a:chOff x="5082216" y="1115756"/>
              <a:chExt cx="4004173" cy="3112603"/>
            </a:xfrm>
          </p:grpSpPr>
          <p:pic>
            <p:nvPicPr>
              <p:cNvPr id="9" name="Picture 3" descr="Picture1">
                <a:extLst>
                  <a:ext uri="{FF2B5EF4-FFF2-40B4-BE49-F238E27FC236}">
                    <a16:creationId xmlns:a16="http://schemas.microsoft.com/office/drawing/2014/main" id="{9A216F9F-9962-A3FD-04BE-94556828FC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56"/>
              <a:stretch/>
            </p:blipFill>
            <p:spPr bwMode="auto">
              <a:xfrm>
                <a:off x="5236368" y="1115756"/>
                <a:ext cx="3695868" cy="2696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a:extLst>
                  <a:ext uri="{FF2B5EF4-FFF2-40B4-BE49-F238E27FC236}">
                    <a16:creationId xmlns:a16="http://schemas.microsoft.com/office/drawing/2014/main" id="{536F8B65-07D9-2885-FD6E-FD361BCAC304}"/>
                  </a:ext>
                </a:extLst>
              </p:cNvPr>
              <p:cNvSpPr/>
              <p:nvPr/>
            </p:nvSpPr>
            <p:spPr>
              <a:xfrm>
                <a:off x="5082216" y="3828249"/>
                <a:ext cx="4004173" cy="400110"/>
              </a:xfrm>
              <a:prstGeom prst="rect">
                <a:avLst/>
              </a:prstGeom>
            </p:spPr>
            <p:txBody>
              <a:bodyPr wrap="none">
                <a:spAutoFit/>
              </a:bodyPr>
              <a:lstStyle/>
              <a:p>
                <a:pPr algn="ctr"/>
                <a:r>
                  <a:rPr lang="en-US" sz="2000" dirty="0">
                    <a:latin typeface="Calibri" charset="0"/>
                  </a:rPr>
                  <a:t>Vasomotor instability; dysautonomia</a:t>
                </a:r>
                <a:endParaRPr lang="en-US" sz="2000" dirty="0"/>
              </a:p>
            </p:txBody>
          </p:sp>
        </p:grpSp>
        <p:grpSp>
          <p:nvGrpSpPr>
            <p:cNvPr id="6" name="Group 5">
              <a:extLst>
                <a:ext uri="{FF2B5EF4-FFF2-40B4-BE49-F238E27FC236}">
                  <a16:creationId xmlns:a16="http://schemas.microsoft.com/office/drawing/2014/main" id="{79B2EEC2-31D2-1F49-BB63-3D8C5E808677}"/>
                </a:ext>
              </a:extLst>
            </p:cNvPr>
            <p:cNvGrpSpPr/>
            <p:nvPr/>
          </p:nvGrpSpPr>
          <p:grpSpPr>
            <a:xfrm>
              <a:off x="470807" y="1115756"/>
              <a:ext cx="3695868" cy="3112603"/>
              <a:chOff x="470807" y="1115756"/>
              <a:chExt cx="3695868" cy="3112603"/>
            </a:xfrm>
          </p:grpSpPr>
          <p:pic>
            <p:nvPicPr>
              <p:cNvPr id="7" name="Picture 6" descr="Picture1">
                <a:extLst>
                  <a:ext uri="{FF2B5EF4-FFF2-40B4-BE49-F238E27FC236}">
                    <a16:creationId xmlns:a16="http://schemas.microsoft.com/office/drawing/2014/main" id="{9528510B-6A67-5A84-2C2B-2063DF37FC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86" r="1933"/>
              <a:stretch/>
            </p:blipFill>
            <p:spPr bwMode="auto">
              <a:xfrm>
                <a:off x="470807" y="1115756"/>
                <a:ext cx="3695868" cy="2696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a:extLst>
                  <a:ext uri="{FF2B5EF4-FFF2-40B4-BE49-F238E27FC236}">
                    <a16:creationId xmlns:a16="http://schemas.microsoft.com/office/drawing/2014/main" id="{A220FEA8-4E90-845A-4B80-95228AA3FD2F}"/>
                  </a:ext>
                </a:extLst>
              </p:cNvPr>
              <p:cNvSpPr/>
              <p:nvPr/>
            </p:nvSpPr>
            <p:spPr>
              <a:xfrm>
                <a:off x="970231" y="3828249"/>
                <a:ext cx="2697021" cy="400110"/>
              </a:xfrm>
              <a:prstGeom prst="rect">
                <a:avLst/>
              </a:prstGeom>
            </p:spPr>
            <p:txBody>
              <a:bodyPr wrap="none">
                <a:spAutoFit/>
              </a:bodyPr>
              <a:lstStyle/>
              <a:p>
                <a:pPr algn="ctr"/>
                <a:r>
                  <a:rPr lang="en-US" sz="2000" dirty="0">
                    <a:latin typeface="Calibri" charset="0"/>
                  </a:rPr>
                  <a:t>Raynaud’s phenomenon</a:t>
                </a:r>
                <a:endParaRPr lang="en-US" sz="2000" dirty="0"/>
              </a:p>
            </p:txBody>
          </p:sp>
        </p:grpSp>
      </p:grpSp>
    </p:spTree>
    <p:extLst>
      <p:ext uri="{BB962C8B-B14F-4D97-AF65-F5344CB8AC3E}">
        <p14:creationId xmlns:p14="http://schemas.microsoft.com/office/powerpoint/2010/main" val="925681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547B3-7487-065E-72EA-053B67084758}"/>
              </a:ext>
            </a:extLst>
          </p:cNvPr>
          <p:cNvSpPr>
            <a:spLocks noGrp="1"/>
          </p:cNvSpPr>
          <p:nvPr>
            <p:ph type="title"/>
          </p:nvPr>
        </p:nvSpPr>
        <p:spPr/>
        <p:txBody>
          <a:bodyPr/>
          <a:lstStyle/>
          <a:p>
            <a:r>
              <a:rPr lang="en-US" b="1" dirty="0">
                <a:solidFill>
                  <a:srgbClr val="FF0000"/>
                </a:solidFill>
              </a:rPr>
              <a:t>Mucocutaneous Features of SLE</a:t>
            </a:r>
          </a:p>
        </p:txBody>
      </p:sp>
      <p:sp>
        <p:nvSpPr>
          <p:cNvPr id="3" name="Content Placeholder 2">
            <a:extLst>
              <a:ext uri="{FF2B5EF4-FFF2-40B4-BE49-F238E27FC236}">
                <a16:creationId xmlns:a16="http://schemas.microsoft.com/office/drawing/2014/main" id="{0F631E4E-89E7-057A-2901-BD5E1FDEBAA9}"/>
              </a:ext>
            </a:extLst>
          </p:cNvPr>
          <p:cNvSpPr>
            <a:spLocks noGrp="1"/>
          </p:cNvSpPr>
          <p:nvPr>
            <p:ph idx="1"/>
          </p:nvPr>
        </p:nvSpPr>
        <p:spPr/>
        <p:txBody>
          <a:bodyPr/>
          <a:lstStyle/>
          <a:p>
            <a:pPr>
              <a:buClr>
                <a:srgbClr val="FF0000"/>
              </a:buClr>
              <a:buFont typeface="Wingdings" panose="05000000000000000000" pitchFamily="2" charset="2"/>
              <a:buChar char="§"/>
            </a:pPr>
            <a:r>
              <a:rPr lang="en-US" sz="2800" b="1" dirty="0"/>
              <a:t>Malar (butterfly) rash</a:t>
            </a:r>
          </a:p>
          <a:p>
            <a:pPr>
              <a:buClr>
                <a:srgbClr val="FF0000"/>
              </a:buClr>
              <a:buFont typeface="Wingdings" panose="05000000000000000000" pitchFamily="2" charset="2"/>
              <a:buChar char="§"/>
            </a:pPr>
            <a:r>
              <a:rPr lang="en-US" sz="2800" b="1" dirty="0"/>
              <a:t>Discoid lupus (DLE)</a:t>
            </a:r>
          </a:p>
          <a:p>
            <a:pPr>
              <a:buClr>
                <a:srgbClr val="FF0000"/>
              </a:buClr>
              <a:buFont typeface="Wingdings" panose="05000000000000000000" pitchFamily="2" charset="2"/>
              <a:buChar char="§"/>
            </a:pPr>
            <a:r>
              <a:rPr lang="en-US" sz="2800" b="1" dirty="0"/>
              <a:t>Mucosal ulcers</a:t>
            </a:r>
          </a:p>
          <a:p>
            <a:pPr>
              <a:buClr>
                <a:srgbClr val="FF0000"/>
              </a:buClr>
              <a:buFont typeface="Wingdings" panose="05000000000000000000" pitchFamily="2" charset="2"/>
              <a:buChar char="§"/>
            </a:pPr>
            <a:r>
              <a:rPr lang="en-US" sz="2800" b="1" dirty="0"/>
              <a:t>Alopecia</a:t>
            </a:r>
          </a:p>
          <a:p>
            <a:pPr>
              <a:buClr>
                <a:srgbClr val="FF0000"/>
              </a:buClr>
              <a:buFont typeface="Wingdings" panose="05000000000000000000" pitchFamily="2" charset="2"/>
              <a:buChar char="§"/>
            </a:pPr>
            <a:r>
              <a:rPr lang="en-US" sz="2800" b="1" dirty="0"/>
              <a:t>Subacute cutaneous lupus (SCLE)</a:t>
            </a:r>
          </a:p>
          <a:p>
            <a:pPr>
              <a:buClr>
                <a:srgbClr val="FF0000"/>
              </a:buClr>
              <a:buFont typeface="Wingdings" panose="05000000000000000000" pitchFamily="2" charset="2"/>
              <a:buChar char="§"/>
            </a:pPr>
            <a:r>
              <a:rPr lang="en-US" sz="2800" b="1" dirty="0"/>
              <a:t>Cutaneous vasculitis</a:t>
            </a:r>
          </a:p>
          <a:p>
            <a:pPr>
              <a:buClr>
                <a:srgbClr val="FF0000"/>
              </a:buClr>
              <a:buFont typeface="Wingdings" panose="05000000000000000000" pitchFamily="2" charset="2"/>
              <a:buChar char="§"/>
            </a:pPr>
            <a:r>
              <a:rPr lang="en-US" sz="2800" b="1" dirty="0"/>
              <a:t>Bullous lupus</a:t>
            </a:r>
          </a:p>
          <a:p>
            <a:pPr>
              <a:buClr>
                <a:srgbClr val="FF0000"/>
              </a:buClr>
              <a:buFont typeface="Wingdings" panose="05000000000000000000" pitchFamily="2" charset="2"/>
              <a:buChar char="§"/>
            </a:pPr>
            <a:r>
              <a:rPr lang="en-US" sz="2800" b="1" dirty="0"/>
              <a:t>Panniculitis</a:t>
            </a:r>
          </a:p>
          <a:p>
            <a:pPr>
              <a:buClr>
                <a:srgbClr val="FF0000"/>
              </a:buClr>
              <a:buFont typeface="Wingdings" panose="05000000000000000000" pitchFamily="2" charset="2"/>
              <a:buChar char="§"/>
            </a:pPr>
            <a:endParaRPr lang="en-US" b="1" dirty="0"/>
          </a:p>
        </p:txBody>
      </p:sp>
      <p:pic>
        <p:nvPicPr>
          <p:cNvPr id="1026" name="Picture 2" descr="Malar rash: Causes, symptoms, and treatment">
            <a:extLst>
              <a:ext uri="{FF2B5EF4-FFF2-40B4-BE49-F238E27FC236}">
                <a16:creationId xmlns:a16="http://schemas.microsoft.com/office/drawing/2014/main" id="{9301700E-AF43-BA64-B262-64A5CB9988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1363980"/>
            <a:ext cx="2286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581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6CA2E-B3C6-59CF-9002-526FE37DBDDD}"/>
              </a:ext>
            </a:extLst>
          </p:cNvPr>
          <p:cNvSpPr>
            <a:spLocks noGrp="1"/>
          </p:cNvSpPr>
          <p:nvPr>
            <p:ph type="title"/>
          </p:nvPr>
        </p:nvSpPr>
        <p:spPr/>
        <p:txBody>
          <a:bodyPr/>
          <a:lstStyle/>
          <a:p>
            <a:r>
              <a:rPr lang="en-US" b="1" dirty="0">
                <a:solidFill>
                  <a:srgbClr val="FF0000"/>
                </a:solidFill>
                <a:latin typeface="Calibri" charset="0"/>
              </a:rPr>
              <a:t>Discoid Lupus</a:t>
            </a:r>
            <a:endParaRPr lang="en-US" b="1" dirty="0">
              <a:solidFill>
                <a:srgbClr val="FF0000"/>
              </a:solidFill>
            </a:endParaRPr>
          </a:p>
        </p:txBody>
      </p:sp>
      <p:sp>
        <p:nvSpPr>
          <p:cNvPr id="3" name="Content Placeholder 2">
            <a:extLst>
              <a:ext uri="{FF2B5EF4-FFF2-40B4-BE49-F238E27FC236}">
                <a16:creationId xmlns:a16="http://schemas.microsoft.com/office/drawing/2014/main" id="{79275204-44CF-4B45-AC6C-FBA32EE8BAF7}"/>
              </a:ext>
            </a:extLst>
          </p:cNvPr>
          <p:cNvSpPr>
            <a:spLocks noGrp="1"/>
          </p:cNvSpPr>
          <p:nvPr>
            <p:ph idx="1"/>
          </p:nvPr>
        </p:nvSpPr>
        <p:spPr/>
        <p:txBody>
          <a:bodyPr/>
          <a:lstStyle/>
          <a:p>
            <a:pPr eaLnBrk="1" hangingPunct="1">
              <a:lnSpc>
                <a:spcPct val="80000"/>
              </a:lnSpc>
              <a:buClr>
                <a:srgbClr val="FF0000"/>
              </a:buClr>
              <a:buFont typeface="Wingdings" panose="05000000000000000000" pitchFamily="2" charset="2"/>
              <a:buChar char="Ø"/>
            </a:pPr>
            <a:r>
              <a:rPr lang="en-US" sz="2800" b="1" dirty="0">
                <a:latin typeface="Calibri" charset="0"/>
              </a:rPr>
              <a:t>Can occur as part of systemic lupus or exist in isolation without any other organ involvement</a:t>
            </a:r>
          </a:p>
          <a:p>
            <a:pPr eaLnBrk="1" hangingPunct="1">
              <a:lnSpc>
                <a:spcPct val="80000"/>
              </a:lnSpc>
              <a:buClr>
                <a:srgbClr val="FF0000"/>
              </a:buClr>
              <a:buFont typeface="Wingdings" panose="05000000000000000000" pitchFamily="2" charset="2"/>
              <a:buChar char="Ø"/>
            </a:pPr>
            <a:r>
              <a:rPr lang="en-US" sz="2800" b="1" dirty="0">
                <a:latin typeface="Calibri" charset="0"/>
              </a:rPr>
              <a:t>10% of discoid lupus patients will develop SLE</a:t>
            </a:r>
          </a:p>
          <a:p>
            <a:pPr eaLnBrk="1" hangingPunct="1">
              <a:lnSpc>
                <a:spcPct val="80000"/>
              </a:lnSpc>
              <a:buClr>
                <a:srgbClr val="FF0000"/>
              </a:buClr>
              <a:buFont typeface="Wingdings" panose="05000000000000000000" pitchFamily="2" charset="2"/>
              <a:buChar char="Ø"/>
            </a:pPr>
            <a:r>
              <a:rPr lang="en-US" sz="2800" b="1" dirty="0">
                <a:latin typeface="Calibri" charset="0"/>
              </a:rPr>
              <a:t>Coin-shaped scaly plaques</a:t>
            </a:r>
          </a:p>
          <a:p>
            <a:pPr eaLnBrk="1" hangingPunct="1">
              <a:lnSpc>
                <a:spcPct val="80000"/>
              </a:lnSpc>
              <a:buClr>
                <a:srgbClr val="FF0000"/>
              </a:buClr>
              <a:buFont typeface="Wingdings" panose="05000000000000000000" pitchFamily="2" charset="2"/>
              <a:buChar char="Ø"/>
            </a:pPr>
            <a:r>
              <a:rPr lang="en-US" sz="2800" b="1" dirty="0">
                <a:latin typeface="Calibri" charset="0"/>
              </a:rPr>
              <a:t>Can occur anywhere on the body, cause hair loss in the scalp</a:t>
            </a:r>
          </a:p>
          <a:p>
            <a:pPr eaLnBrk="1" hangingPunct="1">
              <a:buClr>
                <a:srgbClr val="FF0000"/>
              </a:buClr>
              <a:buFont typeface="Wingdings" panose="05000000000000000000" pitchFamily="2" charset="2"/>
              <a:buChar char="Ø"/>
            </a:pPr>
            <a:endParaRPr lang="en-US" b="1" dirty="0">
              <a:latin typeface="Calibri" charset="0"/>
            </a:endParaRPr>
          </a:p>
          <a:p>
            <a:pPr>
              <a:buClr>
                <a:srgbClr val="FF0000"/>
              </a:buClr>
              <a:buFont typeface="Wingdings" panose="05000000000000000000" pitchFamily="2" charset="2"/>
              <a:buChar char="Ø"/>
            </a:pPr>
            <a:endParaRPr lang="en-US" b="1" dirty="0"/>
          </a:p>
        </p:txBody>
      </p:sp>
      <p:pic>
        <p:nvPicPr>
          <p:cNvPr id="4" name="Picture 4">
            <a:extLst>
              <a:ext uri="{FF2B5EF4-FFF2-40B4-BE49-F238E27FC236}">
                <a16:creationId xmlns:a16="http://schemas.microsoft.com/office/drawing/2014/main" id="{F17E34F4-E742-FB19-5055-226F393B2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5146" y="4862521"/>
            <a:ext cx="3881385" cy="13504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14627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C48A-285C-C79F-0C6F-1CEDA4728410}"/>
              </a:ext>
            </a:extLst>
          </p:cNvPr>
          <p:cNvSpPr>
            <a:spLocks noGrp="1"/>
          </p:cNvSpPr>
          <p:nvPr>
            <p:ph type="title"/>
          </p:nvPr>
        </p:nvSpPr>
        <p:spPr/>
        <p:txBody>
          <a:bodyPr/>
          <a:lstStyle/>
          <a:p>
            <a:pPr algn="ctr"/>
            <a:r>
              <a:rPr lang="en-US" b="1" dirty="0">
                <a:solidFill>
                  <a:srgbClr val="FF0000"/>
                </a:solidFill>
              </a:rPr>
              <a:t>COMPLICATIONS</a:t>
            </a:r>
            <a:br>
              <a:rPr lang="en-US" b="1" dirty="0">
                <a:solidFill>
                  <a:srgbClr val="FF0000"/>
                </a:solidFill>
              </a:rPr>
            </a:br>
            <a:endParaRPr lang="en-US" b="1" dirty="0">
              <a:solidFill>
                <a:srgbClr val="FF0000"/>
              </a:solidFill>
            </a:endParaRPr>
          </a:p>
        </p:txBody>
      </p:sp>
      <p:sp>
        <p:nvSpPr>
          <p:cNvPr id="3" name="Content Placeholder 2">
            <a:extLst>
              <a:ext uri="{FF2B5EF4-FFF2-40B4-BE49-F238E27FC236}">
                <a16:creationId xmlns:a16="http://schemas.microsoft.com/office/drawing/2014/main" id="{203A558A-56FF-DBA3-72CF-D907D54F9209}"/>
              </a:ext>
            </a:extLst>
          </p:cNvPr>
          <p:cNvSpPr>
            <a:spLocks noGrp="1"/>
          </p:cNvSpPr>
          <p:nvPr>
            <p:ph idx="1"/>
          </p:nvPr>
        </p:nvSpPr>
        <p:spPr/>
        <p:txBody>
          <a:bodyPr>
            <a:normAutofit/>
          </a:bodyPr>
          <a:lstStyle/>
          <a:p>
            <a:pPr>
              <a:lnSpc>
                <a:spcPct val="50000"/>
              </a:lnSpc>
              <a:spcBef>
                <a:spcPts val="600"/>
              </a:spcBef>
              <a:buClr>
                <a:srgbClr val="FF0000"/>
              </a:buClr>
              <a:buFont typeface="Wingdings" panose="05000000000000000000" pitchFamily="2" charset="2"/>
              <a:buChar char="ü"/>
            </a:pPr>
            <a:endParaRPr lang="en-US" sz="1800" b="1" dirty="0"/>
          </a:p>
          <a:p>
            <a:pPr>
              <a:lnSpc>
                <a:spcPct val="50000"/>
              </a:lnSpc>
              <a:spcBef>
                <a:spcPts val="600"/>
              </a:spcBef>
              <a:buClr>
                <a:srgbClr val="FF0000"/>
              </a:buClr>
              <a:buFont typeface="Wingdings" panose="05000000000000000000" pitchFamily="2" charset="2"/>
              <a:buChar char="ü"/>
            </a:pPr>
            <a:r>
              <a:rPr lang="en-US" sz="1800" b="1" dirty="0"/>
              <a:t>Some degree of long-term and often permanent organ dysfunction from either SLE or its treatment has</a:t>
            </a:r>
          </a:p>
          <a:p>
            <a:pPr marL="0" indent="0">
              <a:lnSpc>
                <a:spcPct val="50000"/>
              </a:lnSpc>
              <a:spcBef>
                <a:spcPts val="600"/>
              </a:spcBef>
              <a:buClr>
                <a:srgbClr val="FF0000"/>
              </a:buClr>
              <a:buNone/>
            </a:pPr>
            <a:endParaRPr lang="en-US" sz="1800" b="1" dirty="0"/>
          </a:p>
          <a:p>
            <a:pPr marL="0" indent="0">
              <a:lnSpc>
                <a:spcPct val="50000"/>
              </a:lnSpc>
              <a:spcBef>
                <a:spcPts val="600"/>
              </a:spcBef>
              <a:buClr>
                <a:srgbClr val="FF0000"/>
              </a:buClr>
              <a:buNone/>
            </a:pPr>
            <a:r>
              <a:rPr lang="en-US" sz="1800" b="1" dirty="0"/>
              <a:t>          been found in  88% of patients.</a:t>
            </a:r>
          </a:p>
          <a:p>
            <a:pPr>
              <a:lnSpc>
                <a:spcPct val="50000"/>
              </a:lnSpc>
              <a:spcBef>
                <a:spcPts val="600"/>
              </a:spcBef>
              <a:buClr>
                <a:srgbClr val="FF0000"/>
              </a:buClr>
              <a:buFont typeface="Wingdings" panose="05000000000000000000" pitchFamily="2" charset="2"/>
              <a:buChar char="ü"/>
            </a:pPr>
            <a:endParaRPr lang="en-US" sz="1800" b="1" dirty="0"/>
          </a:p>
          <a:p>
            <a:pPr>
              <a:lnSpc>
                <a:spcPct val="50000"/>
              </a:lnSpc>
              <a:spcBef>
                <a:spcPts val="600"/>
              </a:spcBef>
              <a:buClr>
                <a:srgbClr val="FF0000"/>
              </a:buClr>
              <a:buFont typeface="Wingdings" panose="05000000000000000000" pitchFamily="2" charset="2"/>
              <a:buChar char="ü"/>
            </a:pPr>
            <a:r>
              <a:rPr lang="en-US" sz="1800" b="1" dirty="0"/>
              <a:t> Hypertension</a:t>
            </a:r>
          </a:p>
          <a:p>
            <a:pPr>
              <a:lnSpc>
                <a:spcPct val="50000"/>
              </a:lnSpc>
              <a:spcBef>
                <a:spcPts val="600"/>
              </a:spcBef>
              <a:buClr>
                <a:srgbClr val="FF0000"/>
              </a:buClr>
              <a:buFont typeface="Wingdings" panose="05000000000000000000" pitchFamily="2" charset="2"/>
              <a:buChar char="ü"/>
            </a:pPr>
            <a:endParaRPr lang="en-US" sz="1800" b="1" dirty="0"/>
          </a:p>
          <a:p>
            <a:pPr>
              <a:lnSpc>
                <a:spcPct val="50000"/>
              </a:lnSpc>
              <a:spcBef>
                <a:spcPts val="600"/>
              </a:spcBef>
              <a:buClr>
                <a:srgbClr val="FF0000"/>
              </a:buClr>
              <a:buFont typeface="Wingdings" panose="05000000000000000000" pitchFamily="2" charset="2"/>
              <a:buChar char="ü"/>
            </a:pPr>
            <a:r>
              <a:rPr lang="en-US" sz="1800" b="1" dirty="0"/>
              <a:t>Growth retardation</a:t>
            </a:r>
          </a:p>
          <a:p>
            <a:pPr>
              <a:lnSpc>
                <a:spcPct val="50000"/>
              </a:lnSpc>
              <a:spcBef>
                <a:spcPts val="600"/>
              </a:spcBef>
              <a:buClr>
                <a:srgbClr val="FF0000"/>
              </a:buClr>
              <a:buFont typeface="Wingdings" panose="05000000000000000000" pitchFamily="2" charset="2"/>
              <a:buChar char="ü"/>
            </a:pPr>
            <a:endParaRPr lang="en-US" sz="1800" b="1" dirty="0"/>
          </a:p>
          <a:p>
            <a:pPr>
              <a:lnSpc>
                <a:spcPct val="50000"/>
              </a:lnSpc>
              <a:spcBef>
                <a:spcPts val="600"/>
              </a:spcBef>
              <a:buClr>
                <a:srgbClr val="FF0000"/>
              </a:buClr>
              <a:buFont typeface="Wingdings" panose="05000000000000000000" pitchFamily="2" charset="2"/>
              <a:buChar char="ü"/>
            </a:pPr>
            <a:r>
              <a:rPr lang="en-US" sz="1800" b="1" dirty="0"/>
              <a:t>Chronic pulmonary impairment</a:t>
            </a:r>
          </a:p>
          <a:p>
            <a:pPr marL="0" indent="0">
              <a:lnSpc>
                <a:spcPct val="50000"/>
              </a:lnSpc>
              <a:spcBef>
                <a:spcPts val="600"/>
              </a:spcBef>
              <a:buClr>
                <a:srgbClr val="FF0000"/>
              </a:buClr>
              <a:buNone/>
            </a:pPr>
            <a:endParaRPr lang="en-US" sz="1800" b="1" dirty="0"/>
          </a:p>
          <a:p>
            <a:pPr>
              <a:lnSpc>
                <a:spcPct val="50000"/>
              </a:lnSpc>
              <a:spcBef>
                <a:spcPts val="600"/>
              </a:spcBef>
              <a:buClr>
                <a:srgbClr val="FF0000"/>
              </a:buClr>
              <a:buFont typeface="Wingdings" panose="05000000000000000000" pitchFamily="2" charset="2"/>
              <a:buChar char="ü"/>
            </a:pPr>
            <a:r>
              <a:rPr lang="en-US" sz="1800" b="1" dirty="0"/>
              <a:t>Ocular abnormalities</a:t>
            </a:r>
          </a:p>
          <a:p>
            <a:pPr>
              <a:lnSpc>
                <a:spcPct val="50000"/>
              </a:lnSpc>
              <a:spcBef>
                <a:spcPts val="600"/>
              </a:spcBef>
              <a:buClr>
                <a:srgbClr val="FF0000"/>
              </a:buClr>
              <a:buFont typeface="Wingdings" panose="05000000000000000000" pitchFamily="2" charset="2"/>
              <a:buChar char="ü"/>
            </a:pPr>
            <a:endParaRPr lang="en-US" sz="1800" b="1" dirty="0"/>
          </a:p>
          <a:p>
            <a:pPr>
              <a:lnSpc>
                <a:spcPct val="50000"/>
              </a:lnSpc>
              <a:spcBef>
                <a:spcPts val="600"/>
              </a:spcBef>
              <a:buClr>
                <a:srgbClr val="FF0000"/>
              </a:buClr>
              <a:buFont typeface="Wingdings" panose="05000000000000000000" pitchFamily="2" charset="2"/>
              <a:buChar char="ü"/>
            </a:pPr>
            <a:r>
              <a:rPr lang="en-US" sz="1800" b="1" dirty="0"/>
              <a:t>Permanent renal damage</a:t>
            </a:r>
          </a:p>
          <a:p>
            <a:pPr>
              <a:lnSpc>
                <a:spcPct val="50000"/>
              </a:lnSpc>
              <a:spcBef>
                <a:spcPts val="600"/>
              </a:spcBef>
              <a:buClr>
                <a:srgbClr val="FF0000"/>
              </a:buClr>
              <a:buFont typeface="Wingdings" panose="05000000000000000000" pitchFamily="2" charset="2"/>
              <a:buChar char="ü"/>
            </a:pPr>
            <a:endParaRPr lang="en-US" sz="1800" b="1" dirty="0"/>
          </a:p>
          <a:p>
            <a:pPr>
              <a:lnSpc>
                <a:spcPct val="50000"/>
              </a:lnSpc>
              <a:spcBef>
                <a:spcPts val="600"/>
              </a:spcBef>
              <a:buClr>
                <a:srgbClr val="FF0000"/>
              </a:buClr>
              <a:buFont typeface="Wingdings" panose="05000000000000000000" pitchFamily="2" charset="2"/>
              <a:buChar char="ü"/>
            </a:pPr>
            <a:r>
              <a:rPr lang="en-US" sz="1800" b="1" dirty="0"/>
              <a:t> Neuropsychiatric symptoms</a:t>
            </a:r>
          </a:p>
          <a:p>
            <a:pPr>
              <a:lnSpc>
                <a:spcPct val="50000"/>
              </a:lnSpc>
              <a:spcBef>
                <a:spcPts val="600"/>
              </a:spcBef>
              <a:buClr>
                <a:srgbClr val="FF0000"/>
              </a:buClr>
              <a:buFont typeface="Wingdings" panose="05000000000000000000" pitchFamily="2" charset="2"/>
              <a:buChar char="ü"/>
            </a:pPr>
            <a:endParaRPr lang="en-US" sz="1800" b="1" dirty="0"/>
          </a:p>
          <a:p>
            <a:pPr>
              <a:lnSpc>
                <a:spcPct val="50000"/>
              </a:lnSpc>
              <a:spcBef>
                <a:spcPts val="600"/>
              </a:spcBef>
              <a:buClr>
                <a:srgbClr val="FF0000"/>
              </a:buClr>
              <a:buFont typeface="Wingdings" panose="05000000000000000000" pitchFamily="2" charset="2"/>
              <a:buChar char="ü"/>
            </a:pPr>
            <a:r>
              <a:rPr lang="en-US" sz="1800" b="1" dirty="0"/>
              <a:t> Musculoskeletal damage</a:t>
            </a:r>
          </a:p>
          <a:p>
            <a:pPr>
              <a:lnSpc>
                <a:spcPct val="50000"/>
              </a:lnSpc>
              <a:spcBef>
                <a:spcPts val="600"/>
              </a:spcBef>
              <a:buClr>
                <a:srgbClr val="FF0000"/>
              </a:buClr>
              <a:buFont typeface="Wingdings" panose="05000000000000000000" pitchFamily="2" charset="2"/>
              <a:buChar char="ü"/>
            </a:pPr>
            <a:endParaRPr lang="en-US" sz="1800" b="1" dirty="0"/>
          </a:p>
          <a:p>
            <a:pPr>
              <a:lnSpc>
                <a:spcPct val="50000"/>
              </a:lnSpc>
              <a:spcBef>
                <a:spcPts val="600"/>
              </a:spcBef>
              <a:buClr>
                <a:srgbClr val="FF0000"/>
              </a:buClr>
              <a:buFont typeface="Wingdings" panose="05000000000000000000" pitchFamily="2" charset="2"/>
              <a:buChar char="ü"/>
            </a:pPr>
            <a:r>
              <a:rPr lang="en-US" sz="1800" b="1" dirty="0"/>
              <a:t>Gonadal impairment</a:t>
            </a:r>
          </a:p>
        </p:txBody>
      </p:sp>
      <p:pic>
        <p:nvPicPr>
          <p:cNvPr id="5" name="Picture 4">
            <a:extLst>
              <a:ext uri="{FF2B5EF4-FFF2-40B4-BE49-F238E27FC236}">
                <a16:creationId xmlns:a16="http://schemas.microsoft.com/office/drawing/2014/main" id="{27437F7A-804D-0016-A5D3-9049541DD50E}"/>
              </a:ext>
            </a:extLst>
          </p:cNvPr>
          <p:cNvPicPr>
            <a:picLocks noChangeAspect="1"/>
          </p:cNvPicPr>
          <p:nvPr/>
        </p:nvPicPr>
        <p:blipFill>
          <a:blip r:embed="rId2"/>
          <a:stretch>
            <a:fillRect/>
          </a:stretch>
        </p:blipFill>
        <p:spPr>
          <a:xfrm>
            <a:off x="5707380" y="2339339"/>
            <a:ext cx="4236720" cy="4442461"/>
          </a:xfrm>
          <a:prstGeom prst="rect">
            <a:avLst/>
          </a:prstGeom>
        </p:spPr>
      </p:pic>
    </p:spTree>
    <p:extLst>
      <p:ext uri="{BB962C8B-B14F-4D97-AF65-F5344CB8AC3E}">
        <p14:creationId xmlns:p14="http://schemas.microsoft.com/office/powerpoint/2010/main" val="1552016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F92D5-0B98-52F5-1937-4C56BAF42907}"/>
              </a:ext>
            </a:extLst>
          </p:cNvPr>
          <p:cNvSpPr>
            <a:spLocks noGrp="1"/>
          </p:cNvSpPr>
          <p:nvPr>
            <p:ph type="title"/>
          </p:nvPr>
        </p:nvSpPr>
        <p:spPr/>
        <p:txBody>
          <a:bodyPr/>
          <a:lstStyle/>
          <a:p>
            <a:pPr algn="ctr"/>
            <a:r>
              <a:rPr lang="en-US" b="1" dirty="0">
                <a:solidFill>
                  <a:srgbClr val="FF0000"/>
                </a:solidFill>
                <a:latin typeface="Calibri" charset="0"/>
              </a:rPr>
              <a:t>Serositis</a:t>
            </a:r>
            <a:endParaRPr lang="en-US" b="1" dirty="0">
              <a:solidFill>
                <a:srgbClr val="FF0000"/>
              </a:solidFill>
            </a:endParaRPr>
          </a:p>
        </p:txBody>
      </p:sp>
      <p:sp>
        <p:nvSpPr>
          <p:cNvPr id="3" name="Content Placeholder 2">
            <a:extLst>
              <a:ext uri="{FF2B5EF4-FFF2-40B4-BE49-F238E27FC236}">
                <a16:creationId xmlns:a16="http://schemas.microsoft.com/office/drawing/2014/main" id="{FB07C42E-0DD0-2815-1649-1B2783FDC3FE}"/>
              </a:ext>
            </a:extLst>
          </p:cNvPr>
          <p:cNvSpPr>
            <a:spLocks noGrp="1"/>
          </p:cNvSpPr>
          <p:nvPr>
            <p:ph idx="1"/>
          </p:nvPr>
        </p:nvSpPr>
        <p:spPr/>
        <p:txBody>
          <a:bodyPr/>
          <a:lstStyle/>
          <a:p>
            <a:pPr eaLnBrk="1" hangingPunct="1">
              <a:spcBef>
                <a:spcPts val="1200"/>
              </a:spcBef>
              <a:buClr>
                <a:srgbClr val="FF0000"/>
              </a:buClr>
              <a:buFont typeface="Wingdings" panose="05000000000000000000" pitchFamily="2" charset="2"/>
              <a:buChar char="q"/>
            </a:pPr>
            <a:r>
              <a:rPr lang="en-US" sz="2400" b="1" dirty="0">
                <a:latin typeface="Calibri" charset="0"/>
              </a:rPr>
              <a:t>Lining of heart, lungs, abdomen</a:t>
            </a:r>
          </a:p>
          <a:p>
            <a:pPr lvl="1">
              <a:spcBef>
                <a:spcPts val="1200"/>
              </a:spcBef>
              <a:buClr>
                <a:srgbClr val="FF0000"/>
              </a:buClr>
              <a:buFont typeface="Wingdings" panose="05000000000000000000" pitchFamily="2" charset="2"/>
              <a:buChar char="q"/>
            </a:pPr>
            <a:r>
              <a:rPr lang="en-US" sz="2000" b="1" dirty="0">
                <a:latin typeface="Calibri" charset="0"/>
              </a:rPr>
              <a:t>Pleuritis is inflammation of the lining of the lungs</a:t>
            </a:r>
          </a:p>
          <a:p>
            <a:pPr lvl="1">
              <a:spcBef>
                <a:spcPts val="1200"/>
              </a:spcBef>
              <a:buClr>
                <a:srgbClr val="FF0000"/>
              </a:buClr>
              <a:buFont typeface="Wingdings" panose="05000000000000000000" pitchFamily="2" charset="2"/>
              <a:buChar char="q"/>
            </a:pPr>
            <a:r>
              <a:rPr lang="en-US" sz="2000" b="1" dirty="0">
                <a:latin typeface="Calibri" charset="0"/>
              </a:rPr>
              <a:t>Pericarditis is inflammation of the lining of the heart</a:t>
            </a:r>
          </a:p>
          <a:p>
            <a:pPr eaLnBrk="1" hangingPunct="1">
              <a:spcBef>
                <a:spcPts val="1800"/>
              </a:spcBef>
              <a:buClr>
                <a:srgbClr val="FF0000"/>
              </a:buClr>
              <a:buFont typeface="Wingdings" panose="05000000000000000000" pitchFamily="2" charset="2"/>
              <a:buChar char="q"/>
            </a:pPr>
            <a:r>
              <a:rPr lang="en-US" sz="2400" b="1" dirty="0">
                <a:latin typeface="Calibri" charset="0"/>
              </a:rPr>
              <a:t>Symptoms include pain in chest with deep breathing or when lying flat</a:t>
            </a:r>
          </a:p>
          <a:p>
            <a:pPr eaLnBrk="1" hangingPunct="1">
              <a:spcBef>
                <a:spcPts val="1800"/>
              </a:spcBef>
              <a:buClr>
                <a:srgbClr val="FF0000"/>
              </a:buClr>
              <a:buFont typeface="Wingdings" panose="05000000000000000000" pitchFamily="2" charset="2"/>
              <a:buChar char="q"/>
            </a:pPr>
            <a:r>
              <a:rPr lang="en-US" sz="2400" b="1" dirty="0">
                <a:latin typeface="Calibri" charset="0"/>
              </a:rPr>
              <a:t>Fluid may accumulate (effusion) causing increased shortness of breath</a:t>
            </a:r>
          </a:p>
          <a:p>
            <a:pPr marL="0" indent="0">
              <a:buClr>
                <a:srgbClr val="FF0000"/>
              </a:buClr>
              <a:buNone/>
            </a:pPr>
            <a:endParaRPr lang="en-US" b="1" dirty="0"/>
          </a:p>
        </p:txBody>
      </p:sp>
    </p:spTree>
    <p:extLst>
      <p:ext uri="{BB962C8B-B14F-4D97-AF65-F5344CB8AC3E}">
        <p14:creationId xmlns:p14="http://schemas.microsoft.com/office/powerpoint/2010/main" val="2855433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69690-D632-FA0B-6DB7-FEFB2E10420C}"/>
              </a:ext>
            </a:extLst>
          </p:cNvPr>
          <p:cNvSpPr>
            <a:spLocks noGrp="1"/>
          </p:cNvSpPr>
          <p:nvPr>
            <p:ph type="title"/>
          </p:nvPr>
        </p:nvSpPr>
        <p:spPr/>
        <p:txBody>
          <a:bodyPr/>
          <a:lstStyle/>
          <a:p>
            <a:pPr algn="ctr"/>
            <a:r>
              <a:rPr lang="en-US" b="1" dirty="0">
                <a:solidFill>
                  <a:srgbClr val="FF0000"/>
                </a:solidFill>
              </a:rPr>
              <a:t>Diagnosis</a:t>
            </a:r>
            <a:endParaRPr lang="en-US" dirty="0">
              <a:solidFill>
                <a:srgbClr val="FF0000"/>
              </a:solidFill>
            </a:endParaRPr>
          </a:p>
        </p:txBody>
      </p:sp>
      <p:sp>
        <p:nvSpPr>
          <p:cNvPr id="3" name="Content Placeholder 2">
            <a:extLst>
              <a:ext uri="{FF2B5EF4-FFF2-40B4-BE49-F238E27FC236}">
                <a16:creationId xmlns:a16="http://schemas.microsoft.com/office/drawing/2014/main" id="{3B14D370-9E88-AAF2-4D84-51265CD21218}"/>
              </a:ext>
            </a:extLst>
          </p:cNvPr>
          <p:cNvSpPr>
            <a:spLocks noGrp="1"/>
          </p:cNvSpPr>
          <p:nvPr>
            <p:ph idx="1"/>
          </p:nvPr>
        </p:nvSpPr>
        <p:spPr/>
        <p:txBody>
          <a:bodyPr>
            <a:normAutofit fontScale="92500" lnSpcReduction="10000"/>
          </a:bodyPr>
          <a:lstStyle/>
          <a:p>
            <a:pPr>
              <a:spcBef>
                <a:spcPts val="450"/>
              </a:spcBef>
              <a:buClr>
                <a:srgbClr val="FF0000"/>
              </a:buClr>
              <a:buFont typeface="Wingdings" panose="05000000000000000000" pitchFamily="2" charset="2"/>
              <a:buChar char="q"/>
            </a:pPr>
            <a:r>
              <a:rPr lang="en-US" sz="2100" b="1" dirty="0"/>
              <a:t>No single test can determine whether a person has lupus, but several laboratory tests may help make a diagnosis</a:t>
            </a:r>
          </a:p>
          <a:p>
            <a:pPr>
              <a:spcBef>
                <a:spcPts val="1800"/>
              </a:spcBef>
              <a:buClr>
                <a:srgbClr val="FF0000"/>
              </a:buClr>
              <a:buFont typeface="Wingdings" panose="05000000000000000000" pitchFamily="2" charset="2"/>
              <a:buChar char="q"/>
            </a:pPr>
            <a:r>
              <a:rPr lang="en-US" sz="2100" b="1" dirty="0"/>
              <a:t>Diagnostic Tests</a:t>
            </a:r>
          </a:p>
          <a:p>
            <a:pPr lvl="1">
              <a:buClr>
                <a:srgbClr val="FF0000"/>
              </a:buClr>
              <a:buFont typeface="Wingdings" panose="05000000000000000000" pitchFamily="2" charset="2"/>
              <a:buChar char="q"/>
            </a:pPr>
            <a:r>
              <a:rPr lang="en-US" sz="1800" b="1" dirty="0"/>
              <a:t>Antinuclear antibody (ANA) test</a:t>
            </a:r>
          </a:p>
          <a:p>
            <a:pPr lvl="1">
              <a:buClr>
                <a:srgbClr val="FF0000"/>
              </a:buClr>
              <a:buFont typeface="Wingdings" panose="05000000000000000000" pitchFamily="2" charset="2"/>
              <a:buChar char="q"/>
            </a:pPr>
            <a:r>
              <a:rPr lang="en-US" sz="1800" b="1" dirty="0"/>
              <a:t>Autoantibodies:  anti-DNA, anti-</a:t>
            </a:r>
            <a:r>
              <a:rPr lang="en-US" sz="1800" b="1" dirty="0" err="1"/>
              <a:t>Sm</a:t>
            </a:r>
            <a:r>
              <a:rPr lang="en-US" sz="1800" b="1" dirty="0"/>
              <a:t>(anti smith), anti-RNP, anti-Ro (SSA), and anti-La (SSB)</a:t>
            </a:r>
          </a:p>
          <a:p>
            <a:pPr lvl="1">
              <a:buClr>
                <a:srgbClr val="FF0000"/>
              </a:buClr>
              <a:buFont typeface="Wingdings" panose="05000000000000000000" pitchFamily="2" charset="2"/>
              <a:buChar char="q"/>
            </a:pPr>
            <a:r>
              <a:rPr lang="en-US" sz="1800" b="1" dirty="0"/>
              <a:t>Anticardiolipin antibody</a:t>
            </a:r>
          </a:p>
          <a:p>
            <a:pPr lvl="1">
              <a:buClr>
                <a:srgbClr val="FF0000"/>
              </a:buClr>
              <a:buFont typeface="Wingdings" panose="05000000000000000000" pitchFamily="2" charset="2"/>
              <a:buChar char="q"/>
            </a:pPr>
            <a:r>
              <a:rPr lang="en-US" sz="1800" b="1" dirty="0"/>
              <a:t>Antiphospholipid antibody</a:t>
            </a:r>
          </a:p>
          <a:p>
            <a:pPr lvl="1">
              <a:buClr>
                <a:srgbClr val="FF0000"/>
              </a:buClr>
              <a:buFont typeface="Wingdings" panose="05000000000000000000" pitchFamily="2" charset="2"/>
              <a:buChar char="q"/>
            </a:pPr>
            <a:r>
              <a:rPr lang="en-US" sz="1800" b="1" dirty="0"/>
              <a:t>CBC-ESR (anemia, low WBC-leukopenia, Thrombocytopenia )</a:t>
            </a:r>
          </a:p>
          <a:p>
            <a:pPr lvl="1">
              <a:buClr>
                <a:srgbClr val="FF0000"/>
              </a:buClr>
              <a:buFont typeface="Wingdings" panose="05000000000000000000" pitchFamily="2" charset="2"/>
              <a:buChar char="q"/>
            </a:pPr>
            <a:r>
              <a:rPr lang="en-US" sz="1800" b="1" dirty="0"/>
              <a:t>LFT</a:t>
            </a:r>
          </a:p>
          <a:p>
            <a:pPr lvl="1">
              <a:buClr>
                <a:srgbClr val="FF0000"/>
              </a:buClr>
              <a:buFont typeface="Wingdings" panose="05000000000000000000" pitchFamily="2" charset="2"/>
              <a:buChar char="q"/>
            </a:pPr>
            <a:r>
              <a:rPr lang="en-US" sz="1800" b="1" dirty="0"/>
              <a:t>RFT</a:t>
            </a:r>
          </a:p>
          <a:p>
            <a:pPr lvl="1">
              <a:buClr>
                <a:srgbClr val="FF0000"/>
              </a:buClr>
              <a:buFont typeface="Wingdings" panose="05000000000000000000" pitchFamily="2" charset="2"/>
              <a:buChar char="q"/>
            </a:pPr>
            <a:r>
              <a:rPr lang="en-US" sz="1800" b="1" dirty="0"/>
              <a:t>GUE for protein </a:t>
            </a:r>
          </a:p>
          <a:p>
            <a:pPr lvl="1">
              <a:buClr>
                <a:srgbClr val="FF0000"/>
              </a:buClr>
              <a:buFont typeface="Wingdings" panose="05000000000000000000" pitchFamily="2" charset="2"/>
              <a:buChar char="q"/>
            </a:pPr>
            <a:r>
              <a:rPr lang="en-US" sz="1800" b="1" dirty="0"/>
              <a:t>Skin biopsy</a:t>
            </a:r>
          </a:p>
          <a:p>
            <a:pPr lvl="1">
              <a:buClr>
                <a:srgbClr val="FF0000"/>
              </a:buClr>
              <a:buFont typeface="Wingdings" panose="05000000000000000000" pitchFamily="2" charset="2"/>
              <a:buChar char="q"/>
            </a:pPr>
            <a:r>
              <a:rPr lang="en-US" sz="1800" b="1" dirty="0"/>
              <a:t>Kidney biopsy</a:t>
            </a:r>
          </a:p>
          <a:p>
            <a:pPr lvl="1">
              <a:buClr>
                <a:srgbClr val="FF0000"/>
              </a:buClr>
              <a:buFont typeface="Wingdings" panose="05000000000000000000" pitchFamily="2" charset="2"/>
              <a:buChar char="q"/>
            </a:pPr>
            <a:r>
              <a:rPr lang="en-US" sz="1800" b="1" dirty="0"/>
              <a:t>CXR</a:t>
            </a:r>
          </a:p>
          <a:p>
            <a:pPr lvl="1">
              <a:buClr>
                <a:srgbClr val="FF0000"/>
              </a:buClr>
              <a:buFont typeface="Wingdings" panose="05000000000000000000" pitchFamily="2" charset="2"/>
              <a:buChar char="q"/>
            </a:pPr>
            <a:r>
              <a:rPr lang="en-US" sz="1800" b="1" dirty="0"/>
              <a:t>Echocardiography </a:t>
            </a:r>
          </a:p>
          <a:p>
            <a:pPr>
              <a:buClr>
                <a:srgbClr val="FF0000"/>
              </a:buClr>
              <a:buFont typeface="Wingdings" panose="05000000000000000000" pitchFamily="2" charset="2"/>
              <a:buChar char="q"/>
            </a:pPr>
            <a:endParaRPr lang="en-US" b="1" dirty="0"/>
          </a:p>
        </p:txBody>
      </p:sp>
    </p:spTree>
    <p:extLst>
      <p:ext uri="{BB962C8B-B14F-4D97-AF65-F5344CB8AC3E}">
        <p14:creationId xmlns:p14="http://schemas.microsoft.com/office/powerpoint/2010/main" val="3198805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21E94-A6DD-8160-5CD9-C73761845171}"/>
              </a:ext>
            </a:extLst>
          </p:cNvPr>
          <p:cNvSpPr>
            <a:spLocks noGrp="1"/>
          </p:cNvSpPr>
          <p:nvPr>
            <p:ph type="title"/>
          </p:nvPr>
        </p:nvSpPr>
        <p:spPr/>
        <p:txBody>
          <a:bodyPr/>
          <a:lstStyle/>
          <a:p>
            <a:pPr algn="ctr"/>
            <a:r>
              <a:rPr lang="en-US" b="1" dirty="0">
                <a:solidFill>
                  <a:srgbClr val="FF0000"/>
                </a:solidFill>
              </a:rPr>
              <a:t>Kelsey’s SLE Diagnosis</a:t>
            </a:r>
          </a:p>
        </p:txBody>
      </p:sp>
      <p:graphicFrame>
        <p:nvGraphicFramePr>
          <p:cNvPr id="4" name="Content Placeholder 4">
            <a:extLst>
              <a:ext uri="{FF2B5EF4-FFF2-40B4-BE49-F238E27FC236}">
                <a16:creationId xmlns:a16="http://schemas.microsoft.com/office/drawing/2014/main" id="{D1DBA7A4-7CD7-D1A9-23E2-8E4345BFB8CB}"/>
              </a:ext>
            </a:extLst>
          </p:cNvPr>
          <p:cNvGraphicFramePr>
            <a:graphicFrameLocks noGrp="1"/>
          </p:cNvGraphicFramePr>
          <p:nvPr>
            <p:ph idx="1"/>
            <p:extLst>
              <p:ext uri="{D42A27DB-BD31-4B8C-83A1-F6EECF244321}">
                <p14:modId xmlns:p14="http://schemas.microsoft.com/office/powerpoint/2010/main" val="27892496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499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39C77-4532-A631-062C-1A31CC67628A}"/>
              </a:ext>
            </a:extLst>
          </p:cNvPr>
          <p:cNvSpPr>
            <a:spLocks noGrp="1"/>
          </p:cNvSpPr>
          <p:nvPr>
            <p:ph type="title"/>
          </p:nvPr>
        </p:nvSpPr>
        <p:spPr/>
        <p:txBody>
          <a:bodyPr/>
          <a:lstStyle/>
          <a:p>
            <a:pPr algn="ctr"/>
            <a:r>
              <a:rPr lang="en-US" b="1" dirty="0">
                <a:solidFill>
                  <a:srgbClr val="FF0000"/>
                </a:solidFill>
              </a:rPr>
              <a:t>TREATMENT</a:t>
            </a:r>
          </a:p>
        </p:txBody>
      </p:sp>
      <p:sp>
        <p:nvSpPr>
          <p:cNvPr id="3" name="Content Placeholder 2">
            <a:extLst>
              <a:ext uri="{FF2B5EF4-FFF2-40B4-BE49-F238E27FC236}">
                <a16:creationId xmlns:a16="http://schemas.microsoft.com/office/drawing/2014/main" id="{6C644908-2EC1-9DF7-DA8A-EEDB4F993C0A}"/>
              </a:ext>
            </a:extLst>
          </p:cNvPr>
          <p:cNvSpPr>
            <a:spLocks noGrp="1"/>
          </p:cNvSpPr>
          <p:nvPr>
            <p:ph idx="1"/>
          </p:nvPr>
        </p:nvSpPr>
        <p:spPr>
          <a:xfrm>
            <a:off x="91440" y="1326220"/>
            <a:ext cx="11948160" cy="5531779"/>
          </a:xfrm>
        </p:spPr>
        <p:txBody>
          <a:bodyPr>
            <a:normAutofit fontScale="25000" lnSpcReduction="20000"/>
          </a:bodyPr>
          <a:lstStyle/>
          <a:p>
            <a:endParaRPr lang="en-US" dirty="0"/>
          </a:p>
          <a:p>
            <a:endParaRPr lang="en-US" dirty="0"/>
          </a:p>
          <a:p>
            <a:pPr marL="0" indent="0">
              <a:buNone/>
            </a:pPr>
            <a:r>
              <a:rPr lang="en-US" sz="8000" b="1" dirty="0"/>
              <a:t>                          </a:t>
            </a:r>
            <a:r>
              <a:rPr lang="en-US" sz="11200" b="1" dirty="0">
                <a:solidFill>
                  <a:srgbClr val="FF0000"/>
                </a:solidFill>
              </a:rPr>
              <a:t>GOALS OF THERAPY:</a:t>
            </a:r>
          </a:p>
          <a:p>
            <a:endParaRPr lang="en-US" sz="8000" b="1" dirty="0"/>
          </a:p>
          <a:p>
            <a:pPr>
              <a:buClr>
                <a:srgbClr val="FF0000"/>
              </a:buClr>
              <a:buFont typeface="Wingdings" panose="05000000000000000000" pitchFamily="2" charset="2"/>
              <a:buChar char="q"/>
            </a:pPr>
            <a:r>
              <a:rPr lang="en-US" sz="9600" b="1" dirty="0"/>
              <a:t>Control disease manifestation</a:t>
            </a:r>
          </a:p>
          <a:p>
            <a:pPr>
              <a:buClr>
                <a:srgbClr val="FF0000"/>
              </a:buClr>
              <a:buFont typeface="Wingdings" panose="05000000000000000000" pitchFamily="2" charset="2"/>
              <a:buChar char="q"/>
            </a:pPr>
            <a:endParaRPr lang="en-US" sz="9600" b="1" dirty="0"/>
          </a:p>
          <a:p>
            <a:pPr>
              <a:buClr>
                <a:srgbClr val="FF0000"/>
              </a:buClr>
              <a:buFont typeface="Wingdings" panose="05000000000000000000" pitchFamily="2" charset="2"/>
              <a:buChar char="q"/>
            </a:pPr>
            <a:r>
              <a:rPr lang="en-US" sz="9600" b="1" dirty="0"/>
              <a:t> Allow patient to have a good quality of life without major exacerbations</a:t>
            </a:r>
          </a:p>
          <a:p>
            <a:pPr>
              <a:buClr>
                <a:srgbClr val="FF0000"/>
              </a:buClr>
              <a:buFont typeface="Wingdings" panose="05000000000000000000" pitchFamily="2" charset="2"/>
              <a:buChar char="q"/>
            </a:pPr>
            <a:endParaRPr lang="en-US" sz="9600" b="1" dirty="0"/>
          </a:p>
          <a:p>
            <a:pPr>
              <a:buClr>
                <a:srgbClr val="FF0000"/>
              </a:buClr>
              <a:buFont typeface="Wingdings" panose="05000000000000000000" pitchFamily="2" charset="2"/>
              <a:buChar char="q"/>
            </a:pPr>
            <a:r>
              <a:rPr lang="en-US" sz="9600" b="1" dirty="0"/>
              <a:t> Prevent serious organ damage that adversely affects function or lifespan</a:t>
            </a:r>
          </a:p>
          <a:p>
            <a:endParaRPr lang="en-US" dirty="0"/>
          </a:p>
          <a:p>
            <a:pPr marL="0" indent="0" algn="ctr">
              <a:buNone/>
            </a:pPr>
            <a:r>
              <a:rPr lang="en-US" sz="9600" b="1" dirty="0">
                <a:solidFill>
                  <a:srgbClr val="FF0000"/>
                </a:solidFill>
              </a:rPr>
              <a:t> drugs used</a:t>
            </a:r>
          </a:p>
          <a:p>
            <a:pPr marL="0" indent="0" algn="ctr">
              <a:buNone/>
            </a:pPr>
            <a:endParaRPr lang="en-US" sz="9600" b="1" dirty="0">
              <a:solidFill>
                <a:srgbClr val="FF0000"/>
              </a:solidFill>
            </a:endParaRPr>
          </a:p>
          <a:p>
            <a:pPr marL="0" indent="0" algn="ctr">
              <a:buNone/>
            </a:pPr>
            <a:endParaRPr lang="en-US" sz="9600" b="1" dirty="0">
              <a:solidFill>
                <a:srgbClr val="FF0000"/>
              </a:solidFill>
            </a:endParaRPr>
          </a:p>
          <a:p>
            <a:endParaRPr lang="en-US" dirty="0"/>
          </a:p>
          <a:p>
            <a:pPr marL="0" indent="0">
              <a:buNone/>
            </a:pPr>
            <a:r>
              <a:rPr lang="en-US" sz="8000" b="1" dirty="0"/>
              <a:t>                                             Corticosteroids      Immunosuppressants                  NSAIDS      Sunscreen</a:t>
            </a:r>
          </a:p>
        </p:txBody>
      </p:sp>
      <p:cxnSp>
        <p:nvCxnSpPr>
          <p:cNvPr id="7" name="Straight Arrow Connector 6">
            <a:extLst>
              <a:ext uri="{FF2B5EF4-FFF2-40B4-BE49-F238E27FC236}">
                <a16:creationId xmlns:a16="http://schemas.microsoft.com/office/drawing/2014/main" id="{9ED346C8-5DF7-051C-B5A4-291E6CB1E015}"/>
              </a:ext>
            </a:extLst>
          </p:cNvPr>
          <p:cNvCxnSpPr>
            <a:cxnSpLocks/>
          </p:cNvCxnSpPr>
          <p:nvPr/>
        </p:nvCxnSpPr>
        <p:spPr>
          <a:xfrm flipH="1">
            <a:off x="3452446" y="4867422"/>
            <a:ext cx="2392679" cy="995288"/>
          </a:xfrm>
          <a:prstGeom prst="straightConnector1">
            <a:avLst/>
          </a:prstGeom>
          <a:ln w="44450" cmpd="sng">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66F53AE-7106-B47E-CB1A-B9D4AE21E40E}"/>
              </a:ext>
            </a:extLst>
          </p:cNvPr>
          <p:cNvCxnSpPr>
            <a:cxnSpLocks/>
          </p:cNvCxnSpPr>
          <p:nvPr/>
        </p:nvCxnSpPr>
        <p:spPr>
          <a:xfrm>
            <a:off x="5845126" y="4867422"/>
            <a:ext cx="0" cy="995289"/>
          </a:xfrm>
          <a:prstGeom prst="straightConnector1">
            <a:avLst/>
          </a:prstGeom>
          <a:ln w="44450" cmpd="sng">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B1034A8-1058-E79F-9ACE-1935D50CC013}"/>
              </a:ext>
            </a:extLst>
          </p:cNvPr>
          <p:cNvCxnSpPr>
            <a:cxnSpLocks/>
          </p:cNvCxnSpPr>
          <p:nvPr/>
        </p:nvCxnSpPr>
        <p:spPr>
          <a:xfrm>
            <a:off x="5913706" y="4867422"/>
            <a:ext cx="3801794" cy="1022838"/>
          </a:xfrm>
          <a:prstGeom prst="straightConnector1">
            <a:avLst/>
          </a:prstGeom>
          <a:ln w="44450" cmpd="sng">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20CDF02-311B-7858-66AD-749AA9C37958}"/>
              </a:ext>
            </a:extLst>
          </p:cNvPr>
          <p:cNvCxnSpPr>
            <a:cxnSpLocks/>
          </p:cNvCxnSpPr>
          <p:nvPr/>
        </p:nvCxnSpPr>
        <p:spPr>
          <a:xfrm>
            <a:off x="5845125" y="4867422"/>
            <a:ext cx="2483535" cy="1022838"/>
          </a:xfrm>
          <a:prstGeom prst="straightConnector1">
            <a:avLst/>
          </a:prstGeom>
          <a:ln w="44450" cmpd="sng">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608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3E22E-A6F4-E194-98DF-CC7902273970}"/>
              </a:ext>
            </a:extLst>
          </p:cNvPr>
          <p:cNvSpPr>
            <a:spLocks noGrp="1"/>
          </p:cNvSpPr>
          <p:nvPr>
            <p:ph type="title"/>
          </p:nvPr>
        </p:nvSpPr>
        <p:spPr/>
        <p:txBody>
          <a:bodyPr/>
          <a:lstStyle/>
          <a:p>
            <a:pPr algn="ctr"/>
            <a:r>
              <a:rPr lang="en-US" b="1" dirty="0">
                <a:solidFill>
                  <a:srgbClr val="FF0000"/>
                </a:solidFill>
              </a:rPr>
              <a:t>CORTICOSTEROIDS</a:t>
            </a:r>
          </a:p>
        </p:txBody>
      </p:sp>
      <p:sp>
        <p:nvSpPr>
          <p:cNvPr id="3" name="Content Placeholder 2">
            <a:extLst>
              <a:ext uri="{FF2B5EF4-FFF2-40B4-BE49-F238E27FC236}">
                <a16:creationId xmlns:a16="http://schemas.microsoft.com/office/drawing/2014/main" id="{035CC3F0-4E43-EF97-3625-A3CD0BF9778C}"/>
              </a:ext>
            </a:extLst>
          </p:cNvPr>
          <p:cNvSpPr>
            <a:spLocks noGrp="1"/>
          </p:cNvSpPr>
          <p:nvPr>
            <p:ph idx="1"/>
          </p:nvPr>
        </p:nvSpPr>
        <p:spPr>
          <a:xfrm>
            <a:off x="838200" y="1162684"/>
            <a:ext cx="10515600" cy="5398135"/>
          </a:xfrm>
        </p:spPr>
        <p:txBody>
          <a:bodyPr>
            <a:noAutofit/>
          </a:bodyPr>
          <a:lstStyle/>
          <a:p>
            <a:pPr marL="0" indent="0">
              <a:buNone/>
            </a:pPr>
            <a:endParaRPr lang="en-US" sz="1600" b="1" dirty="0"/>
          </a:p>
          <a:p>
            <a:endParaRPr lang="en-US" sz="1600" b="1" dirty="0"/>
          </a:p>
          <a:p>
            <a:pPr>
              <a:buClr>
                <a:srgbClr val="FF0000"/>
              </a:buClr>
              <a:buFont typeface="Wingdings" panose="05000000000000000000" pitchFamily="2" charset="2"/>
              <a:buChar char="q"/>
            </a:pPr>
            <a:r>
              <a:rPr lang="en-US" sz="1600" b="1" dirty="0"/>
              <a:t>Oral corticosteroids</a:t>
            </a:r>
          </a:p>
          <a:p>
            <a:pPr marL="457200" lvl="1" indent="0">
              <a:buClr>
                <a:srgbClr val="FF0000"/>
              </a:buClr>
              <a:buNone/>
            </a:pPr>
            <a:endParaRPr lang="en-US" sz="1600" b="1" dirty="0"/>
          </a:p>
          <a:p>
            <a:pPr lvl="1">
              <a:buClr>
                <a:srgbClr val="FF0000"/>
              </a:buClr>
            </a:pPr>
            <a:r>
              <a:rPr lang="en-US" sz="1600" b="1" dirty="0"/>
              <a:t>   Decreases inflammation by suppression of the immune system</a:t>
            </a:r>
          </a:p>
          <a:p>
            <a:pPr lvl="1">
              <a:buClr>
                <a:srgbClr val="FF0000"/>
              </a:buClr>
            </a:pPr>
            <a:endParaRPr lang="en-US" sz="1600" b="1" dirty="0"/>
          </a:p>
          <a:p>
            <a:pPr lvl="1">
              <a:buClr>
                <a:srgbClr val="FF0000"/>
              </a:buClr>
            </a:pPr>
            <a:r>
              <a:rPr lang="en-US" sz="1600" b="1" dirty="0"/>
              <a:t> The lowest possible dose should be used for maintenance therapy </a:t>
            </a:r>
          </a:p>
          <a:p>
            <a:endParaRPr lang="en-US" sz="1600" b="1" dirty="0"/>
          </a:p>
          <a:p>
            <a:pPr>
              <a:buClr>
                <a:srgbClr val="FF0000"/>
              </a:buClr>
              <a:buFont typeface="Wingdings" panose="05000000000000000000" pitchFamily="2" charset="2"/>
              <a:buChar char="q"/>
            </a:pPr>
            <a:r>
              <a:rPr lang="en-US" sz="1600" b="1" dirty="0"/>
              <a:t>Topical corticosteroids</a:t>
            </a:r>
          </a:p>
          <a:p>
            <a:endParaRPr lang="en-US" sz="1600" b="1" dirty="0"/>
          </a:p>
          <a:p>
            <a:pPr lvl="1">
              <a:buClr>
                <a:srgbClr val="FF0000"/>
              </a:buClr>
            </a:pPr>
            <a:r>
              <a:rPr lang="en-US" sz="1600" b="1" dirty="0"/>
              <a:t>Helpful for discoid lesions especially on the scalp</a:t>
            </a:r>
          </a:p>
          <a:p>
            <a:pPr lvl="1">
              <a:buClr>
                <a:srgbClr val="FF0000"/>
              </a:buClr>
            </a:pPr>
            <a:r>
              <a:rPr lang="en-US" sz="1600" b="1" dirty="0"/>
              <a:t> Use a less potent steroid on the face because it is more prone to atrophy</a:t>
            </a:r>
          </a:p>
          <a:p>
            <a:pPr>
              <a:buClr>
                <a:srgbClr val="FF0000"/>
              </a:buClr>
              <a:buFont typeface="Wingdings" panose="05000000000000000000" pitchFamily="2" charset="2"/>
              <a:buChar char="q"/>
            </a:pPr>
            <a:r>
              <a:rPr lang="en-US" sz="1600" b="1" dirty="0"/>
              <a:t>Parenteral corticosteroids</a:t>
            </a:r>
          </a:p>
          <a:p>
            <a:pPr marL="457200" lvl="1" indent="0">
              <a:buClr>
                <a:srgbClr val="FF0000"/>
              </a:buClr>
              <a:buNone/>
            </a:pPr>
            <a:endParaRPr lang="en-US" sz="1600" b="1" dirty="0"/>
          </a:p>
          <a:p>
            <a:pPr marL="457200" lvl="1" indent="0">
              <a:buClr>
                <a:srgbClr val="FF0000"/>
              </a:buClr>
              <a:buNone/>
            </a:pPr>
            <a:r>
              <a:rPr lang="en-US" sz="1600" b="1" dirty="0"/>
              <a:t>Pulse therapy with IV corticosteroids in combination with immunosuppressive therapy is recommended for Class III and IV SLE patients with confirmed glomerulonephritis</a:t>
            </a:r>
          </a:p>
        </p:txBody>
      </p:sp>
    </p:spTree>
    <p:extLst>
      <p:ext uri="{BB962C8B-B14F-4D97-AF65-F5344CB8AC3E}">
        <p14:creationId xmlns:p14="http://schemas.microsoft.com/office/powerpoint/2010/main" val="1103492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4E6BB-0F87-67F1-8F58-1354B5CBA019}"/>
              </a:ext>
            </a:extLst>
          </p:cNvPr>
          <p:cNvSpPr>
            <a:spLocks noGrp="1"/>
          </p:cNvSpPr>
          <p:nvPr>
            <p:ph type="title"/>
          </p:nvPr>
        </p:nvSpPr>
        <p:spPr/>
        <p:txBody>
          <a:bodyPr/>
          <a:lstStyle/>
          <a:p>
            <a:pPr algn="ctr"/>
            <a:r>
              <a:rPr lang="en-US" b="1" dirty="0">
                <a:solidFill>
                  <a:srgbClr val="FF0000"/>
                </a:solidFill>
              </a:rPr>
              <a:t>HYDROXYCHLOROQUINE</a:t>
            </a:r>
          </a:p>
        </p:txBody>
      </p:sp>
      <p:sp>
        <p:nvSpPr>
          <p:cNvPr id="3" name="Content Placeholder 2">
            <a:extLst>
              <a:ext uri="{FF2B5EF4-FFF2-40B4-BE49-F238E27FC236}">
                <a16:creationId xmlns:a16="http://schemas.microsoft.com/office/drawing/2014/main" id="{787AC341-E0DF-D0A0-BFAD-A5D1DC422A13}"/>
              </a:ext>
            </a:extLst>
          </p:cNvPr>
          <p:cNvSpPr>
            <a:spLocks noGrp="1"/>
          </p:cNvSpPr>
          <p:nvPr>
            <p:ph idx="1"/>
          </p:nvPr>
        </p:nvSpPr>
        <p:spPr>
          <a:xfrm>
            <a:off x="838200" y="1231265"/>
            <a:ext cx="10515600" cy="4351338"/>
          </a:xfrm>
        </p:spPr>
        <p:txBody>
          <a:bodyPr>
            <a:normAutofit/>
          </a:bodyPr>
          <a:lstStyle/>
          <a:p>
            <a:pPr>
              <a:buClr>
                <a:srgbClr val="FF0000"/>
              </a:buClr>
            </a:pPr>
            <a:endParaRPr lang="en-US" sz="2400" b="1" dirty="0"/>
          </a:p>
          <a:p>
            <a:pPr>
              <a:buClr>
                <a:srgbClr val="FF0000"/>
              </a:buClr>
            </a:pPr>
            <a:endParaRPr lang="en-US" sz="2400" b="1" dirty="0"/>
          </a:p>
          <a:p>
            <a:pPr>
              <a:buClr>
                <a:srgbClr val="FF0000"/>
              </a:buClr>
            </a:pPr>
            <a:r>
              <a:rPr lang="en-US" sz="2400" b="1" dirty="0"/>
              <a:t> Used for skin &amp; joint manifestations</a:t>
            </a:r>
          </a:p>
          <a:p>
            <a:pPr>
              <a:buClr>
                <a:srgbClr val="FF0000"/>
              </a:buClr>
            </a:pPr>
            <a:endParaRPr lang="en-US" sz="2400" b="1" dirty="0"/>
          </a:p>
          <a:p>
            <a:pPr>
              <a:buClr>
                <a:srgbClr val="FF0000"/>
              </a:buClr>
            </a:pPr>
            <a:r>
              <a:rPr lang="en-US" sz="2400" b="1" dirty="0"/>
              <a:t> Also used for preventing flares &amp; other constitutional symptoms</a:t>
            </a:r>
          </a:p>
          <a:p>
            <a:pPr>
              <a:buClr>
                <a:srgbClr val="FF0000"/>
              </a:buClr>
            </a:pPr>
            <a:endParaRPr lang="en-US" sz="2400" b="1" dirty="0"/>
          </a:p>
          <a:p>
            <a:pPr marL="0" indent="0">
              <a:buClr>
                <a:srgbClr val="FF0000"/>
              </a:buClr>
              <a:buNone/>
            </a:pPr>
            <a:endParaRPr lang="en-US" sz="2400" b="1" dirty="0"/>
          </a:p>
          <a:p>
            <a:pPr>
              <a:buClr>
                <a:srgbClr val="FF0000"/>
              </a:buClr>
            </a:pPr>
            <a:r>
              <a:rPr lang="en-US" sz="2400" b="1" dirty="0"/>
              <a:t>Recommended as background treatment for Class III and IV SLE patients with nephritis</a:t>
            </a:r>
          </a:p>
        </p:txBody>
      </p:sp>
    </p:spTree>
    <p:extLst>
      <p:ext uri="{BB962C8B-B14F-4D97-AF65-F5344CB8AC3E}">
        <p14:creationId xmlns:p14="http://schemas.microsoft.com/office/powerpoint/2010/main" val="3720343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57653-0335-0A30-77A8-64B55B519467}"/>
              </a:ext>
            </a:extLst>
          </p:cNvPr>
          <p:cNvSpPr>
            <a:spLocks noGrp="1"/>
          </p:cNvSpPr>
          <p:nvPr>
            <p:ph type="title"/>
          </p:nvPr>
        </p:nvSpPr>
        <p:spPr/>
        <p:txBody>
          <a:bodyPr/>
          <a:lstStyle/>
          <a:p>
            <a:r>
              <a:rPr lang="en-US" dirty="0"/>
              <a:t>                               </a:t>
            </a:r>
            <a:r>
              <a:rPr lang="en-US" b="1" dirty="0">
                <a:solidFill>
                  <a:srgbClr val="FF0000"/>
                </a:solidFill>
              </a:rPr>
              <a:t>Overview</a:t>
            </a:r>
          </a:p>
        </p:txBody>
      </p:sp>
      <p:sp>
        <p:nvSpPr>
          <p:cNvPr id="3" name="Content Placeholder 2">
            <a:extLst>
              <a:ext uri="{FF2B5EF4-FFF2-40B4-BE49-F238E27FC236}">
                <a16:creationId xmlns:a16="http://schemas.microsoft.com/office/drawing/2014/main" id="{71C605E7-FD55-21E5-2868-18C325929594}"/>
              </a:ext>
            </a:extLst>
          </p:cNvPr>
          <p:cNvSpPr>
            <a:spLocks noGrp="1"/>
          </p:cNvSpPr>
          <p:nvPr>
            <p:ph idx="1"/>
          </p:nvPr>
        </p:nvSpPr>
        <p:spPr/>
        <p:txBody>
          <a:bodyPr>
            <a:normAutofit fontScale="92500" lnSpcReduction="10000"/>
          </a:bodyPr>
          <a:lstStyle/>
          <a:p>
            <a:pPr eaLnBrk="1" hangingPunct="1">
              <a:lnSpc>
                <a:spcPct val="125000"/>
              </a:lnSpc>
              <a:buClr>
                <a:srgbClr val="FF0000"/>
              </a:buClr>
              <a:buFont typeface="Wingdings" panose="05000000000000000000" pitchFamily="2" charset="2"/>
              <a:buChar char="q"/>
              <a:defRPr/>
            </a:pPr>
            <a:r>
              <a:rPr lang="en-IN" sz="2800" b="1" dirty="0"/>
              <a:t>Age: Any age,  commonly 3</a:t>
            </a:r>
            <a:r>
              <a:rPr lang="en-IN" sz="2800" b="1" baseline="30000" dirty="0"/>
              <a:t>rd</a:t>
            </a:r>
            <a:r>
              <a:rPr lang="en-IN" sz="2800" b="1" dirty="0"/>
              <a:t> to 6</a:t>
            </a:r>
            <a:r>
              <a:rPr lang="en-IN" sz="2800" b="1" baseline="30000" dirty="0"/>
              <a:t>th</a:t>
            </a:r>
            <a:r>
              <a:rPr lang="en-IN" sz="2800" b="1" dirty="0"/>
              <a:t> decade </a:t>
            </a:r>
            <a:endParaRPr lang="en-US" sz="2800" b="1" dirty="0"/>
          </a:p>
          <a:p>
            <a:pPr eaLnBrk="1" hangingPunct="1">
              <a:lnSpc>
                <a:spcPct val="125000"/>
              </a:lnSpc>
              <a:buClr>
                <a:srgbClr val="FF0000"/>
              </a:buClr>
              <a:buFont typeface="Wingdings" panose="05000000000000000000" pitchFamily="2" charset="2"/>
              <a:buChar char="q"/>
              <a:defRPr/>
            </a:pPr>
            <a:r>
              <a:rPr lang="en-US" sz="2800" b="1" dirty="0"/>
              <a:t>Female: male 3:1</a:t>
            </a:r>
          </a:p>
          <a:p>
            <a:pPr eaLnBrk="1" hangingPunct="1">
              <a:lnSpc>
                <a:spcPct val="125000"/>
              </a:lnSpc>
              <a:buClr>
                <a:srgbClr val="FF0000"/>
              </a:buClr>
              <a:buFont typeface="Wingdings" panose="05000000000000000000" pitchFamily="2" charset="2"/>
              <a:buChar char="q"/>
              <a:defRPr/>
            </a:pPr>
            <a:r>
              <a:rPr lang="en-US" sz="2800" b="1" dirty="0"/>
              <a:t>pattern of joint involvement could be:-</a:t>
            </a:r>
          </a:p>
          <a:p>
            <a:pPr lvl="2">
              <a:lnSpc>
                <a:spcPct val="125000"/>
              </a:lnSpc>
              <a:buClr>
                <a:srgbClr val="FF0000"/>
              </a:buClr>
              <a:buFont typeface="Wingdings" panose="05000000000000000000" pitchFamily="2" charset="2"/>
              <a:buChar char="Ø"/>
              <a:defRPr/>
            </a:pPr>
            <a:r>
              <a:rPr lang="en-US" sz="1600" b="1" dirty="0"/>
              <a:t>Polyarticular:  most common ( </a:t>
            </a:r>
            <a:r>
              <a:rPr lang="en-US" sz="1600" b="1" dirty="0">
                <a:solidFill>
                  <a:srgbClr val="FF0000"/>
                </a:solidFill>
              </a:rPr>
              <a:t>&gt;5</a:t>
            </a:r>
            <a:r>
              <a:rPr lang="en-US" sz="1600" b="1" dirty="0"/>
              <a:t>)</a:t>
            </a:r>
          </a:p>
          <a:p>
            <a:pPr lvl="2">
              <a:lnSpc>
                <a:spcPct val="125000"/>
              </a:lnSpc>
              <a:buClr>
                <a:srgbClr val="FF0000"/>
              </a:buClr>
              <a:buFont typeface="Wingdings" panose="05000000000000000000" pitchFamily="2" charset="2"/>
              <a:buChar char="Ø"/>
              <a:defRPr/>
            </a:pPr>
            <a:r>
              <a:rPr lang="en-US" sz="1600" b="1" dirty="0"/>
              <a:t>Oligoarticular (</a:t>
            </a:r>
            <a:r>
              <a:rPr lang="en-US" sz="1600" b="1" dirty="0">
                <a:solidFill>
                  <a:srgbClr val="FF0000"/>
                </a:solidFill>
              </a:rPr>
              <a:t>2-4</a:t>
            </a:r>
            <a:r>
              <a:rPr lang="en-US" sz="1600" b="1" dirty="0"/>
              <a:t>)</a:t>
            </a:r>
          </a:p>
          <a:p>
            <a:pPr lvl="2">
              <a:lnSpc>
                <a:spcPct val="125000"/>
              </a:lnSpc>
              <a:buClr>
                <a:srgbClr val="FF0000"/>
              </a:buClr>
              <a:buFont typeface="Wingdings" panose="05000000000000000000" pitchFamily="2" charset="2"/>
              <a:buChar char="Ø"/>
              <a:defRPr/>
            </a:pPr>
            <a:r>
              <a:rPr lang="en-US" sz="1600" b="1" dirty="0"/>
              <a:t>Monoarticular</a:t>
            </a:r>
          </a:p>
          <a:p>
            <a:pPr eaLnBrk="1" hangingPunct="1">
              <a:lnSpc>
                <a:spcPct val="125000"/>
              </a:lnSpc>
              <a:buClr>
                <a:srgbClr val="FF0000"/>
              </a:buClr>
              <a:buFont typeface="Wingdings" panose="05000000000000000000" pitchFamily="2" charset="2"/>
              <a:buChar char="q"/>
              <a:defRPr/>
            </a:pPr>
            <a:r>
              <a:rPr lang="en-US" sz="2800" b="1" dirty="0"/>
              <a:t>Morning joint stiffness &gt; 1 hour and easing with physical activity is characteristic.</a:t>
            </a:r>
          </a:p>
          <a:p>
            <a:pPr eaLnBrk="1" hangingPunct="1">
              <a:lnSpc>
                <a:spcPct val="125000"/>
              </a:lnSpc>
              <a:buClr>
                <a:srgbClr val="FF0000"/>
              </a:buClr>
              <a:buFont typeface="Wingdings" panose="05000000000000000000" pitchFamily="2" charset="2"/>
              <a:buChar char="q"/>
              <a:defRPr/>
            </a:pPr>
            <a:r>
              <a:rPr lang="en-US" sz="2800" b="1" dirty="0"/>
              <a:t>Small joints of the hand and feet are typically involved.</a:t>
            </a:r>
          </a:p>
          <a:p>
            <a:endParaRPr lang="en-US" dirty="0"/>
          </a:p>
        </p:txBody>
      </p:sp>
    </p:spTree>
    <p:extLst>
      <p:ext uri="{BB962C8B-B14F-4D97-AF65-F5344CB8AC3E}">
        <p14:creationId xmlns:p14="http://schemas.microsoft.com/office/powerpoint/2010/main" val="2693946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2423-D73E-80D8-9460-FEC22D63468B}"/>
              </a:ext>
            </a:extLst>
          </p:cNvPr>
          <p:cNvSpPr>
            <a:spLocks noGrp="1"/>
          </p:cNvSpPr>
          <p:nvPr>
            <p:ph type="title"/>
          </p:nvPr>
        </p:nvSpPr>
        <p:spPr/>
        <p:txBody>
          <a:bodyPr/>
          <a:lstStyle/>
          <a:p>
            <a:pPr algn="ctr"/>
            <a:r>
              <a:rPr lang="en-US" b="1" dirty="0">
                <a:solidFill>
                  <a:srgbClr val="FF0000"/>
                </a:solidFill>
              </a:rPr>
              <a:t>IMMUNOSUPPRESSANTS</a:t>
            </a:r>
          </a:p>
        </p:txBody>
      </p:sp>
      <p:sp>
        <p:nvSpPr>
          <p:cNvPr id="3" name="Content Placeholder 2">
            <a:extLst>
              <a:ext uri="{FF2B5EF4-FFF2-40B4-BE49-F238E27FC236}">
                <a16:creationId xmlns:a16="http://schemas.microsoft.com/office/drawing/2014/main" id="{12A12F52-3586-75C2-BD1F-340BD3A48306}"/>
              </a:ext>
            </a:extLst>
          </p:cNvPr>
          <p:cNvSpPr>
            <a:spLocks noGrp="1"/>
          </p:cNvSpPr>
          <p:nvPr>
            <p:ph idx="1"/>
          </p:nvPr>
        </p:nvSpPr>
        <p:spPr/>
        <p:txBody>
          <a:bodyPr>
            <a:normAutofit fontScale="92500" lnSpcReduction="10000"/>
          </a:bodyPr>
          <a:lstStyle/>
          <a:p>
            <a:pPr marL="0" indent="0">
              <a:buNone/>
            </a:pPr>
            <a:endParaRPr lang="en-US" sz="1600" b="1" dirty="0"/>
          </a:p>
          <a:p>
            <a:pPr marL="0" indent="0">
              <a:buNone/>
            </a:pPr>
            <a:endParaRPr lang="en-US" sz="1600" b="1" dirty="0"/>
          </a:p>
          <a:p>
            <a:pPr>
              <a:buClr>
                <a:srgbClr val="FF0000"/>
              </a:buClr>
              <a:buFont typeface="Wingdings" panose="05000000000000000000" pitchFamily="2" charset="2"/>
              <a:buChar char="q"/>
            </a:pPr>
            <a:r>
              <a:rPr lang="en-US" sz="2000" b="1" dirty="0"/>
              <a:t>These agents act as immunosuppressive, cytotoxic &amp; anti-inflammatory</a:t>
            </a:r>
          </a:p>
          <a:p>
            <a:pPr>
              <a:buClr>
                <a:srgbClr val="FF0000"/>
              </a:buClr>
              <a:buFont typeface="Wingdings" panose="05000000000000000000" pitchFamily="2" charset="2"/>
              <a:buChar char="q"/>
            </a:pPr>
            <a:r>
              <a:rPr lang="en-US" sz="2000" b="1" dirty="0"/>
              <a:t>Concomitant use with corticosteroids allows lower doses of immunosuppressants</a:t>
            </a:r>
          </a:p>
          <a:p>
            <a:pPr marL="0" indent="0">
              <a:buNone/>
            </a:pPr>
            <a:endParaRPr lang="en-US" sz="2000" b="1" dirty="0"/>
          </a:p>
          <a:p>
            <a:pPr lvl="1">
              <a:buClr>
                <a:srgbClr val="FF0000"/>
              </a:buClr>
              <a:buFont typeface="+mj-lt"/>
              <a:buAutoNum type="arabicPeriod"/>
            </a:pPr>
            <a:r>
              <a:rPr lang="en-US" sz="2200" b="1" dirty="0"/>
              <a:t> Azathioprine</a:t>
            </a:r>
          </a:p>
          <a:p>
            <a:pPr lvl="1">
              <a:buClr>
                <a:srgbClr val="FF0000"/>
              </a:buClr>
              <a:buFont typeface="+mj-lt"/>
              <a:buAutoNum type="arabicPeriod"/>
            </a:pPr>
            <a:endParaRPr lang="en-US" sz="2200" b="1" dirty="0"/>
          </a:p>
          <a:p>
            <a:pPr lvl="1">
              <a:buClr>
                <a:srgbClr val="FF0000"/>
              </a:buClr>
              <a:buFont typeface="+mj-lt"/>
              <a:buAutoNum type="arabicPeriod"/>
            </a:pPr>
            <a:r>
              <a:rPr lang="en-US" sz="2200" b="1" dirty="0"/>
              <a:t>Belimumab</a:t>
            </a:r>
          </a:p>
          <a:p>
            <a:pPr lvl="1">
              <a:buClr>
                <a:srgbClr val="FF0000"/>
              </a:buClr>
              <a:buFont typeface="+mj-lt"/>
              <a:buAutoNum type="arabicPeriod"/>
            </a:pPr>
            <a:endParaRPr lang="en-US" sz="2200" b="1" dirty="0"/>
          </a:p>
          <a:p>
            <a:pPr lvl="1">
              <a:buClr>
                <a:srgbClr val="FF0000"/>
              </a:buClr>
              <a:buFont typeface="+mj-lt"/>
              <a:buAutoNum type="arabicPeriod"/>
            </a:pPr>
            <a:r>
              <a:rPr lang="en-US" sz="2200" b="1" dirty="0"/>
              <a:t>Cyclophosphamide</a:t>
            </a:r>
          </a:p>
          <a:p>
            <a:pPr lvl="1">
              <a:buClr>
                <a:srgbClr val="FF0000"/>
              </a:buClr>
              <a:buFont typeface="+mj-lt"/>
              <a:buAutoNum type="arabicPeriod"/>
            </a:pPr>
            <a:endParaRPr lang="en-US" sz="2200" b="1" dirty="0"/>
          </a:p>
          <a:p>
            <a:pPr lvl="1">
              <a:buClr>
                <a:srgbClr val="FF0000"/>
              </a:buClr>
              <a:buFont typeface="+mj-lt"/>
              <a:buAutoNum type="arabicPeriod"/>
            </a:pPr>
            <a:r>
              <a:rPr lang="en-US" sz="2200" b="1" dirty="0"/>
              <a:t> IV </a:t>
            </a:r>
            <a:r>
              <a:rPr lang="en-US" sz="2200" b="1" dirty="0" err="1"/>
              <a:t>Immunuglobulin</a:t>
            </a:r>
            <a:r>
              <a:rPr lang="en-US" sz="2200" b="1" dirty="0"/>
              <a:t> (IVIg) </a:t>
            </a:r>
          </a:p>
          <a:p>
            <a:pPr lvl="1">
              <a:buClr>
                <a:srgbClr val="FF0000"/>
              </a:buClr>
              <a:buFont typeface="+mj-lt"/>
              <a:buAutoNum type="arabicPeriod"/>
            </a:pPr>
            <a:r>
              <a:rPr lang="en-US" sz="2200" b="1" dirty="0"/>
              <a:t> Methotrexate</a:t>
            </a:r>
          </a:p>
        </p:txBody>
      </p:sp>
    </p:spTree>
    <p:extLst>
      <p:ext uri="{BB962C8B-B14F-4D97-AF65-F5344CB8AC3E}">
        <p14:creationId xmlns:p14="http://schemas.microsoft.com/office/powerpoint/2010/main" val="5536586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40B721-CD5E-8E81-051E-3E691741C47D}"/>
              </a:ext>
            </a:extLst>
          </p:cNvPr>
          <p:cNvSpPr>
            <a:spLocks noGrp="1"/>
          </p:cNvSpPr>
          <p:nvPr>
            <p:ph idx="1"/>
          </p:nvPr>
        </p:nvSpPr>
        <p:spPr/>
        <p:txBody>
          <a:bodyPr>
            <a:normAutofit fontScale="92500" lnSpcReduction="20000"/>
          </a:bodyPr>
          <a:lstStyle/>
          <a:p>
            <a:pPr marL="0" indent="0" algn="ctr">
              <a:buNone/>
            </a:pPr>
            <a:r>
              <a:rPr lang="en-US" sz="4000" b="1" dirty="0">
                <a:solidFill>
                  <a:srgbClr val="FF0000"/>
                </a:solidFill>
              </a:rPr>
              <a:t>NSAIDS</a:t>
            </a:r>
          </a:p>
          <a:p>
            <a:pPr marL="0" indent="0">
              <a:buNone/>
            </a:pPr>
            <a:endParaRPr lang="en-US" b="1" dirty="0"/>
          </a:p>
          <a:p>
            <a:pPr lvl="1">
              <a:buClr>
                <a:srgbClr val="FF0000"/>
              </a:buClr>
              <a:buFont typeface="Wingdings" panose="05000000000000000000" pitchFamily="2" charset="2"/>
              <a:buChar char="Ø"/>
            </a:pPr>
            <a:r>
              <a:rPr lang="en-US" b="1" dirty="0"/>
              <a:t> These drugs provide symptomatic relief of fever, arthritis &amp; </a:t>
            </a:r>
            <a:r>
              <a:rPr lang="en-US" b="1" dirty="0" err="1"/>
              <a:t>mildserositiss</a:t>
            </a:r>
            <a:endParaRPr lang="en-US" b="1" dirty="0"/>
          </a:p>
          <a:p>
            <a:pPr lvl="1">
              <a:buClr>
                <a:srgbClr val="FF0000"/>
              </a:buClr>
              <a:buFont typeface="Wingdings" panose="05000000000000000000" pitchFamily="2" charset="2"/>
              <a:buChar char="Ø"/>
            </a:pPr>
            <a:endParaRPr lang="en-US" b="1" dirty="0"/>
          </a:p>
          <a:p>
            <a:pPr lvl="1">
              <a:buClr>
                <a:srgbClr val="FF0000"/>
              </a:buClr>
              <a:buFont typeface="Wingdings" panose="05000000000000000000" pitchFamily="2" charset="2"/>
              <a:buChar char="Ø"/>
            </a:pPr>
            <a:r>
              <a:rPr lang="en-US" b="1" dirty="0"/>
              <a:t>Inhibit inflammatory reactions &amp; pain by decreasing prostaglandin synthesis</a:t>
            </a:r>
          </a:p>
          <a:p>
            <a:pPr lvl="1">
              <a:buClr>
                <a:srgbClr val="FF0000"/>
              </a:buClr>
              <a:buFont typeface="Wingdings" panose="05000000000000000000" pitchFamily="2" charset="2"/>
              <a:buChar char="Ø"/>
            </a:pPr>
            <a:endParaRPr lang="en-US" b="1" dirty="0"/>
          </a:p>
          <a:p>
            <a:pPr lvl="1">
              <a:buClr>
                <a:srgbClr val="FF0000"/>
              </a:buClr>
              <a:buFont typeface="Wingdings" panose="05000000000000000000" pitchFamily="2" charset="2"/>
              <a:buChar char="Ø"/>
            </a:pPr>
            <a:r>
              <a:rPr lang="en-US" b="1" dirty="0"/>
              <a:t>SLE patients have a high incidence of NSAID-induced hepatotoxicity</a:t>
            </a:r>
          </a:p>
          <a:p>
            <a:pPr marL="0" indent="0">
              <a:buNone/>
            </a:pPr>
            <a:endParaRPr lang="en-US" b="1" dirty="0"/>
          </a:p>
          <a:p>
            <a:pPr marL="0" indent="0" algn="ctr">
              <a:buNone/>
            </a:pPr>
            <a:r>
              <a:rPr lang="en-US" sz="4000" b="1" dirty="0">
                <a:solidFill>
                  <a:srgbClr val="FF0000"/>
                </a:solidFill>
              </a:rPr>
              <a:t>SUNSCREEN</a:t>
            </a:r>
          </a:p>
          <a:p>
            <a:pPr lvl="1">
              <a:buClr>
                <a:srgbClr val="FF0000"/>
              </a:buClr>
              <a:buFont typeface="Wingdings" panose="05000000000000000000" pitchFamily="2" charset="2"/>
              <a:buChar char="Ø"/>
            </a:pPr>
            <a:endParaRPr lang="en-US" b="1" dirty="0"/>
          </a:p>
          <a:p>
            <a:pPr lvl="1">
              <a:buClr>
                <a:srgbClr val="FF0000"/>
              </a:buClr>
              <a:buFont typeface="Wingdings" panose="05000000000000000000" pitchFamily="2" charset="2"/>
              <a:buChar char="Ø"/>
            </a:pPr>
            <a:r>
              <a:rPr lang="en-US" b="1" dirty="0"/>
              <a:t>Patients with SLE should apply sunscreen with at least an SPF of 15 to prevent dermal or systemic disease flares upon exposure to ultraviolet light</a:t>
            </a:r>
          </a:p>
        </p:txBody>
      </p:sp>
    </p:spTree>
    <p:extLst>
      <p:ext uri="{BB962C8B-B14F-4D97-AF65-F5344CB8AC3E}">
        <p14:creationId xmlns:p14="http://schemas.microsoft.com/office/powerpoint/2010/main" val="2028454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CEC875-027D-0E22-392E-0EE4AA3FED8D}"/>
              </a:ext>
            </a:extLst>
          </p:cNvPr>
          <p:cNvSpPr>
            <a:spLocks noGrp="1"/>
          </p:cNvSpPr>
          <p:nvPr>
            <p:ph idx="1"/>
          </p:nvPr>
        </p:nvSpPr>
        <p:spPr/>
        <p:txBody>
          <a:bodyPr>
            <a:normAutofit/>
          </a:bodyPr>
          <a:lstStyle/>
          <a:p>
            <a:pPr marL="0" indent="0" algn="ctr">
              <a:buNone/>
            </a:pPr>
            <a:endParaRPr lang="en-US" sz="8000" dirty="0">
              <a:solidFill>
                <a:srgbClr val="FF0000"/>
              </a:solidFill>
            </a:endParaRPr>
          </a:p>
          <a:p>
            <a:pPr marL="0" indent="0" algn="ctr">
              <a:buNone/>
            </a:pPr>
            <a:r>
              <a:rPr lang="en-US" sz="8000" dirty="0">
                <a:solidFill>
                  <a:srgbClr val="FF0000"/>
                </a:solidFill>
              </a:rPr>
              <a:t>Thank You </a:t>
            </a:r>
          </a:p>
          <a:p>
            <a:pPr marL="0" indent="0" algn="ctr">
              <a:buNone/>
            </a:pPr>
            <a:endParaRPr lang="en-US" sz="8000" dirty="0">
              <a:solidFill>
                <a:srgbClr val="FF0000"/>
              </a:solidFill>
            </a:endParaRPr>
          </a:p>
        </p:txBody>
      </p:sp>
    </p:spTree>
    <p:extLst>
      <p:ext uri="{BB962C8B-B14F-4D97-AF65-F5344CB8AC3E}">
        <p14:creationId xmlns:p14="http://schemas.microsoft.com/office/powerpoint/2010/main" val="720273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7DFD-8E19-94C4-C3A7-CABD8D0F9ADF}"/>
              </a:ext>
            </a:extLst>
          </p:cNvPr>
          <p:cNvSpPr>
            <a:spLocks noGrp="1"/>
          </p:cNvSpPr>
          <p:nvPr>
            <p:ph type="title"/>
          </p:nvPr>
        </p:nvSpPr>
        <p:spPr/>
        <p:txBody>
          <a:bodyPr/>
          <a:lstStyle/>
          <a:p>
            <a:r>
              <a:rPr lang="en-US" dirty="0"/>
              <a:t>                      </a:t>
            </a:r>
            <a:r>
              <a:rPr lang="en-US" b="1" dirty="0">
                <a:solidFill>
                  <a:srgbClr val="FF0000"/>
                </a:solidFill>
              </a:rPr>
              <a:t>Clinical Manifestations</a:t>
            </a:r>
            <a:r>
              <a:rPr lang="en-US" dirty="0"/>
              <a:t>(S&amp;S)</a:t>
            </a:r>
          </a:p>
        </p:txBody>
      </p:sp>
      <p:sp>
        <p:nvSpPr>
          <p:cNvPr id="3" name="Content Placeholder 2">
            <a:extLst>
              <a:ext uri="{FF2B5EF4-FFF2-40B4-BE49-F238E27FC236}">
                <a16:creationId xmlns:a16="http://schemas.microsoft.com/office/drawing/2014/main" id="{80E9327F-5D98-0248-6AB4-719FD2318FB6}"/>
              </a:ext>
            </a:extLst>
          </p:cNvPr>
          <p:cNvSpPr>
            <a:spLocks noGrp="1"/>
          </p:cNvSpPr>
          <p:nvPr>
            <p:ph idx="1"/>
          </p:nvPr>
        </p:nvSpPr>
        <p:spPr>
          <a:xfrm>
            <a:off x="1281332" y="1741219"/>
            <a:ext cx="10515600" cy="4351338"/>
          </a:xfrm>
        </p:spPr>
        <p:txBody>
          <a:bodyPr/>
          <a:lstStyle/>
          <a:p>
            <a:pPr>
              <a:buClr>
                <a:srgbClr val="FF0000"/>
              </a:buClr>
              <a:buFont typeface="Wingdings" panose="05000000000000000000" pitchFamily="2" charset="2"/>
              <a:buChar char="q"/>
              <a:defRPr/>
            </a:pPr>
            <a:r>
              <a:rPr lang="en-US" dirty="0"/>
              <a:t>Articular</a:t>
            </a:r>
          </a:p>
          <a:p>
            <a:pPr>
              <a:buClr>
                <a:srgbClr val="FF0000"/>
              </a:buClr>
              <a:buFont typeface="Wingdings" panose="05000000000000000000" pitchFamily="2" charset="2"/>
              <a:buChar char="q"/>
              <a:defRPr/>
            </a:pPr>
            <a:endParaRPr lang="en-US" dirty="0"/>
          </a:p>
          <a:p>
            <a:pPr>
              <a:buClr>
                <a:srgbClr val="FF0000"/>
              </a:buClr>
              <a:buFont typeface="Wingdings" panose="05000000000000000000" pitchFamily="2" charset="2"/>
              <a:buChar char="q"/>
              <a:defRPr/>
            </a:pPr>
            <a:r>
              <a:rPr lang="en-US" dirty="0"/>
              <a:t>Extra-articular</a:t>
            </a:r>
            <a:endParaRPr lang="en-IN" dirty="0"/>
          </a:p>
          <a:p>
            <a:pPr marL="0" indent="0">
              <a:buNone/>
            </a:pPr>
            <a:endParaRPr lang="en-US" dirty="0"/>
          </a:p>
        </p:txBody>
      </p:sp>
    </p:spTree>
    <p:extLst>
      <p:ext uri="{BB962C8B-B14F-4D97-AF65-F5344CB8AC3E}">
        <p14:creationId xmlns:p14="http://schemas.microsoft.com/office/powerpoint/2010/main" val="2823887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47E70-E3B6-0612-EB36-D8FCF22200B9}"/>
              </a:ext>
            </a:extLst>
          </p:cNvPr>
          <p:cNvSpPr>
            <a:spLocks noGrp="1"/>
          </p:cNvSpPr>
          <p:nvPr>
            <p:ph type="title"/>
          </p:nvPr>
        </p:nvSpPr>
        <p:spPr/>
        <p:txBody>
          <a:bodyPr/>
          <a:lstStyle/>
          <a:p>
            <a:r>
              <a:rPr lang="en-US" b="1" dirty="0">
                <a:solidFill>
                  <a:srgbClr val="FF0000"/>
                </a:solidFill>
              </a:rPr>
              <a:t>                 Articular  manifestation</a:t>
            </a:r>
          </a:p>
        </p:txBody>
      </p:sp>
      <p:sp>
        <p:nvSpPr>
          <p:cNvPr id="3" name="Content Placeholder 2">
            <a:extLst>
              <a:ext uri="{FF2B5EF4-FFF2-40B4-BE49-F238E27FC236}">
                <a16:creationId xmlns:a16="http://schemas.microsoft.com/office/drawing/2014/main" id="{FC3966C6-71A5-F65C-2491-BE2CED8AB6ED}"/>
              </a:ext>
            </a:extLst>
          </p:cNvPr>
          <p:cNvSpPr>
            <a:spLocks noGrp="1"/>
          </p:cNvSpPr>
          <p:nvPr>
            <p:ph idx="1"/>
          </p:nvPr>
        </p:nvSpPr>
        <p:spPr/>
        <p:txBody>
          <a:bodyPr/>
          <a:lstStyle/>
          <a:p>
            <a:pPr>
              <a:buClr>
                <a:srgbClr val="FF0000"/>
              </a:buClr>
              <a:buFont typeface="Wingdings" panose="05000000000000000000" pitchFamily="2" charset="2"/>
              <a:buChar char="Ø"/>
              <a:defRPr/>
            </a:pPr>
            <a:r>
              <a:rPr lang="en-US" sz="2800" b="1" dirty="0">
                <a:latin typeface="Times New Roman" pitchFamily="18" charset="0"/>
                <a:cs typeface="Times New Roman" pitchFamily="18" charset="0"/>
              </a:rPr>
              <a:t>Pain and swelling in </a:t>
            </a:r>
          </a:p>
          <a:p>
            <a:pPr marL="457200" lvl="1" indent="0">
              <a:buClr>
                <a:srgbClr val="FF0000"/>
              </a:buClr>
              <a:buNone/>
              <a:defRPr/>
            </a:pPr>
            <a:r>
              <a:rPr lang="en-US" b="1" dirty="0">
                <a:latin typeface="Times New Roman" pitchFamily="18" charset="0"/>
                <a:cs typeface="Times New Roman" pitchFamily="18" charset="0"/>
              </a:rPr>
              <a:t>affected joint aggravated </a:t>
            </a:r>
          </a:p>
          <a:p>
            <a:pPr marL="457200" lvl="1" indent="0">
              <a:buClr>
                <a:srgbClr val="FF0000"/>
              </a:buClr>
              <a:buNone/>
              <a:defRPr/>
            </a:pPr>
            <a:r>
              <a:rPr lang="en-US" b="1" dirty="0">
                <a:latin typeface="Times New Roman" pitchFamily="18" charset="0"/>
                <a:cs typeface="Times New Roman" pitchFamily="18" charset="0"/>
              </a:rPr>
              <a:t>by movement is the most                                        </a:t>
            </a:r>
          </a:p>
          <a:p>
            <a:pPr marL="457200" lvl="1" indent="0">
              <a:buClr>
                <a:srgbClr val="FF0000"/>
              </a:buClr>
              <a:buNone/>
              <a:defRPr/>
            </a:pPr>
            <a:r>
              <a:rPr lang="en-US" b="1" dirty="0">
                <a:latin typeface="Times New Roman" pitchFamily="18" charset="0"/>
                <a:cs typeface="Times New Roman" pitchFamily="18" charset="0"/>
              </a:rPr>
              <a:t>common symptom.</a:t>
            </a:r>
          </a:p>
          <a:p>
            <a:pPr>
              <a:buClr>
                <a:srgbClr val="FF0000"/>
              </a:buClr>
              <a:buFont typeface="Wingdings" panose="05000000000000000000" pitchFamily="2" charset="2"/>
              <a:buChar char="Ø"/>
              <a:defRPr/>
            </a:pPr>
            <a:endParaRPr lang="en-US" sz="2800" b="1" dirty="0">
              <a:latin typeface="Times New Roman" pitchFamily="18" charset="0"/>
              <a:cs typeface="Times New Roman" pitchFamily="18" charset="0"/>
            </a:endParaRPr>
          </a:p>
          <a:p>
            <a:pPr>
              <a:buClr>
                <a:srgbClr val="FF0000"/>
              </a:buClr>
              <a:buFont typeface="Wingdings" panose="05000000000000000000" pitchFamily="2" charset="2"/>
              <a:buChar char="Ø"/>
              <a:defRPr/>
            </a:pPr>
            <a:r>
              <a:rPr lang="en-US" sz="2800" b="1" dirty="0">
                <a:latin typeface="Times New Roman" pitchFamily="18" charset="0"/>
                <a:cs typeface="Times New Roman" pitchFamily="18" charset="0"/>
              </a:rPr>
              <a:t>Morning stiffness ≥1 </a:t>
            </a:r>
            <a:r>
              <a:rPr lang="en-US" sz="2800" b="1" dirty="0" err="1">
                <a:latin typeface="Times New Roman" pitchFamily="18" charset="0"/>
                <a:cs typeface="Times New Roman" pitchFamily="18" charset="0"/>
              </a:rPr>
              <a:t>hr</a:t>
            </a:r>
            <a:endParaRPr lang="en-US" sz="2800" b="1" dirty="0">
              <a:latin typeface="Times New Roman" pitchFamily="18" charset="0"/>
              <a:cs typeface="Times New Roman" pitchFamily="18" charset="0"/>
            </a:endParaRPr>
          </a:p>
          <a:p>
            <a:pPr marL="457200" lvl="1" indent="0">
              <a:buClr>
                <a:srgbClr val="FF0000"/>
              </a:buClr>
              <a:buNone/>
              <a:defRPr/>
            </a:pPr>
            <a:endParaRPr lang="en-US" b="1" dirty="0">
              <a:latin typeface="Times New Roman" pitchFamily="18" charset="0"/>
              <a:cs typeface="Times New Roman" pitchFamily="18" charset="0"/>
            </a:endParaRPr>
          </a:p>
          <a:p>
            <a:pPr marL="457200" lvl="1" indent="0">
              <a:buClr>
                <a:srgbClr val="FF0000"/>
              </a:buClr>
              <a:buNone/>
              <a:defRPr/>
            </a:pPr>
            <a:r>
              <a:rPr lang="en-US" b="1" dirty="0">
                <a:solidFill>
                  <a:srgbClr val="FF0000"/>
                </a:solidFill>
                <a:latin typeface="Times New Roman" pitchFamily="18" charset="0"/>
                <a:cs typeface="Times New Roman" pitchFamily="18" charset="0"/>
              </a:rPr>
              <a:t>                                     Joints involved -</a:t>
            </a:r>
            <a:r>
              <a:rPr lang="en-US" b="1" dirty="0">
                <a:solidFill>
                  <a:srgbClr val="FF0000"/>
                </a:solidFill>
                <a:latin typeface="Times New Roman" pitchFamily="18" charset="0"/>
                <a:cs typeface="Times New Roman" pitchFamily="18" charset="0"/>
                <a:sym typeface="Wingdings" pitchFamily="2" charset="2"/>
              </a:rPr>
              <a:t></a:t>
            </a:r>
            <a:endParaRPr lang="en-US" b="1" dirty="0">
              <a:solidFill>
                <a:srgbClr val="FF0000"/>
              </a:solidFill>
              <a:latin typeface="Times New Roman" pitchFamily="18" charset="0"/>
              <a:cs typeface="Times New Roman" pitchFamily="18" charset="0"/>
            </a:endParaRPr>
          </a:p>
          <a:p>
            <a:endParaRPr lang="en-US" dirty="0"/>
          </a:p>
        </p:txBody>
      </p:sp>
      <p:pic>
        <p:nvPicPr>
          <p:cNvPr id="4" name="Picture 6" descr="M24041-068-f03">
            <a:extLst>
              <a:ext uri="{FF2B5EF4-FFF2-40B4-BE49-F238E27FC236}">
                <a16:creationId xmlns:a16="http://schemas.microsoft.com/office/drawing/2014/main" id="{C17A67DC-0C43-F7CD-B5FF-66706BCC6A6C}"/>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623426" y="1447800"/>
            <a:ext cx="446969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462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47E70-E3B6-0612-EB36-D8FCF22200B9}"/>
              </a:ext>
            </a:extLst>
          </p:cNvPr>
          <p:cNvSpPr>
            <a:spLocks noGrp="1"/>
          </p:cNvSpPr>
          <p:nvPr>
            <p:ph type="title"/>
          </p:nvPr>
        </p:nvSpPr>
        <p:spPr/>
        <p:txBody>
          <a:bodyPr/>
          <a:lstStyle/>
          <a:p>
            <a:r>
              <a:rPr lang="en-US" b="1" dirty="0">
                <a:solidFill>
                  <a:srgbClr val="FF0000"/>
                </a:solidFill>
              </a:rPr>
              <a:t>Relative incidence of  joint involvement in RA</a:t>
            </a:r>
          </a:p>
        </p:txBody>
      </p:sp>
      <p:sp>
        <p:nvSpPr>
          <p:cNvPr id="3" name="Content Placeholder 2">
            <a:extLst>
              <a:ext uri="{FF2B5EF4-FFF2-40B4-BE49-F238E27FC236}">
                <a16:creationId xmlns:a16="http://schemas.microsoft.com/office/drawing/2014/main" id="{FC3966C6-71A5-F65C-2491-BE2CED8AB6ED}"/>
              </a:ext>
            </a:extLst>
          </p:cNvPr>
          <p:cNvSpPr>
            <a:spLocks noGrp="1"/>
          </p:cNvSpPr>
          <p:nvPr>
            <p:ph idx="1"/>
          </p:nvPr>
        </p:nvSpPr>
        <p:spPr/>
        <p:txBody>
          <a:bodyPr/>
          <a:lstStyle/>
          <a:p>
            <a:pPr>
              <a:buClr>
                <a:srgbClr val="FF0000"/>
              </a:buClr>
              <a:buFont typeface="Wingdings" panose="05000000000000000000" pitchFamily="2" charset="2"/>
              <a:buChar char="ü"/>
              <a:defRPr/>
            </a:pPr>
            <a:r>
              <a:rPr lang="en-US" dirty="0"/>
              <a:t>MCP and PIP joints of hands &amp; MTP of feet       90%</a:t>
            </a:r>
          </a:p>
          <a:p>
            <a:pPr>
              <a:buClr>
                <a:srgbClr val="FF0000"/>
              </a:buClr>
              <a:buFont typeface="Wingdings" panose="05000000000000000000" pitchFamily="2" charset="2"/>
              <a:buChar char="ü"/>
              <a:defRPr/>
            </a:pPr>
            <a:r>
              <a:rPr lang="en-US" dirty="0"/>
              <a:t>Knees, ankles &amp; wrists-                                          80%</a:t>
            </a:r>
          </a:p>
          <a:p>
            <a:pPr>
              <a:buClr>
                <a:srgbClr val="FF0000"/>
              </a:buClr>
              <a:buFont typeface="Wingdings" panose="05000000000000000000" pitchFamily="2" charset="2"/>
              <a:buChar char="ü"/>
              <a:defRPr/>
            </a:pPr>
            <a:r>
              <a:rPr lang="en-US" dirty="0"/>
              <a:t>Shoulders-                                                               60%</a:t>
            </a:r>
          </a:p>
          <a:p>
            <a:pPr>
              <a:buClr>
                <a:srgbClr val="FF0000"/>
              </a:buClr>
              <a:buFont typeface="Wingdings" panose="05000000000000000000" pitchFamily="2" charset="2"/>
              <a:buChar char="ü"/>
              <a:defRPr/>
            </a:pPr>
            <a:r>
              <a:rPr lang="en-US" dirty="0"/>
              <a:t> Elbows-                                                                   50%</a:t>
            </a:r>
          </a:p>
          <a:p>
            <a:pPr>
              <a:buClr>
                <a:srgbClr val="FF0000"/>
              </a:buClr>
              <a:buFont typeface="Wingdings" panose="05000000000000000000" pitchFamily="2" charset="2"/>
              <a:buChar char="ü"/>
              <a:defRPr/>
            </a:pPr>
            <a:r>
              <a:rPr lang="en-US" dirty="0"/>
              <a:t>TM, </a:t>
            </a:r>
            <a:r>
              <a:rPr lang="en-US" dirty="0" err="1"/>
              <a:t>Acromio</a:t>
            </a:r>
            <a:r>
              <a:rPr lang="en-US" dirty="0"/>
              <a:t> - clavicular &amp; SC (</a:t>
            </a:r>
            <a:r>
              <a:rPr lang="en-US" dirty="0" err="1"/>
              <a:t>scapiolo-calvicular</a:t>
            </a:r>
            <a:r>
              <a:rPr lang="en-US" dirty="0"/>
              <a:t> ) joints-                 30%</a:t>
            </a:r>
          </a:p>
          <a:p>
            <a:pPr>
              <a:buClr>
                <a:srgbClr val="FF0000"/>
              </a:buClr>
              <a:buFont typeface="Wingdings" panose="05000000000000000000" pitchFamily="2" charset="2"/>
              <a:buChar char="ü"/>
            </a:pPr>
            <a:endParaRPr lang="en-US" dirty="0"/>
          </a:p>
        </p:txBody>
      </p:sp>
      <p:grpSp>
        <p:nvGrpSpPr>
          <p:cNvPr id="4" name="Group 5">
            <a:extLst>
              <a:ext uri="{FF2B5EF4-FFF2-40B4-BE49-F238E27FC236}">
                <a16:creationId xmlns:a16="http://schemas.microsoft.com/office/drawing/2014/main" id="{C45DA694-4891-7AE3-A8F3-5C2709270345}"/>
              </a:ext>
            </a:extLst>
          </p:cNvPr>
          <p:cNvGrpSpPr>
            <a:grpSpLocks/>
          </p:cNvGrpSpPr>
          <p:nvPr/>
        </p:nvGrpSpPr>
        <p:grpSpPr bwMode="auto">
          <a:xfrm>
            <a:off x="4939195" y="4389119"/>
            <a:ext cx="5858514" cy="1576010"/>
            <a:chOff x="350" y="904"/>
            <a:chExt cx="5310" cy="1694"/>
          </a:xfrm>
        </p:grpSpPr>
        <p:pic>
          <p:nvPicPr>
            <p:cNvPr id="5" name="Picture 6">
              <a:extLst>
                <a:ext uri="{FF2B5EF4-FFF2-40B4-BE49-F238E27FC236}">
                  <a16:creationId xmlns:a16="http://schemas.microsoft.com/office/drawing/2014/main" id="{D6FF19B5-F4E6-8602-FED4-5F4E766635C3}"/>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 y="904"/>
              <a:ext cx="2529" cy="1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Rectangle 7">
              <a:extLst>
                <a:ext uri="{FF2B5EF4-FFF2-40B4-BE49-F238E27FC236}">
                  <a16:creationId xmlns:a16="http://schemas.microsoft.com/office/drawing/2014/main" id="{146DA79A-BD94-E961-EEFA-8F20F69BE6A0}"/>
                </a:ext>
              </a:extLst>
            </p:cNvPr>
            <p:cNvSpPr>
              <a:spLocks noChangeArrowheads="1"/>
            </p:cNvSpPr>
            <p:nvPr/>
          </p:nvSpPr>
          <p:spPr bwMode="auto">
            <a:xfrm>
              <a:off x="350" y="932"/>
              <a:ext cx="2391" cy="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IN" altLang="en-US" sz="1800"/>
            </a:p>
          </p:txBody>
        </p:sp>
      </p:grpSp>
      <p:pic>
        <p:nvPicPr>
          <p:cNvPr id="7" name="Picture 6">
            <a:extLst>
              <a:ext uri="{FF2B5EF4-FFF2-40B4-BE49-F238E27FC236}">
                <a16:creationId xmlns:a16="http://schemas.microsoft.com/office/drawing/2014/main" id="{BC347ECA-933D-0172-F01A-4C07FE9FC26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5788" y="4495689"/>
            <a:ext cx="3962400" cy="146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TextBox 8">
            <a:extLst>
              <a:ext uri="{FF2B5EF4-FFF2-40B4-BE49-F238E27FC236}">
                <a16:creationId xmlns:a16="http://schemas.microsoft.com/office/drawing/2014/main" id="{BDABBD93-27B9-CD14-6756-EBE902A229FD}"/>
              </a:ext>
            </a:extLst>
          </p:cNvPr>
          <p:cNvSpPr txBox="1"/>
          <p:nvPr/>
        </p:nvSpPr>
        <p:spPr>
          <a:xfrm>
            <a:off x="824724" y="6100066"/>
            <a:ext cx="6094826" cy="369332"/>
          </a:xfrm>
          <a:prstGeom prst="rect">
            <a:avLst/>
          </a:prstGeom>
          <a:noFill/>
        </p:spPr>
        <p:txBody>
          <a:bodyPr wrap="square">
            <a:spAutoFit/>
          </a:bodyPr>
          <a:lstStyle/>
          <a:p>
            <a:r>
              <a:rPr lang="en-US" sz="1800" dirty="0">
                <a:solidFill>
                  <a:srgbClr val="FF0000"/>
                </a:solidFill>
                <a:effectLst>
                  <a:outerShdw blurRad="38100" dist="38100" dir="2700000" algn="tl">
                    <a:srgbClr val="000000"/>
                  </a:outerShdw>
                </a:effectLst>
                <a:latin typeface="Times New Roman" pitchFamily="18" charset="0"/>
              </a:rPr>
              <a:t>Ulnar Deviation, MCP Swelling, Left Wrist    Swelling</a:t>
            </a:r>
            <a:r>
              <a:rPr lang="en-US" sz="1800" dirty="0">
                <a:solidFill>
                  <a:srgbClr val="FF0000"/>
                </a:solidFill>
                <a:effectLst>
                  <a:outerShdw blurRad="38100" dist="38100" dir="2700000" algn="tl">
                    <a:srgbClr val="000000"/>
                  </a:outerShdw>
                </a:effectLst>
              </a:rPr>
              <a:t> </a:t>
            </a:r>
            <a:endParaRPr lang="en-US" dirty="0">
              <a:solidFill>
                <a:srgbClr val="FF0000"/>
              </a:solidFill>
            </a:endParaRPr>
          </a:p>
        </p:txBody>
      </p:sp>
      <p:sp>
        <p:nvSpPr>
          <p:cNvPr id="10" name="TextBox 9">
            <a:extLst>
              <a:ext uri="{FF2B5EF4-FFF2-40B4-BE49-F238E27FC236}">
                <a16:creationId xmlns:a16="http://schemas.microsoft.com/office/drawing/2014/main" id="{AD16DC9F-3AE3-579D-8010-F5AE59543244}"/>
              </a:ext>
            </a:extLst>
          </p:cNvPr>
          <p:cNvSpPr txBox="1"/>
          <p:nvPr/>
        </p:nvSpPr>
        <p:spPr>
          <a:xfrm>
            <a:off x="6543230" y="6170404"/>
            <a:ext cx="6094826" cy="369332"/>
          </a:xfrm>
          <a:prstGeom prst="rect">
            <a:avLst/>
          </a:prstGeom>
          <a:noFill/>
        </p:spPr>
        <p:txBody>
          <a:bodyPr wrap="square">
            <a:spAutoFit/>
          </a:bodyPr>
          <a:lstStyle/>
          <a:p>
            <a:pPr algn="ctr" eaLnBrk="1" hangingPunct="1">
              <a:defRPr/>
            </a:pPr>
            <a:r>
              <a:rPr lang="en-US" sz="1800" b="1" dirty="0">
                <a:solidFill>
                  <a:srgbClr val="FF0000"/>
                </a:solidFill>
                <a:effectLst>
                  <a:outerShdw blurRad="38100" dist="38100" dir="2700000" algn="tl">
                    <a:srgbClr val="000000"/>
                  </a:outerShdw>
                </a:effectLst>
                <a:latin typeface="Times New Roman" pitchFamily="18" charset="0"/>
              </a:rPr>
              <a:t>PIP Swelling</a:t>
            </a:r>
          </a:p>
        </p:txBody>
      </p:sp>
    </p:spTree>
    <p:extLst>
      <p:ext uri="{BB962C8B-B14F-4D97-AF65-F5344CB8AC3E}">
        <p14:creationId xmlns:p14="http://schemas.microsoft.com/office/powerpoint/2010/main" val="3401301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47E70-E3B6-0612-EB36-D8FCF22200B9}"/>
              </a:ext>
            </a:extLst>
          </p:cNvPr>
          <p:cNvSpPr>
            <a:spLocks noGrp="1"/>
          </p:cNvSpPr>
          <p:nvPr>
            <p:ph type="title"/>
          </p:nvPr>
        </p:nvSpPr>
        <p:spPr/>
        <p:txBody>
          <a:bodyPr/>
          <a:lstStyle/>
          <a:p>
            <a:r>
              <a:rPr lang="en-US" dirty="0"/>
              <a:t>                    </a:t>
            </a:r>
            <a:endParaRPr lang="en-US" b="1" dirty="0"/>
          </a:p>
        </p:txBody>
      </p:sp>
      <p:sp>
        <p:nvSpPr>
          <p:cNvPr id="3" name="Content Placeholder 2">
            <a:extLst>
              <a:ext uri="{FF2B5EF4-FFF2-40B4-BE49-F238E27FC236}">
                <a16:creationId xmlns:a16="http://schemas.microsoft.com/office/drawing/2014/main" id="{FC3966C6-71A5-F65C-2491-BE2CED8AB6ED}"/>
              </a:ext>
            </a:extLst>
          </p:cNvPr>
          <p:cNvSpPr>
            <a:spLocks noGrp="1"/>
          </p:cNvSpPr>
          <p:nvPr>
            <p:ph idx="1"/>
          </p:nvPr>
        </p:nvSpPr>
        <p:spPr/>
        <p:txBody>
          <a:bodyPr/>
          <a:lstStyle/>
          <a:p>
            <a:pPr eaLnBrk="1" hangingPunct="1">
              <a:buClr>
                <a:srgbClr val="FF0000"/>
              </a:buClr>
              <a:buFont typeface="Wingdings" panose="05000000000000000000" pitchFamily="2" charset="2"/>
              <a:buChar char="v"/>
              <a:defRPr/>
            </a:pPr>
            <a:r>
              <a:rPr lang="en-US" dirty="0">
                <a:latin typeface="Times New Roman" pitchFamily="18" charset="0"/>
              </a:rPr>
              <a:t>Don’t forget the </a:t>
            </a:r>
            <a:r>
              <a:rPr lang="en-US" b="1" dirty="0">
                <a:solidFill>
                  <a:srgbClr val="FF0000"/>
                </a:solidFill>
                <a:latin typeface="Times New Roman" pitchFamily="18" charset="0"/>
              </a:rPr>
              <a:t>cervical spine</a:t>
            </a:r>
            <a:r>
              <a:rPr lang="en-US" dirty="0">
                <a:latin typeface="Times New Roman" pitchFamily="18" charset="0"/>
              </a:rPr>
              <a:t>!!                       </a:t>
            </a:r>
          </a:p>
          <a:p>
            <a:pPr marL="457200" lvl="1" indent="0">
              <a:buClr>
                <a:srgbClr val="FF0000"/>
              </a:buClr>
              <a:buNone/>
              <a:defRPr/>
            </a:pPr>
            <a:r>
              <a:rPr lang="en-US" dirty="0">
                <a:latin typeface="Times New Roman" pitchFamily="18" charset="0"/>
              </a:rPr>
              <a:t>Instability at the cervical spine can lead to impingement of the spinal cord.  </a:t>
            </a:r>
          </a:p>
          <a:p>
            <a:pPr eaLnBrk="1" hangingPunct="1">
              <a:buClr>
                <a:srgbClr val="FF0000"/>
              </a:buClr>
              <a:buFont typeface="Wingdings" panose="05000000000000000000" pitchFamily="2" charset="2"/>
              <a:buChar char="v"/>
              <a:defRPr/>
            </a:pPr>
            <a:endParaRPr lang="en-US" dirty="0">
              <a:latin typeface="Times New Roman" pitchFamily="18" charset="0"/>
            </a:endParaRPr>
          </a:p>
          <a:p>
            <a:pPr eaLnBrk="1" hangingPunct="1">
              <a:buClr>
                <a:srgbClr val="FF0000"/>
              </a:buClr>
              <a:buFont typeface="Wingdings" panose="05000000000000000000" pitchFamily="2" charset="2"/>
              <a:buChar char="v"/>
              <a:defRPr/>
            </a:pPr>
            <a:r>
              <a:rPr lang="en-US" dirty="0">
                <a:latin typeface="Times New Roman" pitchFamily="18" charset="0"/>
              </a:rPr>
              <a:t>Thoracolumbar, sacroiliac, and distal interphalangeal joints (DIP)of the hand are </a:t>
            </a:r>
            <a:r>
              <a:rPr lang="en-US" b="1" dirty="0">
                <a:solidFill>
                  <a:srgbClr val="FF0000"/>
                </a:solidFill>
                <a:latin typeface="Times New Roman" pitchFamily="18" charset="0"/>
              </a:rPr>
              <a:t>NOT</a:t>
            </a:r>
            <a:r>
              <a:rPr lang="en-US" b="1" dirty="0">
                <a:latin typeface="Times New Roman" pitchFamily="18" charset="0"/>
              </a:rPr>
              <a:t> </a:t>
            </a:r>
            <a:r>
              <a:rPr lang="en-US" dirty="0">
                <a:latin typeface="Times New Roman" pitchFamily="18" charset="0"/>
              </a:rPr>
              <a:t>involved.</a:t>
            </a:r>
          </a:p>
          <a:p>
            <a:pPr marL="0" indent="0">
              <a:buNone/>
            </a:pPr>
            <a:endParaRPr lang="en-US" dirty="0"/>
          </a:p>
        </p:txBody>
      </p:sp>
    </p:spTree>
    <p:extLst>
      <p:ext uri="{BB962C8B-B14F-4D97-AF65-F5344CB8AC3E}">
        <p14:creationId xmlns:p14="http://schemas.microsoft.com/office/powerpoint/2010/main" val="2733727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B491-A6B3-0059-801C-320CF211C21D}"/>
              </a:ext>
            </a:extLst>
          </p:cNvPr>
          <p:cNvSpPr>
            <a:spLocks noGrp="1"/>
          </p:cNvSpPr>
          <p:nvPr>
            <p:ph type="title"/>
          </p:nvPr>
        </p:nvSpPr>
        <p:spPr/>
        <p:txBody>
          <a:bodyPr/>
          <a:lstStyle/>
          <a:p>
            <a:endParaRPr lang="en-US"/>
          </a:p>
        </p:txBody>
      </p:sp>
      <p:pic>
        <p:nvPicPr>
          <p:cNvPr id="4" name="Picture 2" descr="M24041-068-f07">
            <a:extLst>
              <a:ext uri="{FF2B5EF4-FFF2-40B4-BE49-F238E27FC236}">
                <a16:creationId xmlns:a16="http://schemas.microsoft.com/office/drawing/2014/main" id="{C63684C8-E9B3-6BF1-F5E6-4A7ABAD2E461}"/>
              </a:ext>
            </a:extLst>
          </p:cNvPr>
          <p:cNvPicPr preferRelativeResize="0">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310" y="0"/>
            <a:ext cx="12273310" cy="753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0017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1389</TotalTime>
  <Words>1729</Words>
  <Application>Microsoft Office PowerPoint</Application>
  <PresentationFormat>Widescreen</PresentationFormat>
  <Paragraphs>369</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Calibri Light</vt:lpstr>
      <vt:lpstr>Garamond</vt:lpstr>
      <vt:lpstr>Times New Roman</vt:lpstr>
      <vt:lpstr>Wingdings</vt:lpstr>
      <vt:lpstr>Office Theme</vt:lpstr>
      <vt:lpstr>Rheumatoid arthritis and Systemic lupus erythematosus </vt:lpstr>
      <vt:lpstr>          Arthritis “arthro” = joint  “itis” = inflammation </vt:lpstr>
      <vt:lpstr>Anatomy of the Joint </vt:lpstr>
      <vt:lpstr>                               Overview</vt:lpstr>
      <vt:lpstr>                      Clinical Manifestations(S&amp;S)</vt:lpstr>
      <vt:lpstr>                 Articular  manifestation</vt:lpstr>
      <vt:lpstr>Relative incidence of  joint involvement in RA</vt:lpstr>
      <vt:lpstr>                    </vt:lpstr>
      <vt:lpstr>PowerPoint Presentation</vt:lpstr>
      <vt:lpstr>Extra-articular manifestations</vt:lpstr>
      <vt:lpstr>Extraarticular Involvement…..</vt:lpstr>
      <vt:lpstr>Extraarticular Involvement…..</vt:lpstr>
      <vt:lpstr>                                           Rheumatoid nodule   </vt:lpstr>
      <vt:lpstr>Laboratory investigations in RA</vt:lpstr>
      <vt:lpstr>             Rheumatoid Factor (RF)</vt:lpstr>
      <vt:lpstr>Radiographic Features</vt:lpstr>
      <vt:lpstr>PowerPoint Presentation</vt:lpstr>
      <vt:lpstr>PowerPoint Presentation</vt:lpstr>
      <vt:lpstr>Diagnostic Criteria</vt:lpstr>
      <vt:lpstr>Treatment modalities for RA</vt:lpstr>
      <vt:lpstr>NSAIDs</vt:lpstr>
      <vt:lpstr>Corticosteroids in RA</vt:lpstr>
      <vt:lpstr>Disease Modifying Anti-rheumatic Agents</vt:lpstr>
      <vt:lpstr>DMARDs</vt:lpstr>
      <vt:lpstr>Immunosuppressive therapy   </vt:lpstr>
      <vt:lpstr>BIOLOGICS IN RA</vt:lpstr>
      <vt:lpstr>Surgical Approaches</vt:lpstr>
      <vt:lpstr>Systemic Lupus Erythematosus</vt:lpstr>
      <vt:lpstr>Common Signs and Symptoms of Lupus</vt:lpstr>
      <vt:lpstr>Vascular Features</vt:lpstr>
      <vt:lpstr>Mucocutaneous Features of SLE</vt:lpstr>
      <vt:lpstr>Discoid Lupus</vt:lpstr>
      <vt:lpstr>COMPLICATIONS </vt:lpstr>
      <vt:lpstr>Serositis</vt:lpstr>
      <vt:lpstr>Diagnosis</vt:lpstr>
      <vt:lpstr>Kelsey’s SLE Diagnosis</vt:lpstr>
      <vt:lpstr>TREATMENT</vt:lpstr>
      <vt:lpstr>CORTICOSTEROIDS</vt:lpstr>
      <vt:lpstr>HYDROXYCHLOROQUINE</vt:lpstr>
      <vt:lpstr>IMMUNOSUPPRESSANTS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Rheumatoid arthritis and Systemic lupus erythematosus</dc:title>
  <dc:creator>music only</dc:creator>
  <cp:lastModifiedBy>music only</cp:lastModifiedBy>
  <cp:revision>72</cp:revision>
  <dcterms:created xsi:type="dcterms:W3CDTF">2022-12-10T17:59:08Z</dcterms:created>
  <dcterms:modified xsi:type="dcterms:W3CDTF">2023-10-23T13:34:02Z</dcterms:modified>
</cp:coreProperties>
</file>