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289" r:id="rId5"/>
    <p:sldId id="291" r:id="rId6"/>
    <p:sldId id="269" r:id="rId7"/>
    <p:sldId id="290" r:id="rId8"/>
    <p:sldId id="268" r:id="rId9"/>
    <p:sldId id="260" r:id="rId10"/>
    <p:sldId id="261" r:id="rId11"/>
    <p:sldId id="292" r:id="rId12"/>
    <p:sldId id="293" r:id="rId13"/>
    <p:sldId id="294" r:id="rId14"/>
    <p:sldId id="270" r:id="rId15"/>
    <p:sldId id="272" r:id="rId16"/>
    <p:sldId id="258" r:id="rId17"/>
    <p:sldId id="259" r:id="rId18"/>
    <p:sldId id="271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sic only" initials="mo" lastIdx="1" clrIdx="0">
    <p:extLst>
      <p:ext uri="{19B8F6BF-5375-455C-9EA6-DF929625EA0E}">
        <p15:presenceInfo xmlns:p15="http://schemas.microsoft.com/office/powerpoint/2012/main" userId="d62edb4714d9c21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3775" autoAdjust="0"/>
  </p:normalViewPr>
  <p:slideViewPr>
    <p:cSldViewPr snapToGrid="0">
      <p:cViewPr varScale="1">
        <p:scale>
          <a:sx n="59" d="100"/>
          <a:sy n="59" d="100"/>
        </p:scale>
        <p:origin x="945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8ACE1-97A0-CB55-8D13-7E35E39FF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C07BC-DB1E-1970-EB5D-8B72E6576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2F783-C6DC-9375-46C8-C977CF2D5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8309-3662-43A7-8CA9-E8FCFE0CFB2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3F378-A507-7DD4-8C38-EF4E92DA8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5E4CC-C562-7B78-00E9-5682CEC6D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393E-258A-430F-B6C7-EBDE6E89B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0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4F241-004F-19E9-714B-5D486C05D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C5BDF3-813B-E539-7EC7-B6F0D3820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4A231-7FA7-5692-C80F-7F6BC6179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8309-3662-43A7-8CA9-E8FCFE0CFB2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CDC78-7E86-BFB7-88BD-35933F3DA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CF330-948D-FF14-ED75-5FFDCA05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393E-258A-430F-B6C7-EBDE6E89B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7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6CD2BA-8BD7-DCDC-19C2-B16EFA62D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65347-3409-306A-3C63-A4C1D8593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B6B05-B76E-27E0-43DA-1CC78B043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8309-3662-43A7-8CA9-E8FCFE0CFB2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AE08-D6E8-7220-6F6E-2C3E8A9A6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E75FC-4B8E-2DE6-012C-699899A36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393E-258A-430F-B6C7-EBDE6E89B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4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73243-0CE4-25C6-E6DC-837AFF7D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55A55-4B0F-9BFE-893F-65BA90A5F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62B66-51E9-1675-AD8D-CB090C2CB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8309-3662-43A7-8CA9-E8FCFE0CFB2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C96FA-CB40-A349-D140-060DE5BA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1D8BA-0D0A-3507-22F1-412575C7B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393E-258A-430F-B6C7-EBDE6E89B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9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D6B04-0EDB-50AB-17B5-DF6292FB3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4A4CE-39AC-3718-4EA7-26AEE9CC8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DCAFB-C3C0-EE3C-72EB-29DEF38A7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8309-3662-43A7-8CA9-E8FCFE0CFB2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1B0C7-7DAA-5C11-1011-10BC8BF97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09689-22F2-C82C-73C8-786376FEA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393E-258A-430F-B6C7-EBDE6E89B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1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6A8AC-41A0-694C-988B-28E58449E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B272C-6073-1D23-6B61-3C43EA46E1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71933-21C8-3F89-F57C-E18F64A83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8BAC1-AB15-3470-78AC-288946ACA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8309-3662-43A7-8CA9-E8FCFE0CFB2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B5810-A4F1-CE69-BA14-6AF3FC3E3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A1EB4-3BC9-63E4-90E7-3BC8C32AE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393E-258A-430F-B6C7-EBDE6E89B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0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B02BE-D330-3DB2-7556-592A97132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8A598-3C18-0DA2-18B1-76E6AA4F8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CEB916-7900-A5AD-BE17-BFA660EAD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331FB-01E5-6063-C007-3545BAE41D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08EDB9-BB23-F5FB-555D-EDF60B5AD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2BD142-EFC8-87EC-339C-00992F366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8309-3662-43A7-8CA9-E8FCFE0CFB2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01CFF5-4952-96DA-8493-36E737D56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20722E-7AEC-4B99-540E-857978142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393E-258A-430F-B6C7-EBDE6E89B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1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C95CE-CD5B-9EB7-9FF3-CC0BA7499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9844AE-7D91-1773-5729-3D2CB3916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8309-3662-43A7-8CA9-E8FCFE0CFB2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AB95F5-84A4-7498-4689-16E07AE36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930BAC-307B-4D29-32C2-7491A6D93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393E-258A-430F-B6C7-EBDE6E89B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2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40D3A0-AD0C-AAD9-6A69-B18CD1000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8309-3662-43A7-8CA9-E8FCFE0CFB2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173C72-833D-B748-436D-8145D70A5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49B6E1-B45E-E1E9-A26F-0682BCC52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393E-258A-430F-B6C7-EBDE6E89B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9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451FF-4927-58EC-558A-494BF8DEF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CB4DA-1423-E52E-3133-3958F81AE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D4EBA-A5C2-CB09-45DA-0111F2156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B8E98-CF70-4470-C5DE-3591555C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8309-3662-43A7-8CA9-E8FCFE0CFB2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DF9E9F-E9B4-4A59-EEEA-95F480361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A088DA-37B6-768F-890E-EFE8BCFDC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393E-258A-430F-B6C7-EBDE6E89B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4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036-D1EB-A5A3-62F9-E42DFA427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7DF8EA-2E15-FB42-D985-944C7C4669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8B455E-D644-41EB-FA42-AAA27B0AC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5BC75B-8D7C-7D03-A141-9C8515D2D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8309-3662-43A7-8CA9-E8FCFE0CFB2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65319-0946-CC58-A5F2-3AB9E0040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0B5CEE-6ADE-31B2-C63E-BDD8A0EE9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393E-258A-430F-B6C7-EBDE6E89B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6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FFDAA6-9ABD-7323-6270-AAA2FDA7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7A1CE-2056-0892-333B-B4EF2781A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0EF7B-5B4E-A025-4A6B-DCAB4753FF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38309-3662-43A7-8CA9-E8FCFE0CFB2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64A78-4293-DEC6-A0D6-F811C640B5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27356-E224-1FFA-B7E6-58B46FF588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1393E-258A-430F-B6C7-EBDE6E89B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4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A6E12-C77B-3681-1534-35FF1B0326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-959656"/>
            <a:ext cx="12133385" cy="3048708"/>
          </a:xfrm>
        </p:spPr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</a:rPr>
              <a:t>Types of Shock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CA080-3F2F-0D73-33C1-5FE425B35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50" y="4868136"/>
            <a:ext cx="591312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sz="2400" b="1" dirty="0"/>
              <a:t>By</a:t>
            </a:r>
          </a:p>
          <a:p>
            <a:r>
              <a:rPr lang="en-US" sz="2400" b="1" dirty="0"/>
              <a:t>Dr. Muhammad Abdullah Shwani</a:t>
            </a:r>
          </a:p>
          <a:p>
            <a:r>
              <a:rPr lang="en-US" sz="2400" b="1" dirty="0"/>
              <a:t>Assistant professor/Consultant urologist</a:t>
            </a:r>
          </a:p>
          <a:p>
            <a:r>
              <a:rPr lang="en-US" sz="2400" b="1" dirty="0"/>
              <a:t>Kurdistan Higher Council of Medical Specialties (KHCMS)</a:t>
            </a:r>
          </a:p>
          <a:p>
            <a:r>
              <a:rPr lang="en-US" sz="2400" b="1" dirty="0"/>
              <a:t>drmalshwani@mail.com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70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82787-D74A-4C62-969B-88B02ED7A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Effects of  shock on body organs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281AE8-DAF3-CEA3-63E1-9BF7441C5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Reduced Perfusion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      Brain         Heart      Kidneys      Lungs      Liver         Peripheral circulation</a:t>
            </a:r>
          </a:p>
          <a:p>
            <a:pPr algn="ctr"/>
            <a:endParaRPr lang="en-US" b="1" dirty="0"/>
          </a:p>
          <a:p>
            <a:pPr marL="0" indent="0">
              <a:buNone/>
            </a:pPr>
            <a:r>
              <a:rPr lang="en-US" b="1" dirty="0"/>
              <a:t>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FA28ED-11F3-C3B3-AE40-C4A5ACFF5203}"/>
              </a:ext>
            </a:extLst>
          </p:cNvPr>
          <p:cNvSpPr/>
          <p:nvPr/>
        </p:nvSpPr>
        <p:spPr>
          <a:xfrm>
            <a:off x="68580" y="4655820"/>
            <a:ext cx="1524000" cy="952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Decreased mental status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F1E7F6-0E56-C76F-FFF6-3087128A0BC0}"/>
              </a:ext>
            </a:extLst>
          </p:cNvPr>
          <p:cNvSpPr/>
          <p:nvPr/>
        </p:nvSpPr>
        <p:spPr>
          <a:xfrm>
            <a:off x="1714500" y="5341620"/>
            <a:ext cx="1706880" cy="792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Myocardial depression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D5FCFE-B168-FE56-AF6A-4B2A2C5308EE}"/>
              </a:ext>
            </a:extLst>
          </p:cNvPr>
          <p:cNvSpPr/>
          <p:nvPr/>
        </p:nvSpPr>
        <p:spPr>
          <a:xfrm>
            <a:off x="3619500" y="6057900"/>
            <a:ext cx="1242060" cy="563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Oliguria</a:t>
            </a:r>
            <a:r>
              <a:rPr lang="en-US" dirty="0"/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371158-CEF1-1736-9F2B-84475B791C22}"/>
              </a:ext>
            </a:extLst>
          </p:cNvPr>
          <p:cNvSpPr/>
          <p:nvPr/>
        </p:nvSpPr>
        <p:spPr>
          <a:xfrm>
            <a:off x="5029200" y="5250180"/>
            <a:ext cx="1242060" cy="563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Hypoxia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D16667-4674-5259-804B-4E5C804F4C2D}"/>
              </a:ext>
            </a:extLst>
          </p:cNvPr>
          <p:cNvSpPr/>
          <p:nvPr/>
        </p:nvSpPr>
        <p:spPr>
          <a:xfrm>
            <a:off x="7139940" y="5471161"/>
            <a:ext cx="192024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Increase liver enzymes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0718F3-3BB5-5C88-7DCF-77EC9B8DCB8E}"/>
              </a:ext>
            </a:extLst>
          </p:cNvPr>
          <p:cNvSpPr/>
          <p:nvPr/>
        </p:nvSpPr>
        <p:spPr>
          <a:xfrm>
            <a:off x="10195560" y="5814060"/>
            <a:ext cx="1798320" cy="563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Hypotension</a:t>
            </a:r>
            <a:endParaRPr lang="en-US" b="1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307201F-D243-3575-D410-9E17C437C1AB}"/>
              </a:ext>
            </a:extLst>
          </p:cNvPr>
          <p:cNvCxnSpPr>
            <a:cxnSpLocks/>
          </p:cNvCxnSpPr>
          <p:nvPr/>
        </p:nvCxnSpPr>
        <p:spPr>
          <a:xfrm flipH="1">
            <a:off x="1013460" y="2225040"/>
            <a:ext cx="3909060" cy="563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D73BADE-970F-2D28-2373-C2D5B21AB88D}"/>
              </a:ext>
            </a:extLst>
          </p:cNvPr>
          <p:cNvCxnSpPr>
            <a:cxnSpLocks/>
          </p:cNvCxnSpPr>
          <p:nvPr/>
        </p:nvCxnSpPr>
        <p:spPr>
          <a:xfrm flipH="1">
            <a:off x="2457450" y="2225040"/>
            <a:ext cx="2465070" cy="6988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3A79BFA-2666-F5A6-1618-BCED17E9B4D0}"/>
              </a:ext>
            </a:extLst>
          </p:cNvPr>
          <p:cNvCxnSpPr>
            <a:cxnSpLocks/>
          </p:cNvCxnSpPr>
          <p:nvPr/>
        </p:nvCxnSpPr>
        <p:spPr>
          <a:xfrm>
            <a:off x="5341620" y="2225040"/>
            <a:ext cx="1371599" cy="619918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E8C763A-8389-231D-E528-70541B7410B1}"/>
              </a:ext>
            </a:extLst>
          </p:cNvPr>
          <p:cNvCxnSpPr>
            <a:cxnSpLocks/>
          </p:cNvCxnSpPr>
          <p:nvPr/>
        </p:nvCxnSpPr>
        <p:spPr>
          <a:xfrm>
            <a:off x="5244465" y="2232660"/>
            <a:ext cx="165735" cy="612298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87A66CB-1C23-0583-A0D2-1998706029A5}"/>
              </a:ext>
            </a:extLst>
          </p:cNvPr>
          <p:cNvCxnSpPr>
            <a:cxnSpLocks/>
          </p:cNvCxnSpPr>
          <p:nvPr/>
        </p:nvCxnSpPr>
        <p:spPr>
          <a:xfrm>
            <a:off x="5341620" y="2225040"/>
            <a:ext cx="4080510" cy="619918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8D8F7D9-DADF-C202-C27B-A5FC2DCDF836}"/>
              </a:ext>
            </a:extLst>
          </p:cNvPr>
          <p:cNvCxnSpPr>
            <a:cxnSpLocks/>
          </p:cNvCxnSpPr>
          <p:nvPr/>
        </p:nvCxnSpPr>
        <p:spPr>
          <a:xfrm flipH="1">
            <a:off x="1013460" y="2225040"/>
            <a:ext cx="3886200" cy="56388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9118978-07EC-F69E-FD5E-70B0481B219D}"/>
              </a:ext>
            </a:extLst>
          </p:cNvPr>
          <p:cNvCxnSpPr>
            <a:cxnSpLocks/>
          </p:cNvCxnSpPr>
          <p:nvPr/>
        </p:nvCxnSpPr>
        <p:spPr>
          <a:xfrm flipH="1">
            <a:off x="784860" y="3314700"/>
            <a:ext cx="91440" cy="124428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838D5EC-E1D0-3249-234E-4F9ACE9C5105}"/>
              </a:ext>
            </a:extLst>
          </p:cNvPr>
          <p:cNvCxnSpPr>
            <a:cxnSpLocks/>
          </p:cNvCxnSpPr>
          <p:nvPr/>
        </p:nvCxnSpPr>
        <p:spPr>
          <a:xfrm>
            <a:off x="2471738" y="3314700"/>
            <a:ext cx="45719" cy="1922225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28C6D8F-D005-9D23-3A71-E4C807801B55}"/>
              </a:ext>
            </a:extLst>
          </p:cNvPr>
          <p:cNvCxnSpPr>
            <a:cxnSpLocks/>
          </p:cNvCxnSpPr>
          <p:nvPr/>
        </p:nvCxnSpPr>
        <p:spPr>
          <a:xfrm>
            <a:off x="3943349" y="3429000"/>
            <a:ext cx="217171" cy="244919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179DAD4-FF65-C3F3-1B4B-2D54E0C9E169}"/>
              </a:ext>
            </a:extLst>
          </p:cNvPr>
          <p:cNvCxnSpPr>
            <a:cxnSpLocks/>
          </p:cNvCxnSpPr>
          <p:nvPr/>
        </p:nvCxnSpPr>
        <p:spPr>
          <a:xfrm>
            <a:off x="5467350" y="3388677"/>
            <a:ext cx="209550" cy="180054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BFE38E2-8158-523D-ED30-2475E174414D}"/>
              </a:ext>
            </a:extLst>
          </p:cNvPr>
          <p:cNvCxnSpPr>
            <a:cxnSpLocks/>
          </p:cNvCxnSpPr>
          <p:nvPr/>
        </p:nvCxnSpPr>
        <p:spPr>
          <a:xfrm>
            <a:off x="6713219" y="3343434"/>
            <a:ext cx="1242060" cy="19981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E1B1AF2-43C2-1E3F-E618-5F4D94ADDDAE}"/>
              </a:ext>
            </a:extLst>
          </p:cNvPr>
          <p:cNvCxnSpPr>
            <a:cxnSpLocks/>
          </p:cNvCxnSpPr>
          <p:nvPr/>
        </p:nvCxnSpPr>
        <p:spPr>
          <a:xfrm>
            <a:off x="9422130" y="3314700"/>
            <a:ext cx="1442085" cy="236442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181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AF6F6-42C4-2153-8BF6-F7A56189F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Diagnosis of Shock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11494-B2F8-DFFE-5B78-A0BCC93EF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4400" b="1" dirty="0">
                <a:latin typeface="+mj-lt"/>
              </a:rPr>
              <a:t>Detailed history taking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4400" b="1" dirty="0">
                <a:latin typeface="+mj-lt"/>
              </a:rPr>
              <a:t>Physical examination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4400" b="1" dirty="0">
                <a:latin typeface="+mj-lt"/>
              </a:rPr>
              <a:t>Investigations </a:t>
            </a:r>
          </a:p>
        </p:txBody>
      </p:sp>
    </p:spTree>
    <p:extLst>
      <p:ext uri="{BB962C8B-B14F-4D97-AF65-F5344CB8AC3E}">
        <p14:creationId xmlns:p14="http://schemas.microsoft.com/office/powerpoint/2010/main" val="784492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647CD-145D-9C3A-2170-55D972047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Investigations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9EDC0-2F68-F69A-8072-876896265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/>
              <a:t>-Blood investigations</a:t>
            </a:r>
          </a:p>
          <a:p>
            <a:pPr lvl="3">
              <a:buClr>
                <a:srgbClr val="FF0000"/>
              </a:buClr>
            </a:pPr>
            <a:r>
              <a:rPr lang="en-US" b="1" dirty="0"/>
              <a:t> CBC+ blood group- Rh</a:t>
            </a:r>
          </a:p>
          <a:p>
            <a:pPr lvl="3">
              <a:buClr>
                <a:srgbClr val="FF0000"/>
              </a:buClr>
            </a:pPr>
            <a:r>
              <a:rPr lang="en-US" b="1" dirty="0"/>
              <a:t> RFT (urea, creatinine)</a:t>
            </a:r>
          </a:p>
          <a:p>
            <a:pPr lvl="3">
              <a:buClr>
                <a:srgbClr val="FF0000"/>
              </a:buClr>
            </a:pPr>
            <a:r>
              <a:rPr lang="en-US" b="1" dirty="0"/>
              <a:t> LFT(liver enzymes)</a:t>
            </a:r>
          </a:p>
          <a:p>
            <a:pPr lvl="3">
              <a:buClr>
                <a:srgbClr val="FF0000"/>
              </a:buClr>
            </a:pPr>
            <a:r>
              <a:rPr lang="en-US" b="1" dirty="0"/>
              <a:t> Serum electrolytes</a:t>
            </a:r>
          </a:p>
          <a:p>
            <a:pPr lvl="3">
              <a:buClr>
                <a:srgbClr val="FF0000"/>
              </a:buClr>
            </a:pPr>
            <a:r>
              <a:rPr lang="en-US" b="1" dirty="0"/>
              <a:t> Serum lactate</a:t>
            </a:r>
          </a:p>
          <a:p>
            <a:pPr lvl="3">
              <a:buClr>
                <a:srgbClr val="FF0000"/>
              </a:buClr>
            </a:pPr>
            <a:r>
              <a:rPr lang="en-US" b="1" dirty="0"/>
              <a:t> Blood gas analysis</a:t>
            </a:r>
          </a:p>
          <a:p>
            <a:pPr lvl="3">
              <a:buClr>
                <a:srgbClr val="FF0000"/>
              </a:buClr>
            </a:pPr>
            <a:r>
              <a:rPr lang="en-US" b="1" dirty="0"/>
              <a:t> RBS</a:t>
            </a:r>
          </a:p>
          <a:p>
            <a:pPr lvl="3">
              <a:buClr>
                <a:srgbClr val="FF0000"/>
              </a:buClr>
            </a:pPr>
            <a:r>
              <a:rPr lang="en-US" b="1" dirty="0"/>
              <a:t> Cardiac enzymes if are indicated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b="1" dirty="0"/>
              <a:t>-GUE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b="1" dirty="0"/>
              <a:t>-GSE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b="1" dirty="0"/>
              <a:t>-Samples of, urine, blood, sputum, or any discharges and body fluids for       culture and sensitivity</a:t>
            </a:r>
          </a:p>
        </p:txBody>
      </p:sp>
    </p:spTree>
    <p:extLst>
      <p:ext uri="{BB962C8B-B14F-4D97-AF65-F5344CB8AC3E}">
        <p14:creationId xmlns:p14="http://schemas.microsoft.com/office/powerpoint/2010/main" val="1232352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342C5-FE6E-D6B9-EA3D-BB71A9D9C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Investigations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26308-36F8-2DF4-501A-CD161BBE6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en-US" sz="3600" b="1" dirty="0">
                <a:solidFill>
                  <a:srgbClr val="FF0000"/>
                </a:solidFill>
              </a:rPr>
              <a:t>5</a:t>
            </a:r>
            <a:r>
              <a:rPr lang="en-US" sz="3600" b="1" dirty="0"/>
              <a:t>-Imaging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b="1" dirty="0"/>
              <a:t>Ultrasonography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b="1" dirty="0"/>
              <a:t>Echo cardiography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b="1" dirty="0"/>
              <a:t>ECG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b="1" dirty="0"/>
              <a:t>CXR</a:t>
            </a:r>
          </a:p>
          <a:p>
            <a:pPr marL="914400" lvl="2" indent="0">
              <a:buClr>
                <a:srgbClr val="FF0000"/>
              </a:buClr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08212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65290-6C94-960F-79FB-0D533C3C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5515"/>
          </a:xfrm>
        </p:spPr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Key Issues In Shock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CAE9D-744E-1475-8CA3-21042CDC4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86840"/>
            <a:ext cx="12039600" cy="54102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Recognize &amp; Treat during the compensatory phase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b="1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Best indicator of resuscitation effectiveness = Level of Consciousness </a:t>
            </a:r>
          </a:p>
          <a:p>
            <a:pPr marL="0" indent="0">
              <a:buClr>
                <a:srgbClr val="FF0000"/>
              </a:buClr>
              <a:buNone/>
            </a:pPr>
            <a:endParaRPr lang="en-US" b="1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Restlessness, anxiety = Earliest signs of shock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Falling BP = 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LATE sign of shock</a:t>
            </a:r>
            <a:r>
              <a:rPr lang="en-US" sz="28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Pallor, tachycardia, slow capillary refill = 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hypoperfusion, until proven otherwise</a:t>
            </a:r>
            <a:endParaRPr lang="en-US" sz="2800" b="1" dirty="0">
              <a:solidFill>
                <a:srgbClr val="FF0000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800" b="1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n-US" sz="2800" b="1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3927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DD3A2-E0E6-1446-4E1E-B42346694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Key Issues In Shock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F7FF6-4E4F-8530-FC29-E5CF45B1F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 Tissue ischemic sensitivity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</a:p>
          <a:p>
            <a:pPr lvl="2">
              <a:buClr>
                <a:srgbClr val="FF0000"/>
              </a:buClr>
            </a:pPr>
            <a:r>
              <a:rPr lang="en-US" sz="28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Heart, brain, lung: 4 to 6 minutes </a:t>
            </a:r>
          </a:p>
          <a:p>
            <a:pPr lvl="2">
              <a:buClr>
                <a:srgbClr val="FF0000"/>
              </a:buClr>
            </a:pPr>
            <a:r>
              <a:rPr lang="en-US" sz="28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GI tract, liver, kidney: 45 to 60 minutes</a:t>
            </a:r>
          </a:p>
          <a:p>
            <a:pPr lvl="2">
              <a:buClr>
                <a:srgbClr val="FF0000"/>
              </a:buClr>
            </a:pPr>
            <a:r>
              <a:rPr lang="en-US" sz="28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Muscle, skin: 2 to 3 hours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444444"/>
                </a:solidFill>
                <a:latin typeface="Open Sans" panose="020B0606030504020204" pitchFamily="34" charset="0"/>
              </a:rPr>
              <a:t>            </a:t>
            </a:r>
          </a:p>
          <a:p>
            <a:endParaRPr lang="en-US" b="1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444444"/>
                </a:solidFill>
                <a:latin typeface="Open Sans" panose="020B0606030504020204" pitchFamily="34" charset="0"/>
              </a:rPr>
              <a:t> </a:t>
            </a: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Resuscitate Critical Tissues First!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2313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A1D06-2ECF-C133-4B94-851E3BF01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Types of Shock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B7375-96FD-E428-0519-11E9FC806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1" y="1690688"/>
            <a:ext cx="12084147" cy="5033669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Hypovolemic (Blood volume problem)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b="1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Cardiogenic (intracardiac vs extracardiac) (Blood pump problem)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b="1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444444"/>
                </a:solidFill>
                <a:latin typeface="Open Sans" panose="020B0606030504020204" pitchFamily="34" charset="0"/>
              </a:rPr>
              <a:t>Obstructive(Filling problem)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b="1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Distributive( Blood vessels problem)</a:t>
            </a:r>
          </a:p>
          <a:p>
            <a:endParaRPr lang="en-US" b="1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  <a:p>
            <a:pPr lvl="2">
              <a:buClr>
                <a:srgbClr val="FF0000"/>
              </a:buClr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sepsis</a:t>
            </a:r>
          </a:p>
          <a:p>
            <a:pPr lvl="2">
              <a:buClr>
                <a:srgbClr val="FF0000"/>
              </a:buClr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neurogenic (spinal shock)</a:t>
            </a:r>
          </a:p>
          <a:p>
            <a:pPr lvl="2">
              <a:buClr>
                <a:srgbClr val="FF0000"/>
              </a:buClr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adrenal insufficiency</a:t>
            </a:r>
          </a:p>
          <a:p>
            <a:pPr lvl="2">
              <a:buClr>
                <a:srgbClr val="FF0000"/>
              </a:buClr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Anaphylaxis</a:t>
            </a:r>
          </a:p>
        </p:txBody>
      </p:sp>
    </p:spTree>
    <p:extLst>
      <p:ext uri="{BB962C8B-B14F-4D97-AF65-F5344CB8AC3E}">
        <p14:creationId xmlns:p14="http://schemas.microsoft.com/office/powerpoint/2010/main" val="3487111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65B1E-58EB-D4B2-1496-C124BD89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Hypovolemic shock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D26AE-86B3-CC62-CDF9-ED3262A97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300460" cy="5032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Loss of Volume </a:t>
            </a:r>
          </a:p>
          <a:p>
            <a:pPr marL="0" indent="0">
              <a:buNone/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              </a:t>
            </a:r>
          </a:p>
          <a:p>
            <a:pPr marL="457200" lvl="1" indent="0">
              <a:buNone/>
            </a:pPr>
            <a:r>
              <a:rPr lang="en-US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1-Blood loss                                              2-  Fluid loss 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          1-Trauma                                                  Dehydration 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444444"/>
                </a:solidFill>
                <a:latin typeface="Open Sans" panose="020B0606030504020204" pitchFamily="34" charset="0"/>
              </a:rPr>
              <a:t>           2- Non-Trauma                                        </a:t>
            </a: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Burns </a:t>
            </a:r>
          </a:p>
          <a:p>
            <a:pPr lvl="3">
              <a:buClr>
                <a:srgbClr val="FF0000"/>
              </a:buClr>
            </a:pPr>
            <a:r>
              <a:rPr lang="en-US" sz="22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Vaginal</a:t>
            </a:r>
            <a:r>
              <a:rPr lang="en-US" sz="2200" b="1" dirty="0">
                <a:solidFill>
                  <a:srgbClr val="444444"/>
                </a:solidFill>
                <a:latin typeface="Open Sans" panose="020B0606030504020204" pitchFamily="34" charset="0"/>
              </a:rPr>
              <a:t>                                                         </a:t>
            </a:r>
            <a:r>
              <a:rPr lang="en-US" sz="22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Diarrhea</a:t>
            </a:r>
          </a:p>
          <a:p>
            <a:pPr lvl="3">
              <a:buClr>
                <a:srgbClr val="FF0000"/>
              </a:buClr>
            </a:pPr>
            <a:r>
              <a:rPr lang="en-US" sz="22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GIT                                                                 Sweating</a:t>
            </a:r>
          </a:p>
          <a:p>
            <a:pPr lvl="3">
              <a:buClr>
                <a:srgbClr val="FF0000"/>
              </a:buClr>
            </a:pPr>
            <a:r>
              <a:rPr lang="en-US" sz="22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GUT                                                                </a:t>
            </a: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Vomiting </a:t>
            </a:r>
          </a:p>
          <a:p>
            <a:pPr marL="0" indent="0">
              <a:buNone/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                                                                         </a:t>
            </a:r>
            <a:r>
              <a:rPr lang="en-US" b="1" dirty="0">
                <a:solidFill>
                  <a:srgbClr val="444444"/>
                </a:solidFill>
                <a:latin typeface="Open Sans" panose="020B0606030504020204" pitchFamily="34" charset="0"/>
              </a:rPr>
              <a:t>drugs(</a:t>
            </a: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2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Diuresis</a:t>
            </a:r>
            <a:r>
              <a:rPr lang="en-US" sz="22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2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3-  Third space losses </a:t>
            </a:r>
          </a:p>
          <a:p>
            <a:pPr lvl="8">
              <a:buClr>
                <a:srgbClr val="FF0000"/>
              </a:buClr>
            </a:pPr>
            <a:r>
              <a:rPr lang="en-US" sz="26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Pancreatitis </a:t>
            </a:r>
          </a:p>
          <a:p>
            <a:pPr lvl="8">
              <a:buClr>
                <a:srgbClr val="FF0000"/>
              </a:buClr>
            </a:pPr>
            <a:r>
              <a:rPr lang="en-US" sz="26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Peritonitis </a:t>
            </a:r>
          </a:p>
          <a:p>
            <a:pPr lvl="8">
              <a:buClr>
                <a:srgbClr val="FF0000"/>
              </a:buClr>
            </a:pPr>
            <a:r>
              <a:rPr lang="en-US" sz="26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Bowel obstruction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701438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2109F-3595-8E68-08EF-A75AFE038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Hypovolemic Shock Management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CC9DA-1136-AB72-2700-09E12BF23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FF0000"/>
              </a:buClr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Restore circulating volume, tissue perfusion </a:t>
            </a:r>
          </a:p>
          <a:p>
            <a:pPr>
              <a:buClr>
                <a:srgbClr val="FF0000"/>
              </a:buClr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1" dirty="0">
                <a:solidFill>
                  <a:srgbClr val="444444"/>
                </a:solidFill>
                <a:latin typeface="Open Sans" panose="020B0606030504020204" pitchFamily="34" charset="0"/>
              </a:rPr>
              <a:t>C</a:t>
            </a: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orrect cause </a:t>
            </a:r>
          </a:p>
          <a:p>
            <a:pPr>
              <a:buClr>
                <a:srgbClr val="FF0000"/>
              </a:buClr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 B C </a:t>
            </a:r>
          </a:p>
          <a:p>
            <a:pPr>
              <a:buClr>
                <a:srgbClr val="FF0000"/>
              </a:buClr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Two large bore IV lines/central line </a:t>
            </a:r>
          </a:p>
          <a:p>
            <a:pPr>
              <a:buClr>
                <a:srgbClr val="FF0000"/>
              </a:buClr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Fluids / Blood &amp; Products /vasopressors</a:t>
            </a:r>
          </a:p>
          <a:p>
            <a:pPr>
              <a:buClr>
                <a:srgbClr val="FF0000"/>
              </a:buClr>
            </a:pPr>
            <a:r>
              <a:rPr lang="en-US" sz="2800" b="1" dirty="0"/>
              <a:t>Close monitoring of the vital signs</a:t>
            </a:r>
          </a:p>
          <a:p>
            <a:pPr lvl="2">
              <a:buClr>
                <a:srgbClr val="FF0000"/>
              </a:buClr>
            </a:pPr>
            <a:r>
              <a:rPr lang="en-US" b="1" dirty="0"/>
              <a:t>BP</a:t>
            </a:r>
          </a:p>
          <a:p>
            <a:pPr lvl="2">
              <a:buClr>
                <a:srgbClr val="FF0000"/>
              </a:buClr>
            </a:pPr>
            <a:r>
              <a:rPr lang="en-US" b="1" dirty="0"/>
              <a:t>PR</a:t>
            </a:r>
          </a:p>
          <a:p>
            <a:pPr lvl="2">
              <a:buClr>
                <a:srgbClr val="FF0000"/>
              </a:buClr>
            </a:pPr>
            <a:r>
              <a:rPr lang="en-US" b="1" dirty="0"/>
              <a:t>RR</a:t>
            </a:r>
          </a:p>
          <a:p>
            <a:pPr lvl="2">
              <a:buClr>
                <a:srgbClr val="FF0000"/>
              </a:buClr>
            </a:pPr>
            <a:r>
              <a:rPr lang="en-US" b="1" dirty="0"/>
              <a:t>Temperature</a:t>
            </a:r>
          </a:p>
          <a:p>
            <a:pPr>
              <a:buClr>
                <a:srgbClr val="FF0000"/>
              </a:buClr>
            </a:pPr>
            <a:r>
              <a:rPr lang="en-US" b="1" dirty="0"/>
              <a:t>Monitoring of fluid input-output</a:t>
            </a:r>
            <a:endParaRPr lang="en-US" b="1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  <a:p>
            <a:pPr>
              <a:buClr>
                <a:srgbClr val="FF0000"/>
              </a:buClr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Bladder catheter</a:t>
            </a:r>
          </a:p>
        </p:txBody>
      </p:sp>
    </p:spTree>
    <p:extLst>
      <p:ext uri="{BB962C8B-B14F-4D97-AF65-F5344CB8AC3E}">
        <p14:creationId xmlns:p14="http://schemas.microsoft.com/office/powerpoint/2010/main" val="2581904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5406-EEA7-865A-2C84-DA16F7E8A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48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Cardiogenic Shock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AB6D2-9410-88AC-66B7-D80F64FA8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13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35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Cardiogenic Shock </a:t>
            </a:r>
            <a:r>
              <a:rPr lang="en-US" sz="35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=</a:t>
            </a:r>
            <a:r>
              <a:rPr lang="en-US" sz="35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Pump Failure</a:t>
            </a:r>
          </a:p>
          <a:p>
            <a:pPr marL="0" indent="0">
              <a:buNone/>
            </a:pPr>
            <a:r>
              <a:rPr lang="en-US" sz="35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Causes :</a:t>
            </a:r>
          </a:p>
          <a:p>
            <a:pPr lvl="1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30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Myopathic M I</a:t>
            </a:r>
          </a:p>
          <a:p>
            <a:pPr lvl="1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30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CHF </a:t>
            </a:r>
          </a:p>
          <a:p>
            <a:pPr lvl="1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30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Cardiomyopathy </a:t>
            </a:r>
          </a:p>
          <a:p>
            <a:pPr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35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Arrhythmic </a:t>
            </a:r>
          </a:p>
          <a:p>
            <a:pPr lvl="1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30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Tachy</a:t>
            </a:r>
            <a:r>
              <a:rPr lang="en-US" sz="3000" b="1" dirty="0">
                <a:solidFill>
                  <a:srgbClr val="444444"/>
                </a:solidFill>
                <a:latin typeface="Open Sans" panose="020B0606030504020204" pitchFamily="34" charset="0"/>
              </a:rPr>
              <a:t>cardia</a:t>
            </a:r>
            <a:r>
              <a:rPr lang="en-US" sz="30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</a:p>
          <a:p>
            <a:pPr lvl="1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30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bradycardia </a:t>
            </a:r>
          </a:p>
          <a:p>
            <a:pPr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35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Mechanical </a:t>
            </a:r>
          </a:p>
          <a:p>
            <a:pPr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35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Valvular Failure </a:t>
            </a:r>
          </a:p>
          <a:p>
            <a:pPr marL="0" indent="0">
              <a:buNone/>
            </a:pPr>
            <a:br>
              <a:rPr lang="en-US" b="1" dirty="0"/>
            </a:br>
            <a:endParaRPr lang="en-US" b="1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62A4AF1-E26F-2529-D0A3-2C16C64CE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870" y="2263140"/>
            <a:ext cx="4118610" cy="454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247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437B7-668F-0F85-9DBC-8C28B35A6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en-US" sz="48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A9BD2-1A5E-8495-5D34-2589F6C50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7" y="1825625"/>
            <a:ext cx="12034911" cy="4351338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b="1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Shock is  Reduction of effective tissue perfusion leading to cellular and circulatory dysfunction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b="1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b="1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b="1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Shock is a medical emergency if unrecognized or inadequately treated will result in high mortality</a:t>
            </a:r>
            <a:br>
              <a:rPr lang="en-US" dirty="0"/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602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B1EF4-18E3-B656-250C-43FB97DF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Treatment of Cardiogenic Shock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44BA8-914C-7365-D422-B0D0794C3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36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Treat : rate, then rhythm, then BP</a:t>
            </a:r>
          </a:p>
          <a:p>
            <a:pPr marL="0" indent="0">
              <a:buNone/>
            </a:pPr>
            <a:r>
              <a:rPr lang="en-US" sz="36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1</a:t>
            </a:r>
            <a:r>
              <a:rPr lang="en-US" sz="36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-  Correct bradycardia or tachycardia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Open Sans" panose="020B0606030504020204" pitchFamily="34" charset="0"/>
              </a:rPr>
              <a:t>2</a:t>
            </a:r>
            <a:r>
              <a:rPr lang="en-US" sz="3600" b="1" dirty="0">
                <a:solidFill>
                  <a:srgbClr val="444444"/>
                </a:solidFill>
                <a:latin typeface="Open Sans" panose="020B0606030504020204" pitchFamily="34" charset="0"/>
              </a:rPr>
              <a:t>-</a:t>
            </a:r>
            <a:r>
              <a:rPr lang="en-US" sz="36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Correct irregular rhythms </a:t>
            </a:r>
          </a:p>
          <a:p>
            <a:pPr marL="0" indent="0">
              <a:buNone/>
            </a:pPr>
            <a:r>
              <a:rPr lang="en-US" sz="36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3</a:t>
            </a:r>
            <a:r>
              <a:rPr lang="en-US" sz="36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- Treat BP </a:t>
            </a:r>
          </a:p>
          <a:p>
            <a:pPr lvl="1">
              <a:buClr>
                <a:srgbClr val="FF0000"/>
              </a:buClr>
            </a:pPr>
            <a:r>
              <a:rPr lang="en-US" sz="32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↑ Cardiac contractility (inotropes) </a:t>
            </a:r>
          </a:p>
          <a:p>
            <a:pPr lvl="1">
              <a:buClr>
                <a:srgbClr val="FF0000"/>
              </a:buClr>
            </a:pPr>
            <a:r>
              <a:rPr lang="en-US" sz="32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Dobutamine, Dopamine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21554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4BF4C-4531-96E5-9552-C42D00FBB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Distributive Shock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CDE6B-DA46-25C9-B5AF-8E0AD6147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Inadequate perfusion of tissues due to mal-distribution of blood flow( blood vessels problem )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3200" b="1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32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The cardiac pump &amp; blood volume are normal but blood is not reaching the tissues.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55263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29516-3E7F-4824-AF51-733BB741C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Types of Distributive Shock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FFB43-325C-FFDB-D128-8FEDC1387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1</a:t>
            </a:r>
            <a:r>
              <a:rPr lang="en-US" sz="40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 Septic Shock </a:t>
            </a:r>
          </a:p>
          <a:p>
            <a:pPr marL="0" indent="0">
              <a:buNone/>
            </a:pPr>
            <a:r>
              <a:rPr lang="en-US" sz="40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2</a:t>
            </a:r>
            <a:r>
              <a:rPr lang="en-US" sz="40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 Anaphylactic Shock </a:t>
            </a:r>
          </a:p>
          <a:p>
            <a:pPr marL="0" indent="0">
              <a:buNone/>
            </a:pPr>
            <a:r>
              <a:rPr lang="en-US" sz="40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3</a:t>
            </a:r>
            <a:r>
              <a:rPr lang="en-US" sz="40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 Neurogenic</a:t>
            </a:r>
          </a:p>
          <a:p>
            <a:pPr marL="0" indent="0">
              <a:buNone/>
            </a:pPr>
            <a:r>
              <a:rPr lang="en-US" sz="40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4</a:t>
            </a:r>
            <a:r>
              <a:rPr lang="en-US" sz="40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 Endocrinologic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87923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02F27-2B31-B4DA-3B13-CA2639483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Septic Shock management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A86FD-7466-4DC5-72B9-EEF6E5319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6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 B C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6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Assist ventilation &amp; Augment Oxygenation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6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Monitor Tissue perfusion-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6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Restore Tissue perfusion by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IV Fluids</a:t>
            </a:r>
            <a:endParaRPr lang="en-US" sz="2800" b="1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Vasopressors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6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Identification &amp; Eradication of septic foci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6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Specific Therapies(Antibiotics)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46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A3A5C-DC90-3894-4FFF-C45617889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Treatment of Neurogenic Shock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732E2-39C1-77AF-325F-0F830CE7F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" y="1508760"/>
            <a:ext cx="12131040" cy="526542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4400" b="1" i="0" dirty="0">
                <a:effectLst/>
                <a:latin typeface="Open Sans" panose="020B0606030504020204" pitchFamily="34" charset="0"/>
              </a:rPr>
              <a:t>Patient supine positioning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4400" b="1" i="0" dirty="0">
                <a:effectLst/>
                <a:latin typeface="Open Sans" panose="020B0606030504020204" pitchFamily="34" charset="0"/>
              </a:rPr>
              <a:t> lower extremities elevated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4400" b="1" i="0" dirty="0">
                <a:effectLst/>
                <a:latin typeface="Open Sans" panose="020B0606030504020204" pitchFamily="34" charset="0"/>
              </a:rPr>
              <a:t>Avoid Trendelenburg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4400" b="1" i="0" dirty="0">
                <a:effectLst/>
                <a:latin typeface="Open Sans" panose="020B0606030504020204" pitchFamily="34" charset="0"/>
              </a:rPr>
              <a:t>Infuse isotonic crystalloid fluid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4400" b="1" i="0" dirty="0">
                <a:effectLst/>
                <a:latin typeface="Open Sans" panose="020B0606030504020204" pitchFamily="34" charset="0"/>
              </a:rPr>
              <a:t>Maintain body temperature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14858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E2F08-89E9-FC06-FA79-94264DCEB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Treatment of Anaphylactic Shock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E2153-D9EE-BAF7-02C9-7A9A5C3F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48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 Antihistamines</a:t>
            </a:r>
          </a:p>
          <a:p>
            <a:pPr>
              <a:buClr>
                <a:srgbClr val="FF0000"/>
              </a:buClr>
            </a:pPr>
            <a:r>
              <a:rPr lang="en-US" sz="48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Corticosteroids </a:t>
            </a:r>
          </a:p>
          <a:p>
            <a:pPr>
              <a:buClr>
                <a:srgbClr val="FF0000"/>
              </a:buClr>
            </a:pPr>
            <a:r>
              <a:rPr lang="en-US" sz="4800" b="1" dirty="0">
                <a:solidFill>
                  <a:srgbClr val="444444"/>
                </a:solidFill>
                <a:latin typeface="Open Sans" panose="020B0606030504020204" pitchFamily="34" charset="0"/>
              </a:rPr>
              <a:t> </a:t>
            </a:r>
            <a:r>
              <a:rPr lang="en-US" sz="48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Epinephrine </a:t>
            </a:r>
          </a:p>
          <a:p>
            <a:pPr>
              <a:buClr>
                <a:srgbClr val="FF0000"/>
              </a:buClr>
            </a:pPr>
            <a:r>
              <a:rPr lang="en-US" sz="48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Isotonic fluid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0591951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CB7E1-0FEB-52E1-2A4F-423F98F00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Obstructive shock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80D02-7407-DF80-EAC1-16B8C1FF5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Causes:</a:t>
            </a:r>
          </a:p>
          <a:p>
            <a:pPr marL="0" indent="0">
              <a:buNone/>
            </a:pPr>
            <a:endParaRPr lang="en-US" sz="3600" b="1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  <a:p>
            <a:pPr marL="914400" lvl="2" indent="0">
              <a:buNone/>
            </a:pPr>
            <a:r>
              <a:rPr lang="en-US" sz="28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1</a:t>
            </a:r>
            <a:r>
              <a:rPr lang="en-US" sz="28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-Impaired diastolic filling </a:t>
            </a:r>
          </a:p>
          <a:p>
            <a:pPr lvl="4">
              <a:buClr>
                <a:srgbClr val="FF0000"/>
              </a:buClr>
            </a:pPr>
            <a:r>
              <a:rPr lang="en-US" sz="26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Cardiac tamponade </a:t>
            </a:r>
          </a:p>
          <a:p>
            <a:pPr lvl="4">
              <a:buClr>
                <a:srgbClr val="FF0000"/>
              </a:buClr>
            </a:pPr>
            <a:r>
              <a:rPr lang="en-US" sz="26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Constrictive pericarditis </a:t>
            </a:r>
          </a:p>
          <a:p>
            <a:pPr lvl="4">
              <a:buClr>
                <a:srgbClr val="FF0000"/>
              </a:buClr>
            </a:pPr>
            <a:r>
              <a:rPr lang="en-US" sz="26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Tension pneumothorax </a:t>
            </a:r>
          </a:p>
          <a:p>
            <a:pPr marL="914400" lvl="2" indent="0">
              <a:buNone/>
            </a:pPr>
            <a:r>
              <a:rPr lang="en-US" sz="28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2</a:t>
            </a:r>
            <a:r>
              <a:rPr lang="en-US" sz="28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- Increased ventricular afterload</a:t>
            </a:r>
          </a:p>
          <a:p>
            <a:pPr lvl="4">
              <a:buClr>
                <a:srgbClr val="FF0000"/>
              </a:buClr>
            </a:pPr>
            <a:r>
              <a:rPr lang="en-US" sz="26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Pulmonary embolism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788222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452EB-4B63-DDC6-2ED9-9FCEA22D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Treatment of Obstructive Shock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D1B79-DE1F-CA1F-DDFF-642404989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32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 Treat the underlying cause</a:t>
            </a:r>
          </a:p>
          <a:p>
            <a:pPr lvl="3">
              <a:buClr>
                <a:srgbClr val="C00000"/>
              </a:buClr>
            </a:pPr>
            <a:r>
              <a:rPr lang="en-US" sz="22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Tension Pneumothorax put chest tube  </a:t>
            </a:r>
          </a:p>
          <a:p>
            <a:pPr lvl="3">
              <a:buClr>
                <a:srgbClr val="C00000"/>
              </a:buClr>
            </a:pPr>
            <a:r>
              <a:rPr lang="en-US" sz="22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Pericardial Tamponade    --- aspiration </a:t>
            </a:r>
          </a:p>
          <a:p>
            <a:pPr lvl="3">
              <a:buClr>
                <a:srgbClr val="C00000"/>
              </a:buClr>
            </a:pPr>
            <a:r>
              <a:rPr lang="en-US" sz="22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Anticoagulation – heparin </a:t>
            </a:r>
          </a:p>
          <a:p>
            <a:pPr>
              <a:buClr>
                <a:srgbClr val="C00000"/>
              </a:buClr>
            </a:pPr>
            <a:r>
              <a:rPr lang="en-US" sz="32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Isotonic fluids </a:t>
            </a:r>
          </a:p>
          <a:p>
            <a:pPr>
              <a:buClr>
                <a:srgbClr val="C00000"/>
              </a:buClr>
            </a:pPr>
            <a:r>
              <a:rPr lang="en-US" sz="32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Control airway </a:t>
            </a:r>
          </a:p>
          <a:p>
            <a:pPr lvl="5">
              <a:buClr>
                <a:srgbClr val="C00000"/>
              </a:buClr>
            </a:pPr>
            <a:r>
              <a:rPr lang="en-US" sz="22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Intubation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1482584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65288-6E57-E273-49E7-289C1892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207F8-2AF7-7487-A17C-7A9F99A21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b="1" dirty="0">
                <a:solidFill>
                  <a:srgbClr val="FF0000"/>
                </a:solidFill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787961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11718-06AF-E52A-EA77-90890B2B0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" y="160020"/>
            <a:ext cx="12131040" cy="658368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The aim of perfusion is to achieve adequate cellular oxygenation</a:t>
            </a:r>
          </a:p>
          <a:p>
            <a:pPr marL="0" indent="0">
              <a:buNone/>
            </a:pPr>
            <a:r>
              <a:rPr lang="en-US" sz="3200" b="1" dirty="0"/>
              <a:t>                                       </a:t>
            </a:r>
          </a:p>
          <a:p>
            <a:pPr marL="0" indent="0">
              <a:buNone/>
            </a:pPr>
            <a:r>
              <a:rPr lang="en-US" sz="3200" b="1" dirty="0"/>
              <a:t>                                             This requires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Red cell oxygenation                                         Red cell delivery to Tissues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B97378D-09CA-ABF7-EE3B-62BA1719F17C}"/>
              </a:ext>
            </a:extLst>
          </p:cNvPr>
          <p:cNvCxnSpPr>
            <a:cxnSpLocks/>
          </p:cNvCxnSpPr>
          <p:nvPr/>
        </p:nvCxnSpPr>
        <p:spPr>
          <a:xfrm flipH="1">
            <a:off x="1539240" y="1767840"/>
            <a:ext cx="3710940" cy="3505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7FB443A-D205-88C2-25A5-D55469F64AC0}"/>
              </a:ext>
            </a:extLst>
          </p:cNvPr>
          <p:cNvCxnSpPr>
            <a:cxnSpLocks/>
          </p:cNvCxnSpPr>
          <p:nvPr/>
        </p:nvCxnSpPr>
        <p:spPr>
          <a:xfrm>
            <a:off x="5250180" y="1767840"/>
            <a:ext cx="3589020" cy="3505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>
            <a:extLst>
              <a:ext uri="{FF2B5EF4-FFF2-40B4-BE49-F238E27FC236}">
                <a16:creationId xmlns:a16="http://schemas.microsoft.com/office/drawing/2014/main" id="{2C9022A4-2F43-8C67-80CE-C98776CB4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520" y="2810668"/>
            <a:ext cx="2148840" cy="367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58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8A9E0-F38D-8337-F2C4-63BD8AC74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Red cell oxygenation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AEF8F-7C36-BF54-C10F-23AD9BFAC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It includes : </a:t>
            </a:r>
          </a:p>
          <a:p>
            <a:pPr marL="0" indent="0">
              <a:buNone/>
            </a:pPr>
            <a:r>
              <a:rPr lang="en-US" b="1" dirty="0"/>
              <a:t>1</a:t>
            </a:r>
            <a:r>
              <a:rPr lang="en-US" dirty="0"/>
              <a:t>- </a:t>
            </a:r>
            <a:r>
              <a:rPr lang="en-US" b="1" dirty="0"/>
              <a:t>Oxygen delivery to alveoli which requires:</a:t>
            </a:r>
          </a:p>
          <a:p>
            <a:pPr lvl="1">
              <a:buClr>
                <a:srgbClr val="FF0000"/>
              </a:buClr>
            </a:pPr>
            <a:r>
              <a:rPr lang="en-US" b="1" dirty="0"/>
              <a:t>Adequate fresh O2</a:t>
            </a:r>
          </a:p>
          <a:p>
            <a:pPr lvl="1">
              <a:buClr>
                <a:srgbClr val="FF0000"/>
              </a:buClr>
            </a:pPr>
            <a:r>
              <a:rPr lang="en-US" b="1" dirty="0"/>
              <a:t>Patent airways</a:t>
            </a:r>
          </a:p>
          <a:p>
            <a:pPr lvl="1">
              <a:buClr>
                <a:srgbClr val="FF0000"/>
              </a:buClr>
            </a:pPr>
            <a:r>
              <a:rPr lang="en-US" b="1" dirty="0"/>
              <a:t>Adequate ventilation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A7CA3164-831D-9560-9B79-139305EF3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094" y="2141220"/>
            <a:ext cx="3964306" cy="4442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042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B2243-396D-AC95-F45C-D65655075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Red cell oxygenation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AC231-5723-6497-CE1E-93D0B3171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2-Oxygen exchange with the blood</a:t>
            </a:r>
          </a:p>
          <a:p>
            <a:pPr marL="0" indent="0">
              <a:buNone/>
            </a:pPr>
            <a:endParaRPr lang="en-US" sz="3200" b="1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200" b="1" dirty="0"/>
              <a:t>       Adequate oxygen diffusion into the blood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3200" b="1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200" b="1" dirty="0"/>
              <a:t>        Adequate RBC capacity to bind to O2 which depend on :-</a:t>
            </a:r>
          </a:p>
          <a:p>
            <a:pPr lvl="4">
              <a:buClr>
                <a:srgbClr val="FF0000"/>
              </a:buClr>
            </a:pPr>
            <a:r>
              <a:rPr lang="en-US" sz="2200" b="1" dirty="0"/>
              <a:t>PH</a:t>
            </a:r>
          </a:p>
          <a:p>
            <a:pPr lvl="4">
              <a:buClr>
                <a:srgbClr val="FF0000"/>
              </a:buClr>
            </a:pPr>
            <a:r>
              <a:rPr lang="en-US" sz="2200" b="1" dirty="0"/>
              <a:t>Temperature</a:t>
            </a:r>
          </a:p>
        </p:txBody>
      </p:sp>
    </p:spTree>
    <p:extLst>
      <p:ext uri="{BB962C8B-B14F-4D97-AF65-F5344CB8AC3E}">
        <p14:creationId xmlns:p14="http://schemas.microsoft.com/office/powerpoint/2010/main" val="2087965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22DBE-9288-F607-E653-51FFAB9E3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Maintaining perfusion requires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645A4-2B82-5F6F-4D65-D6E0FB405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44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Adequate Volume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44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Normal Cardiac Function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44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Normal Vessels </a:t>
            </a:r>
          </a:p>
          <a:p>
            <a:endParaRPr lang="en-US" sz="4400" b="1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4400" b="1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44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Failure of one or more of these causes shock</a:t>
            </a:r>
            <a:br>
              <a:rPr lang="en-US" sz="4400" b="1" dirty="0"/>
            </a:b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3651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F657A-6781-1C56-6284-C20D49F0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Consequences of Shock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EFAA5-80AD-E060-C125-B156630F7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63040"/>
            <a:ext cx="12192000" cy="53416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Inadequate tissue perfusion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   Poor cellular oxygenation                                                Shift from aerobic </a:t>
            </a:r>
          </a:p>
          <a:p>
            <a:pPr marL="0" indent="0">
              <a:buNone/>
            </a:pPr>
            <a:r>
              <a:rPr lang="en-US" b="1" dirty="0"/>
              <a:t>                                                                                      into an aerobic metabolism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                                        Inadequate energy production</a:t>
            </a:r>
          </a:p>
          <a:p>
            <a:pPr marL="0" indent="0">
              <a:buNone/>
            </a:pPr>
            <a:r>
              <a:rPr lang="en-US" b="1" dirty="0"/>
              <a:t> lactic acid formation  </a:t>
            </a:r>
          </a:p>
          <a:p>
            <a:pPr marL="0" indent="0">
              <a:buNone/>
            </a:pPr>
            <a:r>
              <a:rPr lang="en-US" b="1" dirty="0"/>
              <a:t>                                                           metabolic acidosis        </a:t>
            </a:r>
          </a:p>
          <a:p>
            <a:pPr marL="0" indent="0">
              <a:buNone/>
            </a:pPr>
            <a:r>
              <a:rPr lang="en-US" b="1" dirty="0"/>
              <a:t>                                                                                                                        </a:t>
            </a:r>
            <a:r>
              <a:rPr lang="en-US" sz="3600" b="1" dirty="0">
                <a:solidFill>
                  <a:srgbClr val="FF0000"/>
                </a:solidFill>
              </a:rPr>
              <a:t>cell death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8B574AE-10E0-0DD5-AC57-209136DB8BCE}"/>
              </a:ext>
            </a:extLst>
          </p:cNvPr>
          <p:cNvCxnSpPr>
            <a:cxnSpLocks/>
          </p:cNvCxnSpPr>
          <p:nvPr/>
        </p:nvCxnSpPr>
        <p:spPr>
          <a:xfrm flipH="1">
            <a:off x="1645920" y="2011680"/>
            <a:ext cx="3826412" cy="998806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9279CEA-F3A8-53A2-3B77-F0CB0476202B}"/>
              </a:ext>
            </a:extLst>
          </p:cNvPr>
          <p:cNvCxnSpPr>
            <a:cxnSpLocks/>
          </p:cNvCxnSpPr>
          <p:nvPr/>
        </p:nvCxnSpPr>
        <p:spPr>
          <a:xfrm>
            <a:off x="5472332" y="2011680"/>
            <a:ext cx="3423431" cy="998806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D3BAD53-1739-F8E2-807D-AF866CC09A57}"/>
              </a:ext>
            </a:extLst>
          </p:cNvPr>
          <p:cNvCxnSpPr>
            <a:cxnSpLocks/>
          </p:cNvCxnSpPr>
          <p:nvPr/>
        </p:nvCxnSpPr>
        <p:spPr>
          <a:xfrm flipH="1">
            <a:off x="5591908" y="3945988"/>
            <a:ext cx="2855741" cy="555674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40281F8-E3F9-4B4B-6F91-6D6A25A1583D}"/>
              </a:ext>
            </a:extLst>
          </p:cNvPr>
          <p:cNvCxnSpPr>
            <a:cxnSpLocks/>
          </p:cNvCxnSpPr>
          <p:nvPr/>
        </p:nvCxnSpPr>
        <p:spPr>
          <a:xfrm flipH="1">
            <a:off x="1202788" y="4761914"/>
            <a:ext cx="1997612" cy="337624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AA6A1E2-288C-2C2A-A2DF-EB15E8CCF03A}"/>
              </a:ext>
            </a:extLst>
          </p:cNvPr>
          <p:cNvCxnSpPr>
            <a:cxnSpLocks/>
          </p:cNvCxnSpPr>
          <p:nvPr/>
        </p:nvCxnSpPr>
        <p:spPr>
          <a:xfrm>
            <a:off x="2201594" y="5584874"/>
            <a:ext cx="2405575" cy="232117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7C4196B-817B-3787-7FCB-4BC2923BA030}"/>
              </a:ext>
            </a:extLst>
          </p:cNvPr>
          <p:cNvCxnSpPr>
            <a:cxnSpLocks/>
          </p:cNvCxnSpPr>
          <p:nvPr/>
        </p:nvCxnSpPr>
        <p:spPr>
          <a:xfrm>
            <a:off x="7688580" y="5951220"/>
            <a:ext cx="1828800" cy="396240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847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1E4A2-4179-05F0-F5D8-FF5619C0F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Markers Of Hypoperfusion </a:t>
            </a:r>
            <a:b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54052-DD11-FF05-5C00-C1520B42B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en-US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66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↑ Serum Lactate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66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Metabolic acidosis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66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Hypotension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72923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C1A1B-1A9E-F4F4-2CEB-E07E0D54B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911" y="84407"/>
            <a:ext cx="10748889" cy="1606282"/>
          </a:xfrm>
        </p:spPr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Signs and Symptoms of Shock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0C8D5-15CA-7D98-0151-B19281BE7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Brain       Decreased mental status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Kidney     Oliguria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Liver         Increased liver enzymes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Lung        Hypoxemia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Peripheral Circulation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444444"/>
                </a:solidFill>
                <a:latin typeface="Open Sans" panose="020B0606030504020204" pitchFamily="34" charset="0"/>
              </a:rPr>
              <a:t>                     </a:t>
            </a: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 Hypotension  Cold Clammy skin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9328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781</Words>
  <Application>Microsoft Office PowerPoint</Application>
  <PresentationFormat>Widescreen</PresentationFormat>
  <Paragraphs>228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Open Sans</vt:lpstr>
      <vt:lpstr>Times New Roman</vt:lpstr>
      <vt:lpstr>Wingdings</vt:lpstr>
      <vt:lpstr>Office Theme</vt:lpstr>
      <vt:lpstr>Types of Shock</vt:lpstr>
      <vt:lpstr>Definition </vt:lpstr>
      <vt:lpstr>PowerPoint Presentation</vt:lpstr>
      <vt:lpstr>Red cell oxygenation </vt:lpstr>
      <vt:lpstr>Red cell oxygenation</vt:lpstr>
      <vt:lpstr>Maintaining perfusion requires</vt:lpstr>
      <vt:lpstr>Consequences of Shock</vt:lpstr>
      <vt:lpstr>Markers Of Hypoperfusion  </vt:lpstr>
      <vt:lpstr>Signs and Symptoms of Shock</vt:lpstr>
      <vt:lpstr>Effects of  shock on body organs</vt:lpstr>
      <vt:lpstr>Diagnosis of Shock</vt:lpstr>
      <vt:lpstr>Investigations</vt:lpstr>
      <vt:lpstr>Investigations</vt:lpstr>
      <vt:lpstr>Key Issues In Shock</vt:lpstr>
      <vt:lpstr>Key Issues In Shock</vt:lpstr>
      <vt:lpstr>Types of Shock</vt:lpstr>
      <vt:lpstr>Hypovolemic shock</vt:lpstr>
      <vt:lpstr>Hypovolemic Shock Management</vt:lpstr>
      <vt:lpstr> Cardiogenic Shock</vt:lpstr>
      <vt:lpstr>Treatment of Cardiogenic Shock</vt:lpstr>
      <vt:lpstr>Distributive Shock</vt:lpstr>
      <vt:lpstr>Types of Distributive Shock</vt:lpstr>
      <vt:lpstr>Septic Shock management</vt:lpstr>
      <vt:lpstr>Treatment of Neurogenic Shock</vt:lpstr>
      <vt:lpstr> Treatment of Anaphylactic Shock</vt:lpstr>
      <vt:lpstr>Obstructive shock</vt:lpstr>
      <vt:lpstr>Treatment of Obstructive Shock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music only</dc:creator>
  <cp:lastModifiedBy>music only</cp:lastModifiedBy>
  <cp:revision>55</cp:revision>
  <dcterms:created xsi:type="dcterms:W3CDTF">2022-12-04T18:51:28Z</dcterms:created>
  <dcterms:modified xsi:type="dcterms:W3CDTF">2023-10-04T18:39:53Z</dcterms:modified>
</cp:coreProperties>
</file>