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5"/>
  </p:notesMasterIdLst>
  <p:sldIdLst>
    <p:sldId id="256" r:id="rId2"/>
    <p:sldId id="257" r:id="rId3"/>
    <p:sldId id="258" r:id="rId4"/>
    <p:sldId id="282" r:id="rId5"/>
    <p:sldId id="278" r:id="rId6"/>
    <p:sldId id="279" r:id="rId7"/>
    <p:sldId id="280" r:id="rId8"/>
    <p:sldId id="261" r:id="rId9"/>
    <p:sldId id="275" r:id="rId10"/>
    <p:sldId id="263" r:id="rId11"/>
    <p:sldId id="276" r:id="rId12"/>
    <p:sldId id="264" r:id="rId13"/>
    <p:sldId id="265" r:id="rId14"/>
    <p:sldId id="266" r:id="rId15"/>
    <p:sldId id="267" r:id="rId16"/>
    <p:sldId id="268" r:id="rId17"/>
    <p:sldId id="269" r:id="rId18"/>
    <p:sldId id="270" r:id="rId19"/>
    <p:sldId id="271" r:id="rId20"/>
    <p:sldId id="272" r:id="rId21"/>
    <p:sldId id="273" r:id="rId22"/>
    <p:sldId id="274" r:id="rId23"/>
    <p:sldId id="260" r:id="rId24"/>
  </p:sldIdLst>
  <p:sldSz cx="12801600" cy="7315200"/>
  <p:notesSz cx="6858000" cy="9144000"/>
  <p:defaultTextStyle>
    <a:defPPr>
      <a:defRPr lang="en-US"/>
    </a:defPPr>
    <a:lvl1pPr marL="0" algn="l" defTabSz="951799" rtl="0" eaLnBrk="1" latinLnBrk="0" hangingPunct="1">
      <a:defRPr sz="1874" kern="1200">
        <a:solidFill>
          <a:schemeClr val="tx1"/>
        </a:solidFill>
        <a:latin typeface="+mn-lt"/>
        <a:ea typeface="+mn-ea"/>
        <a:cs typeface="+mn-cs"/>
      </a:defRPr>
    </a:lvl1pPr>
    <a:lvl2pPr marL="475899" algn="l" defTabSz="951799" rtl="0" eaLnBrk="1" latinLnBrk="0" hangingPunct="1">
      <a:defRPr sz="1874" kern="1200">
        <a:solidFill>
          <a:schemeClr val="tx1"/>
        </a:solidFill>
        <a:latin typeface="+mn-lt"/>
        <a:ea typeface="+mn-ea"/>
        <a:cs typeface="+mn-cs"/>
      </a:defRPr>
    </a:lvl2pPr>
    <a:lvl3pPr marL="951799" algn="l" defTabSz="951799" rtl="0" eaLnBrk="1" latinLnBrk="0" hangingPunct="1">
      <a:defRPr sz="1874" kern="1200">
        <a:solidFill>
          <a:schemeClr val="tx1"/>
        </a:solidFill>
        <a:latin typeface="+mn-lt"/>
        <a:ea typeface="+mn-ea"/>
        <a:cs typeface="+mn-cs"/>
      </a:defRPr>
    </a:lvl3pPr>
    <a:lvl4pPr marL="1427698" algn="l" defTabSz="951799" rtl="0" eaLnBrk="1" latinLnBrk="0" hangingPunct="1">
      <a:defRPr sz="1874" kern="1200">
        <a:solidFill>
          <a:schemeClr val="tx1"/>
        </a:solidFill>
        <a:latin typeface="+mn-lt"/>
        <a:ea typeface="+mn-ea"/>
        <a:cs typeface="+mn-cs"/>
      </a:defRPr>
    </a:lvl4pPr>
    <a:lvl5pPr marL="1903598" algn="l" defTabSz="951799" rtl="0" eaLnBrk="1" latinLnBrk="0" hangingPunct="1">
      <a:defRPr sz="1874" kern="1200">
        <a:solidFill>
          <a:schemeClr val="tx1"/>
        </a:solidFill>
        <a:latin typeface="+mn-lt"/>
        <a:ea typeface="+mn-ea"/>
        <a:cs typeface="+mn-cs"/>
      </a:defRPr>
    </a:lvl5pPr>
    <a:lvl6pPr marL="2379497" algn="l" defTabSz="951799" rtl="0" eaLnBrk="1" latinLnBrk="0" hangingPunct="1">
      <a:defRPr sz="1874" kern="1200">
        <a:solidFill>
          <a:schemeClr val="tx1"/>
        </a:solidFill>
        <a:latin typeface="+mn-lt"/>
        <a:ea typeface="+mn-ea"/>
        <a:cs typeface="+mn-cs"/>
      </a:defRPr>
    </a:lvl6pPr>
    <a:lvl7pPr marL="2855397" algn="l" defTabSz="951799" rtl="0" eaLnBrk="1" latinLnBrk="0" hangingPunct="1">
      <a:defRPr sz="1874" kern="1200">
        <a:solidFill>
          <a:schemeClr val="tx1"/>
        </a:solidFill>
        <a:latin typeface="+mn-lt"/>
        <a:ea typeface="+mn-ea"/>
        <a:cs typeface="+mn-cs"/>
      </a:defRPr>
    </a:lvl7pPr>
    <a:lvl8pPr marL="3331296" algn="l" defTabSz="951799" rtl="0" eaLnBrk="1" latinLnBrk="0" hangingPunct="1">
      <a:defRPr sz="1874" kern="1200">
        <a:solidFill>
          <a:schemeClr val="tx1"/>
        </a:solidFill>
        <a:latin typeface="+mn-lt"/>
        <a:ea typeface="+mn-ea"/>
        <a:cs typeface="+mn-cs"/>
      </a:defRPr>
    </a:lvl8pPr>
    <a:lvl9pPr marL="3807196" algn="l" defTabSz="951799" rtl="0" eaLnBrk="1" latinLnBrk="0" hangingPunct="1">
      <a:defRPr sz="187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8A081-E60A-4DAD-BDC7-BB7F6599DD38}" type="doc">
      <dgm:prSet loTypeId="urn:microsoft.com/office/officeart/2005/8/layout/hierarchy1" loCatId="hierarchy" qsTypeId="urn:microsoft.com/office/officeart/2005/8/quickstyle/simple5" qsCatId="simple" csTypeId="urn:microsoft.com/office/officeart/2005/8/colors/accent0_3" csCatId="mainScheme" phldr="1"/>
      <dgm:spPr/>
      <dgm:t>
        <a:bodyPr/>
        <a:lstStyle/>
        <a:p>
          <a:endParaRPr lang="en-US"/>
        </a:p>
      </dgm:t>
    </dgm:pt>
    <dgm:pt modelId="{769F6B39-D95E-456D-B134-B6E50D02C973}">
      <dgm:prSet custT="1"/>
      <dgm:spPr/>
      <dgm:t>
        <a:bodyPr/>
        <a:lstStyle/>
        <a:p>
          <a:r>
            <a:rPr lang="en-US" sz="2400" dirty="0">
              <a:latin typeface="Times New Roman" panose="02020603050405020304" pitchFamily="18" charset="0"/>
              <a:cs typeface="Times New Roman" panose="02020603050405020304" pitchFamily="18" charset="0"/>
            </a:rPr>
            <a:t>Academic research and writing is a specialized form of communication that </a:t>
          </a:r>
          <a:r>
            <a:rPr lang="en-US" sz="2400" dirty="0">
              <a:highlight>
                <a:srgbClr val="00FF00"/>
              </a:highlight>
              <a:latin typeface="Times New Roman" panose="02020603050405020304" pitchFamily="18" charset="0"/>
              <a:cs typeface="Times New Roman" panose="02020603050405020304" pitchFamily="18" charset="0"/>
            </a:rPr>
            <a:t>differs from personal, or creative writing.</a:t>
          </a:r>
        </a:p>
      </dgm:t>
    </dgm:pt>
    <dgm:pt modelId="{BE5FF0BE-7C75-421C-81CD-27743AA804FD}" type="parTrans" cxnId="{6BA2BAA8-3286-49C9-B902-524BD9E552AF}">
      <dgm:prSet/>
      <dgm:spPr/>
      <dgm:t>
        <a:bodyPr/>
        <a:lstStyle/>
        <a:p>
          <a:endParaRPr lang="en-US"/>
        </a:p>
      </dgm:t>
    </dgm:pt>
    <dgm:pt modelId="{134FAE2A-44E3-4854-9AD3-C305299EAA50}" type="sibTrans" cxnId="{6BA2BAA8-3286-49C9-B902-524BD9E552AF}">
      <dgm:prSet/>
      <dgm:spPr/>
      <dgm:t>
        <a:bodyPr/>
        <a:lstStyle/>
        <a:p>
          <a:endParaRPr lang="en-US"/>
        </a:p>
      </dgm:t>
    </dgm:pt>
    <dgm:pt modelId="{90E67DE1-4736-4B5E-81EB-1EC5D8BD6018}">
      <dgm:prSet custT="1"/>
      <dgm:spPr/>
      <dgm:t>
        <a:bodyPr/>
        <a:lstStyle/>
        <a:p>
          <a:r>
            <a:rPr lang="en-US" sz="2400" dirty="0">
              <a:latin typeface="Times New Roman" panose="02020603050405020304" pitchFamily="18" charset="0"/>
              <a:cs typeface="Times New Roman" panose="02020603050405020304" pitchFamily="18" charset="0"/>
            </a:rPr>
            <a:t>Academic writing emerges from careful </a:t>
          </a:r>
          <a:r>
            <a:rPr lang="en-US" sz="2400" dirty="0">
              <a:highlight>
                <a:srgbClr val="FFFF00"/>
              </a:highlight>
              <a:latin typeface="Times New Roman" panose="02020603050405020304" pitchFamily="18" charset="0"/>
              <a:cs typeface="Times New Roman" panose="02020603050405020304" pitchFamily="18" charset="0"/>
            </a:rPr>
            <a:t>study of topics and sources. </a:t>
          </a:r>
          <a:r>
            <a:rPr lang="en-US" sz="2400" dirty="0">
              <a:latin typeface="Times New Roman" panose="02020603050405020304" pitchFamily="18" charset="0"/>
              <a:cs typeface="Times New Roman" panose="02020603050405020304" pitchFamily="18" charset="0"/>
            </a:rPr>
            <a:t>It requires significant </a:t>
          </a:r>
          <a:r>
            <a:rPr lang="en-US" sz="2400" dirty="0">
              <a:highlight>
                <a:srgbClr val="00FFFF"/>
              </a:highlight>
              <a:latin typeface="Times New Roman" panose="02020603050405020304" pitchFamily="18" charset="0"/>
              <a:cs typeface="Times New Roman" panose="02020603050405020304" pitchFamily="18" charset="0"/>
            </a:rPr>
            <a:t>reading, evaluating, and thinking</a:t>
          </a:r>
          <a:r>
            <a:rPr lang="en-US" sz="2400" dirty="0">
              <a:latin typeface="Times New Roman" panose="02020603050405020304" pitchFamily="18" charset="0"/>
              <a:cs typeface="Times New Roman" panose="02020603050405020304" pitchFamily="18" charset="0"/>
            </a:rPr>
            <a:t>. </a:t>
          </a:r>
        </a:p>
      </dgm:t>
    </dgm:pt>
    <dgm:pt modelId="{1D49722E-89DB-4C43-B281-9C81E91C94A8}" type="parTrans" cxnId="{BD18D538-B81E-4290-A0CE-966C9FCEB936}">
      <dgm:prSet/>
      <dgm:spPr/>
      <dgm:t>
        <a:bodyPr/>
        <a:lstStyle/>
        <a:p>
          <a:endParaRPr lang="en-US"/>
        </a:p>
      </dgm:t>
    </dgm:pt>
    <dgm:pt modelId="{E3BC32B3-E8D0-46D9-9E95-DBE1C097FC97}" type="sibTrans" cxnId="{BD18D538-B81E-4290-A0CE-966C9FCEB936}">
      <dgm:prSet/>
      <dgm:spPr/>
      <dgm:t>
        <a:bodyPr/>
        <a:lstStyle/>
        <a:p>
          <a:endParaRPr lang="en-US"/>
        </a:p>
      </dgm:t>
    </dgm:pt>
    <dgm:pt modelId="{68110011-6AD4-46CF-BA1E-0404195AF231}">
      <dgm:prSet custT="1"/>
      <dgm:spPr/>
      <dgm:t>
        <a:bodyPr/>
        <a:lstStyle/>
        <a:p>
          <a:r>
            <a:rPr lang="en-US" sz="2000" dirty="0">
              <a:latin typeface="Times New Roman" panose="02020603050405020304" pitchFamily="18" charset="0"/>
              <a:cs typeface="Times New Roman" panose="02020603050405020304" pitchFamily="18" charset="0"/>
            </a:rPr>
            <a:t>Imagine you're writing a research paper on the impact of social media on mental health. You would need to read </a:t>
          </a:r>
          <a:r>
            <a:rPr lang="en-US" sz="2000" dirty="0">
              <a:highlight>
                <a:srgbClr val="FFFF00"/>
              </a:highlight>
              <a:latin typeface="Times New Roman" panose="02020603050405020304" pitchFamily="18" charset="0"/>
              <a:cs typeface="Times New Roman" panose="02020603050405020304" pitchFamily="18" charset="0"/>
            </a:rPr>
            <a:t>multiple scholarly articles</a:t>
          </a:r>
          <a:r>
            <a:rPr lang="en-US" sz="2000" dirty="0">
              <a:latin typeface="Times New Roman" panose="02020603050405020304" pitchFamily="18" charset="0"/>
              <a:cs typeface="Times New Roman" panose="02020603050405020304" pitchFamily="18" charset="0"/>
            </a:rPr>
            <a:t>, </a:t>
          </a:r>
          <a:r>
            <a:rPr lang="en-US" sz="2000" dirty="0">
              <a:highlight>
                <a:srgbClr val="00FF00"/>
              </a:highlight>
              <a:latin typeface="Times New Roman" panose="02020603050405020304" pitchFamily="18" charset="0"/>
              <a:cs typeface="Times New Roman" panose="02020603050405020304" pitchFamily="18" charset="0"/>
            </a:rPr>
            <a:t>analyze their findings</a:t>
          </a:r>
          <a:r>
            <a:rPr lang="en-US" sz="2000" dirty="0">
              <a:latin typeface="Times New Roman" panose="02020603050405020304" pitchFamily="18" charset="0"/>
              <a:cs typeface="Times New Roman" panose="02020603050405020304" pitchFamily="18" charset="0"/>
            </a:rPr>
            <a:t>, and </a:t>
          </a:r>
          <a:r>
            <a:rPr lang="en-US" sz="2000" dirty="0">
              <a:highlight>
                <a:srgbClr val="00FFFF"/>
              </a:highlight>
              <a:latin typeface="Times New Roman" panose="02020603050405020304" pitchFamily="18" charset="0"/>
              <a:cs typeface="Times New Roman" panose="02020603050405020304" pitchFamily="18" charset="0"/>
            </a:rPr>
            <a:t>think critically about the implications of the research.</a:t>
          </a:r>
        </a:p>
      </dgm:t>
    </dgm:pt>
    <dgm:pt modelId="{2A700FE0-4F05-44C5-BE8E-E2C17EBBE6E6}" type="parTrans" cxnId="{7C86AAA9-EB3C-485D-AD6F-E73BA855799D}">
      <dgm:prSet/>
      <dgm:spPr/>
      <dgm:t>
        <a:bodyPr/>
        <a:lstStyle/>
        <a:p>
          <a:endParaRPr lang="en-US"/>
        </a:p>
      </dgm:t>
    </dgm:pt>
    <dgm:pt modelId="{1AD32AD6-7437-4BC2-B317-2004969DBA62}" type="sibTrans" cxnId="{7C86AAA9-EB3C-485D-AD6F-E73BA855799D}">
      <dgm:prSet/>
      <dgm:spPr/>
      <dgm:t>
        <a:bodyPr/>
        <a:lstStyle/>
        <a:p>
          <a:endParaRPr lang="en-US"/>
        </a:p>
      </dgm:t>
    </dgm:pt>
    <dgm:pt modelId="{49F41B6C-4563-4FEE-BE9D-AE4DA44EC4BA}" type="pres">
      <dgm:prSet presAssocID="{1FE8A081-E60A-4DAD-BDC7-BB7F6599DD38}" presName="hierChild1" presStyleCnt="0">
        <dgm:presLayoutVars>
          <dgm:chPref val="1"/>
          <dgm:dir/>
          <dgm:animOne val="branch"/>
          <dgm:animLvl val="lvl"/>
          <dgm:resizeHandles/>
        </dgm:presLayoutVars>
      </dgm:prSet>
      <dgm:spPr/>
    </dgm:pt>
    <dgm:pt modelId="{4A5397C5-5B21-4BC8-B8EF-6FD7A4A7F2D8}" type="pres">
      <dgm:prSet presAssocID="{769F6B39-D95E-456D-B134-B6E50D02C973}" presName="hierRoot1" presStyleCnt="0"/>
      <dgm:spPr/>
    </dgm:pt>
    <dgm:pt modelId="{196F2C1F-F43A-4F52-9BF0-A8204A0532A7}" type="pres">
      <dgm:prSet presAssocID="{769F6B39-D95E-456D-B134-B6E50D02C973}" presName="composite" presStyleCnt="0"/>
      <dgm:spPr/>
    </dgm:pt>
    <dgm:pt modelId="{6AD8F170-563B-4B65-A8F5-90A19CB8A8AD}" type="pres">
      <dgm:prSet presAssocID="{769F6B39-D95E-456D-B134-B6E50D02C973}" presName="background" presStyleLbl="node0" presStyleIdx="0" presStyleCnt="3"/>
      <dgm:spPr/>
    </dgm:pt>
    <dgm:pt modelId="{0F7756DB-D91C-4844-9B71-7DAEC5822ECD}" type="pres">
      <dgm:prSet presAssocID="{769F6B39-D95E-456D-B134-B6E50D02C973}" presName="text" presStyleLbl="fgAcc0" presStyleIdx="0" presStyleCnt="3" custScaleX="122704" custScaleY="134875" custLinFactNeighborX="0" custLinFactNeighborY="15783">
        <dgm:presLayoutVars>
          <dgm:chPref val="3"/>
        </dgm:presLayoutVars>
      </dgm:prSet>
      <dgm:spPr/>
    </dgm:pt>
    <dgm:pt modelId="{6DFA8FBD-8730-4642-B19B-2BB74AA66DF6}" type="pres">
      <dgm:prSet presAssocID="{769F6B39-D95E-456D-B134-B6E50D02C973}" presName="hierChild2" presStyleCnt="0"/>
      <dgm:spPr/>
    </dgm:pt>
    <dgm:pt modelId="{3F8A412F-CF4B-4979-A474-D8FFD252FCA6}" type="pres">
      <dgm:prSet presAssocID="{90E67DE1-4736-4B5E-81EB-1EC5D8BD6018}" presName="hierRoot1" presStyleCnt="0"/>
      <dgm:spPr/>
    </dgm:pt>
    <dgm:pt modelId="{809C283B-D73D-4634-829A-05A2D95A3122}" type="pres">
      <dgm:prSet presAssocID="{90E67DE1-4736-4B5E-81EB-1EC5D8BD6018}" presName="composite" presStyleCnt="0"/>
      <dgm:spPr/>
    </dgm:pt>
    <dgm:pt modelId="{8ABF91A2-F5D1-4A82-BAED-D724384DBCE5}" type="pres">
      <dgm:prSet presAssocID="{90E67DE1-4736-4B5E-81EB-1EC5D8BD6018}" presName="background" presStyleLbl="node0" presStyleIdx="1" presStyleCnt="3"/>
      <dgm:spPr/>
    </dgm:pt>
    <dgm:pt modelId="{82E3D007-4401-4593-B3A3-9ECE46D36E4D}" type="pres">
      <dgm:prSet presAssocID="{90E67DE1-4736-4B5E-81EB-1EC5D8BD6018}" presName="text" presStyleLbl="fgAcc0" presStyleIdx="1" presStyleCnt="3" custScaleX="121230" custScaleY="134875" custLinFactNeighborX="0" custLinFactNeighborY="15783">
        <dgm:presLayoutVars>
          <dgm:chPref val="3"/>
        </dgm:presLayoutVars>
      </dgm:prSet>
      <dgm:spPr/>
    </dgm:pt>
    <dgm:pt modelId="{67225579-D897-4A03-8D16-0FC400E8718B}" type="pres">
      <dgm:prSet presAssocID="{90E67DE1-4736-4B5E-81EB-1EC5D8BD6018}" presName="hierChild2" presStyleCnt="0"/>
      <dgm:spPr/>
    </dgm:pt>
    <dgm:pt modelId="{7129A5CF-5B0E-47A0-A7EC-ED5227376789}" type="pres">
      <dgm:prSet presAssocID="{68110011-6AD4-46CF-BA1E-0404195AF231}" presName="hierRoot1" presStyleCnt="0"/>
      <dgm:spPr/>
    </dgm:pt>
    <dgm:pt modelId="{F926694C-EF56-4DB3-9FC9-080CE6E8CC61}" type="pres">
      <dgm:prSet presAssocID="{68110011-6AD4-46CF-BA1E-0404195AF231}" presName="composite" presStyleCnt="0"/>
      <dgm:spPr/>
    </dgm:pt>
    <dgm:pt modelId="{CAF066CF-C2D2-4FF0-9FCD-A854EAC5BF7D}" type="pres">
      <dgm:prSet presAssocID="{68110011-6AD4-46CF-BA1E-0404195AF231}" presName="background" presStyleLbl="node0" presStyleIdx="2" presStyleCnt="3"/>
      <dgm:spPr/>
    </dgm:pt>
    <dgm:pt modelId="{B1EA5788-A973-4E60-B939-CCAFC40EBFDC}" type="pres">
      <dgm:prSet presAssocID="{68110011-6AD4-46CF-BA1E-0404195AF231}" presName="text" presStyleLbl="fgAcc0" presStyleIdx="2" presStyleCnt="3" custScaleX="128357" custScaleY="134875" custLinFactNeighborX="0" custLinFactNeighborY="15783">
        <dgm:presLayoutVars>
          <dgm:chPref val="3"/>
        </dgm:presLayoutVars>
      </dgm:prSet>
      <dgm:spPr/>
    </dgm:pt>
    <dgm:pt modelId="{97BB9F6A-30DF-428B-BF09-54B46CBCEE73}" type="pres">
      <dgm:prSet presAssocID="{68110011-6AD4-46CF-BA1E-0404195AF231}" presName="hierChild2" presStyleCnt="0"/>
      <dgm:spPr/>
    </dgm:pt>
  </dgm:ptLst>
  <dgm:cxnLst>
    <dgm:cxn modelId="{BD18D538-B81E-4290-A0CE-966C9FCEB936}" srcId="{1FE8A081-E60A-4DAD-BDC7-BB7F6599DD38}" destId="{90E67DE1-4736-4B5E-81EB-1EC5D8BD6018}" srcOrd="1" destOrd="0" parTransId="{1D49722E-89DB-4C43-B281-9C81E91C94A8}" sibTransId="{E3BC32B3-E8D0-46D9-9E95-DBE1C097FC97}"/>
    <dgm:cxn modelId="{A8111E4F-B1EB-47F8-AE9F-B0699C6F307E}" type="presOf" srcId="{90E67DE1-4736-4B5E-81EB-1EC5D8BD6018}" destId="{82E3D007-4401-4593-B3A3-9ECE46D36E4D}" srcOrd="0" destOrd="0" presId="urn:microsoft.com/office/officeart/2005/8/layout/hierarchy1"/>
    <dgm:cxn modelId="{48898B96-C3A4-4C20-9090-61C6EAC02961}" type="presOf" srcId="{1FE8A081-E60A-4DAD-BDC7-BB7F6599DD38}" destId="{49F41B6C-4563-4FEE-BE9D-AE4DA44EC4BA}" srcOrd="0" destOrd="0" presId="urn:microsoft.com/office/officeart/2005/8/layout/hierarchy1"/>
    <dgm:cxn modelId="{7DE82899-3422-4A66-9A3A-1094277B724B}" type="presOf" srcId="{769F6B39-D95E-456D-B134-B6E50D02C973}" destId="{0F7756DB-D91C-4844-9B71-7DAEC5822ECD}" srcOrd="0" destOrd="0" presId="urn:microsoft.com/office/officeart/2005/8/layout/hierarchy1"/>
    <dgm:cxn modelId="{6BA2BAA8-3286-49C9-B902-524BD9E552AF}" srcId="{1FE8A081-E60A-4DAD-BDC7-BB7F6599DD38}" destId="{769F6B39-D95E-456D-B134-B6E50D02C973}" srcOrd="0" destOrd="0" parTransId="{BE5FF0BE-7C75-421C-81CD-27743AA804FD}" sibTransId="{134FAE2A-44E3-4854-9AD3-C305299EAA50}"/>
    <dgm:cxn modelId="{7C86AAA9-EB3C-485D-AD6F-E73BA855799D}" srcId="{1FE8A081-E60A-4DAD-BDC7-BB7F6599DD38}" destId="{68110011-6AD4-46CF-BA1E-0404195AF231}" srcOrd="2" destOrd="0" parTransId="{2A700FE0-4F05-44C5-BE8E-E2C17EBBE6E6}" sibTransId="{1AD32AD6-7437-4BC2-B317-2004969DBA62}"/>
    <dgm:cxn modelId="{286B9CCF-107B-4AB3-9DCF-08001C1FCE65}" type="presOf" srcId="{68110011-6AD4-46CF-BA1E-0404195AF231}" destId="{B1EA5788-A973-4E60-B939-CCAFC40EBFDC}" srcOrd="0" destOrd="0" presId="urn:microsoft.com/office/officeart/2005/8/layout/hierarchy1"/>
    <dgm:cxn modelId="{B36105F9-F6DD-4523-8E88-56D8E2132605}" type="presParOf" srcId="{49F41B6C-4563-4FEE-BE9D-AE4DA44EC4BA}" destId="{4A5397C5-5B21-4BC8-B8EF-6FD7A4A7F2D8}" srcOrd="0" destOrd="0" presId="urn:microsoft.com/office/officeart/2005/8/layout/hierarchy1"/>
    <dgm:cxn modelId="{BA86D7AB-046B-4B30-BEC1-402B143D003B}" type="presParOf" srcId="{4A5397C5-5B21-4BC8-B8EF-6FD7A4A7F2D8}" destId="{196F2C1F-F43A-4F52-9BF0-A8204A0532A7}" srcOrd="0" destOrd="0" presId="urn:microsoft.com/office/officeart/2005/8/layout/hierarchy1"/>
    <dgm:cxn modelId="{AD821254-3599-4159-BAC3-E3B9DA79F7AF}" type="presParOf" srcId="{196F2C1F-F43A-4F52-9BF0-A8204A0532A7}" destId="{6AD8F170-563B-4B65-A8F5-90A19CB8A8AD}" srcOrd="0" destOrd="0" presId="urn:microsoft.com/office/officeart/2005/8/layout/hierarchy1"/>
    <dgm:cxn modelId="{8030ED50-345C-4A30-9A5F-E3AF26EAE980}" type="presParOf" srcId="{196F2C1F-F43A-4F52-9BF0-A8204A0532A7}" destId="{0F7756DB-D91C-4844-9B71-7DAEC5822ECD}" srcOrd="1" destOrd="0" presId="urn:microsoft.com/office/officeart/2005/8/layout/hierarchy1"/>
    <dgm:cxn modelId="{0B922B1F-6BD5-4F0C-802C-F061915E7E3B}" type="presParOf" srcId="{4A5397C5-5B21-4BC8-B8EF-6FD7A4A7F2D8}" destId="{6DFA8FBD-8730-4642-B19B-2BB74AA66DF6}" srcOrd="1" destOrd="0" presId="urn:microsoft.com/office/officeart/2005/8/layout/hierarchy1"/>
    <dgm:cxn modelId="{585463E1-5686-4E67-A876-2C242AD88D50}" type="presParOf" srcId="{49F41B6C-4563-4FEE-BE9D-AE4DA44EC4BA}" destId="{3F8A412F-CF4B-4979-A474-D8FFD252FCA6}" srcOrd="1" destOrd="0" presId="urn:microsoft.com/office/officeart/2005/8/layout/hierarchy1"/>
    <dgm:cxn modelId="{36DFD64C-70F8-4DFE-8F46-7B4C190E521B}" type="presParOf" srcId="{3F8A412F-CF4B-4979-A474-D8FFD252FCA6}" destId="{809C283B-D73D-4634-829A-05A2D95A3122}" srcOrd="0" destOrd="0" presId="urn:microsoft.com/office/officeart/2005/8/layout/hierarchy1"/>
    <dgm:cxn modelId="{64959DD6-5AA0-4807-8797-AFED77DD4E3B}" type="presParOf" srcId="{809C283B-D73D-4634-829A-05A2D95A3122}" destId="{8ABF91A2-F5D1-4A82-BAED-D724384DBCE5}" srcOrd="0" destOrd="0" presId="urn:microsoft.com/office/officeart/2005/8/layout/hierarchy1"/>
    <dgm:cxn modelId="{D12940DB-B362-40A6-BF29-D281797665D5}" type="presParOf" srcId="{809C283B-D73D-4634-829A-05A2D95A3122}" destId="{82E3D007-4401-4593-B3A3-9ECE46D36E4D}" srcOrd="1" destOrd="0" presId="urn:microsoft.com/office/officeart/2005/8/layout/hierarchy1"/>
    <dgm:cxn modelId="{56B9098F-E33D-42ED-AF44-04BB68672507}" type="presParOf" srcId="{3F8A412F-CF4B-4979-A474-D8FFD252FCA6}" destId="{67225579-D897-4A03-8D16-0FC400E8718B}" srcOrd="1" destOrd="0" presId="urn:microsoft.com/office/officeart/2005/8/layout/hierarchy1"/>
    <dgm:cxn modelId="{154F2C53-1463-4FE6-87F2-732EE7FFF70F}" type="presParOf" srcId="{49F41B6C-4563-4FEE-BE9D-AE4DA44EC4BA}" destId="{7129A5CF-5B0E-47A0-A7EC-ED5227376789}" srcOrd="2" destOrd="0" presId="urn:microsoft.com/office/officeart/2005/8/layout/hierarchy1"/>
    <dgm:cxn modelId="{6EFD6BE3-2F34-4BAC-94E6-0C03B61745A2}" type="presParOf" srcId="{7129A5CF-5B0E-47A0-A7EC-ED5227376789}" destId="{F926694C-EF56-4DB3-9FC9-080CE6E8CC61}" srcOrd="0" destOrd="0" presId="urn:microsoft.com/office/officeart/2005/8/layout/hierarchy1"/>
    <dgm:cxn modelId="{D69F4300-06D1-450B-8452-49A6094EA803}" type="presParOf" srcId="{F926694C-EF56-4DB3-9FC9-080CE6E8CC61}" destId="{CAF066CF-C2D2-4FF0-9FCD-A854EAC5BF7D}" srcOrd="0" destOrd="0" presId="urn:microsoft.com/office/officeart/2005/8/layout/hierarchy1"/>
    <dgm:cxn modelId="{9F50BBFC-236B-4C1A-9BA5-709863AD00B4}" type="presParOf" srcId="{F926694C-EF56-4DB3-9FC9-080CE6E8CC61}" destId="{B1EA5788-A973-4E60-B939-CCAFC40EBFDC}" srcOrd="1" destOrd="0" presId="urn:microsoft.com/office/officeart/2005/8/layout/hierarchy1"/>
    <dgm:cxn modelId="{FB6AC1A9-C528-42B5-9CF5-B053DE313204}" type="presParOf" srcId="{7129A5CF-5B0E-47A0-A7EC-ED5227376789}" destId="{97BB9F6A-30DF-428B-BF09-54B46CBCEE73}"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8F170-563B-4B65-A8F5-90A19CB8A8AD}">
      <dsp:nvSpPr>
        <dsp:cNvPr id="0" name=""/>
        <dsp:cNvSpPr/>
      </dsp:nvSpPr>
      <dsp:spPr>
        <a:xfrm>
          <a:off x="9596" y="1006138"/>
          <a:ext cx="3388606" cy="2365198"/>
        </a:xfrm>
        <a:prstGeom prst="roundRect">
          <a:avLst>
            <a:gd name="adj" fmla="val 10000"/>
          </a:avLst>
        </a:prstGeom>
        <a:gradFill rotWithShape="0">
          <a:gsLst>
            <a:gs pos="0">
              <a:schemeClr val="dk2">
                <a:hueOff val="0"/>
                <a:satOff val="0"/>
                <a:lumOff val="0"/>
                <a:alphaOff val="0"/>
                <a:satMod val="100000"/>
                <a:lumMod val="100000"/>
              </a:schemeClr>
            </a:gs>
            <a:gs pos="50000">
              <a:schemeClr val="dk2">
                <a:hueOff val="0"/>
                <a:satOff val="0"/>
                <a:lumOff val="0"/>
                <a:alphaOff val="0"/>
                <a:shade val="99000"/>
                <a:satMod val="105000"/>
                <a:lumMod val="100000"/>
              </a:schemeClr>
            </a:gs>
            <a:gs pos="100000">
              <a:schemeClr val="dk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0F7756DB-D91C-4844-9B71-7DAEC5822ECD}">
      <dsp:nvSpPr>
        <dsp:cNvPr id="0" name=""/>
        <dsp:cNvSpPr/>
      </dsp:nvSpPr>
      <dsp:spPr>
        <a:xfrm>
          <a:off x="316441" y="1297642"/>
          <a:ext cx="3388606" cy="2365198"/>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Academic research and writing is a specialized form of communication that </a:t>
          </a:r>
          <a:r>
            <a:rPr lang="en-US" sz="2400" kern="1200" dirty="0">
              <a:highlight>
                <a:srgbClr val="00FF00"/>
              </a:highlight>
              <a:latin typeface="Times New Roman" panose="02020603050405020304" pitchFamily="18" charset="0"/>
              <a:cs typeface="Times New Roman" panose="02020603050405020304" pitchFamily="18" charset="0"/>
            </a:rPr>
            <a:t>differs from personal, or creative writing.</a:t>
          </a:r>
        </a:p>
      </dsp:txBody>
      <dsp:txXfrm>
        <a:off x="385715" y="1366916"/>
        <a:ext cx="3250058" cy="2226650"/>
      </dsp:txXfrm>
    </dsp:sp>
    <dsp:sp modelId="{8ABF91A2-F5D1-4A82-BAED-D724384DBCE5}">
      <dsp:nvSpPr>
        <dsp:cNvPr id="0" name=""/>
        <dsp:cNvSpPr/>
      </dsp:nvSpPr>
      <dsp:spPr>
        <a:xfrm>
          <a:off x="4011894" y="1006138"/>
          <a:ext cx="3347900" cy="2365198"/>
        </a:xfrm>
        <a:prstGeom prst="roundRect">
          <a:avLst>
            <a:gd name="adj" fmla="val 10000"/>
          </a:avLst>
        </a:prstGeom>
        <a:gradFill rotWithShape="0">
          <a:gsLst>
            <a:gs pos="0">
              <a:schemeClr val="dk2">
                <a:hueOff val="0"/>
                <a:satOff val="0"/>
                <a:lumOff val="0"/>
                <a:alphaOff val="0"/>
                <a:satMod val="100000"/>
                <a:lumMod val="100000"/>
              </a:schemeClr>
            </a:gs>
            <a:gs pos="50000">
              <a:schemeClr val="dk2">
                <a:hueOff val="0"/>
                <a:satOff val="0"/>
                <a:lumOff val="0"/>
                <a:alphaOff val="0"/>
                <a:shade val="99000"/>
                <a:satMod val="105000"/>
                <a:lumMod val="100000"/>
              </a:schemeClr>
            </a:gs>
            <a:gs pos="100000">
              <a:schemeClr val="dk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82E3D007-4401-4593-B3A3-9ECE46D36E4D}">
      <dsp:nvSpPr>
        <dsp:cNvPr id="0" name=""/>
        <dsp:cNvSpPr/>
      </dsp:nvSpPr>
      <dsp:spPr>
        <a:xfrm>
          <a:off x="4318739" y="1297642"/>
          <a:ext cx="3347900" cy="2365198"/>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Academic writing emerges from careful </a:t>
          </a:r>
          <a:r>
            <a:rPr lang="en-US" sz="2400" kern="1200" dirty="0">
              <a:highlight>
                <a:srgbClr val="FFFF00"/>
              </a:highlight>
              <a:latin typeface="Times New Roman" panose="02020603050405020304" pitchFamily="18" charset="0"/>
              <a:cs typeface="Times New Roman" panose="02020603050405020304" pitchFamily="18" charset="0"/>
            </a:rPr>
            <a:t>study of topics and sources. </a:t>
          </a:r>
          <a:r>
            <a:rPr lang="en-US" sz="2400" kern="1200" dirty="0">
              <a:latin typeface="Times New Roman" panose="02020603050405020304" pitchFamily="18" charset="0"/>
              <a:cs typeface="Times New Roman" panose="02020603050405020304" pitchFamily="18" charset="0"/>
            </a:rPr>
            <a:t>It requires significant </a:t>
          </a:r>
          <a:r>
            <a:rPr lang="en-US" sz="2400" kern="1200" dirty="0">
              <a:highlight>
                <a:srgbClr val="00FFFF"/>
              </a:highlight>
              <a:latin typeface="Times New Roman" panose="02020603050405020304" pitchFamily="18" charset="0"/>
              <a:cs typeface="Times New Roman" panose="02020603050405020304" pitchFamily="18" charset="0"/>
            </a:rPr>
            <a:t>reading, evaluating, and thinking</a:t>
          </a:r>
          <a:r>
            <a:rPr lang="en-US" sz="2400" kern="1200" dirty="0">
              <a:latin typeface="Times New Roman" panose="02020603050405020304" pitchFamily="18" charset="0"/>
              <a:cs typeface="Times New Roman" panose="02020603050405020304" pitchFamily="18" charset="0"/>
            </a:rPr>
            <a:t>. </a:t>
          </a:r>
        </a:p>
      </dsp:txBody>
      <dsp:txXfrm>
        <a:off x="4388013" y="1366916"/>
        <a:ext cx="3209352" cy="2226650"/>
      </dsp:txXfrm>
    </dsp:sp>
    <dsp:sp modelId="{CAF066CF-C2D2-4FF0-9FCD-A854EAC5BF7D}">
      <dsp:nvSpPr>
        <dsp:cNvPr id="0" name=""/>
        <dsp:cNvSpPr/>
      </dsp:nvSpPr>
      <dsp:spPr>
        <a:xfrm>
          <a:off x="7973485" y="1006138"/>
          <a:ext cx="3544720" cy="2365198"/>
        </a:xfrm>
        <a:prstGeom prst="roundRect">
          <a:avLst>
            <a:gd name="adj" fmla="val 10000"/>
          </a:avLst>
        </a:prstGeom>
        <a:gradFill rotWithShape="0">
          <a:gsLst>
            <a:gs pos="0">
              <a:schemeClr val="dk2">
                <a:hueOff val="0"/>
                <a:satOff val="0"/>
                <a:lumOff val="0"/>
                <a:alphaOff val="0"/>
                <a:satMod val="100000"/>
                <a:lumMod val="100000"/>
              </a:schemeClr>
            </a:gs>
            <a:gs pos="50000">
              <a:schemeClr val="dk2">
                <a:hueOff val="0"/>
                <a:satOff val="0"/>
                <a:lumOff val="0"/>
                <a:alphaOff val="0"/>
                <a:shade val="99000"/>
                <a:satMod val="105000"/>
                <a:lumMod val="100000"/>
              </a:schemeClr>
            </a:gs>
            <a:gs pos="100000">
              <a:schemeClr val="dk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B1EA5788-A973-4E60-B939-CCAFC40EBFDC}">
      <dsp:nvSpPr>
        <dsp:cNvPr id="0" name=""/>
        <dsp:cNvSpPr/>
      </dsp:nvSpPr>
      <dsp:spPr>
        <a:xfrm>
          <a:off x="8280331" y="1297642"/>
          <a:ext cx="3544720" cy="2365198"/>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Imagine you're writing a research paper on the impact of social media on mental health. You would need to read </a:t>
          </a:r>
          <a:r>
            <a:rPr lang="en-US" sz="2000" kern="1200" dirty="0">
              <a:highlight>
                <a:srgbClr val="FFFF00"/>
              </a:highlight>
              <a:latin typeface="Times New Roman" panose="02020603050405020304" pitchFamily="18" charset="0"/>
              <a:cs typeface="Times New Roman" panose="02020603050405020304" pitchFamily="18" charset="0"/>
            </a:rPr>
            <a:t>multiple scholarly articles</a:t>
          </a:r>
          <a:r>
            <a:rPr lang="en-US" sz="2000" kern="1200" dirty="0">
              <a:latin typeface="Times New Roman" panose="02020603050405020304" pitchFamily="18" charset="0"/>
              <a:cs typeface="Times New Roman" panose="02020603050405020304" pitchFamily="18" charset="0"/>
            </a:rPr>
            <a:t>, </a:t>
          </a:r>
          <a:r>
            <a:rPr lang="en-US" sz="2000" kern="1200" dirty="0">
              <a:highlight>
                <a:srgbClr val="00FF00"/>
              </a:highlight>
              <a:latin typeface="Times New Roman" panose="02020603050405020304" pitchFamily="18" charset="0"/>
              <a:cs typeface="Times New Roman" panose="02020603050405020304" pitchFamily="18" charset="0"/>
            </a:rPr>
            <a:t>analyze their findings</a:t>
          </a:r>
          <a:r>
            <a:rPr lang="en-US" sz="2000" kern="1200" dirty="0">
              <a:latin typeface="Times New Roman" panose="02020603050405020304" pitchFamily="18" charset="0"/>
              <a:cs typeface="Times New Roman" panose="02020603050405020304" pitchFamily="18" charset="0"/>
            </a:rPr>
            <a:t>, and </a:t>
          </a:r>
          <a:r>
            <a:rPr lang="en-US" sz="2000" kern="1200" dirty="0">
              <a:highlight>
                <a:srgbClr val="00FFFF"/>
              </a:highlight>
              <a:latin typeface="Times New Roman" panose="02020603050405020304" pitchFamily="18" charset="0"/>
              <a:cs typeface="Times New Roman" panose="02020603050405020304" pitchFamily="18" charset="0"/>
            </a:rPr>
            <a:t>think critically about the implications of the research.</a:t>
          </a:r>
        </a:p>
      </dsp:txBody>
      <dsp:txXfrm>
        <a:off x="8349605" y="1366916"/>
        <a:ext cx="3406172" cy="22266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10/14/2023</a:t>
            </a:fld>
            <a:endParaRPr lang="en-US"/>
          </a:p>
        </p:txBody>
      </p:sp>
      <p:sp>
        <p:nvSpPr>
          <p:cNvPr id="4" name="Slide Image Placeholder 3"/>
          <p:cNvSpPr>
            <a:spLocks noGrp="1" noRot="1" noChangeAspect="1"/>
          </p:cNvSpPr>
          <p:nvPr>
            <p:ph type="sldImg" idx="2"/>
          </p:nvPr>
        </p:nvSpPr>
        <p:spPr>
          <a:xfrm>
            <a:off x="728663" y="1143000"/>
            <a:ext cx="54006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51799" rtl="0" eaLnBrk="1" latinLnBrk="0" hangingPunct="1">
      <a:defRPr sz="1249" kern="1200">
        <a:solidFill>
          <a:schemeClr val="tx1"/>
        </a:solidFill>
        <a:latin typeface="+mn-lt"/>
        <a:ea typeface="+mn-ea"/>
        <a:cs typeface="+mn-cs"/>
      </a:defRPr>
    </a:lvl1pPr>
    <a:lvl2pPr marL="475899" algn="l" defTabSz="951799" rtl="0" eaLnBrk="1" latinLnBrk="0" hangingPunct="1">
      <a:defRPr sz="1249" kern="1200">
        <a:solidFill>
          <a:schemeClr val="tx1"/>
        </a:solidFill>
        <a:latin typeface="+mn-lt"/>
        <a:ea typeface="+mn-ea"/>
        <a:cs typeface="+mn-cs"/>
      </a:defRPr>
    </a:lvl2pPr>
    <a:lvl3pPr marL="951799" algn="l" defTabSz="951799" rtl="0" eaLnBrk="1" latinLnBrk="0" hangingPunct="1">
      <a:defRPr sz="1249" kern="1200">
        <a:solidFill>
          <a:schemeClr val="tx1"/>
        </a:solidFill>
        <a:latin typeface="+mn-lt"/>
        <a:ea typeface="+mn-ea"/>
        <a:cs typeface="+mn-cs"/>
      </a:defRPr>
    </a:lvl3pPr>
    <a:lvl4pPr marL="1427698" algn="l" defTabSz="951799" rtl="0" eaLnBrk="1" latinLnBrk="0" hangingPunct="1">
      <a:defRPr sz="1249" kern="1200">
        <a:solidFill>
          <a:schemeClr val="tx1"/>
        </a:solidFill>
        <a:latin typeface="+mn-lt"/>
        <a:ea typeface="+mn-ea"/>
        <a:cs typeface="+mn-cs"/>
      </a:defRPr>
    </a:lvl4pPr>
    <a:lvl5pPr marL="1903598" algn="l" defTabSz="951799" rtl="0" eaLnBrk="1" latinLnBrk="0" hangingPunct="1">
      <a:defRPr sz="1249" kern="1200">
        <a:solidFill>
          <a:schemeClr val="tx1"/>
        </a:solidFill>
        <a:latin typeface="+mn-lt"/>
        <a:ea typeface="+mn-ea"/>
        <a:cs typeface="+mn-cs"/>
      </a:defRPr>
    </a:lvl5pPr>
    <a:lvl6pPr marL="2379497" algn="l" defTabSz="951799" rtl="0" eaLnBrk="1" latinLnBrk="0" hangingPunct="1">
      <a:defRPr sz="1249" kern="1200">
        <a:solidFill>
          <a:schemeClr val="tx1"/>
        </a:solidFill>
        <a:latin typeface="+mn-lt"/>
        <a:ea typeface="+mn-ea"/>
        <a:cs typeface="+mn-cs"/>
      </a:defRPr>
    </a:lvl6pPr>
    <a:lvl7pPr marL="2855397" algn="l" defTabSz="951799" rtl="0" eaLnBrk="1" latinLnBrk="0" hangingPunct="1">
      <a:defRPr sz="1249" kern="1200">
        <a:solidFill>
          <a:schemeClr val="tx1"/>
        </a:solidFill>
        <a:latin typeface="+mn-lt"/>
        <a:ea typeface="+mn-ea"/>
        <a:cs typeface="+mn-cs"/>
      </a:defRPr>
    </a:lvl7pPr>
    <a:lvl8pPr marL="3331296" algn="l" defTabSz="951799" rtl="0" eaLnBrk="1" latinLnBrk="0" hangingPunct="1">
      <a:defRPr sz="1249" kern="1200">
        <a:solidFill>
          <a:schemeClr val="tx1"/>
        </a:solidFill>
        <a:latin typeface="+mn-lt"/>
        <a:ea typeface="+mn-ea"/>
        <a:cs typeface="+mn-cs"/>
      </a:defRPr>
    </a:lvl8pPr>
    <a:lvl9pPr marL="3807196" algn="l" defTabSz="951799" rtl="0" eaLnBrk="1" latinLnBrk="0" hangingPunct="1">
      <a:defRPr sz="12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43000"/>
            <a:ext cx="54006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a:t>
            </a:fld>
            <a:endParaRPr lang="en-US"/>
          </a:p>
        </p:txBody>
      </p:sp>
    </p:spTree>
    <p:extLst>
      <p:ext uri="{BB962C8B-B14F-4D97-AF65-F5344CB8AC3E}">
        <p14:creationId xmlns:p14="http://schemas.microsoft.com/office/powerpoint/2010/main" val="109830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D5EF9CAD-0AE4-4D27-A8BE-46A828B50C79}" type="slidenum">
              <a:rPr lang="en-US" smtClean="0"/>
              <a:t>6</a:t>
            </a:fld>
            <a:endParaRPr lang="en-US"/>
          </a:p>
        </p:txBody>
      </p:sp>
    </p:spTree>
    <p:extLst>
      <p:ext uri="{BB962C8B-B14F-4D97-AF65-F5344CB8AC3E}">
        <p14:creationId xmlns:p14="http://schemas.microsoft.com/office/powerpoint/2010/main" val="2400791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D5EF9CAD-0AE4-4D27-A8BE-46A828B50C79}" type="slidenum">
              <a:rPr lang="en-US" smtClean="0"/>
              <a:t>14</a:t>
            </a:fld>
            <a:endParaRPr lang="en-US"/>
          </a:p>
        </p:txBody>
      </p:sp>
    </p:spTree>
    <p:extLst>
      <p:ext uri="{BB962C8B-B14F-4D97-AF65-F5344CB8AC3E}">
        <p14:creationId xmlns:p14="http://schemas.microsoft.com/office/powerpoint/2010/main" val="130893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801600" cy="7315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10" name="Rectangle 9"/>
          <p:cNvSpPr/>
          <p:nvPr/>
        </p:nvSpPr>
        <p:spPr>
          <a:xfrm>
            <a:off x="1373264" y="1352245"/>
            <a:ext cx="10055075" cy="4595147"/>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520191" y="1505723"/>
            <a:ext cx="9761220" cy="4303755"/>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392674" y="1352246"/>
            <a:ext cx="2016252" cy="780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512689" y="1352246"/>
            <a:ext cx="1776222" cy="656996"/>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710558" y="2394485"/>
            <a:ext cx="9380486" cy="2599714"/>
          </a:xfrm>
        </p:spPr>
        <p:txBody>
          <a:bodyPr tIns="45720" bIns="45720" anchor="ctr">
            <a:normAutofit/>
          </a:bodyPr>
          <a:lstStyle>
            <a:lvl1pPr algn="ctr">
              <a:lnSpc>
                <a:spcPct val="83000"/>
              </a:lnSpc>
              <a:defRPr lang="en-US" sz="7253" b="0"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10556" y="4994200"/>
            <a:ext cx="9383688" cy="487681"/>
          </a:xfrm>
        </p:spPr>
        <p:txBody>
          <a:bodyPr>
            <a:normAutofit/>
          </a:bodyPr>
          <a:lstStyle>
            <a:lvl1pPr marL="0" indent="0" algn="ctr">
              <a:spcBef>
                <a:spcPts val="0"/>
              </a:spcBef>
              <a:buNone/>
              <a:defRPr sz="1920" spc="85" baseline="0">
                <a:solidFill>
                  <a:schemeClr val="tx1">
                    <a:lumMod val="95000"/>
                    <a:lumOff val="5000"/>
                  </a:schemeClr>
                </a:solidFill>
              </a:defRPr>
            </a:lvl1pPr>
            <a:lvl2pPr marL="487660" indent="0" algn="ctr">
              <a:buNone/>
              <a:defRPr sz="1707"/>
            </a:lvl2pPr>
            <a:lvl3pPr marL="975321" indent="0" algn="ctr">
              <a:buNone/>
              <a:defRPr sz="1707"/>
            </a:lvl3pPr>
            <a:lvl4pPr marL="1462981" indent="0" algn="ctr">
              <a:buNone/>
              <a:defRPr sz="1707"/>
            </a:lvl4pPr>
            <a:lvl5pPr marL="1950642" indent="0" algn="ctr">
              <a:buNone/>
              <a:defRPr sz="1707"/>
            </a:lvl5pPr>
            <a:lvl6pPr marL="2438302" indent="0" algn="ctr">
              <a:buNone/>
              <a:defRPr sz="1707"/>
            </a:lvl6pPr>
            <a:lvl7pPr marL="2925963" indent="0" algn="ctr">
              <a:buNone/>
              <a:defRPr sz="1707"/>
            </a:lvl7pPr>
            <a:lvl8pPr marL="3413623" indent="0" algn="ctr">
              <a:buNone/>
              <a:defRPr sz="1707"/>
            </a:lvl8pPr>
            <a:lvl9pPr marL="3901284" indent="0" algn="ctr">
              <a:buNone/>
              <a:defRPr sz="1707"/>
            </a:lvl9pPr>
          </a:lstStyle>
          <a:p>
            <a:r>
              <a:rPr lang="en-US"/>
              <a:t>Click to edit Master subtitle style</a:t>
            </a:r>
            <a:endParaRPr lang="en-US" dirty="0"/>
          </a:p>
        </p:txBody>
      </p:sp>
      <p:sp>
        <p:nvSpPr>
          <p:cNvPr id="20" name="Date Placeholder 19"/>
          <p:cNvSpPr>
            <a:spLocks noGrp="1"/>
          </p:cNvSpPr>
          <p:nvPr>
            <p:ph type="dt" sz="half" idx="10"/>
          </p:nvPr>
        </p:nvSpPr>
        <p:spPr>
          <a:xfrm>
            <a:off x="5584698" y="1430674"/>
            <a:ext cx="1632204" cy="517915"/>
          </a:xfrm>
        </p:spPr>
        <p:txBody>
          <a:bodyPr/>
          <a:lstStyle>
            <a:lvl1pPr algn="ctr">
              <a:defRPr sz="1387" spc="0" baseline="0">
                <a:solidFill>
                  <a:srgbClr val="FFFFFF"/>
                </a:solidFill>
                <a:latin typeface="+mn-lt"/>
              </a:defRPr>
            </a:lvl1pPr>
          </a:lstStyle>
          <a:p>
            <a:fld id="{EA0C0817-A112-4847-8014-A94B7D2A4EA3}" type="datetime1">
              <a:rPr lang="en-US" smtClean="0"/>
              <a:t>10/14/2023</a:t>
            </a:fld>
            <a:endParaRPr lang="en-US" dirty="0"/>
          </a:p>
        </p:txBody>
      </p:sp>
      <p:sp>
        <p:nvSpPr>
          <p:cNvPr id="21" name="Footer Placeholder 20"/>
          <p:cNvSpPr>
            <a:spLocks noGrp="1"/>
          </p:cNvSpPr>
          <p:nvPr>
            <p:ph type="ftr" sz="quarter" idx="11"/>
          </p:nvPr>
        </p:nvSpPr>
        <p:spPr>
          <a:xfrm>
            <a:off x="1710556" y="5522569"/>
            <a:ext cx="6016810" cy="24384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9037266" y="5522569"/>
            <a:ext cx="2053779" cy="24384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1180" y="812800"/>
            <a:ext cx="2480310" cy="56083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0" y="812800"/>
            <a:ext cx="8481060" cy="5608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801600" cy="7315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23" name="Rectangle 22"/>
          <p:cNvSpPr/>
          <p:nvPr/>
        </p:nvSpPr>
        <p:spPr>
          <a:xfrm>
            <a:off x="1373264" y="1352245"/>
            <a:ext cx="10055075" cy="4595147"/>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520191" y="1505723"/>
            <a:ext cx="9761220" cy="4303755"/>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392674" y="1352246"/>
            <a:ext cx="2016252" cy="780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10614" y="2426844"/>
            <a:ext cx="9380372" cy="2567354"/>
          </a:xfrm>
        </p:spPr>
        <p:txBody>
          <a:bodyPr anchor="ctr">
            <a:normAutofit/>
          </a:bodyPr>
          <a:lstStyle>
            <a:lvl1pPr algn="ctr">
              <a:lnSpc>
                <a:spcPct val="83000"/>
              </a:lnSpc>
              <a:defRPr lang="en-US" sz="7253"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512689" y="1352246"/>
            <a:ext cx="1776222" cy="656996"/>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710614" y="4994200"/>
            <a:ext cx="9386773" cy="487680"/>
          </a:xfrm>
        </p:spPr>
        <p:txBody>
          <a:bodyPr anchor="t">
            <a:normAutofit/>
          </a:bodyPr>
          <a:lstStyle>
            <a:lvl1pPr marL="0" indent="0" algn="ctr">
              <a:buNone/>
              <a:tabLst>
                <a:tab pos="2809129" algn="l"/>
              </a:tabLst>
              <a:defRPr sz="1920">
                <a:solidFill>
                  <a:schemeClr val="tx1">
                    <a:lumMod val="95000"/>
                    <a:lumOff val="5000"/>
                  </a:schemeClr>
                </a:solidFill>
                <a:effectLst/>
              </a:defRPr>
            </a:lvl1pPr>
            <a:lvl2pPr marL="487660" indent="0">
              <a:buNone/>
              <a:defRPr sz="1707">
                <a:solidFill>
                  <a:schemeClr val="tx1">
                    <a:tint val="75000"/>
                  </a:schemeClr>
                </a:solidFill>
              </a:defRPr>
            </a:lvl2pPr>
            <a:lvl3pPr marL="975321" indent="0">
              <a:buNone/>
              <a:defRPr sz="1707">
                <a:solidFill>
                  <a:schemeClr val="tx1">
                    <a:tint val="75000"/>
                  </a:schemeClr>
                </a:solidFill>
              </a:defRPr>
            </a:lvl3pPr>
            <a:lvl4pPr marL="1462981" indent="0">
              <a:buNone/>
              <a:defRPr sz="1493">
                <a:solidFill>
                  <a:schemeClr val="tx1">
                    <a:tint val="75000"/>
                  </a:schemeClr>
                </a:solidFill>
              </a:defRPr>
            </a:lvl4pPr>
            <a:lvl5pPr marL="1950642" indent="0">
              <a:buNone/>
              <a:defRPr sz="1493">
                <a:solidFill>
                  <a:schemeClr val="tx1">
                    <a:tint val="75000"/>
                  </a:schemeClr>
                </a:solidFill>
              </a:defRPr>
            </a:lvl5pPr>
            <a:lvl6pPr marL="2438302" indent="0">
              <a:buNone/>
              <a:defRPr sz="1493">
                <a:solidFill>
                  <a:schemeClr val="tx1">
                    <a:tint val="75000"/>
                  </a:schemeClr>
                </a:solidFill>
              </a:defRPr>
            </a:lvl6pPr>
            <a:lvl7pPr marL="2925963" indent="0">
              <a:buNone/>
              <a:defRPr sz="1493">
                <a:solidFill>
                  <a:schemeClr val="tx1">
                    <a:tint val="75000"/>
                  </a:schemeClr>
                </a:solidFill>
              </a:defRPr>
            </a:lvl7pPr>
            <a:lvl8pPr marL="3413623" indent="0">
              <a:buNone/>
              <a:defRPr sz="1493">
                <a:solidFill>
                  <a:schemeClr val="tx1">
                    <a:tint val="75000"/>
                  </a:schemeClr>
                </a:solidFill>
              </a:defRPr>
            </a:lvl8pPr>
            <a:lvl9pPr marL="3901284"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84698" y="1434136"/>
            <a:ext cx="1632204" cy="532033"/>
          </a:xfrm>
        </p:spPr>
        <p:txBody>
          <a:bodyPr/>
          <a:lstStyle>
            <a:lvl1pPr algn="ctr">
              <a:defRPr lang="en-US" sz="1387" kern="1200" spc="0" baseline="0">
                <a:solidFill>
                  <a:srgbClr val="FFFFFF"/>
                </a:solidFill>
                <a:latin typeface="+mn-lt"/>
                <a:ea typeface="+mn-ea"/>
                <a:cs typeface="+mn-cs"/>
              </a:defRPr>
            </a:lvl1pPr>
          </a:lstStyle>
          <a:p>
            <a:fld id="{D9C646AA-F36E-4540-911D-FFFC0A0EF24A}" type="datetime1">
              <a:rPr lang="en-US" smtClean="0"/>
              <a:t>10/14/2023</a:t>
            </a:fld>
            <a:endParaRPr lang="en-US" dirty="0"/>
          </a:p>
        </p:txBody>
      </p:sp>
      <p:sp>
        <p:nvSpPr>
          <p:cNvPr id="5" name="Footer Placeholder 4"/>
          <p:cNvSpPr>
            <a:spLocks noGrp="1"/>
          </p:cNvSpPr>
          <p:nvPr>
            <p:ph type="ftr" sz="quarter" idx="11"/>
          </p:nvPr>
        </p:nvSpPr>
        <p:spPr>
          <a:xfrm>
            <a:off x="1710615" y="5522569"/>
            <a:ext cx="5943141" cy="24384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9034731" y="5522569"/>
            <a:ext cx="2056256" cy="24384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140" y="2243329"/>
            <a:ext cx="4896612" cy="3998976"/>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4848" y="2243329"/>
            <a:ext cx="4896612" cy="3998976"/>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23340" y="2212623"/>
            <a:ext cx="4896612" cy="682752"/>
          </a:xfrm>
        </p:spPr>
        <p:txBody>
          <a:bodyPr anchor="ctr">
            <a:normAutofit/>
          </a:bodyPr>
          <a:lstStyle>
            <a:lvl1pPr marL="0" indent="0" algn="l">
              <a:spcBef>
                <a:spcPts val="0"/>
              </a:spcBef>
              <a:buNone/>
              <a:defRPr sz="2027" b="1" i="0">
                <a:solidFill>
                  <a:schemeClr val="tx1"/>
                </a:solidFill>
                <a:latin typeface="+mn-lt"/>
              </a:defRPr>
            </a:lvl1pPr>
            <a:lvl2pPr marL="487660" indent="0">
              <a:buNone/>
              <a:defRPr sz="1920" b="1"/>
            </a:lvl2pPr>
            <a:lvl3pPr marL="975321" indent="0">
              <a:buNone/>
              <a:defRPr sz="1920" b="1"/>
            </a:lvl3pPr>
            <a:lvl4pPr marL="1462981" indent="0">
              <a:buNone/>
              <a:defRPr sz="1707" b="1"/>
            </a:lvl4pPr>
            <a:lvl5pPr marL="1950642" indent="0">
              <a:buNone/>
              <a:defRPr sz="1707" b="1"/>
            </a:lvl5pPr>
            <a:lvl6pPr marL="2438302" indent="0">
              <a:buNone/>
              <a:defRPr sz="1707" b="1"/>
            </a:lvl6pPr>
            <a:lvl7pPr marL="2925963" indent="0">
              <a:buNone/>
              <a:defRPr sz="1707" b="1"/>
            </a:lvl7pPr>
            <a:lvl8pPr marL="3413623" indent="0">
              <a:buNone/>
              <a:defRPr sz="1707" b="1"/>
            </a:lvl8pPr>
            <a:lvl9pPr marL="3901284" indent="0">
              <a:buNone/>
              <a:defRPr sz="1707" b="1"/>
            </a:lvl9pPr>
          </a:lstStyle>
          <a:p>
            <a:pPr lvl="0"/>
            <a:r>
              <a:rPr lang="en-US" dirty="0"/>
              <a:t>Click to edit Master text styles</a:t>
            </a:r>
          </a:p>
        </p:txBody>
      </p:sp>
      <p:sp>
        <p:nvSpPr>
          <p:cNvPr id="4" name="Content Placeholder 3"/>
          <p:cNvSpPr>
            <a:spLocks noGrp="1"/>
          </p:cNvSpPr>
          <p:nvPr>
            <p:ph sz="half" idx="2"/>
          </p:nvPr>
        </p:nvSpPr>
        <p:spPr>
          <a:xfrm>
            <a:off x="1123340" y="2978638"/>
            <a:ext cx="4896612" cy="3374747"/>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781648" y="2212623"/>
            <a:ext cx="4896612" cy="682752"/>
          </a:xfrm>
        </p:spPr>
        <p:txBody>
          <a:bodyPr anchor="ctr">
            <a:normAutofit/>
          </a:bodyPr>
          <a:lstStyle>
            <a:lvl1pPr marL="0" indent="0" algn="l">
              <a:spcBef>
                <a:spcPts val="0"/>
              </a:spcBef>
              <a:buNone/>
              <a:defRPr sz="2027" b="1">
                <a:solidFill>
                  <a:schemeClr val="tx1"/>
                </a:solidFill>
              </a:defRPr>
            </a:lvl1pPr>
            <a:lvl2pPr marL="487660" indent="0">
              <a:buNone/>
              <a:defRPr sz="1920" b="1"/>
            </a:lvl2pPr>
            <a:lvl3pPr marL="975321" indent="0">
              <a:buNone/>
              <a:defRPr sz="1920" b="1"/>
            </a:lvl3pPr>
            <a:lvl4pPr marL="1462981" indent="0">
              <a:buNone/>
              <a:defRPr sz="1707" b="1"/>
            </a:lvl4pPr>
            <a:lvl5pPr marL="1950642" indent="0">
              <a:buNone/>
              <a:defRPr sz="1707" b="1"/>
            </a:lvl5pPr>
            <a:lvl6pPr marL="2438302" indent="0">
              <a:buNone/>
              <a:defRPr sz="1707" b="1"/>
            </a:lvl6pPr>
            <a:lvl7pPr marL="2925963" indent="0">
              <a:buNone/>
              <a:defRPr sz="1707" b="1"/>
            </a:lvl7pPr>
            <a:lvl8pPr marL="3413623" indent="0">
              <a:buNone/>
              <a:defRPr sz="1707" b="1"/>
            </a:lvl8pPr>
            <a:lvl9pPr marL="3901284" indent="0">
              <a:buNone/>
              <a:defRPr sz="1707" b="1"/>
            </a:lvl9pPr>
          </a:lstStyle>
          <a:p>
            <a:pPr lvl="0"/>
            <a:r>
              <a:rPr lang="en-US" dirty="0"/>
              <a:t>Click to edit Master text styles</a:t>
            </a:r>
          </a:p>
        </p:txBody>
      </p:sp>
      <p:sp>
        <p:nvSpPr>
          <p:cNvPr id="6" name="Content Placeholder 5"/>
          <p:cNvSpPr>
            <a:spLocks noGrp="1"/>
          </p:cNvSpPr>
          <p:nvPr>
            <p:ph sz="quarter" idx="4"/>
          </p:nvPr>
        </p:nvSpPr>
        <p:spPr>
          <a:xfrm>
            <a:off x="6781648" y="2978637"/>
            <a:ext cx="4896612" cy="3375476"/>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525863" y="253594"/>
            <a:ext cx="4017926" cy="68080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667393" y="399899"/>
            <a:ext cx="3734867" cy="6515405"/>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881112" y="647885"/>
            <a:ext cx="3320061" cy="1755648"/>
          </a:xfrm>
        </p:spPr>
        <p:txBody>
          <a:bodyPr anchor="b">
            <a:normAutofit/>
          </a:bodyPr>
          <a:lstStyle>
            <a:lvl1pPr algn="l" defTabSz="975321" rtl="0" eaLnBrk="1" latinLnBrk="0" hangingPunct="1">
              <a:lnSpc>
                <a:spcPct val="100000"/>
              </a:lnSpc>
              <a:spcBef>
                <a:spcPct val="0"/>
              </a:spcBef>
              <a:buNone/>
              <a:defRPr lang="en-US" sz="3413"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20090" y="650240"/>
            <a:ext cx="7200900" cy="5689600"/>
          </a:xfrm>
        </p:spPr>
        <p:txBody>
          <a:bodyPr/>
          <a:lstStyle>
            <a:lvl1pPr>
              <a:defRPr sz="2027"/>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1112" y="2492587"/>
            <a:ext cx="3320061" cy="3847253"/>
          </a:xfrm>
        </p:spPr>
        <p:txBody>
          <a:bodyPr>
            <a:normAutofit/>
          </a:bodyPr>
          <a:lstStyle>
            <a:lvl1pPr marL="0" indent="0">
              <a:lnSpc>
                <a:spcPct val="110000"/>
              </a:lnSpc>
              <a:spcBef>
                <a:spcPts val="853"/>
              </a:spcBef>
              <a:buNone/>
              <a:defRPr sz="1920">
                <a:solidFill>
                  <a:schemeClr val="tx1"/>
                </a:solidFill>
              </a:defRPr>
            </a:lvl1pPr>
            <a:lvl2pPr marL="487660" indent="0">
              <a:buNone/>
              <a:defRPr sz="1280"/>
            </a:lvl2pPr>
            <a:lvl3pPr marL="975321" indent="0">
              <a:buNone/>
              <a:defRPr sz="1067"/>
            </a:lvl3pPr>
            <a:lvl4pPr marL="1462981" indent="0">
              <a:buNone/>
              <a:defRPr sz="960"/>
            </a:lvl4pPr>
            <a:lvl5pPr marL="1950642" indent="0">
              <a:buNone/>
              <a:defRPr sz="960"/>
            </a:lvl5pPr>
            <a:lvl6pPr marL="2438302" indent="0">
              <a:buNone/>
              <a:defRPr sz="960"/>
            </a:lvl6pPr>
            <a:lvl7pPr marL="2925963" indent="0">
              <a:buNone/>
              <a:defRPr sz="960"/>
            </a:lvl7pPr>
            <a:lvl8pPr marL="3413623" indent="0">
              <a:buNone/>
              <a:defRPr sz="960"/>
            </a:lvl8pPr>
            <a:lvl9pPr marL="3901284" indent="0">
              <a:buNone/>
              <a:defRPr sz="960"/>
            </a:lvl9pPr>
          </a:lstStyle>
          <a:p>
            <a:pPr lvl="0"/>
            <a:r>
              <a:rPr lang="en-US"/>
              <a:t>Click to edit Master text styles</a:t>
            </a:r>
          </a:p>
        </p:txBody>
      </p:sp>
      <p:sp>
        <p:nvSpPr>
          <p:cNvPr id="8" name="Date Placeholder 7"/>
          <p:cNvSpPr>
            <a:spLocks noGrp="1"/>
          </p:cNvSpPr>
          <p:nvPr>
            <p:ph type="dt" sz="half" idx="10"/>
          </p:nvPr>
        </p:nvSpPr>
        <p:spPr>
          <a:xfrm>
            <a:off x="5867400" y="6437377"/>
            <a:ext cx="2053590" cy="390144"/>
          </a:xfrm>
        </p:spPr>
        <p:txBody>
          <a:bodyPr/>
          <a:lstStyle>
            <a:lvl1pPr>
              <a:defRPr>
                <a:solidFill>
                  <a:schemeClr val="tx1">
                    <a:lumMod val="85000"/>
                    <a:lumOff val="15000"/>
                  </a:schemeClr>
                </a:solidFill>
              </a:defRPr>
            </a:lvl1pPr>
          </a:lstStyle>
          <a:p>
            <a:fld id="{7E8D12A6-918A-48BD-8CB9-CA713993B0EA}" type="datetime1">
              <a:rPr lang="en-US" smtClean="0"/>
              <a:t>10/14/2023</a:t>
            </a:fld>
            <a:endParaRPr lang="en-US"/>
          </a:p>
        </p:txBody>
      </p:sp>
      <p:sp>
        <p:nvSpPr>
          <p:cNvPr id="9" name="Footer Placeholder 8"/>
          <p:cNvSpPr>
            <a:spLocks noGrp="1"/>
          </p:cNvSpPr>
          <p:nvPr>
            <p:ph type="ftr" sz="quarter" idx="11"/>
          </p:nvPr>
        </p:nvSpPr>
        <p:spPr>
          <a:xfrm>
            <a:off x="720091" y="6437377"/>
            <a:ext cx="4813935" cy="390144"/>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916566" y="6437377"/>
            <a:ext cx="1284607" cy="390144"/>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525863" y="253594"/>
            <a:ext cx="4017926" cy="68080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40030" y="253594"/>
            <a:ext cx="8081011" cy="6808012"/>
          </a:xfrm>
          <a:solidFill>
            <a:schemeClr val="accent1">
              <a:lumMod val="60000"/>
              <a:lumOff val="40000"/>
            </a:schemeClr>
          </a:solidFill>
          <a:ln>
            <a:noFill/>
          </a:ln>
        </p:spPr>
        <p:txBody>
          <a:bodyPr anchor="t"/>
          <a:lstStyle>
            <a:lvl1pPr marL="0" indent="0">
              <a:buNone/>
              <a:defRPr sz="3413"/>
            </a:lvl1pPr>
            <a:lvl2pPr marL="487660" indent="0">
              <a:buNone/>
              <a:defRPr sz="2987"/>
            </a:lvl2pPr>
            <a:lvl3pPr marL="975321" indent="0">
              <a:buNone/>
              <a:defRPr sz="2560"/>
            </a:lvl3pPr>
            <a:lvl4pPr marL="1462981" indent="0">
              <a:buNone/>
              <a:defRPr sz="2133"/>
            </a:lvl4pPr>
            <a:lvl5pPr marL="1950642" indent="0">
              <a:buNone/>
              <a:defRPr sz="2133"/>
            </a:lvl5pPr>
            <a:lvl6pPr marL="2438302" indent="0">
              <a:buNone/>
              <a:defRPr sz="2133"/>
            </a:lvl6pPr>
            <a:lvl7pPr marL="2925963" indent="0">
              <a:buNone/>
              <a:defRPr sz="2133"/>
            </a:lvl7pPr>
            <a:lvl8pPr marL="3413623" indent="0">
              <a:buNone/>
              <a:defRPr sz="2133"/>
            </a:lvl8pPr>
            <a:lvl9pPr marL="3901284" indent="0">
              <a:buNone/>
              <a:defRPr sz="2133"/>
            </a:lvl9pPr>
          </a:lstStyle>
          <a:p>
            <a:r>
              <a:rPr lang="en-US"/>
              <a:t>Click icon to add picture</a:t>
            </a:r>
            <a:endParaRPr lang="en-US" dirty="0"/>
          </a:p>
        </p:txBody>
      </p:sp>
      <p:sp>
        <p:nvSpPr>
          <p:cNvPr id="5" name="Date Placeholder 4"/>
          <p:cNvSpPr>
            <a:spLocks noGrp="1"/>
          </p:cNvSpPr>
          <p:nvPr>
            <p:ph type="dt" sz="half" idx="10"/>
          </p:nvPr>
        </p:nvSpPr>
        <p:spPr>
          <a:xfrm>
            <a:off x="5945455" y="6437377"/>
            <a:ext cx="2175561" cy="390144"/>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10/14/2023</a:t>
            </a:fld>
            <a:endParaRPr lang="en-US" dirty="0"/>
          </a:p>
        </p:txBody>
      </p:sp>
      <p:sp>
        <p:nvSpPr>
          <p:cNvPr id="6" name="Footer Placeholder 5"/>
          <p:cNvSpPr>
            <a:spLocks noGrp="1"/>
          </p:cNvSpPr>
          <p:nvPr>
            <p:ph type="ftr" sz="quarter" idx="11"/>
          </p:nvPr>
        </p:nvSpPr>
        <p:spPr>
          <a:xfrm>
            <a:off x="643280" y="6437377"/>
            <a:ext cx="4817402" cy="390144"/>
          </a:xfrm>
        </p:spPr>
        <p:txBody>
          <a:bodyPr/>
          <a:lstStyle>
            <a:lvl1pPr marL="0" algn="r" defTabSz="975321" rtl="0" eaLnBrk="1" latinLnBrk="0" hangingPunct="1">
              <a:defRPr lang="en-US" sz="1067"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916564" y="6437377"/>
            <a:ext cx="1286561" cy="390144"/>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667393" y="399899"/>
            <a:ext cx="3734867" cy="6515405"/>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01112" y="643738"/>
            <a:ext cx="3302013" cy="1755648"/>
          </a:xfrm>
        </p:spPr>
        <p:txBody>
          <a:bodyPr anchor="b">
            <a:noAutofit/>
          </a:bodyPr>
          <a:lstStyle>
            <a:lvl1pPr algn="l">
              <a:lnSpc>
                <a:spcPct val="100000"/>
              </a:lnSpc>
              <a:defRPr sz="3413"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901112" y="2545690"/>
            <a:ext cx="3302013" cy="3745383"/>
          </a:xfrm>
        </p:spPr>
        <p:txBody>
          <a:bodyPr>
            <a:normAutofit/>
          </a:bodyPr>
          <a:lstStyle>
            <a:lvl1pPr marL="0" indent="0" algn="l">
              <a:lnSpc>
                <a:spcPct val="110000"/>
              </a:lnSpc>
              <a:spcBef>
                <a:spcPts val="853"/>
              </a:spcBef>
              <a:buNone/>
              <a:defRPr sz="1920">
                <a:solidFill>
                  <a:schemeClr val="tx1"/>
                </a:solidFill>
              </a:defRPr>
            </a:lvl1pPr>
            <a:lvl2pPr marL="487660" indent="0">
              <a:buNone/>
              <a:defRPr sz="1280"/>
            </a:lvl2pPr>
            <a:lvl3pPr marL="975321" indent="0">
              <a:buNone/>
              <a:defRPr sz="1067"/>
            </a:lvl3pPr>
            <a:lvl4pPr marL="1462981" indent="0">
              <a:buNone/>
              <a:defRPr sz="960"/>
            </a:lvl4pPr>
            <a:lvl5pPr marL="1950642" indent="0">
              <a:buNone/>
              <a:defRPr sz="960"/>
            </a:lvl5pPr>
            <a:lvl6pPr marL="2438302" indent="0">
              <a:buNone/>
              <a:defRPr sz="960"/>
            </a:lvl6pPr>
            <a:lvl7pPr marL="2925963" indent="0">
              <a:buNone/>
              <a:defRPr sz="960"/>
            </a:lvl7pPr>
            <a:lvl8pPr marL="3413623" indent="0">
              <a:buNone/>
              <a:defRPr sz="960"/>
            </a:lvl8pPr>
            <a:lvl9pPr marL="3901284" indent="0">
              <a:buNone/>
              <a:defRPr sz="96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801600"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7" name="Rectangle 6"/>
          <p:cNvSpPr/>
          <p:nvPr/>
        </p:nvSpPr>
        <p:spPr>
          <a:xfrm>
            <a:off x="246431" y="253594"/>
            <a:ext cx="12308738" cy="68080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90449" y="399899"/>
            <a:ext cx="12020702" cy="6515405"/>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120140" y="685433"/>
            <a:ext cx="10561320" cy="146304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140" y="2243329"/>
            <a:ext cx="10561320" cy="41062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19635" y="6437377"/>
            <a:ext cx="3037697" cy="390144"/>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F6FA2B21-3FCD-4721-B95C-427943F61125}" type="datetime1">
              <a:rPr lang="en-US" smtClean="0"/>
              <a:t>10/14/2023</a:t>
            </a:fld>
            <a:endParaRPr lang="en-US"/>
          </a:p>
        </p:txBody>
      </p:sp>
      <p:sp>
        <p:nvSpPr>
          <p:cNvPr id="5" name="Footer Placeholder 4"/>
          <p:cNvSpPr>
            <a:spLocks noGrp="1"/>
          </p:cNvSpPr>
          <p:nvPr>
            <p:ph type="ftr" sz="quarter" idx="3"/>
          </p:nvPr>
        </p:nvSpPr>
        <p:spPr>
          <a:xfrm>
            <a:off x="1120140" y="6437377"/>
            <a:ext cx="6107430" cy="390144"/>
          </a:xfrm>
          <a:prstGeom prst="rect">
            <a:avLst/>
          </a:prstGeom>
        </p:spPr>
        <p:txBody>
          <a:bodyPr vert="horz" lIns="91440" tIns="45720" rIns="91440" bIns="45720" rtlCol="0" anchor="b"/>
          <a:lstStyle>
            <a:lvl1pPr algn="l">
              <a:defRPr sz="1067">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801350" y="6437377"/>
            <a:ext cx="880110" cy="390144"/>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sldNum="0" hdr="0" ftr="0" dt="0"/>
  <p:txStyles>
    <p:titleStyle>
      <a:lvl1pPr algn="l" defTabSz="975321"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p:titleStyle>
    <p:bodyStyle>
      <a:lvl1pPr marL="195064" indent="-195064" algn="l" defTabSz="975321" rtl="0" eaLnBrk="1" latinLnBrk="0" hangingPunct="1">
        <a:lnSpc>
          <a:spcPct val="110000"/>
        </a:lnSpc>
        <a:spcBef>
          <a:spcPts val="960"/>
        </a:spcBef>
        <a:spcAft>
          <a:spcPts val="0"/>
        </a:spcAft>
        <a:buClr>
          <a:schemeClr val="tx1">
            <a:lumMod val="85000"/>
            <a:lumOff val="15000"/>
          </a:schemeClr>
        </a:buClr>
        <a:buFont typeface="Garamond" pitchFamily="18" charset="0"/>
        <a:buChar char="◦"/>
        <a:defRPr sz="1600" kern="1200">
          <a:solidFill>
            <a:schemeClr val="tx1"/>
          </a:solidFill>
          <a:latin typeface="+mn-lt"/>
          <a:ea typeface="+mn-ea"/>
          <a:cs typeface="+mn-cs"/>
        </a:defRPr>
      </a:lvl1pPr>
      <a:lvl2pPr marL="487660" indent="-195064" algn="l" defTabSz="975321" rtl="0" eaLnBrk="1" latinLnBrk="0" hangingPunct="1">
        <a:lnSpc>
          <a:spcPct val="110000"/>
        </a:lnSpc>
        <a:spcBef>
          <a:spcPts val="533"/>
        </a:spcBef>
        <a:buClr>
          <a:schemeClr val="tx1">
            <a:lumMod val="85000"/>
            <a:lumOff val="15000"/>
          </a:schemeClr>
        </a:buClr>
        <a:buFont typeface="Garamond" pitchFamily="18" charset="0"/>
        <a:buChar char="◦"/>
        <a:defRPr sz="1387" kern="1200">
          <a:solidFill>
            <a:schemeClr val="tx1"/>
          </a:solidFill>
          <a:latin typeface="+mn-lt"/>
          <a:ea typeface="+mn-ea"/>
          <a:cs typeface="+mn-cs"/>
        </a:defRPr>
      </a:lvl2pPr>
      <a:lvl3pPr marL="780257" indent="-195064" algn="l" defTabSz="975321"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3pPr>
      <a:lvl4pPr marL="1072853" indent="-195064" algn="l" defTabSz="975321"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4pPr>
      <a:lvl5pPr marL="1365449" indent="-195064" algn="l" defTabSz="975321"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5pPr>
      <a:lvl6pPr marL="1706598" indent="-243830" algn="l" defTabSz="975321"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6pPr>
      <a:lvl7pPr marL="2026586" indent="-243830" algn="l" defTabSz="975321"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7pPr>
      <a:lvl8pPr marL="2346573" indent="-243830" algn="l" defTabSz="975321"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8pPr>
      <a:lvl9pPr marL="2666560" indent="-243830" algn="l" defTabSz="975321"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9pPr>
    </p:bodyStyle>
    <p:otherStyle>
      <a:defPPr>
        <a:defRPr lang="en-US"/>
      </a:defPPr>
      <a:lvl1pPr marL="0" algn="l" defTabSz="975321" rtl="0" eaLnBrk="1" latinLnBrk="0" hangingPunct="1">
        <a:defRPr sz="1920" kern="1200">
          <a:solidFill>
            <a:schemeClr val="tx1"/>
          </a:solidFill>
          <a:latin typeface="+mn-lt"/>
          <a:ea typeface="+mn-ea"/>
          <a:cs typeface="+mn-cs"/>
        </a:defRPr>
      </a:lvl1pPr>
      <a:lvl2pPr marL="487660" algn="l" defTabSz="975321" rtl="0" eaLnBrk="1" latinLnBrk="0" hangingPunct="1">
        <a:defRPr sz="1920" kern="1200">
          <a:solidFill>
            <a:schemeClr val="tx1"/>
          </a:solidFill>
          <a:latin typeface="+mn-lt"/>
          <a:ea typeface="+mn-ea"/>
          <a:cs typeface="+mn-cs"/>
        </a:defRPr>
      </a:lvl2pPr>
      <a:lvl3pPr marL="975321" algn="l" defTabSz="975321" rtl="0" eaLnBrk="1" latinLnBrk="0" hangingPunct="1">
        <a:defRPr sz="1920" kern="1200">
          <a:solidFill>
            <a:schemeClr val="tx1"/>
          </a:solidFill>
          <a:latin typeface="+mn-lt"/>
          <a:ea typeface="+mn-ea"/>
          <a:cs typeface="+mn-cs"/>
        </a:defRPr>
      </a:lvl3pPr>
      <a:lvl4pPr marL="1462981" algn="l" defTabSz="975321" rtl="0" eaLnBrk="1" latinLnBrk="0" hangingPunct="1">
        <a:defRPr sz="1920" kern="1200">
          <a:solidFill>
            <a:schemeClr val="tx1"/>
          </a:solidFill>
          <a:latin typeface="+mn-lt"/>
          <a:ea typeface="+mn-ea"/>
          <a:cs typeface="+mn-cs"/>
        </a:defRPr>
      </a:lvl4pPr>
      <a:lvl5pPr marL="1950642" algn="l" defTabSz="975321" rtl="0" eaLnBrk="1" latinLnBrk="0" hangingPunct="1">
        <a:defRPr sz="1920" kern="1200">
          <a:solidFill>
            <a:schemeClr val="tx1"/>
          </a:solidFill>
          <a:latin typeface="+mn-lt"/>
          <a:ea typeface="+mn-ea"/>
          <a:cs typeface="+mn-cs"/>
        </a:defRPr>
      </a:lvl5pPr>
      <a:lvl6pPr marL="2438302" algn="l" defTabSz="975321" rtl="0" eaLnBrk="1" latinLnBrk="0" hangingPunct="1">
        <a:defRPr sz="1920" kern="1200">
          <a:solidFill>
            <a:schemeClr val="tx1"/>
          </a:solidFill>
          <a:latin typeface="+mn-lt"/>
          <a:ea typeface="+mn-ea"/>
          <a:cs typeface="+mn-cs"/>
        </a:defRPr>
      </a:lvl6pPr>
      <a:lvl7pPr marL="2925963" algn="l" defTabSz="975321" rtl="0" eaLnBrk="1" latinLnBrk="0" hangingPunct="1">
        <a:defRPr sz="1920" kern="1200">
          <a:solidFill>
            <a:schemeClr val="tx1"/>
          </a:solidFill>
          <a:latin typeface="+mn-lt"/>
          <a:ea typeface="+mn-ea"/>
          <a:cs typeface="+mn-cs"/>
        </a:defRPr>
      </a:lvl7pPr>
      <a:lvl8pPr marL="3413623" algn="l" defTabSz="975321" rtl="0" eaLnBrk="1" latinLnBrk="0" hangingPunct="1">
        <a:defRPr sz="1920" kern="1200">
          <a:solidFill>
            <a:schemeClr val="tx1"/>
          </a:solidFill>
          <a:latin typeface="+mn-lt"/>
          <a:ea typeface="+mn-ea"/>
          <a:cs typeface="+mn-cs"/>
        </a:defRPr>
      </a:lvl8pPr>
      <a:lvl9pPr marL="3901284" algn="l" defTabSz="975321"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40" y="-1"/>
            <a:ext cx="13004801" cy="73152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920"/>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803" y="487681"/>
            <a:ext cx="12033717" cy="633984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sz="1920"/>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254" y="663247"/>
            <a:ext cx="11684813" cy="5988711"/>
          </a:xfrm>
          <a:prstGeom prst="rect">
            <a:avLst/>
          </a:prstGeom>
          <a:ln w="6350" cap="sq" cmpd="sng" algn="ctr">
            <a:solidFill>
              <a:schemeClr val="tx1"/>
            </a:solidFill>
            <a:prstDash val="solid"/>
            <a:miter lim="800000"/>
          </a:ln>
          <a:effectLst/>
        </p:spPr>
        <p:txBody>
          <a:bodyPr/>
          <a:lstStyle/>
          <a:p>
            <a:endParaRPr lang="en-US" sz="1920"/>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381801" y="1432467"/>
            <a:ext cx="11435753" cy="678089"/>
          </a:xfrm>
        </p:spPr>
        <p:txBody>
          <a:bodyPr>
            <a:normAutofit/>
          </a:bodyPr>
          <a:lstStyle/>
          <a:p>
            <a:r>
              <a:rPr lang="en-US" sz="3413" b="1" kern="0" spc="-139" dirty="0">
                <a:solidFill>
                  <a:srgbClr val="000000"/>
                </a:solidFill>
                <a:latin typeface="Times New Roman" panose="02020603050405020304" pitchFamily="18" charset="0"/>
                <a:ea typeface="Inter" pitchFamily="34" charset="-122"/>
                <a:cs typeface="Times New Roman" panose="02020603050405020304" pitchFamily="18" charset="0"/>
              </a:rPr>
              <a:t>Academic Research and Writing</a:t>
            </a:r>
            <a:endParaRPr lang="en-US" sz="15893" dirty="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4340933" y="4195510"/>
            <a:ext cx="7273097" cy="1247886"/>
          </a:xfrm>
        </p:spPr>
        <p:txBody>
          <a:bodyPr>
            <a:noAutofit/>
          </a:bodyPr>
          <a:lstStyle/>
          <a:p>
            <a:pPr>
              <a:lnSpc>
                <a:spcPct val="100000"/>
              </a:lnSpc>
              <a:spcAft>
                <a:spcPts val="640"/>
              </a:spcAft>
            </a:pPr>
            <a:r>
              <a:rPr lang="en-US" sz="2560" b="1" dirty="0">
                <a:latin typeface="Times New Roman" panose="02020603050405020304" pitchFamily="18" charset="0"/>
                <a:ea typeface="Inter"/>
                <a:cs typeface="Times New Roman" panose="02020603050405020304" pitchFamily="18" charset="0"/>
              </a:rPr>
              <a:t>Omar Farouk Al Mashhour </a:t>
            </a:r>
          </a:p>
          <a:p>
            <a:pPr>
              <a:lnSpc>
                <a:spcPct val="100000"/>
              </a:lnSpc>
              <a:spcAft>
                <a:spcPts val="640"/>
              </a:spcAft>
            </a:pPr>
            <a:r>
              <a:rPr lang="en-US" sz="2560" b="1" dirty="0">
                <a:latin typeface="Times New Roman" panose="02020603050405020304" pitchFamily="18" charset="0"/>
                <a:ea typeface="Inter"/>
                <a:cs typeface="Times New Roman" panose="02020603050405020304" pitchFamily="18" charset="0"/>
              </a:rPr>
              <a:t>Academic Research And Writing (Bus 353) </a:t>
            </a:r>
          </a:p>
          <a:p>
            <a:pPr>
              <a:lnSpc>
                <a:spcPct val="100000"/>
              </a:lnSpc>
              <a:spcAft>
                <a:spcPts val="640"/>
              </a:spcAft>
            </a:pPr>
            <a:r>
              <a:rPr lang="en-US" sz="2560" b="1" dirty="0">
                <a:latin typeface="Times New Roman" panose="02020603050405020304" pitchFamily="18" charset="0"/>
                <a:ea typeface="Inter"/>
                <a:cs typeface="Times New Roman" panose="02020603050405020304" pitchFamily="18" charset="0"/>
              </a:rPr>
              <a:t>2023-2024 Fall</a:t>
            </a:r>
          </a:p>
          <a:p>
            <a:pPr>
              <a:lnSpc>
                <a:spcPct val="100000"/>
              </a:lnSpc>
              <a:spcAft>
                <a:spcPts val="640"/>
              </a:spcAft>
            </a:pPr>
            <a:r>
              <a:rPr lang="en-US" sz="2560" b="1" dirty="0">
                <a:latin typeface="Times New Roman" panose="02020603050405020304" pitchFamily="18" charset="0"/>
                <a:ea typeface="Inter"/>
                <a:cs typeface="Times New Roman" panose="02020603050405020304" pitchFamily="18" charset="0"/>
              </a:rPr>
              <a:t>Week One </a:t>
            </a:r>
          </a:p>
          <a:p>
            <a:pPr>
              <a:lnSpc>
                <a:spcPct val="100000"/>
              </a:lnSpc>
              <a:spcAft>
                <a:spcPts val="640"/>
              </a:spcAft>
            </a:pPr>
            <a:r>
              <a:rPr lang="en-US" sz="2560" b="1" dirty="0">
                <a:latin typeface="Times New Roman" panose="02020603050405020304" pitchFamily="18" charset="0"/>
                <a:ea typeface="Inter"/>
                <a:cs typeface="Times New Roman" panose="02020603050405020304" pitchFamily="18" charset="0"/>
              </a:rPr>
              <a:t>Monday, 12</a:t>
            </a:r>
            <a:r>
              <a:rPr lang="en-US" sz="2560" b="1" baseline="30000" dirty="0">
                <a:latin typeface="Times New Roman" panose="02020603050405020304" pitchFamily="18" charset="0"/>
                <a:ea typeface="Inter"/>
                <a:cs typeface="Times New Roman" panose="02020603050405020304" pitchFamily="18" charset="0"/>
              </a:rPr>
              <a:t>th</a:t>
            </a:r>
            <a:r>
              <a:rPr lang="en-US" sz="2560" b="1" dirty="0">
                <a:latin typeface="Times New Roman" panose="02020603050405020304" pitchFamily="18" charset="0"/>
                <a:ea typeface="Inter"/>
                <a:cs typeface="Times New Roman" panose="02020603050405020304" pitchFamily="18" charset="0"/>
              </a:rPr>
              <a:t> Of October 2023 </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3118" y="476613"/>
            <a:ext cx="2048257" cy="780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920"/>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5038" y="476612"/>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59454" y="476612"/>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5038" y="1164926"/>
            <a:ext cx="1804416"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556254" y="1943662"/>
            <a:ext cx="3896962" cy="3639548"/>
          </a:xfrm>
          <a:prstGeom prst="rect">
            <a:avLst/>
          </a:prstGeom>
          <a:ln>
            <a:noFill/>
          </a:ln>
          <a:effectLst>
            <a:softEdge rad="112500"/>
          </a:effectLst>
        </p:spPr>
      </p:pic>
    </p:spTree>
    <p:extLst>
      <p:ext uri="{BB962C8B-B14F-4D97-AF65-F5344CB8AC3E}">
        <p14:creationId xmlns:p14="http://schemas.microsoft.com/office/powerpoint/2010/main" val="243534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7315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612" y="253593"/>
            <a:ext cx="8035626" cy="68080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MY"/>
          </a:p>
        </p:txBody>
      </p:sp>
      <p:sp>
        <p:nvSpPr>
          <p:cNvPr id="48" name="Rectangle 47">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999" y="419589"/>
            <a:ext cx="7695417" cy="6463224"/>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387224" y="432387"/>
            <a:ext cx="7669192" cy="1860462"/>
          </a:xfrm>
        </p:spPr>
        <p:txBody>
          <a:bodyPr>
            <a:normAutofit/>
          </a:bodyPr>
          <a:lstStyle/>
          <a:p>
            <a:r>
              <a:rPr lang="en-US" sz="4100" dirty="0">
                <a:latin typeface="Times New Roman" panose="02020603050405020304" pitchFamily="18" charset="0"/>
                <a:cs typeface="Times New Roman" panose="02020603050405020304" pitchFamily="18" charset="0"/>
              </a:rPr>
              <a:t>What</a:t>
            </a:r>
            <a:r>
              <a:rPr lang="en-US" sz="4100" spc="-64" dirty="0">
                <a:latin typeface="Times New Roman" panose="02020603050405020304" pitchFamily="18" charset="0"/>
                <a:cs typeface="Times New Roman" panose="02020603050405020304" pitchFamily="18" charset="0"/>
              </a:rPr>
              <a:t> </a:t>
            </a:r>
            <a:r>
              <a:rPr lang="en-US" sz="4100" spc="-22" dirty="0">
                <a:latin typeface="Times New Roman" panose="02020603050405020304" pitchFamily="18" charset="0"/>
                <a:cs typeface="Times New Roman" panose="02020603050405020304" pitchFamily="18" charset="0"/>
              </a:rPr>
              <a:t>does</a:t>
            </a:r>
            <a:r>
              <a:rPr lang="en-US" sz="4100" spc="-256" dirty="0">
                <a:latin typeface="Times New Roman" panose="02020603050405020304" pitchFamily="18" charset="0"/>
                <a:cs typeface="Times New Roman" panose="02020603050405020304" pitchFamily="18" charset="0"/>
              </a:rPr>
              <a:t> </a:t>
            </a:r>
            <a:r>
              <a:rPr lang="en-US" sz="4100" spc="-10" dirty="0">
                <a:latin typeface="Times New Roman" panose="02020603050405020304" pitchFamily="18" charset="0"/>
                <a:cs typeface="Times New Roman" panose="02020603050405020304" pitchFamily="18" charset="0"/>
              </a:rPr>
              <a:t>Academic </a:t>
            </a:r>
            <a:r>
              <a:rPr lang="en-US" sz="4100" dirty="0">
                <a:latin typeface="Times New Roman" panose="02020603050405020304" pitchFamily="18" charset="0"/>
                <a:cs typeface="Times New Roman" panose="02020603050405020304" pitchFamily="18" charset="0"/>
              </a:rPr>
              <a:t>Research</a:t>
            </a:r>
            <a:r>
              <a:rPr lang="en-US" sz="4100" spc="-122" dirty="0">
                <a:latin typeface="Times New Roman" panose="02020603050405020304" pitchFamily="18" charset="0"/>
                <a:cs typeface="Times New Roman" panose="02020603050405020304" pitchFamily="18" charset="0"/>
              </a:rPr>
              <a:t> </a:t>
            </a:r>
            <a:r>
              <a:rPr lang="en-US" sz="4100" dirty="0">
                <a:latin typeface="Times New Roman" panose="02020603050405020304" pitchFamily="18" charset="0"/>
                <a:cs typeface="Times New Roman" panose="02020603050405020304" pitchFamily="18" charset="0"/>
              </a:rPr>
              <a:t>and</a:t>
            </a:r>
            <a:r>
              <a:rPr lang="en-US" sz="4100" spc="-133" dirty="0">
                <a:latin typeface="Times New Roman" panose="02020603050405020304" pitchFamily="18" charset="0"/>
                <a:cs typeface="Times New Roman" panose="02020603050405020304" pitchFamily="18" charset="0"/>
              </a:rPr>
              <a:t> </a:t>
            </a:r>
            <a:r>
              <a:rPr lang="en-US" sz="4100" spc="-10" dirty="0">
                <a:latin typeface="Times New Roman" panose="02020603050405020304" pitchFamily="18" charset="0"/>
                <a:cs typeface="Times New Roman" panose="02020603050405020304" pitchFamily="18" charset="0"/>
              </a:rPr>
              <a:t>writing </a:t>
            </a:r>
            <a:r>
              <a:rPr lang="en-US" sz="4100" dirty="0">
                <a:latin typeface="Times New Roman" panose="02020603050405020304" pitchFamily="18" charset="0"/>
                <a:cs typeface="Times New Roman" panose="02020603050405020304" pitchFamily="18" charset="0"/>
              </a:rPr>
              <a:t>serve</a:t>
            </a:r>
            <a:r>
              <a:rPr lang="en-US" sz="4100" spc="10" dirty="0">
                <a:latin typeface="Times New Roman" panose="02020603050405020304" pitchFamily="18" charset="0"/>
                <a:cs typeface="Times New Roman" panose="02020603050405020304" pitchFamily="18" charset="0"/>
              </a:rPr>
              <a:t> </a:t>
            </a:r>
            <a:r>
              <a:rPr lang="en-US" sz="4100" spc="-37" dirty="0">
                <a:latin typeface="Times New Roman" panose="02020603050405020304" pitchFamily="18" charset="0"/>
                <a:cs typeface="Times New Roman" panose="02020603050405020304" pitchFamily="18" charset="0"/>
              </a:rPr>
              <a:t>to </a:t>
            </a:r>
            <a:r>
              <a:rPr lang="en-US" sz="4100" spc="-10" dirty="0">
                <a:latin typeface="Times New Roman" panose="02020603050405020304" pitchFamily="18" charset="0"/>
                <a:cs typeface="Times New Roman" panose="02020603050405020304" pitchFamily="18" charset="0"/>
              </a:rPr>
              <a:t>fulfill?</a:t>
            </a:r>
            <a:endParaRPr lang="en-US" sz="41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360998" y="2290959"/>
            <a:ext cx="7669193" cy="4591854"/>
          </a:xfrm>
        </p:spPr>
        <p:txBody>
          <a:bodyPr>
            <a:normAutofit lnSpcReduction="10000"/>
          </a:bodyPr>
          <a:lstStyle/>
          <a:p>
            <a:pPr marL="298618" marR="5418" indent="-285750" algn="just">
              <a:spcBef>
                <a:spcPts val="432"/>
              </a:spcBef>
              <a:tabLst>
                <a:tab pos="83308" algn="l"/>
                <a:tab pos="256021" algn="l"/>
              </a:tabLst>
            </a:pPr>
            <a:r>
              <a:rPr lang="en-US" sz="2000" dirty="0">
                <a:latin typeface="Times New Roman" panose="02020603050405020304" pitchFamily="18" charset="0"/>
                <a:ea typeface="Inter"/>
                <a:cs typeface="Times New Roman" panose="02020603050405020304" pitchFamily="18" charset="0"/>
              </a:rPr>
              <a:t>Academic research and writing serves a broader purpose beyond meeting basic writing course requirements. It plays a vital role in fostering critical thinking and curiosity across various disciplines and courses.</a:t>
            </a:r>
          </a:p>
          <a:p>
            <a:pPr marL="298618" marR="5418" indent="-285750" algn="just">
              <a:spcBef>
                <a:spcPts val="432"/>
              </a:spcBef>
              <a:tabLst>
                <a:tab pos="83308" algn="l"/>
                <a:tab pos="256021" algn="l"/>
              </a:tabLst>
            </a:pPr>
            <a:endParaRPr lang="en-US" sz="2000" dirty="0">
              <a:latin typeface="Times New Roman" panose="02020603050405020304" pitchFamily="18" charset="0"/>
              <a:ea typeface="Inter"/>
              <a:cs typeface="Times New Roman" panose="02020603050405020304" pitchFamily="18" charset="0"/>
            </a:endParaRPr>
          </a:p>
          <a:p>
            <a:pPr marL="298618" marR="5418" indent="-285750" algn="just">
              <a:spcBef>
                <a:spcPts val="432"/>
              </a:spcBef>
              <a:tabLst>
                <a:tab pos="83308" algn="l"/>
                <a:tab pos="256021" algn="l"/>
              </a:tabLst>
            </a:pPr>
            <a:r>
              <a:rPr lang="en-US" sz="2000" kern="0" spc="-35" dirty="0">
                <a:latin typeface="Times New Roman" panose="02020603050405020304" pitchFamily="18" charset="0"/>
                <a:ea typeface="Inter"/>
                <a:cs typeface="Times New Roman" panose="02020603050405020304" pitchFamily="18" charset="0"/>
              </a:rPr>
              <a:t>Sociologists, artists, economists, and anthropologists, among others, employ academic research and writing to:</a:t>
            </a:r>
            <a:endParaRPr lang="en-US" sz="2000" dirty="0">
              <a:latin typeface="Times New Roman" panose="02020603050405020304" pitchFamily="18" charset="0"/>
              <a:ea typeface="Inter"/>
              <a:cs typeface="Times New Roman" panose="02020603050405020304" pitchFamily="18" charset="0"/>
            </a:endParaRPr>
          </a:p>
          <a:p>
            <a:pPr marL="470746" indent="-457200" algn="just">
              <a:buFont typeface="+mj-lt"/>
              <a:buAutoNum type="arabicPeriod"/>
              <a:tabLst>
                <a:tab pos="379291" algn="l"/>
              </a:tabLst>
            </a:pPr>
            <a:r>
              <a:rPr lang="en-US" sz="2000" b="1" dirty="0">
                <a:latin typeface="Times New Roman" panose="02020603050405020304" pitchFamily="18" charset="0"/>
                <a:ea typeface="Inter"/>
                <a:cs typeface="Times New Roman" panose="02020603050405020304" pitchFamily="18" charset="0"/>
              </a:rPr>
              <a:t>Explore similarities and differences: </a:t>
            </a:r>
            <a:r>
              <a:rPr lang="en-US" sz="2000" dirty="0">
                <a:latin typeface="Times New Roman" panose="02020603050405020304" pitchFamily="18" charset="0"/>
                <a:ea typeface="Inter"/>
                <a:cs typeface="Times New Roman" panose="02020603050405020304" pitchFamily="18" charset="0"/>
              </a:rPr>
              <a:t>Academic research helps uncover similarities and differences between various concepts, phenomena, or perspectives.</a:t>
            </a:r>
          </a:p>
          <a:p>
            <a:pPr marL="470746" indent="-457200" algn="just">
              <a:buFont typeface="+mj-lt"/>
              <a:buAutoNum type="arabicPeriod"/>
              <a:tabLst>
                <a:tab pos="379291" algn="l"/>
              </a:tabLst>
            </a:pPr>
            <a:r>
              <a:rPr lang="en-US" sz="2000" b="1" kern="0" spc="-35" dirty="0">
                <a:latin typeface="Times New Roman" panose="02020603050405020304" pitchFamily="18" charset="0"/>
                <a:ea typeface="Inter"/>
                <a:cs typeface="Times New Roman" panose="02020603050405020304" pitchFamily="18" charset="0"/>
              </a:rPr>
              <a:t>Present logical arguments supported by evidence:</a:t>
            </a:r>
            <a:r>
              <a:rPr lang="en-US" sz="2000" kern="0" spc="-35" dirty="0">
                <a:latin typeface="Times New Roman" panose="02020603050405020304" pitchFamily="18" charset="0"/>
                <a:ea typeface="Inter"/>
                <a:cs typeface="Times New Roman" panose="02020603050405020304" pitchFamily="18" charset="0"/>
              </a:rPr>
              <a:t> It enables researchers to construct well-reasoned arguments based on empirical </a:t>
            </a:r>
            <a:r>
              <a:rPr lang="en-US" sz="2000" kern="0" spc="-35" dirty="0" err="1">
                <a:latin typeface="Times New Roman" panose="02020603050405020304" pitchFamily="18" charset="0"/>
                <a:ea typeface="Inter"/>
                <a:cs typeface="Times New Roman" panose="02020603050405020304" pitchFamily="18" charset="0"/>
              </a:rPr>
              <a:t>evidenc</a:t>
            </a:r>
            <a:endParaRPr lang="en-US" sz="2000" dirty="0">
              <a:latin typeface="Times New Roman" panose="02020603050405020304" pitchFamily="18" charset="0"/>
              <a:ea typeface="Inter"/>
              <a:cs typeface="Times New Roman" panose="02020603050405020304" pitchFamily="18" charset="0"/>
            </a:endParaRPr>
          </a:p>
        </p:txBody>
      </p:sp>
      <p:pic>
        <p:nvPicPr>
          <p:cNvPr id="7" name="Picture 6">
            <a:extLst>
              <a:ext uri="{FF2B5EF4-FFF2-40B4-BE49-F238E27FC236}">
                <a16:creationId xmlns:a16="http://schemas.microsoft.com/office/drawing/2014/main" id="{25680CC9-F400-04F3-32E0-6FF1B1202AA0}"/>
              </a:ext>
            </a:extLst>
          </p:cNvPr>
          <p:cNvPicPr>
            <a:picLocks noChangeAspect="1"/>
          </p:cNvPicPr>
          <p:nvPr/>
        </p:nvPicPr>
        <p:blipFill>
          <a:blip r:embed="rId2"/>
          <a:stretch>
            <a:fillRect/>
          </a:stretch>
        </p:blipFill>
        <p:spPr>
          <a:xfrm>
            <a:off x="8771305" y="1959411"/>
            <a:ext cx="3488227" cy="3383580"/>
          </a:xfrm>
          <a:prstGeom prst="rect">
            <a:avLst/>
          </a:prstGeom>
        </p:spPr>
      </p:pic>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5221" y="241776"/>
            <a:ext cx="1117601" cy="1097280"/>
          </a:xfrm>
          <a:prstGeom prst="rect">
            <a:avLst/>
          </a:prstGeom>
        </p:spPr>
      </p:pic>
    </p:spTree>
    <p:extLst>
      <p:ext uri="{BB962C8B-B14F-4D97-AF65-F5344CB8AC3E}">
        <p14:creationId xmlns:p14="http://schemas.microsoft.com/office/powerpoint/2010/main" val="544206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21">
              <a:defRPr/>
            </a:pPr>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defTabSz="975321">
              <a:defRPr/>
            </a:pPr>
            <a:endParaRPr lang="en-US" sz="192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317466" y="294465"/>
            <a:ext cx="11224293" cy="1628883"/>
          </a:xfrm>
        </p:spPr>
        <p:txBody>
          <a:bodyPr>
            <a:normAutofit/>
          </a:bodyPr>
          <a:lstStyle/>
          <a:p>
            <a:pPr algn="ctr"/>
            <a:r>
              <a:rPr lang="en-US" sz="4266" dirty="0">
                <a:latin typeface="Times New Roman" panose="02020603050405020304" pitchFamily="18" charset="0"/>
                <a:cs typeface="Times New Roman" panose="02020603050405020304" pitchFamily="18" charset="0"/>
              </a:rPr>
              <a:t>Continue..</a:t>
            </a:r>
            <a:endParaRPr lang="en-US" sz="384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641130" y="1828800"/>
            <a:ext cx="10720553" cy="4594233"/>
          </a:xfrm>
        </p:spPr>
        <p:txBody>
          <a:bodyPr>
            <a:noAutofit/>
          </a:bodyPr>
          <a:lstStyle/>
          <a:p>
            <a:pPr marL="527218" marR="5418" indent="-514350">
              <a:lnSpc>
                <a:spcPct val="89300"/>
              </a:lnSpc>
              <a:spcBef>
                <a:spcPts val="432"/>
              </a:spcBef>
              <a:buAutoNum type="arabicPeriod" startAt="3"/>
              <a:tabLst>
                <a:tab pos="83308" algn="l"/>
                <a:tab pos="256021" algn="l"/>
              </a:tabLst>
            </a:pPr>
            <a:r>
              <a:rPr lang="en-US" sz="3600" b="1" kern="0" spc="-35" dirty="0">
                <a:solidFill>
                  <a:srgbClr val="272525"/>
                </a:solidFill>
                <a:latin typeface="Times New Roman" panose="02020603050405020304" pitchFamily="18" charset="0"/>
                <a:ea typeface="Inter" pitchFamily="34" charset="-122"/>
                <a:cs typeface="Times New Roman" panose="02020603050405020304" pitchFamily="18" charset="0"/>
              </a:rPr>
              <a:t>Challenge existing arguments:</a:t>
            </a:r>
            <a:r>
              <a:rPr lang="en-US" sz="3600" kern="0" spc="-35" dirty="0">
                <a:solidFill>
                  <a:srgbClr val="272525"/>
                </a:solidFill>
                <a:latin typeface="Times New Roman" panose="02020603050405020304" pitchFamily="18" charset="0"/>
                <a:ea typeface="Inter" pitchFamily="34" charset="-122"/>
                <a:cs typeface="Times New Roman" panose="02020603050405020304" pitchFamily="18" charset="0"/>
              </a:rPr>
              <a:t> Academic research encourages the critical evaluation of existing arguments and theories, fostering intellectual growth.</a:t>
            </a:r>
          </a:p>
          <a:p>
            <a:pPr marL="527218" marR="5418" indent="-514350">
              <a:lnSpc>
                <a:spcPct val="89300"/>
              </a:lnSpc>
              <a:spcBef>
                <a:spcPts val="432"/>
              </a:spcBef>
              <a:buAutoNum type="arabicPeriod" startAt="3"/>
              <a:tabLst>
                <a:tab pos="83308" algn="l"/>
                <a:tab pos="256021" algn="l"/>
              </a:tabLst>
            </a:pPr>
            <a:endParaRPr lang="en-US" sz="3600" dirty="0">
              <a:latin typeface="Times New Roman" panose="02020603050405020304" pitchFamily="18" charset="0"/>
              <a:cs typeface="Times New Roman" panose="02020603050405020304" pitchFamily="18" charset="0"/>
            </a:endParaRPr>
          </a:p>
          <a:p>
            <a:pPr marL="527218" marR="5418" indent="-514350">
              <a:lnSpc>
                <a:spcPct val="89300"/>
              </a:lnSpc>
              <a:spcBef>
                <a:spcPts val="432"/>
              </a:spcBef>
              <a:buAutoNum type="arabicPeriod" startAt="3"/>
              <a:tabLst>
                <a:tab pos="83308" algn="l"/>
                <a:tab pos="256021" algn="l"/>
              </a:tabLst>
            </a:pPr>
            <a:r>
              <a:rPr lang="en-US" sz="3600" b="1" kern="0" spc="-35" dirty="0">
                <a:solidFill>
                  <a:srgbClr val="272525"/>
                </a:solidFill>
                <a:latin typeface="Times New Roman" panose="02020603050405020304" pitchFamily="18" charset="0"/>
                <a:ea typeface="Inter" pitchFamily="34" charset="-122"/>
                <a:cs typeface="Times New Roman" panose="02020603050405020304" pitchFamily="18" charset="0"/>
              </a:rPr>
              <a:t>Introduce new ideas or perspectives:</a:t>
            </a:r>
            <a:r>
              <a:rPr lang="en-US" sz="3600" kern="0" spc="-35" dirty="0">
                <a:solidFill>
                  <a:srgbClr val="272525"/>
                </a:solidFill>
                <a:latin typeface="Times New Roman" panose="02020603050405020304" pitchFamily="18" charset="0"/>
                <a:ea typeface="Inter" pitchFamily="34" charset="-122"/>
                <a:cs typeface="Times New Roman" panose="02020603050405020304" pitchFamily="18" charset="0"/>
              </a:rPr>
              <a:t> It allows researchers to communicate novel ideas or provide fresh perspectives on existing concepts or theories.</a:t>
            </a:r>
            <a:endParaRPr lang="en-US" sz="3600" dirty="0">
              <a:latin typeface="Times New Roman" panose="02020603050405020304" pitchFamily="18" charset="0"/>
              <a:cs typeface="Times New Roman" panose="02020603050405020304" pitchFamily="18" charset="0"/>
            </a:endParaRPr>
          </a:p>
          <a:p>
            <a:pPr marL="527219" marR="5418" indent="-514350">
              <a:lnSpc>
                <a:spcPct val="89300"/>
              </a:lnSpc>
              <a:spcBef>
                <a:spcPts val="432"/>
              </a:spcBef>
              <a:buFont typeface="+mj-lt"/>
              <a:buAutoNum type="arabicPeriod"/>
              <a:tabLst>
                <a:tab pos="83308" algn="l"/>
                <a:tab pos="256021" algn="l"/>
              </a:tabLst>
            </a:pPr>
            <a:endParaRPr lang="en-US" sz="36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5221" y="241776"/>
            <a:ext cx="1117601" cy="1097280"/>
          </a:xfrm>
          <a:prstGeom prst="rect">
            <a:avLst/>
          </a:prstGeom>
        </p:spPr>
      </p:pic>
    </p:spTree>
    <p:extLst>
      <p:ext uri="{BB962C8B-B14F-4D97-AF65-F5344CB8AC3E}">
        <p14:creationId xmlns:p14="http://schemas.microsoft.com/office/powerpoint/2010/main" val="1806584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7315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612" y="253593"/>
            <a:ext cx="8035626" cy="68080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MY"/>
          </a:p>
        </p:txBody>
      </p:sp>
      <p:sp>
        <p:nvSpPr>
          <p:cNvPr id="20" name="Rectangle 19">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999" y="419589"/>
            <a:ext cx="7695417" cy="6463224"/>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335881" y="432387"/>
            <a:ext cx="7695417" cy="1860462"/>
          </a:xfrm>
        </p:spPr>
        <p:txBody>
          <a:bodyPr vert="horz" lIns="91440" tIns="45720" rIns="91440" bIns="45720" rtlCol="0" anchor="ctr">
            <a:normAutofit/>
          </a:bodyPr>
          <a:lstStyle/>
          <a:p>
            <a:pPr algn="ctr" defTabSz="914400"/>
            <a:r>
              <a:rPr lang="en-US" sz="4800" dirty="0">
                <a:latin typeface="Times New Roman" panose="02020603050405020304" pitchFamily="18" charset="0"/>
                <a:cs typeface="Times New Roman" panose="02020603050405020304" pitchFamily="18" charset="0"/>
              </a:rPr>
              <a:t>Explore similarities and differences</a:t>
            </a:r>
          </a:p>
        </p:txBody>
      </p:sp>
      <p:sp>
        <p:nvSpPr>
          <p:cNvPr id="7" name="object 6">
            <a:extLst>
              <a:ext uri="{FF2B5EF4-FFF2-40B4-BE49-F238E27FC236}">
                <a16:creationId xmlns:a16="http://schemas.microsoft.com/office/drawing/2014/main" id="{C72F2294-21CF-45AC-A9A3-0C8DBDBC213A}"/>
              </a:ext>
            </a:extLst>
          </p:cNvPr>
          <p:cNvSpPr txBox="1"/>
          <p:nvPr/>
        </p:nvSpPr>
        <p:spPr>
          <a:xfrm>
            <a:off x="360999" y="2545689"/>
            <a:ext cx="7887922" cy="4337124"/>
          </a:xfrm>
          <a:prstGeom prst="rect">
            <a:avLst/>
          </a:prstGeom>
        </p:spPr>
        <p:txBody>
          <a:bodyPr vert="horz" lIns="91440" tIns="45720" rIns="91440" bIns="45720" rtlCol="0">
            <a:normAutofit fontScale="92500" lnSpcReduction="10000"/>
          </a:bodyPr>
          <a:lstStyle/>
          <a:p>
            <a:pPr marL="256021" marR="35897" indent="-182880" defTabSz="914400">
              <a:lnSpc>
                <a:spcPct val="90000"/>
              </a:lnSpc>
              <a:spcBef>
                <a:spcPts val="453"/>
              </a:spcBef>
              <a:buClr>
                <a:schemeClr val="tx1">
                  <a:lumMod val="85000"/>
                  <a:lumOff val="15000"/>
                </a:schemeClr>
              </a:buClr>
              <a:buFont typeface="Garamond" pitchFamily="18" charset="0"/>
              <a:buChar char="◦"/>
              <a:tabLst>
                <a:tab pos="257376" algn="l"/>
              </a:tabLst>
            </a:pPr>
            <a:r>
              <a:rPr lang="en-US" sz="2000" dirty="0">
                <a:latin typeface="Times New Roman" panose="02020603050405020304" pitchFamily="18" charset="0"/>
                <a:cs typeface="Times New Roman" panose="02020603050405020304" pitchFamily="18" charset="0"/>
              </a:rPr>
              <a:t>Academic</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thinking</a:t>
            </a:r>
            <a:r>
              <a:rPr lang="en-US" sz="2000" spc="-32"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often</a:t>
            </a:r>
            <a:r>
              <a:rPr lang="en-US" sz="2000" spc="-16"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involves</a:t>
            </a:r>
            <a:r>
              <a:rPr lang="en-US" sz="2000" spc="-16"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close</a:t>
            </a:r>
            <a:r>
              <a:rPr lang="en-US" sz="2000" spc="-27"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study</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a:t>
            </a:r>
            <a:r>
              <a:rPr lang="en-US" sz="2000" spc="-5"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examples.</a:t>
            </a:r>
            <a:r>
              <a:rPr lang="en-US" sz="2000" spc="-155" dirty="0">
                <a:latin typeface="Times New Roman" panose="02020603050405020304" pitchFamily="18" charset="0"/>
                <a:cs typeface="Times New Roman" panose="02020603050405020304" pitchFamily="18" charset="0"/>
              </a:rPr>
              <a:t> </a:t>
            </a:r>
            <a:r>
              <a:rPr lang="en-US" sz="2000" spc="-27" dirty="0">
                <a:latin typeface="Times New Roman" panose="02020603050405020304" pitchFamily="18" charset="0"/>
                <a:cs typeface="Times New Roman" panose="02020603050405020304" pitchFamily="18" charset="0"/>
              </a:rPr>
              <a:t>Any </a:t>
            </a:r>
            <a:r>
              <a:rPr lang="en-US" sz="2000" dirty="0">
                <a:latin typeface="Times New Roman" panose="02020603050405020304" pitchFamily="18" charset="0"/>
                <a:cs typeface="Times New Roman" panose="02020603050405020304" pitchFamily="18" charset="0"/>
              </a:rPr>
              <a:t>time</a:t>
            </a:r>
            <a:r>
              <a:rPr lang="en-US" sz="2000" spc="-27"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you</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gather</a:t>
            </a:r>
            <a:r>
              <a:rPr lang="en-US" sz="2000" spc="-27"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multiple</a:t>
            </a:r>
            <a:r>
              <a:rPr lang="en-US" sz="2000" spc="-32"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examples</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a:t>
            </a:r>
            <a:r>
              <a:rPr lang="en-US" sz="2000" spc="-27"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topic</a:t>
            </a:r>
            <a:r>
              <a:rPr lang="en-US" sz="2000" spc="-27"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study</a:t>
            </a:r>
            <a:r>
              <a:rPr lang="en-US" sz="2000" spc="-22"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them,</a:t>
            </a:r>
          </a:p>
          <a:p>
            <a:pPr marL="256021" marR="35897" indent="-182880" defTabSz="914400">
              <a:lnSpc>
                <a:spcPct val="90000"/>
              </a:lnSpc>
              <a:spcBef>
                <a:spcPts val="453"/>
              </a:spcBef>
              <a:buClr>
                <a:schemeClr val="tx1">
                  <a:lumMod val="85000"/>
                  <a:lumOff val="15000"/>
                </a:schemeClr>
              </a:buClr>
              <a:buFont typeface="Garamond" pitchFamily="18" charset="0"/>
              <a:buChar char="◦"/>
              <a:tabLst>
                <a:tab pos="257376" algn="l"/>
              </a:tabLst>
            </a:pPr>
            <a:endParaRPr lang="en-US" sz="2000" dirty="0">
              <a:latin typeface="Times New Roman" panose="02020603050405020304" pitchFamily="18" charset="0"/>
              <a:cs typeface="Times New Roman" panose="02020603050405020304" pitchFamily="18" charset="0"/>
            </a:endParaRPr>
          </a:p>
          <a:p>
            <a:pPr marL="257376" indent="-182880" defTabSz="914400">
              <a:lnSpc>
                <a:spcPct val="90000"/>
              </a:lnSpc>
              <a:buClr>
                <a:schemeClr val="tx1">
                  <a:lumMod val="85000"/>
                  <a:lumOff val="15000"/>
                </a:schemeClr>
              </a:buClr>
              <a:buFont typeface="Garamond" pitchFamily="18" charset="0"/>
              <a:buChar char="◦"/>
            </a:pPr>
            <a:r>
              <a:rPr lang="en-US" sz="2000" dirty="0">
                <a:latin typeface="Times New Roman" panose="02020603050405020304" pitchFamily="18" charset="0"/>
                <a:cs typeface="Times New Roman" panose="02020603050405020304" pitchFamily="18" charset="0"/>
              </a:rPr>
              <a:t>you’ll</a:t>
            </a:r>
            <a:r>
              <a:rPr lang="en-US" sz="2000" spc="-37"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have</a:t>
            </a:r>
            <a:r>
              <a:rPr lang="en-US" sz="2000" spc="-22"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a:t>
            </a:r>
            <a:r>
              <a:rPr lang="en-US" sz="2000" spc="-16"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occasion</a:t>
            </a:r>
            <a:r>
              <a:rPr lang="en-US" sz="2000" spc="-32"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a:t>
            </a:r>
            <a:r>
              <a:rPr lang="en-US" sz="2000" spc="-22"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make</a:t>
            </a:r>
            <a:r>
              <a:rPr lang="en-US" sz="2000" spc="-16"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comparisons</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a:t>
            </a:r>
            <a:r>
              <a:rPr lang="en-US" sz="2000" spc="-22"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contrasts.</a:t>
            </a:r>
            <a:endParaRPr lang="en-US" sz="2000" dirty="0">
              <a:latin typeface="Times New Roman" panose="02020603050405020304" pitchFamily="18" charset="0"/>
              <a:cs typeface="Times New Roman" panose="02020603050405020304" pitchFamily="18" charset="0"/>
            </a:endParaRPr>
          </a:p>
          <a:p>
            <a:pPr marL="256021" marR="678661" indent="-182880" defTabSz="914400">
              <a:lnSpc>
                <a:spcPct val="90000"/>
              </a:lnSpc>
              <a:spcBef>
                <a:spcPts val="1110"/>
              </a:spcBef>
              <a:buClr>
                <a:schemeClr val="tx1">
                  <a:lumMod val="85000"/>
                  <a:lumOff val="15000"/>
                </a:schemeClr>
              </a:buClr>
              <a:buFont typeface="Garamond" pitchFamily="18" charset="0"/>
              <a:buChar char="◦"/>
              <a:tabLst>
                <a:tab pos="257376" algn="l"/>
              </a:tabLst>
            </a:pPr>
            <a:r>
              <a:rPr lang="en-US" sz="2000" dirty="0">
                <a:latin typeface="Times New Roman" panose="02020603050405020304" pitchFamily="18" charset="0"/>
                <a:cs typeface="Times New Roman" panose="02020603050405020304" pitchFamily="18" charset="0"/>
              </a:rPr>
              <a:t>For instance, if you were researching </a:t>
            </a:r>
            <a:r>
              <a:rPr lang="en-US" sz="2000" dirty="0">
                <a:highlight>
                  <a:srgbClr val="00FFFF"/>
                </a:highlight>
                <a:latin typeface="Times New Roman" panose="02020603050405020304" pitchFamily="18" charset="0"/>
                <a:cs typeface="Times New Roman" panose="02020603050405020304" pitchFamily="18" charset="0"/>
              </a:rPr>
              <a:t>the topic of fruit</a:t>
            </a:r>
            <a:r>
              <a:rPr lang="en-US" sz="2000" dirty="0">
                <a:latin typeface="Times New Roman" panose="02020603050405020304" pitchFamily="18" charset="0"/>
                <a:cs typeface="Times New Roman" panose="02020603050405020304" pitchFamily="18" charset="0"/>
              </a:rPr>
              <a:t>, you would quickly realize that </a:t>
            </a:r>
            <a:r>
              <a:rPr lang="en-US" sz="2000" b="1" dirty="0">
                <a:highlight>
                  <a:srgbClr val="FFFF00"/>
                </a:highlight>
                <a:latin typeface="Times New Roman" panose="02020603050405020304" pitchFamily="18" charset="0"/>
                <a:cs typeface="Times New Roman" panose="02020603050405020304" pitchFamily="18" charset="0"/>
              </a:rPr>
              <a:t>there is no single definition or form that encompasses all fruits.</a:t>
            </a:r>
          </a:p>
          <a:p>
            <a:pPr marL="256021" marR="5418" indent="-182880" defTabSz="914400">
              <a:lnSpc>
                <a:spcPct val="90000"/>
              </a:lnSpc>
              <a:spcBef>
                <a:spcPts val="1083"/>
              </a:spcBef>
              <a:buClr>
                <a:schemeClr val="tx1">
                  <a:lumMod val="85000"/>
                  <a:lumOff val="15000"/>
                </a:schemeClr>
              </a:buClr>
              <a:buFont typeface="Garamond" pitchFamily="18" charset="0"/>
              <a:buChar char="◦"/>
              <a:tabLst>
                <a:tab pos="257376" algn="l"/>
              </a:tabLst>
            </a:pPr>
            <a:r>
              <a:rPr lang="en-US" sz="2000" dirty="0">
                <a:latin typeface="Times New Roman" panose="02020603050405020304" pitchFamily="18" charset="0"/>
                <a:cs typeface="Times New Roman" panose="02020603050405020304" pitchFamily="18" charset="0"/>
              </a:rPr>
              <a:t>How</a:t>
            </a:r>
            <a:r>
              <a:rPr lang="en-US" sz="2000" spc="-58"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would</a:t>
            </a:r>
            <a:r>
              <a:rPr lang="en-US" sz="2000" spc="-27"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you</a:t>
            </a:r>
            <a:r>
              <a:rPr lang="en-US" sz="2000" spc="-53"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treat</a:t>
            </a:r>
            <a:r>
              <a:rPr lang="en-US" sz="2000" spc="-58"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a:t>
            </a:r>
            <a:r>
              <a:rPr lang="en-US" sz="2000" spc="-48"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differences</a:t>
            </a:r>
            <a:r>
              <a:rPr lang="en-US" sz="2000" spc="-7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a:t>
            </a:r>
            <a:r>
              <a:rPr lang="en-US" sz="2000" spc="-53"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a:t>
            </a:r>
            <a:r>
              <a:rPr lang="en-US" sz="2000" spc="-53"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similarities</a:t>
            </a:r>
            <a:r>
              <a:rPr lang="en-US" sz="2000" spc="-80" dirty="0">
                <a:latin typeface="Times New Roman" panose="02020603050405020304" pitchFamily="18" charset="0"/>
                <a:cs typeface="Times New Roman" panose="02020603050405020304" pitchFamily="18" charset="0"/>
              </a:rPr>
              <a:t> </a:t>
            </a:r>
            <a:r>
              <a:rPr lang="en-US" sz="2000" spc="-27" dirty="0">
                <a:latin typeface="Times New Roman" panose="02020603050405020304" pitchFamily="18" charset="0"/>
                <a:cs typeface="Times New Roman" panose="02020603050405020304" pitchFamily="18" charset="0"/>
              </a:rPr>
              <a:t>you </a:t>
            </a:r>
            <a:r>
              <a:rPr lang="en-US" sz="2000" dirty="0">
                <a:latin typeface="Times New Roman" panose="02020603050405020304" pitchFamily="18" charset="0"/>
                <a:cs typeface="Times New Roman" panose="02020603050405020304" pitchFamily="18" charset="0"/>
              </a:rPr>
              <a:t>found?</a:t>
            </a:r>
            <a:r>
              <a:rPr lang="en-US" sz="2000" spc="-117"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What</a:t>
            </a:r>
            <a:r>
              <a:rPr lang="en-US" sz="2000" spc="-7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conclusions</a:t>
            </a:r>
            <a:r>
              <a:rPr lang="en-US" sz="2000" spc="-8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would</a:t>
            </a:r>
            <a:r>
              <a:rPr lang="en-US" sz="2000" spc="-58"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you</a:t>
            </a:r>
            <a:r>
              <a:rPr lang="en-US" sz="2000" spc="-85"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draw?</a:t>
            </a:r>
          </a:p>
          <a:p>
            <a:pPr marL="256021" marR="5418" indent="-182880" defTabSz="914400">
              <a:lnSpc>
                <a:spcPct val="90000"/>
              </a:lnSpc>
              <a:spcBef>
                <a:spcPts val="1083"/>
              </a:spcBef>
              <a:buClr>
                <a:schemeClr val="tx1">
                  <a:lumMod val="85000"/>
                  <a:lumOff val="15000"/>
                </a:schemeClr>
              </a:buClr>
              <a:buFont typeface="Garamond" pitchFamily="18" charset="0"/>
              <a:buChar char="◦"/>
              <a:tabLst>
                <a:tab pos="257376" algn="l"/>
              </a:tabLst>
            </a:pPr>
            <a:r>
              <a:rPr lang="en-US" sz="2000" spc="-37" dirty="0">
                <a:latin typeface="Times New Roman" panose="02020603050405020304" pitchFamily="18" charset="0"/>
                <a:cs typeface="Times New Roman" panose="02020603050405020304" pitchFamily="18" charset="0"/>
              </a:rPr>
              <a:t>Considering the differences and similarities </a:t>
            </a:r>
            <a:r>
              <a:rPr lang="en-US" sz="2000" spc="-37" dirty="0">
                <a:highlight>
                  <a:srgbClr val="00FF00"/>
                </a:highlight>
                <a:latin typeface="Times New Roman" panose="02020603050405020304" pitchFamily="18" charset="0"/>
                <a:cs typeface="Times New Roman" panose="02020603050405020304" pitchFamily="18" charset="0"/>
              </a:rPr>
              <a:t>you find can lead to valuable insights and conclusions.</a:t>
            </a:r>
            <a:endParaRPr lang="en-US" sz="2000" dirty="0">
              <a:highlight>
                <a:srgbClr val="00FF00"/>
              </a:highlight>
              <a:latin typeface="Times New Roman" panose="02020603050405020304" pitchFamily="18" charset="0"/>
              <a:cs typeface="Times New Roman" panose="02020603050405020304" pitchFamily="18" charset="0"/>
            </a:endParaRPr>
          </a:p>
          <a:p>
            <a:pPr marL="256021" marR="294628" indent="-182880" defTabSz="914400">
              <a:lnSpc>
                <a:spcPct val="90000"/>
              </a:lnSpc>
              <a:spcBef>
                <a:spcPts val="1060"/>
              </a:spcBef>
              <a:buClr>
                <a:schemeClr val="tx1">
                  <a:lumMod val="85000"/>
                  <a:lumOff val="15000"/>
                </a:schemeClr>
              </a:buClr>
              <a:buFont typeface="Garamond" pitchFamily="18" charset="0"/>
              <a:buChar char="◦"/>
              <a:tabLst>
                <a:tab pos="257376" algn="l"/>
              </a:tabLst>
            </a:pPr>
            <a:r>
              <a:rPr lang="en-US" sz="2000" dirty="0">
                <a:latin typeface="Times New Roman" panose="02020603050405020304" pitchFamily="18" charset="0"/>
                <a:cs typeface="Times New Roman" panose="02020603050405020304" pitchFamily="18" charset="0"/>
              </a:rPr>
              <a:t>In college-level work, you will frequently encounter situations where you need to observe and explain both the </a:t>
            </a:r>
            <a:r>
              <a:rPr lang="en-US" sz="2000" b="1" i="1" u="sng" dirty="0">
                <a:latin typeface="Times New Roman" panose="02020603050405020304" pitchFamily="18" charset="0"/>
                <a:cs typeface="Times New Roman" panose="02020603050405020304" pitchFamily="18" charset="0"/>
              </a:rPr>
              <a:t>similarities and differences in your analysis.</a:t>
            </a:r>
          </a:p>
        </p:txBody>
      </p:sp>
      <p:pic>
        <p:nvPicPr>
          <p:cNvPr id="3" name="Picture 2">
            <a:extLst>
              <a:ext uri="{FF2B5EF4-FFF2-40B4-BE49-F238E27FC236}">
                <a16:creationId xmlns:a16="http://schemas.microsoft.com/office/drawing/2014/main" id="{6D471D47-5925-6BAA-3809-A8E55150534F}"/>
              </a:ext>
            </a:extLst>
          </p:cNvPr>
          <p:cNvPicPr>
            <a:picLocks noChangeAspect="1"/>
          </p:cNvPicPr>
          <p:nvPr/>
        </p:nvPicPr>
        <p:blipFill>
          <a:blip r:embed="rId2"/>
          <a:stretch>
            <a:fillRect/>
          </a:stretch>
        </p:blipFill>
        <p:spPr>
          <a:xfrm>
            <a:off x="8328907" y="1870841"/>
            <a:ext cx="4399121" cy="4183118"/>
          </a:xfrm>
          <a:prstGeom prst="rect">
            <a:avLst/>
          </a:prstGeom>
        </p:spPr>
      </p:pic>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5221" y="241776"/>
            <a:ext cx="1117601" cy="1097280"/>
          </a:xfrm>
          <a:prstGeom prst="rect">
            <a:avLst/>
          </a:prstGeom>
        </p:spPr>
      </p:pic>
    </p:spTree>
    <p:extLst>
      <p:ext uri="{BB962C8B-B14F-4D97-AF65-F5344CB8AC3E}">
        <p14:creationId xmlns:p14="http://schemas.microsoft.com/office/powerpoint/2010/main" val="3376585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3E0B076-70B2-4BA7-B180-209E6D801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7315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C1262DB-2217-4833-97B6-F2E848AE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430" y="253593"/>
            <a:ext cx="12308739" cy="68080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MY"/>
          </a:p>
        </p:txBody>
      </p:sp>
      <p:sp>
        <p:nvSpPr>
          <p:cNvPr id="20" name="Rectangle 19">
            <a:extLst>
              <a:ext uri="{FF2B5EF4-FFF2-40B4-BE49-F238E27FC236}">
                <a16:creationId xmlns:a16="http://schemas.microsoft.com/office/drawing/2014/main" id="{96E31C53-2B4C-4EC3-ABBE-C7A406EE0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0448" y="399897"/>
            <a:ext cx="12020703" cy="6515405"/>
          </a:xfrm>
          <a:prstGeom prst="rect">
            <a:avLst/>
          </a:prstGeom>
          <a:noFill/>
          <a:ln w="6350" cap="sq" cmpd="sng" algn="ctr">
            <a:solidFill>
              <a:schemeClr val="tx1">
                <a:lumMod val="85000"/>
                <a:lumOff val="15000"/>
              </a:schemeClr>
            </a:solidFill>
            <a:prstDash val="solid"/>
            <a:miter lim="800000"/>
          </a:ln>
          <a:effectLst/>
        </p:spPr>
        <p:txBody>
          <a:bodyPr/>
          <a:lstStyle/>
          <a:p>
            <a:endParaRPr lang="en-MY"/>
          </a:p>
        </p:txBody>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214734" y="481558"/>
            <a:ext cx="10561320" cy="907216"/>
          </a:xfrm>
        </p:spPr>
        <p:txBody>
          <a:bodyPr>
            <a:normAutofit/>
          </a:bodyPr>
          <a:lstStyle/>
          <a:p>
            <a:pPr algn="ctr"/>
            <a:r>
              <a:rPr lang="en-US" dirty="0">
                <a:latin typeface="Times New Roman" panose="02020603050405020304" pitchFamily="18" charset="0"/>
                <a:cs typeface="Times New Roman" panose="02020603050405020304" pitchFamily="18" charset="0"/>
              </a:rPr>
              <a:t>Arguing With Logic &amp; Evidence </a:t>
            </a:r>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464820" y="1470435"/>
            <a:ext cx="8821419" cy="5444867"/>
          </a:xfrm>
        </p:spPr>
        <p:txBody>
          <a:bodyPr>
            <a:normAutofit/>
          </a:bodyPr>
          <a:lstStyle/>
          <a:p>
            <a:pPr marL="0" indent="0">
              <a:lnSpc>
                <a:spcPct val="10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In </a:t>
            </a:r>
            <a:r>
              <a:rPr lang="en-US" sz="2000" dirty="0">
                <a:highlight>
                  <a:srgbClr val="00FF00"/>
                </a:highlight>
                <a:latin typeface="Times New Roman" panose="02020603050405020304" pitchFamily="18" charset="0"/>
                <a:cs typeface="Times New Roman" panose="02020603050405020304" pitchFamily="18" charset="0"/>
              </a:rPr>
              <a:t>social settings</a:t>
            </a:r>
            <a:r>
              <a:rPr lang="en-US" sz="2000" dirty="0">
                <a:latin typeface="Times New Roman" panose="02020603050405020304" pitchFamily="18" charset="0"/>
                <a:cs typeface="Times New Roman" panose="02020603050405020304" pitchFamily="18" charset="0"/>
              </a:rPr>
              <a:t>, </a:t>
            </a:r>
            <a:r>
              <a:rPr lang="en-US" sz="2000" dirty="0">
                <a:highlight>
                  <a:srgbClr val="00FF00"/>
                </a:highlight>
                <a:latin typeface="Times New Roman" panose="02020603050405020304" pitchFamily="18" charset="0"/>
                <a:cs typeface="Times New Roman" panose="02020603050405020304" pitchFamily="18" charset="0"/>
              </a:rPr>
              <a:t>few people want to be known for arguing all the time</a:t>
            </a:r>
            <a:r>
              <a:rPr lang="en-US" sz="2000" dirty="0">
                <a:latin typeface="Times New Roman" panose="02020603050405020304" pitchFamily="18" charset="0"/>
                <a:cs typeface="Times New Roman" panose="02020603050405020304" pitchFamily="18" charset="0"/>
              </a:rPr>
              <a:t>. However, in </a:t>
            </a:r>
            <a:r>
              <a:rPr lang="en-US" sz="2000" dirty="0">
                <a:highlight>
                  <a:srgbClr val="FFFF00"/>
                </a:highlight>
                <a:latin typeface="Times New Roman" panose="02020603050405020304" pitchFamily="18" charset="0"/>
                <a:cs typeface="Times New Roman" panose="02020603050405020304" pitchFamily="18" charset="0"/>
              </a:rPr>
              <a:t>academic settings</a:t>
            </a:r>
            <a:r>
              <a:rPr lang="en-US" sz="2000"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the ability to argue using logic and evidence is highly valued</a:t>
            </a:r>
            <a:r>
              <a:rPr lang="en-US" sz="2000" dirty="0">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This includes presenting one's own work and critically reviewing the work of others.</a:t>
            </a:r>
          </a:p>
          <a:p>
            <a:pPr marL="0" indent="0">
              <a:lnSpc>
                <a:spcPct val="100000"/>
              </a:lnSpc>
              <a:spcBef>
                <a:spcPts val="0"/>
              </a:spcBef>
              <a:spcAft>
                <a:spcPts val="600"/>
              </a:spcAft>
              <a:buNone/>
            </a:pPr>
            <a:endParaRPr lang="en-US" sz="2000" dirty="0">
              <a:latin typeface="Times New Roman" panose="02020603050405020304" pitchFamily="18" charset="0"/>
              <a:cs typeface="Times New Roman" panose="02020603050405020304" pitchFamily="18" charset="0"/>
            </a:endParaRPr>
          </a:p>
          <a:p>
            <a:pPr marL="0" indent="0">
              <a:lnSpc>
                <a:spcPct val="10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In a college setting, argumentation plays a central role </a:t>
            </a:r>
            <a:r>
              <a:rPr lang="en-US" sz="2000" b="1" dirty="0">
                <a:latin typeface="Times New Roman" panose="02020603050405020304" pitchFamily="18" charset="0"/>
                <a:cs typeface="Times New Roman" panose="02020603050405020304" pitchFamily="18" charset="0"/>
              </a:rPr>
              <a:t>in building our knowledge of the world</a:t>
            </a:r>
            <a:r>
              <a:rPr lang="en-US" sz="2000" dirty="0">
                <a:latin typeface="Times New Roman" panose="02020603050405020304" pitchFamily="18" charset="0"/>
                <a:cs typeface="Times New Roman" panose="02020603050405020304" pitchFamily="18" charset="0"/>
              </a:rPr>
              <a:t>. It involves </a:t>
            </a:r>
            <a:r>
              <a:rPr lang="en-US" sz="2000" dirty="0">
                <a:highlight>
                  <a:srgbClr val="FFFF00"/>
                </a:highlight>
                <a:latin typeface="Times New Roman" panose="02020603050405020304" pitchFamily="18" charset="0"/>
                <a:cs typeface="Times New Roman" panose="02020603050405020304" pitchFamily="18" charset="0"/>
              </a:rPr>
              <a:t>examining evidence</a:t>
            </a:r>
            <a:r>
              <a:rPr lang="en-US" sz="2000"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drawing conclusions</a:t>
            </a:r>
            <a:r>
              <a:rPr lang="en-US" sz="2000" dirty="0">
                <a:latin typeface="Times New Roman" panose="02020603050405020304" pitchFamily="18" charset="0"/>
                <a:cs typeface="Times New Roman" panose="02020603050405020304" pitchFamily="18" charset="0"/>
              </a:rPr>
              <a:t>, and </a:t>
            </a:r>
            <a:r>
              <a:rPr lang="en-US" sz="2000" dirty="0">
                <a:highlight>
                  <a:srgbClr val="FFFF00"/>
                </a:highlight>
                <a:latin typeface="Times New Roman" panose="02020603050405020304" pitchFamily="18" charset="0"/>
                <a:cs typeface="Times New Roman" panose="02020603050405020304" pitchFamily="18" charset="0"/>
              </a:rPr>
              <a:t>persuasively convincing others of the validity and reasonableness of our viewpoints</a:t>
            </a:r>
            <a:r>
              <a:rPr lang="en-US" sz="2000" dirty="0">
                <a:latin typeface="Times New Roman" panose="02020603050405020304" pitchFamily="18" charset="0"/>
                <a:cs typeface="Times New Roman" panose="02020603050405020304" pitchFamily="18" charset="0"/>
              </a:rPr>
              <a:t>. Developing strong argumentation skills is a fundamental aspect of the college learning experience.</a:t>
            </a:r>
          </a:p>
          <a:p>
            <a:pPr marL="0" indent="0">
              <a:lnSpc>
                <a:spcPct val="100000"/>
              </a:lnSpc>
              <a:spcBef>
                <a:spcPts val="0"/>
              </a:spcBef>
              <a:spcAft>
                <a:spcPts val="600"/>
              </a:spcAft>
              <a:buNone/>
            </a:pPr>
            <a:endParaRPr lang="en-US" sz="2000" dirty="0">
              <a:latin typeface="Times New Roman" panose="02020603050405020304" pitchFamily="18" charset="0"/>
              <a:cs typeface="Times New Roman" panose="02020603050405020304" pitchFamily="18" charset="0"/>
            </a:endParaRPr>
          </a:p>
          <a:p>
            <a:pPr marL="0" indent="0">
              <a:lnSpc>
                <a:spcPct val="10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Let's consider an example. Imagine you are trapped in an Arctic outpost, and winter is approaching. Your urgent need is insulation to prevent freezing to death. In this situation, </a:t>
            </a:r>
            <a:r>
              <a:rPr lang="en-US" sz="2000" dirty="0">
                <a:highlight>
                  <a:srgbClr val="00FF00"/>
                </a:highlight>
                <a:latin typeface="Times New Roman" panose="02020603050405020304" pitchFamily="18" charset="0"/>
                <a:cs typeface="Times New Roman" panose="02020603050405020304" pitchFamily="18" charset="0"/>
              </a:rPr>
              <a:t>wouldn't three pounds of feathers (to make a down blanket) be far more valuable to you than three pounds of gold? </a:t>
            </a:r>
            <a:r>
              <a:rPr lang="en-US" sz="2000" dirty="0">
                <a:latin typeface="Times New Roman" panose="02020603050405020304" pitchFamily="18" charset="0"/>
                <a:cs typeface="Times New Roman" panose="02020603050405020304" pitchFamily="18" charset="0"/>
              </a:rPr>
              <a:t>Arguing the point challenges the conventional notion of value and prompts critical thinking.</a:t>
            </a:r>
          </a:p>
          <a:p>
            <a:pPr marL="0" indent="0">
              <a:lnSpc>
                <a:spcPct val="100000"/>
              </a:lnSpc>
              <a:spcBef>
                <a:spcPts val="0"/>
              </a:spcBef>
              <a:spcAft>
                <a:spcPts val="600"/>
              </a:spcAft>
              <a:buNone/>
            </a:pP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4FE271D-4D53-3600-7ECD-6D06DEFD8E9E}"/>
              </a:ext>
            </a:extLst>
          </p:cNvPr>
          <p:cNvPicPr>
            <a:picLocks noChangeAspect="1"/>
          </p:cNvPicPr>
          <p:nvPr/>
        </p:nvPicPr>
        <p:blipFill rotWithShape="1">
          <a:blip r:embed="rId2"/>
          <a:srcRect l="10146" r="8027"/>
          <a:stretch/>
        </p:blipFill>
        <p:spPr>
          <a:xfrm>
            <a:off x="9286238" y="2345709"/>
            <a:ext cx="3050541" cy="3874819"/>
          </a:xfrm>
          <a:prstGeom prst="rect">
            <a:avLst/>
          </a:prstGeom>
        </p:spPr>
      </p:pic>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5221" y="241776"/>
            <a:ext cx="1117601" cy="1097280"/>
          </a:xfrm>
          <a:prstGeom prst="rect">
            <a:avLst/>
          </a:prstGeom>
        </p:spPr>
      </p:pic>
    </p:spTree>
    <p:extLst>
      <p:ext uri="{BB962C8B-B14F-4D97-AF65-F5344CB8AC3E}">
        <p14:creationId xmlns:p14="http://schemas.microsoft.com/office/powerpoint/2010/main" val="828349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4A3A5EB-931E-46DE-A692-6731DB988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7315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58634F-705D-44E4-9FBF-A406E2F9A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430" y="253593"/>
            <a:ext cx="12308739" cy="68080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MY"/>
          </a:p>
        </p:txBody>
      </p:sp>
      <p:sp>
        <p:nvSpPr>
          <p:cNvPr id="20" name="Rectangle 19">
            <a:extLst>
              <a:ext uri="{FF2B5EF4-FFF2-40B4-BE49-F238E27FC236}">
                <a16:creationId xmlns:a16="http://schemas.microsoft.com/office/drawing/2014/main" id="{6FCFE1E3-A09C-4196-A99F-B7C3014E9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0448" y="399897"/>
            <a:ext cx="12020703" cy="6515405"/>
          </a:xfrm>
          <a:prstGeom prst="rect">
            <a:avLst/>
          </a:prstGeom>
          <a:noFill/>
          <a:ln w="6350" cap="sq" cmpd="sng" algn="ctr">
            <a:solidFill>
              <a:schemeClr val="tx1">
                <a:lumMod val="85000"/>
                <a:lumOff val="15000"/>
              </a:schemeClr>
            </a:solidFill>
            <a:prstDash val="solid"/>
            <a:miter lim="800000"/>
          </a:ln>
          <a:effectLst/>
        </p:spPr>
        <p:txBody>
          <a:bodyPr/>
          <a:lstStyle/>
          <a:p>
            <a:endParaRPr lang="en-MY"/>
          </a:p>
        </p:txBody>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120139" y="384342"/>
            <a:ext cx="10561320" cy="1463040"/>
          </a:xfrm>
        </p:spPr>
        <p:txBody>
          <a:bodyPr>
            <a:normAutofit/>
          </a:bodyPr>
          <a:lstStyle/>
          <a:p>
            <a:pPr algn="ctr"/>
            <a:r>
              <a:rPr lang="en-US" dirty="0">
                <a:latin typeface="Times New Roman" panose="02020603050405020304" pitchFamily="18" charset="0"/>
                <a:cs typeface="Times New Roman" panose="02020603050405020304" pitchFamily="18" charset="0"/>
              </a:rPr>
              <a:t>Challenging Argument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-Why arguments must be challenged</a:t>
            </a:r>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390448" y="2243328"/>
            <a:ext cx="9993773" cy="4671974"/>
          </a:xfrm>
        </p:spPr>
        <p:txBody>
          <a:bodyPr>
            <a:normAutofit fontScale="85000" lnSpcReduction="10000"/>
          </a:bodyPr>
          <a:lstStyle/>
          <a:p>
            <a:pPr marL="0" indent="0">
              <a:spcBef>
                <a:spcPts val="0"/>
              </a:spcBef>
              <a:spcAft>
                <a:spcPts val="600"/>
              </a:spcAft>
              <a:buNone/>
            </a:pPr>
            <a:r>
              <a:rPr lang="en-US" sz="2400" dirty="0">
                <a:latin typeface="Times New Roman" panose="02020603050405020304" pitchFamily="18" charset="0"/>
                <a:cs typeface="Times New Roman" panose="02020603050405020304" pitchFamily="18" charset="0"/>
              </a:rPr>
              <a:t>In academic settings, the act of arguing </a:t>
            </a:r>
            <a:r>
              <a:rPr lang="en-US" sz="2400" b="1" u="sng" dirty="0">
                <a:latin typeface="Times New Roman" panose="02020603050405020304" pitchFamily="18" charset="0"/>
                <a:cs typeface="Times New Roman" panose="02020603050405020304" pitchFamily="18" charset="0"/>
              </a:rPr>
              <a:t>is not limited to presenting your own viewpoint</a:t>
            </a:r>
            <a:r>
              <a:rPr lang="en-US" sz="2400" dirty="0">
                <a:latin typeface="Times New Roman" panose="02020603050405020304" pitchFamily="18" charset="0"/>
                <a:cs typeface="Times New Roman" panose="02020603050405020304" pitchFamily="18" charset="0"/>
              </a:rPr>
              <a:t>. It is equally important </a:t>
            </a:r>
            <a:r>
              <a:rPr lang="en-US" sz="2400" b="1" i="1" dirty="0">
                <a:highlight>
                  <a:srgbClr val="FFFF00"/>
                </a:highlight>
                <a:latin typeface="Times New Roman" panose="02020603050405020304" pitchFamily="18" charset="0"/>
                <a:cs typeface="Times New Roman" panose="02020603050405020304" pitchFamily="18" charset="0"/>
              </a:rPr>
              <a:t>to critically examine and challenge the arguments put forth by others</a:t>
            </a:r>
            <a:r>
              <a:rPr lang="en-US" sz="2400" dirty="0">
                <a:latin typeface="Times New Roman" panose="02020603050405020304" pitchFamily="18" charset="0"/>
                <a:cs typeface="Times New Roman" panose="02020603050405020304" pitchFamily="18" charset="0"/>
              </a:rPr>
              <a:t>. By </a:t>
            </a:r>
            <a:r>
              <a:rPr lang="en-US" sz="2400" dirty="0">
                <a:highlight>
                  <a:srgbClr val="00FF00"/>
                </a:highlight>
                <a:latin typeface="Times New Roman" panose="02020603050405020304" pitchFamily="18" charset="0"/>
                <a:cs typeface="Times New Roman" panose="02020603050405020304" pitchFamily="18" charset="0"/>
              </a:rPr>
              <a:t>questioning</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the logic and evidence behind these arguments</a:t>
            </a:r>
            <a:r>
              <a:rPr lang="en-US" sz="2400" dirty="0">
                <a:latin typeface="Times New Roman" panose="02020603050405020304" pitchFamily="18" charset="0"/>
                <a:cs typeface="Times New Roman" panose="02020603050405020304" pitchFamily="18" charset="0"/>
              </a:rPr>
              <a:t>, the pursuit of knowledge is strengthened.</a:t>
            </a:r>
          </a:p>
          <a:p>
            <a:pPr marL="0" indent="0">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a:p>
            <a:pPr marL="0" indent="0">
              <a:spcBef>
                <a:spcPts val="0"/>
              </a:spcBef>
              <a:spcAft>
                <a:spcPts val="600"/>
              </a:spcAft>
              <a:buNone/>
            </a:pPr>
            <a:r>
              <a:rPr lang="en-US" sz="2400" dirty="0">
                <a:latin typeface="Times New Roman" panose="02020603050405020304" pitchFamily="18" charset="0"/>
                <a:cs typeface="Times New Roman" panose="02020603050405020304" pitchFamily="18" charset="0"/>
              </a:rPr>
              <a:t>Accepting flawed arguments as true hinders the growth of knowledge and intellectual progress.</a:t>
            </a:r>
          </a:p>
          <a:p>
            <a:pPr marL="0" indent="0">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a:p>
            <a:pPr marL="0" indent="0">
              <a:spcBef>
                <a:spcPts val="0"/>
              </a:spcBef>
              <a:spcAft>
                <a:spcPts val="600"/>
              </a:spcAft>
              <a:buNone/>
            </a:pPr>
            <a:r>
              <a:rPr lang="en-US" sz="2400" dirty="0">
                <a:latin typeface="Times New Roman" panose="02020603050405020304" pitchFamily="18" charset="0"/>
                <a:cs typeface="Times New Roman" panose="02020603050405020304" pitchFamily="18" charset="0"/>
              </a:rPr>
              <a:t>Engaging in intellectual debates requires the ability </a:t>
            </a:r>
            <a:r>
              <a:rPr lang="en-US" sz="2400" b="1" u="sng" dirty="0">
                <a:latin typeface="Times New Roman" panose="02020603050405020304" pitchFamily="18" charset="0"/>
                <a:cs typeface="Times New Roman" panose="02020603050405020304" pitchFamily="18" charset="0"/>
              </a:rPr>
              <a:t>to respectfully and logically challenge arguments.</a:t>
            </a:r>
            <a:r>
              <a:rPr lang="en-US" sz="2400" dirty="0">
                <a:latin typeface="Times New Roman" panose="02020603050405020304" pitchFamily="18" charset="0"/>
                <a:cs typeface="Times New Roman" panose="02020603050405020304" pitchFamily="18" charset="0"/>
              </a:rPr>
              <a:t> By respectfully pushing back against flawed reasoning, you </a:t>
            </a:r>
            <a:r>
              <a:rPr lang="en-US" sz="2400" dirty="0">
                <a:highlight>
                  <a:srgbClr val="00FFFF"/>
                </a:highlight>
                <a:latin typeface="Times New Roman" panose="02020603050405020304" pitchFamily="18" charset="0"/>
                <a:cs typeface="Times New Roman" panose="02020603050405020304" pitchFamily="18" charset="0"/>
              </a:rPr>
              <a:t>contribute to a richer and more robust academic environment</a:t>
            </a:r>
            <a:r>
              <a:rPr lang="en-US" sz="2400" dirty="0">
                <a:latin typeface="Times New Roman" panose="02020603050405020304" pitchFamily="18" charset="0"/>
                <a:cs typeface="Times New Roman" panose="02020603050405020304" pitchFamily="18" charset="0"/>
              </a:rPr>
              <a:t>. </a:t>
            </a:r>
          </a:p>
          <a:p>
            <a:pPr marL="0" indent="0">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a:p>
            <a:pPr marL="0" indent="0">
              <a:spcBef>
                <a:spcPts val="0"/>
              </a:spcBef>
              <a:spcAft>
                <a:spcPts val="600"/>
              </a:spcAft>
              <a:buNone/>
            </a:pPr>
            <a:r>
              <a:rPr lang="en-US" sz="2400" dirty="0">
                <a:latin typeface="Times New Roman" panose="02020603050405020304" pitchFamily="18" charset="0"/>
                <a:cs typeface="Times New Roman" panose="02020603050405020304" pitchFamily="18" charset="0"/>
              </a:rPr>
              <a:t>This skill is not only valuable in college but also in various professional and personal contexts throughout your life.</a:t>
            </a:r>
          </a:p>
        </p:txBody>
      </p:sp>
      <p:pic>
        <p:nvPicPr>
          <p:cNvPr id="4" name="Picture 3">
            <a:extLst>
              <a:ext uri="{FF2B5EF4-FFF2-40B4-BE49-F238E27FC236}">
                <a16:creationId xmlns:a16="http://schemas.microsoft.com/office/drawing/2014/main" id="{51338145-44B8-83E4-09D4-D3A4B5E6AAFB}"/>
              </a:ext>
            </a:extLst>
          </p:cNvPr>
          <p:cNvPicPr>
            <a:picLocks noChangeAspect="1"/>
          </p:cNvPicPr>
          <p:nvPr/>
        </p:nvPicPr>
        <p:blipFill>
          <a:blip r:embed="rId3"/>
          <a:stretch>
            <a:fillRect/>
          </a:stretch>
        </p:blipFill>
        <p:spPr>
          <a:xfrm>
            <a:off x="10181397" y="2424738"/>
            <a:ext cx="2517790" cy="2827282"/>
          </a:xfrm>
          <a:prstGeom prst="rect">
            <a:avLst/>
          </a:prstGeom>
          <a:ln>
            <a:noFill/>
          </a:ln>
          <a:effectLst>
            <a:softEdge rad="112500"/>
          </a:effectLst>
        </p:spPr>
      </p:pic>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5221" y="241776"/>
            <a:ext cx="1117601" cy="1097280"/>
          </a:xfrm>
          <a:prstGeom prst="rect">
            <a:avLst/>
          </a:prstGeom>
        </p:spPr>
      </p:pic>
    </p:spTree>
    <p:extLst>
      <p:ext uri="{BB962C8B-B14F-4D97-AF65-F5344CB8AC3E}">
        <p14:creationId xmlns:p14="http://schemas.microsoft.com/office/powerpoint/2010/main" val="1850428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21">
              <a:defRPr/>
            </a:pPr>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defTabSz="975321">
              <a:defRPr/>
            </a:pPr>
            <a:endParaRPr lang="en-US" sz="192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382924" y="224998"/>
            <a:ext cx="11983732" cy="1097280"/>
          </a:xfrm>
        </p:spPr>
        <p:txBody>
          <a:bodyPr>
            <a:normAutofit/>
          </a:bodyPr>
          <a:lstStyle/>
          <a:p>
            <a:pPr algn="ctr"/>
            <a:r>
              <a:rPr lang="en-US" sz="3840" dirty="0">
                <a:latin typeface="Times New Roman" panose="02020603050405020304" pitchFamily="18" charset="0"/>
                <a:cs typeface="Times New Roman" panose="02020603050405020304" pitchFamily="18" charset="0"/>
              </a:rPr>
              <a:t>Communicating Critical Thinking Through Writing</a:t>
            </a:r>
            <a:endParaRPr lang="en-US" sz="352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122733" y="1640305"/>
            <a:ext cx="12460089" cy="3891012"/>
          </a:xfrm>
        </p:spPr>
        <p:txBody>
          <a:bodyPr>
            <a:noAutofit/>
          </a:bodyPr>
          <a:lstStyle/>
          <a:p>
            <a:pPr>
              <a:lnSpc>
                <a:spcPts val="3266"/>
              </a:lnSpc>
              <a:buFont typeface="Wingdings" panose="05000000000000000000" pitchFamily="2" charset="2"/>
              <a:buChar char="v"/>
            </a:pPr>
            <a:r>
              <a:rPr lang="en-US" sz="2133" kern="0" spc="-78" dirty="0">
                <a:solidFill>
                  <a:srgbClr val="000000"/>
                </a:solidFill>
                <a:latin typeface="Times New Roman" panose="02020603050405020304" pitchFamily="18" charset="0"/>
                <a:ea typeface="Inter" pitchFamily="34" charset="-122"/>
                <a:cs typeface="Times New Roman" panose="02020603050405020304" pitchFamily="18" charset="0"/>
              </a:rPr>
              <a:t>Writing can serve as a powerful tool for cultivating critical thinking skills.</a:t>
            </a:r>
            <a:endParaRPr lang="en-US" sz="2133" dirty="0">
              <a:latin typeface="Times New Roman" panose="02020603050405020304" pitchFamily="18" charset="0"/>
              <a:cs typeface="Times New Roman" panose="02020603050405020304" pitchFamily="18" charset="0"/>
            </a:endParaRPr>
          </a:p>
          <a:p>
            <a:pPr>
              <a:lnSpc>
                <a:spcPts val="3266"/>
              </a:lnSpc>
              <a:buFont typeface="Wingdings" panose="05000000000000000000" pitchFamily="2" charset="2"/>
              <a:buChar char="v"/>
            </a:pPr>
            <a:r>
              <a:rPr lang="en-US" sz="2133" kern="0" spc="-78" dirty="0">
                <a:solidFill>
                  <a:srgbClr val="000000"/>
                </a:solidFill>
                <a:latin typeface="Times New Roman" panose="02020603050405020304" pitchFamily="18" charset="0"/>
                <a:ea typeface="Inter" pitchFamily="34" charset="-122"/>
                <a:cs typeface="Times New Roman" panose="02020603050405020304" pitchFamily="18" charset="0"/>
              </a:rPr>
              <a:t>In your writing class, as well as in all your other classes, </a:t>
            </a:r>
            <a:r>
              <a:rPr lang="en-US" sz="2133" kern="0" spc="-78" dirty="0">
                <a:solidFill>
                  <a:srgbClr val="000000"/>
                </a:solidFill>
                <a:highlight>
                  <a:srgbClr val="00FF00"/>
                </a:highlight>
                <a:latin typeface="Times New Roman" panose="02020603050405020304" pitchFamily="18" charset="0"/>
                <a:ea typeface="Inter" pitchFamily="34" charset="-122"/>
                <a:cs typeface="Times New Roman" panose="02020603050405020304" pitchFamily="18" charset="0"/>
              </a:rPr>
              <a:t>the primary focus will be on enhancing your critical thinking abilities.</a:t>
            </a:r>
            <a:endParaRPr lang="en-US" sz="2133" dirty="0">
              <a:highlight>
                <a:srgbClr val="00FF00"/>
              </a:highlight>
              <a:latin typeface="Times New Roman" panose="02020603050405020304" pitchFamily="18" charset="0"/>
              <a:cs typeface="Times New Roman" panose="02020603050405020304" pitchFamily="18" charset="0"/>
            </a:endParaRPr>
          </a:p>
          <a:p>
            <a:pPr>
              <a:lnSpc>
                <a:spcPts val="3266"/>
              </a:lnSpc>
              <a:buFont typeface="Wingdings" panose="05000000000000000000" pitchFamily="2" charset="2"/>
              <a:buChar char="v"/>
            </a:pPr>
            <a:r>
              <a:rPr lang="en-US" sz="2133" kern="0" spc="-78" dirty="0">
                <a:solidFill>
                  <a:srgbClr val="000000"/>
                </a:solidFill>
                <a:latin typeface="Times New Roman" panose="02020603050405020304" pitchFamily="18" charset="0"/>
                <a:ea typeface="Inter" pitchFamily="34" charset="-122"/>
                <a:cs typeface="Times New Roman" panose="02020603050405020304" pitchFamily="18" charset="0"/>
              </a:rPr>
              <a:t>To illustrate this, let's examine an example of how any topic can be approached critically. </a:t>
            </a:r>
            <a:r>
              <a:rPr lang="en-US" sz="2133" kern="0" spc="-78" dirty="0">
                <a:solidFill>
                  <a:srgbClr val="000000"/>
                </a:solidFill>
                <a:highlight>
                  <a:srgbClr val="FFFF00"/>
                </a:highlight>
                <a:latin typeface="Times New Roman" panose="02020603050405020304" pitchFamily="18" charset="0"/>
                <a:ea typeface="Inter" pitchFamily="34" charset="-122"/>
                <a:cs typeface="Times New Roman" panose="02020603050405020304" pitchFamily="18" charset="0"/>
              </a:rPr>
              <a:t>What sets academic study apart is not the subject matter itself, but rather the thought-provoking questions researchers ask about it and the rigorous methods they employ to investigate.</a:t>
            </a:r>
            <a:endParaRPr lang="en-US" sz="2133" dirty="0">
              <a:highlight>
                <a:srgbClr val="FFFF00"/>
              </a:highlight>
              <a:latin typeface="Times New Roman" panose="02020603050405020304" pitchFamily="18" charset="0"/>
              <a:cs typeface="Times New Roman" panose="02020603050405020304" pitchFamily="18" charset="0"/>
            </a:endParaRPr>
          </a:p>
          <a:p>
            <a:pPr>
              <a:lnSpc>
                <a:spcPts val="3266"/>
              </a:lnSpc>
              <a:buFont typeface="Wingdings" panose="05000000000000000000" pitchFamily="2" charset="2"/>
              <a:buChar char="v"/>
            </a:pPr>
            <a:r>
              <a:rPr lang="en-US" sz="2133" kern="0" spc="-78" dirty="0">
                <a:solidFill>
                  <a:srgbClr val="000000"/>
                </a:solidFill>
                <a:latin typeface="Times New Roman" panose="02020603050405020304" pitchFamily="18" charset="0"/>
                <a:ea typeface="Inter" pitchFamily="34" charset="-122"/>
                <a:cs typeface="Times New Roman" panose="02020603050405020304" pitchFamily="18" charset="0"/>
              </a:rPr>
              <a:t>As a college student, </a:t>
            </a:r>
            <a:r>
              <a:rPr lang="en-US" sz="2133" b="1" kern="0" spc="-78" dirty="0">
                <a:solidFill>
                  <a:srgbClr val="000000"/>
                </a:solidFill>
                <a:highlight>
                  <a:srgbClr val="00FFFF"/>
                </a:highlight>
                <a:latin typeface="Times New Roman" panose="02020603050405020304" pitchFamily="18" charset="0"/>
                <a:ea typeface="Inter" pitchFamily="34" charset="-122"/>
                <a:cs typeface="Times New Roman" panose="02020603050405020304" pitchFamily="18" charset="0"/>
              </a:rPr>
              <a:t>you are embarking on a journey to become an investigator</a:t>
            </a:r>
            <a:r>
              <a:rPr lang="en-US" sz="2133" kern="0" spc="-78" dirty="0">
                <a:solidFill>
                  <a:srgbClr val="000000"/>
                </a:solidFill>
                <a:latin typeface="Times New Roman" panose="02020603050405020304" pitchFamily="18" charset="0"/>
                <a:ea typeface="Inter" pitchFamily="34" charset="-122"/>
                <a:cs typeface="Times New Roman" panose="02020603050405020304" pitchFamily="18" charset="0"/>
              </a:rPr>
              <a:t>, </a:t>
            </a:r>
            <a:r>
              <a:rPr lang="en-US" sz="2133" b="1" kern="0" spc="-78" dirty="0">
                <a:solidFill>
                  <a:srgbClr val="000000"/>
                </a:solidFill>
                <a:highlight>
                  <a:srgbClr val="00FFFF"/>
                </a:highlight>
                <a:latin typeface="Times New Roman" panose="02020603050405020304" pitchFamily="18" charset="0"/>
                <a:ea typeface="Inter" pitchFamily="34" charset="-122"/>
                <a:cs typeface="Times New Roman" panose="02020603050405020304" pitchFamily="18" charset="0"/>
              </a:rPr>
              <a:t>equipped with the skills to think critically</a:t>
            </a:r>
            <a:r>
              <a:rPr lang="en-US" sz="2133" b="1" kern="0" spc="-78" dirty="0">
                <a:solidFill>
                  <a:srgbClr val="000000"/>
                </a:solidFill>
                <a:latin typeface="Times New Roman" panose="02020603050405020304" pitchFamily="18" charset="0"/>
                <a:ea typeface="Inter" pitchFamily="34" charset="-122"/>
                <a:cs typeface="Times New Roman" panose="02020603050405020304" pitchFamily="18" charset="0"/>
              </a:rPr>
              <a:t>. </a:t>
            </a:r>
          </a:p>
          <a:p>
            <a:pPr>
              <a:lnSpc>
                <a:spcPts val="3266"/>
              </a:lnSpc>
              <a:buFont typeface="Wingdings" panose="05000000000000000000" pitchFamily="2" charset="2"/>
              <a:buChar char="v"/>
            </a:pPr>
            <a:r>
              <a:rPr lang="en-US" sz="2133" kern="0" spc="-78" dirty="0">
                <a:solidFill>
                  <a:srgbClr val="000000"/>
                </a:solidFill>
                <a:latin typeface="Times New Roman" panose="02020603050405020304" pitchFamily="18" charset="0"/>
                <a:ea typeface="Inter" pitchFamily="34" charset="-122"/>
                <a:cs typeface="Times New Roman" panose="02020603050405020304" pitchFamily="18" charset="0"/>
              </a:rPr>
              <a:t>You will engage in critical thinking when you nurture your </a:t>
            </a:r>
            <a:r>
              <a:rPr lang="en-US" sz="2133" u="sng" kern="0" spc="-78" dirty="0">
                <a:solidFill>
                  <a:srgbClr val="000000"/>
                </a:solidFill>
                <a:latin typeface="Times New Roman" panose="02020603050405020304" pitchFamily="18" charset="0"/>
                <a:ea typeface="Inter" pitchFamily="34" charset="-122"/>
                <a:cs typeface="Times New Roman" panose="02020603050405020304" pitchFamily="18" charset="0"/>
              </a:rPr>
              <a:t>intellectual curiosity</a:t>
            </a:r>
            <a:r>
              <a:rPr lang="en-US" sz="2133" kern="0" spc="-78" dirty="0">
                <a:solidFill>
                  <a:srgbClr val="000000"/>
                </a:solidFill>
                <a:latin typeface="Times New Roman" panose="02020603050405020304" pitchFamily="18" charset="0"/>
                <a:ea typeface="Inter" pitchFamily="34" charset="-122"/>
                <a:cs typeface="Times New Roman" panose="02020603050405020304" pitchFamily="18" charset="0"/>
              </a:rPr>
              <a:t>, </a:t>
            </a:r>
            <a:r>
              <a:rPr lang="en-US" sz="2133" u="sng" kern="0" spc="-78" dirty="0">
                <a:solidFill>
                  <a:srgbClr val="000000"/>
                </a:solidFill>
                <a:latin typeface="Times New Roman" panose="02020603050405020304" pitchFamily="18" charset="0"/>
                <a:ea typeface="Inter" pitchFamily="34" charset="-122"/>
                <a:cs typeface="Times New Roman" panose="02020603050405020304" pitchFamily="18" charset="0"/>
              </a:rPr>
              <a:t>analyze similarities and differences</a:t>
            </a:r>
            <a:r>
              <a:rPr lang="en-US" sz="2133" kern="0" spc="-78" dirty="0">
                <a:solidFill>
                  <a:srgbClr val="000000"/>
                </a:solidFill>
                <a:latin typeface="Times New Roman" panose="02020603050405020304" pitchFamily="18" charset="0"/>
                <a:ea typeface="Inter" pitchFamily="34" charset="-122"/>
                <a:cs typeface="Times New Roman" panose="02020603050405020304" pitchFamily="18" charset="0"/>
              </a:rPr>
              <a:t>, </a:t>
            </a:r>
            <a:r>
              <a:rPr lang="en-US" sz="2133" u="sng" kern="0" spc="-78" dirty="0">
                <a:solidFill>
                  <a:srgbClr val="000000"/>
                </a:solidFill>
                <a:latin typeface="Times New Roman" panose="02020603050405020304" pitchFamily="18" charset="0"/>
                <a:ea typeface="Inter" pitchFamily="34" charset="-122"/>
                <a:cs typeface="Times New Roman" panose="02020603050405020304" pitchFamily="18" charset="0"/>
              </a:rPr>
              <a:t>construct logical arguments </a:t>
            </a:r>
            <a:r>
              <a:rPr lang="en-US" sz="2133" b="1" kern="0" spc="-78" dirty="0">
                <a:solidFill>
                  <a:srgbClr val="000000"/>
                </a:solidFill>
                <a:latin typeface="Times New Roman" panose="02020603050405020304" pitchFamily="18" charset="0"/>
                <a:ea typeface="Inter" pitchFamily="34" charset="-122"/>
                <a:cs typeface="Times New Roman" panose="02020603050405020304" pitchFamily="18" charset="0"/>
              </a:rPr>
              <a:t>supported by evidence</a:t>
            </a:r>
            <a:r>
              <a:rPr lang="en-US" sz="2133" kern="0" spc="-78" dirty="0">
                <a:solidFill>
                  <a:srgbClr val="000000"/>
                </a:solidFill>
                <a:latin typeface="Times New Roman" panose="02020603050405020304" pitchFamily="18" charset="0"/>
                <a:ea typeface="Inter" pitchFamily="34" charset="-122"/>
                <a:cs typeface="Times New Roman" panose="02020603050405020304" pitchFamily="18" charset="0"/>
              </a:rPr>
              <a:t>, and </a:t>
            </a:r>
            <a:r>
              <a:rPr lang="en-US" sz="2133" u="sng" kern="0" spc="-78" dirty="0">
                <a:solidFill>
                  <a:srgbClr val="000000"/>
                </a:solidFill>
                <a:latin typeface="Times New Roman" panose="02020603050405020304" pitchFamily="18" charset="0"/>
                <a:ea typeface="Inter" pitchFamily="34" charset="-122"/>
                <a:cs typeface="Times New Roman" panose="02020603050405020304" pitchFamily="18" charset="0"/>
              </a:rPr>
              <a:t>critically evaluate the work of others</a:t>
            </a:r>
            <a:r>
              <a:rPr lang="en-US" sz="2133" kern="0" spc="-78" dirty="0">
                <a:solidFill>
                  <a:srgbClr val="000000"/>
                </a:solidFill>
                <a:latin typeface="Times New Roman" panose="02020603050405020304" pitchFamily="18" charset="0"/>
                <a:ea typeface="Inter" pitchFamily="34" charset="-122"/>
                <a:cs typeface="Times New Roman" panose="02020603050405020304" pitchFamily="18" charset="0"/>
              </a:rPr>
              <a:t>. Your college diploma holds significance because </a:t>
            </a:r>
            <a:r>
              <a:rPr lang="en-US" sz="2133" kern="0" spc="-78" dirty="0">
                <a:solidFill>
                  <a:srgbClr val="000000"/>
                </a:solidFill>
                <a:highlight>
                  <a:srgbClr val="FFFF00"/>
                </a:highlight>
                <a:latin typeface="Times New Roman" panose="02020603050405020304" pitchFamily="18" charset="0"/>
                <a:ea typeface="Inter" pitchFamily="34" charset="-122"/>
                <a:cs typeface="Times New Roman" panose="02020603050405020304" pitchFamily="18" charset="0"/>
              </a:rPr>
              <a:t>it signifies the development of these vital critical thinking skills</a:t>
            </a:r>
            <a:r>
              <a:rPr lang="en-US" sz="2133" kern="0" spc="-78" dirty="0">
                <a:solidFill>
                  <a:srgbClr val="000000"/>
                </a:solidFill>
                <a:latin typeface="Times New Roman" panose="02020603050405020304" pitchFamily="18" charset="0"/>
                <a:ea typeface="Inter" pitchFamily="34" charset="-122"/>
                <a:cs typeface="Times New Roman" panose="02020603050405020304" pitchFamily="18" charset="0"/>
              </a:rPr>
              <a:t>.</a:t>
            </a:r>
            <a:endParaRPr lang="en-US" sz="2133" dirty="0">
              <a:latin typeface="Times New Roman" panose="02020603050405020304" pitchFamily="18" charset="0"/>
              <a:cs typeface="Times New Roman" panose="02020603050405020304" pitchFamily="18" charset="0"/>
            </a:endParaRPr>
          </a:p>
          <a:p>
            <a:pPr>
              <a:lnSpc>
                <a:spcPct val="150000"/>
              </a:lnSpc>
              <a:spcBef>
                <a:spcPts val="0"/>
              </a:spcBef>
              <a:buFont typeface="Wingdings" panose="05000000000000000000" pitchFamily="2" charset="2"/>
              <a:buChar char="v"/>
            </a:pPr>
            <a:endParaRPr lang="en-US" sz="2133"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0426" y="1091665"/>
            <a:ext cx="1117601" cy="1097280"/>
          </a:xfrm>
          <a:prstGeom prst="rect">
            <a:avLst/>
          </a:prstGeom>
        </p:spPr>
      </p:pic>
    </p:spTree>
    <p:extLst>
      <p:ext uri="{BB962C8B-B14F-4D97-AF65-F5344CB8AC3E}">
        <p14:creationId xmlns:p14="http://schemas.microsoft.com/office/powerpoint/2010/main" val="1208308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21">
              <a:defRPr/>
            </a:pPr>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defTabSz="975321">
              <a:defRPr/>
            </a:pPr>
            <a:endParaRPr lang="en-US" sz="192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908034" y="345565"/>
            <a:ext cx="10445022" cy="533337"/>
          </a:xfrm>
        </p:spPr>
        <p:txBody>
          <a:bodyPr>
            <a:noAutofit/>
          </a:bodyPr>
          <a:lstStyle/>
          <a:p>
            <a:pPr algn="ctr"/>
            <a:r>
              <a:rPr lang="en-US" sz="5400" dirty="0">
                <a:latin typeface="Times New Roman" panose="02020603050405020304" pitchFamily="18" charset="0"/>
                <a:cs typeface="Times New Roman" panose="02020603050405020304" pitchFamily="18" charset="0"/>
              </a:rPr>
              <a:t>Forms of Writing</a:t>
            </a:r>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78707" y="1144313"/>
            <a:ext cx="12548141" cy="5905476"/>
          </a:xfrm>
        </p:spPr>
        <p:txBody>
          <a:bodyPr>
            <a:noAutofit/>
          </a:bodyPr>
          <a:lstStyle/>
          <a:p>
            <a:pPr marL="0" indent="0">
              <a:lnSpc>
                <a:spcPts val="3822"/>
              </a:lnSpc>
              <a:buNone/>
            </a:pPr>
            <a:r>
              <a:rPr lang="en-US" sz="2400" kern="0" spc="-91" dirty="0">
                <a:solidFill>
                  <a:srgbClr val="000000"/>
                </a:solidFill>
                <a:latin typeface="Times New Roman" panose="02020603050405020304" pitchFamily="18" charset="0"/>
                <a:ea typeface="Inter" pitchFamily="34" charset="-122"/>
                <a:cs typeface="Times New Roman" panose="02020603050405020304" pitchFamily="18" charset="0"/>
              </a:rPr>
              <a:t>Writing is a fundamental tool for expressing and developing your knowledge, as well as a means for learning through the process of clarifying ideas before communicating them.</a:t>
            </a:r>
          </a:p>
          <a:p>
            <a:pPr marL="0" indent="0">
              <a:lnSpc>
                <a:spcPts val="3822"/>
              </a:lnSpc>
              <a:buNone/>
            </a:pPr>
            <a:r>
              <a:rPr lang="en-US" sz="2800" b="1" kern="0" spc="-91" dirty="0">
                <a:solidFill>
                  <a:srgbClr val="000000"/>
                </a:solidFill>
                <a:latin typeface="Times New Roman" panose="02020603050405020304" pitchFamily="18" charset="0"/>
                <a:ea typeface="Inter" pitchFamily="34" charset="-122"/>
                <a:cs typeface="Times New Roman" panose="02020603050405020304" pitchFamily="18" charset="0"/>
              </a:rPr>
              <a:t>In college, your writing will take five typical forms:</a:t>
            </a:r>
            <a:endParaRPr lang="en-US" sz="28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2100" b="1" dirty="0">
                <a:highlight>
                  <a:srgbClr val="FFFF00"/>
                </a:highlight>
                <a:latin typeface="Times New Roman" panose="02020603050405020304" pitchFamily="18" charset="0"/>
                <a:cs typeface="Times New Roman" panose="02020603050405020304" pitchFamily="18" charset="0"/>
              </a:rPr>
              <a:t>Summary</a:t>
            </a:r>
            <a:r>
              <a:rPr lang="en-US" sz="2100" dirty="0">
                <a:latin typeface="Times New Roman" panose="02020603050405020304" pitchFamily="18" charset="0"/>
                <a:cs typeface="Times New Roman" panose="02020603050405020304" pitchFamily="18" charset="0"/>
              </a:rPr>
              <a:t>: Accurately distills the main points of what you’ve read or seen, in a concise and organized manner.</a:t>
            </a:r>
          </a:p>
          <a:p>
            <a:pPr marL="0" indent="0">
              <a:lnSpc>
                <a:spcPct val="150000"/>
              </a:lnSpc>
              <a:spcBef>
                <a:spcPts val="0"/>
              </a:spcBef>
              <a:buNone/>
            </a:pPr>
            <a:r>
              <a:rPr lang="en-US" sz="2100" b="1" dirty="0">
                <a:highlight>
                  <a:srgbClr val="FFFF00"/>
                </a:highlight>
                <a:latin typeface="Times New Roman" panose="02020603050405020304" pitchFamily="18" charset="0"/>
                <a:cs typeface="Times New Roman" panose="02020603050405020304" pitchFamily="18" charset="0"/>
              </a:rPr>
              <a:t>Evaluation</a:t>
            </a:r>
            <a:r>
              <a:rPr lang="en-US" sz="2100" dirty="0">
                <a:latin typeface="Times New Roman" panose="02020603050405020304" pitchFamily="18" charset="0"/>
                <a:cs typeface="Times New Roman" panose="02020603050405020304" pitchFamily="18" charset="0"/>
              </a:rPr>
              <a:t>: Critically examines and responds to the arguments of others, weighing the evidence presented and making a reasoned judgment about its merit.</a:t>
            </a:r>
          </a:p>
          <a:p>
            <a:pPr marL="0" indent="0">
              <a:lnSpc>
                <a:spcPct val="150000"/>
              </a:lnSpc>
              <a:spcBef>
                <a:spcPts val="0"/>
              </a:spcBef>
              <a:buNone/>
            </a:pPr>
            <a:r>
              <a:rPr lang="en-US" sz="2100" b="1" dirty="0">
                <a:highlight>
                  <a:srgbClr val="FFFF00"/>
                </a:highlight>
                <a:latin typeface="Times New Roman" panose="02020603050405020304" pitchFamily="18" charset="0"/>
                <a:cs typeface="Times New Roman" panose="02020603050405020304" pitchFamily="18" charset="0"/>
              </a:rPr>
              <a:t>Explanation</a:t>
            </a:r>
            <a:r>
              <a:rPr lang="en-US" sz="2100" dirty="0">
                <a:latin typeface="Times New Roman" panose="02020603050405020304" pitchFamily="18" charset="0"/>
                <a:cs typeface="Times New Roman" panose="02020603050405020304" pitchFamily="18" charset="0"/>
              </a:rPr>
              <a:t>: Defines and describes a topic neutrally, without interpretation or personal bias, in order to provide a clear understanding of the subject matter.</a:t>
            </a:r>
          </a:p>
          <a:p>
            <a:pPr marL="0" indent="0">
              <a:lnSpc>
                <a:spcPct val="150000"/>
              </a:lnSpc>
              <a:spcBef>
                <a:spcPts val="0"/>
              </a:spcBef>
              <a:buNone/>
            </a:pPr>
            <a:r>
              <a:rPr lang="en-US" sz="2100" b="1" dirty="0">
                <a:highlight>
                  <a:srgbClr val="FFFF00"/>
                </a:highlight>
                <a:latin typeface="Times New Roman" panose="02020603050405020304" pitchFamily="18" charset="0"/>
                <a:cs typeface="Times New Roman" panose="02020603050405020304" pitchFamily="18" charset="0"/>
              </a:rPr>
              <a:t>Argument</a:t>
            </a:r>
            <a:r>
              <a:rPr lang="en-US" sz="2100" dirty="0">
                <a:latin typeface="Times New Roman" panose="02020603050405020304" pitchFamily="18" charset="0"/>
                <a:cs typeface="Times New Roman" panose="02020603050405020304" pitchFamily="18" charset="0"/>
              </a:rPr>
              <a:t>: Uses evidence and logical reasoning to answer debatable questions, build new knowledge, and persuade others of your viewpoint.</a:t>
            </a:r>
          </a:p>
          <a:p>
            <a:pPr marL="0" indent="0">
              <a:lnSpc>
                <a:spcPct val="150000"/>
              </a:lnSpc>
              <a:spcBef>
                <a:spcPts val="0"/>
              </a:spcBef>
              <a:buNone/>
            </a:pPr>
            <a:r>
              <a:rPr lang="en-US" sz="2100" b="1" dirty="0">
                <a:highlight>
                  <a:srgbClr val="FFFF00"/>
                </a:highlight>
                <a:latin typeface="Times New Roman" panose="02020603050405020304" pitchFamily="18" charset="0"/>
                <a:cs typeface="Times New Roman" panose="02020603050405020304" pitchFamily="18" charset="0"/>
              </a:rPr>
              <a:t>Analysis</a:t>
            </a:r>
            <a:r>
              <a:rPr lang="en-US" sz="2100" dirty="0">
                <a:latin typeface="Times New Roman" panose="02020603050405020304" pitchFamily="18" charset="0"/>
                <a:cs typeface="Times New Roman" panose="02020603050405020304" pitchFamily="18" charset="0"/>
              </a:rPr>
              <a:t>: Studies an object, idea, or concept closely, illuminating it through examination and interpretation in order to gain deeper insights.</a:t>
            </a:r>
          </a:p>
        </p:txBody>
      </p:sp>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5221" y="241776"/>
            <a:ext cx="1117601" cy="1097280"/>
          </a:xfrm>
          <a:prstGeom prst="rect">
            <a:avLst/>
          </a:prstGeom>
        </p:spPr>
      </p:pic>
    </p:spTree>
    <p:extLst>
      <p:ext uri="{BB962C8B-B14F-4D97-AF65-F5344CB8AC3E}">
        <p14:creationId xmlns:p14="http://schemas.microsoft.com/office/powerpoint/2010/main" val="3579090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21">
              <a:defRPr/>
            </a:pPr>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defTabSz="975321">
              <a:defRPr/>
            </a:pPr>
            <a:endParaRPr lang="en-US" sz="192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043906" y="345565"/>
            <a:ext cx="10445022" cy="772035"/>
          </a:xfrm>
        </p:spPr>
        <p:txBody>
          <a:bodyPr>
            <a:normAutofit/>
          </a:bodyPr>
          <a:lstStyle/>
          <a:p>
            <a:pPr algn="ctr"/>
            <a:r>
              <a:rPr lang="en-US" sz="4800" dirty="0">
                <a:latin typeface="Times New Roman" panose="02020603050405020304" pitchFamily="18" charset="0"/>
                <a:cs typeface="Times New Roman" panose="02020603050405020304" pitchFamily="18" charset="0"/>
              </a:rPr>
              <a:t>Reading with Attention</a:t>
            </a:r>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174752" y="1580833"/>
            <a:ext cx="12556133" cy="5388801"/>
          </a:xfrm>
        </p:spPr>
        <p:txBody>
          <a:bodyPr>
            <a:noAutofit/>
          </a:bodyPr>
          <a:lstStyle/>
          <a:p>
            <a:pPr marL="0" indent="0">
              <a:lnSpc>
                <a:spcPct val="150000"/>
              </a:lnSpc>
              <a:spcBef>
                <a:spcPts val="0"/>
              </a:spcBef>
              <a:buNone/>
            </a:pPr>
            <a:r>
              <a:rPr lang="en-US" sz="2000" dirty="0">
                <a:highlight>
                  <a:srgbClr val="FFFF00"/>
                </a:highlight>
                <a:latin typeface="+mj-lt"/>
              </a:rPr>
              <a:t>Effective reading </a:t>
            </a:r>
            <a:r>
              <a:rPr lang="en-US" sz="2000" dirty="0">
                <a:latin typeface="+mj-lt"/>
              </a:rPr>
              <a:t>is a crucial skill </a:t>
            </a:r>
            <a:r>
              <a:rPr lang="en-US" sz="2000" b="1" u="sng" dirty="0">
                <a:latin typeface="+mj-lt"/>
              </a:rPr>
              <a:t>for college-level work</a:t>
            </a:r>
            <a:r>
              <a:rPr lang="en-US" sz="2000" dirty="0">
                <a:latin typeface="+mj-lt"/>
              </a:rPr>
              <a:t>. It involves </a:t>
            </a:r>
            <a:r>
              <a:rPr lang="en-US" sz="2000" dirty="0">
                <a:highlight>
                  <a:srgbClr val="00FF00"/>
                </a:highlight>
                <a:latin typeface="+mj-lt"/>
              </a:rPr>
              <a:t>carefully understanding </a:t>
            </a:r>
            <a:r>
              <a:rPr lang="en-US" sz="2000" dirty="0">
                <a:latin typeface="+mj-lt"/>
              </a:rPr>
              <a:t>source materials such as books, scholarly articles, research reports, and more. Your academic success depends on your ability </a:t>
            </a:r>
            <a:r>
              <a:rPr lang="en-US" sz="2000" b="1" dirty="0">
                <a:highlight>
                  <a:srgbClr val="00FFFF"/>
                </a:highlight>
                <a:latin typeface="+mj-lt"/>
              </a:rPr>
              <a:t>to comprehend and analyze these texts.</a:t>
            </a:r>
          </a:p>
          <a:p>
            <a:pPr marL="0" indent="0">
              <a:lnSpc>
                <a:spcPct val="150000"/>
              </a:lnSpc>
              <a:spcBef>
                <a:spcPts val="0"/>
              </a:spcBef>
              <a:buNone/>
            </a:pPr>
            <a:endParaRPr lang="en-US" sz="2000" dirty="0">
              <a:latin typeface="+mj-lt"/>
            </a:endParaRPr>
          </a:p>
          <a:p>
            <a:pPr marL="0" indent="0">
              <a:lnSpc>
                <a:spcPct val="150000"/>
              </a:lnSpc>
              <a:spcBef>
                <a:spcPts val="0"/>
              </a:spcBef>
              <a:buNone/>
            </a:pPr>
            <a:r>
              <a:rPr lang="en-US" sz="2800" b="1" kern="0" spc="-89" dirty="0">
                <a:solidFill>
                  <a:srgbClr val="000000"/>
                </a:solidFill>
                <a:latin typeface="Inter" pitchFamily="34" charset="0"/>
                <a:ea typeface="Inter" pitchFamily="34" charset="-122"/>
                <a:cs typeface="Inter" pitchFamily="34" charset="-120"/>
              </a:rPr>
              <a:t>To read with attention, you need to engage in three key tasks:</a:t>
            </a:r>
            <a:endParaRPr lang="en-US" sz="2800" dirty="0"/>
          </a:p>
          <a:p>
            <a:pPr marL="0" indent="0">
              <a:lnSpc>
                <a:spcPct val="150000"/>
              </a:lnSpc>
              <a:spcBef>
                <a:spcPts val="0"/>
              </a:spcBef>
              <a:buNone/>
            </a:pPr>
            <a:r>
              <a:rPr lang="en-US" sz="2200" b="1" kern="0" spc="-30" dirty="0">
                <a:solidFill>
                  <a:srgbClr val="272525"/>
                </a:solidFill>
                <a:highlight>
                  <a:srgbClr val="FFFF00"/>
                </a:highlight>
                <a:latin typeface="Inter" pitchFamily="34" charset="0"/>
                <a:ea typeface="Inter" pitchFamily="34" charset="-122"/>
                <a:cs typeface="Inter" pitchFamily="34" charset="-120"/>
              </a:rPr>
              <a:t>Previewing:</a:t>
            </a:r>
            <a:r>
              <a:rPr lang="en-US" sz="2200" kern="0" spc="-30" dirty="0">
                <a:solidFill>
                  <a:srgbClr val="272525"/>
                </a:solidFill>
                <a:latin typeface="Inter" pitchFamily="34" charset="0"/>
                <a:ea typeface="Inter" pitchFamily="34" charset="-122"/>
                <a:cs typeface="Inter" pitchFamily="34" charset="-120"/>
              </a:rPr>
              <a:t> Before diving into a text, take a moment to understand the author's purpose.</a:t>
            </a:r>
          </a:p>
          <a:p>
            <a:pPr marL="0" indent="0">
              <a:lnSpc>
                <a:spcPct val="150000"/>
              </a:lnSpc>
              <a:spcBef>
                <a:spcPts val="0"/>
              </a:spcBef>
              <a:buNone/>
            </a:pPr>
            <a:r>
              <a:rPr lang="en-US" sz="2200" b="1" kern="0" spc="-30" dirty="0">
                <a:solidFill>
                  <a:srgbClr val="272525"/>
                </a:solidFill>
                <a:highlight>
                  <a:srgbClr val="FFFF00"/>
                </a:highlight>
                <a:latin typeface="Inter" pitchFamily="34" charset="0"/>
                <a:ea typeface="Inter" pitchFamily="34" charset="-122"/>
                <a:cs typeface="Inter" pitchFamily="34" charset="-120"/>
              </a:rPr>
              <a:t>Forming a Preliminary Understanding:</a:t>
            </a:r>
            <a:r>
              <a:rPr lang="en-US" sz="2200" kern="0" spc="-30" dirty="0">
                <a:solidFill>
                  <a:srgbClr val="272525"/>
                </a:solidFill>
                <a:highlight>
                  <a:srgbClr val="FFFF00"/>
                </a:highlight>
                <a:latin typeface="Inter" pitchFamily="34" charset="0"/>
                <a:ea typeface="Inter" pitchFamily="34" charset="-122"/>
                <a:cs typeface="Inter" pitchFamily="34" charset="-120"/>
              </a:rPr>
              <a:t> </a:t>
            </a:r>
            <a:r>
              <a:rPr lang="en-US" sz="2200" kern="0" spc="-30" dirty="0">
                <a:solidFill>
                  <a:srgbClr val="272525"/>
                </a:solidFill>
                <a:latin typeface="Inter" pitchFamily="34" charset="0"/>
                <a:ea typeface="Inter" pitchFamily="34" charset="-122"/>
                <a:cs typeface="Inter" pitchFamily="34" charset="-120"/>
              </a:rPr>
              <a:t>Develop an initial understanding of the text's topic and purpose to guide your reading and comprehension.</a:t>
            </a:r>
            <a:endParaRPr lang="en-US" sz="2200" dirty="0"/>
          </a:p>
          <a:p>
            <a:pPr marL="0" indent="0">
              <a:lnSpc>
                <a:spcPct val="150000"/>
              </a:lnSpc>
              <a:spcBef>
                <a:spcPts val="0"/>
              </a:spcBef>
              <a:buNone/>
            </a:pPr>
            <a:r>
              <a:rPr lang="en-US" sz="2200" b="1" kern="0" spc="-30" dirty="0">
                <a:solidFill>
                  <a:srgbClr val="272525"/>
                </a:solidFill>
                <a:highlight>
                  <a:srgbClr val="FFFF00"/>
                </a:highlight>
                <a:latin typeface="Inter" pitchFamily="34" charset="0"/>
                <a:ea typeface="Inter" pitchFamily="34" charset="-122"/>
                <a:cs typeface="Inter" pitchFamily="34" charset="-120"/>
              </a:rPr>
              <a:t>Reading for Content and Structure:</a:t>
            </a:r>
            <a:r>
              <a:rPr lang="en-US" sz="2200" kern="0" spc="-30" dirty="0">
                <a:solidFill>
                  <a:srgbClr val="272525"/>
                </a:solidFill>
                <a:highlight>
                  <a:srgbClr val="FFFF00"/>
                </a:highlight>
                <a:latin typeface="Inter" pitchFamily="34" charset="0"/>
                <a:ea typeface="Inter" pitchFamily="34" charset="-122"/>
                <a:cs typeface="Inter" pitchFamily="34" charset="-120"/>
              </a:rPr>
              <a:t> </a:t>
            </a:r>
            <a:r>
              <a:rPr lang="en-US" sz="2200" kern="0" spc="-30" dirty="0">
                <a:solidFill>
                  <a:srgbClr val="272525"/>
                </a:solidFill>
                <a:latin typeface="Inter" pitchFamily="34" charset="0"/>
                <a:ea typeface="Inter" pitchFamily="34" charset="-122"/>
                <a:cs typeface="Inter" pitchFamily="34" charset="-120"/>
              </a:rPr>
              <a:t>Read the text carefully, focusing on understanding the content and structure of the material to extract key information and identify the author's arguments or main ideas.</a:t>
            </a:r>
            <a:endParaRPr lang="en-US" sz="2200" dirty="0"/>
          </a:p>
        </p:txBody>
      </p:sp>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5221" y="241776"/>
            <a:ext cx="1117601" cy="1097280"/>
          </a:xfrm>
          <a:prstGeom prst="rect">
            <a:avLst/>
          </a:prstGeom>
        </p:spPr>
      </p:pic>
    </p:spTree>
    <p:extLst>
      <p:ext uri="{BB962C8B-B14F-4D97-AF65-F5344CB8AC3E}">
        <p14:creationId xmlns:p14="http://schemas.microsoft.com/office/powerpoint/2010/main" val="2359981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21">
              <a:defRPr/>
            </a:pPr>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defTabSz="975321">
              <a:defRPr/>
            </a:pPr>
            <a:endParaRPr lang="en-US" sz="192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298423" y="294824"/>
            <a:ext cx="11641329" cy="966839"/>
          </a:xfrm>
        </p:spPr>
        <p:txBody>
          <a:bodyPr>
            <a:normAutofit/>
          </a:bodyPr>
          <a:lstStyle/>
          <a:p>
            <a:pPr algn="ctr"/>
            <a:r>
              <a:rPr lang="en-US" sz="4000" b="1" dirty="0">
                <a:latin typeface="Times New Roman" panose="02020603050405020304" pitchFamily="18" charset="0"/>
                <a:cs typeface="Times New Roman" panose="02020603050405020304" pitchFamily="18" charset="0"/>
              </a:rPr>
              <a:t>Previewing to Understand the Author’s Purpose</a:t>
            </a:r>
            <a:endParaRPr lang="en-US"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152400" y="1554223"/>
            <a:ext cx="12526467" cy="5628272"/>
          </a:xfrm>
        </p:spPr>
        <p:txBody>
          <a:bodyPr>
            <a:noAutofit/>
          </a:bodyPr>
          <a:lstStyle/>
          <a:p>
            <a:pPr>
              <a:lnSpc>
                <a:spcPts val="3266"/>
              </a:lnSpc>
            </a:pPr>
            <a:r>
              <a:rPr lang="en-US" sz="2800" dirty="0">
                <a:latin typeface="Times New Roman" panose="02020603050405020304" pitchFamily="18" charset="0"/>
                <a:cs typeface="Times New Roman" panose="02020603050405020304" pitchFamily="18" charset="0"/>
              </a:rPr>
              <a:t>Preview a selection. Writers of </a:t>
            </a:r>
            <a:r>
              <a:rPr lang="en-US" sz="2800" dirty="0">
                <a:highlight>
                  <a:srgbClr val="FFFF00"/>
                </a:highlight>
                <a:latin typeface="Times New Roman" panose="02020603050405020304" pitchFamily="18" charset="0"/>
                <a:cs typeface="Times New Roman" panose="02020603050405020304" pitchFamily="18" charset="0"/>
              </a:rPr>
              <a:t>articles and nonfiction books </a:t>
            </a:r>
            <a:r>
              <a:rPr lang="en-US" sz="2800" dirty="0">
                <a:latin typeface="Times New Roman" panose="02020603050405020304" pitchFamily="18" charset="0"/>
                <a:cs typeface="Times New Roman" panose="02020603050405020304" pitchFamily="18" charset="0"/>
              </a:rPr>
              <a:t>aim to Inform, Persuade, or some combination of the two.</a:t>
            </a:r>
          </a:p>
          <a:p>
            <a:pPr>
              <a:lnSpc>
                <a:spcPts val="3266"/>
              </a:lnSpc>
            </a:pPr>
            <a:endParaRPr lang="en-US" sz="2400" dirty="0">
              <a:latin typeface="Times New Roman" panose="02020603050405020304" pitchFamily="18" charset="0"/>
              <a:cs typeface="Times New Roman" panose="02020603050405020304" pitchFamily="18" charset="0"/>
            </a:endParaRPr>
          </a:p>
          <a:p>
            <a:pPr>
              <a:lnSpc>
                <a:spcPts val="3266"/>
              </a:lnSpc>
            </a:pPr>
            <a:r>
              <a:rPr lang="en-US" sz="2800" dirty="0">
                <a:highlight>
                  <a:srgbClr val="FFFF00"/>
                </a:highlight>
                <a:latin typeface="Times New Roman" panose="02020603050405020304" pitchFamily="18" charset="0"/>
                <a:cs typeface="Times New Roman" panose="02020603050405020304" pitchFamily="18" charset="0"/>
              </a:rPr>
              <a:t>Explanatory Writing </a:t>
            </a:r>
            <a:r>
              <a:rPr lang="en-US" sz="2800" dirty="0">
                <a:latin typeface="Times New Roman" panose="02020603050405020304" pitchFamily="18" charset="0"/>
                <a:cs typeface="Times New Roman" panose="02020603050405020304" pitchFamily="18" charset="0"/>
              </a:rPr>
              <a:t>defines, describes, and is usually information-rich. In explanations, authors do not inject their opinions.</a:t>
            </a:r>
          </a:p>
          <a:p>
            <a:pPr>
              <a:lnSpc>
                <a:spcPts val="3266"/>
              </a:lnSpc>
            </a:pPr>
            <a:endParaRPr lang="en-US" sz="2400" dirty="0">
              <a:latin typeface="Times New Roman" panose="02020603050405020304" pitchFamily="18" charset="0"/>
              <a:cs typeface="Times New Roman" panose="02020603050405020304" pitchFamily="18" charset="0"/>
            </a:endParaRPr>
          </a:p>
          <a:p>
            <a:pPr>
              <a:lnSpc>
                <a:spcPts val="3266"/>
              </a:lnSpc>
            </a:pPr>
            <a:r>
              <a:rPr lang="en-US" sz="2800" dirty="0">
                <a:latin typeface="Times New Roman" panose="02020603050405020304" pitchFamily="18" charset="0"/>
                <a:cs typeface="Times New Roman" panose="02020603050405020304" pitchFamily="18" charset="0"/>
              </a:rPr>
              <a:t>By contrast </a:t>
            </a:r>
            <a:r>
              <a:rPr lang="en-US" sz="2800" dirty="0">
                <a:highlight>
                  <a:srgbClr val="FFFF00"/>
                </a:highlight>
                <a:latin typeface="Times New Roman" panose="02020603050405020304" pitchFamily="18" charset="0"/>
                <a:cs typeface="Times New Roman" panose="02020603050405020304" pitchFamily="18" charset="0"/>
              </a:rPr>
              <a:t>Persuasive Writing</a:t>
            </a:r>
            <a:r>
              <a:rPr lang="en-US" sz="2800" dirty="0">
                <a:latin typeface="Times New Roman" panose="02020603050405020304" pitchFamily="18" charset="0"/>
                <a:cs typeface="Times New Roman" panose="02020603050405020304" pitchFamily="18" charset="0"/>
              </a:rPr>
              <a:t>, authors attempt to change your thinking about a topic or to convince you that their opinions are the best ones.</a:t>
            </a:r>
          </a:p>
          <a:p>
            <a:pPr marL="0" indent="0" algn="ctr">
              <a:lnSpc>
                <a:spcPts val="3266"/>
              </a:lnSpc>
              <a:buNone/>
            </a:pPr>
            <a:r>
              <a:rPr lang="en-US" sz="2800" dirty="0" err="1">
                <a:latin typeface="Times New Roman" panose="02020603050405020304" pitchFamily="18" charset="0"/>
                <a:cs typeface="Times New Roman" panose="02020603050405020304" pitchFamily="18" charset="0"/>
              </a:rPr>
              <a:t>Explain__________________Persuade</a:t>
            </a:r>
            <a:r>
              <a:rPr lang="en-US" sz="2800" dirty="0">
                <a:latin typeface="Times New Roman" panose="02020603050405020304" pitchFamily="18" charset="0"/>
                <a:cs typeface="Times New Roman" panose="02020603050405020304" pitchFamily="18" charset="0"/>
              </a:rPr>
              <a:t> </a:t>
            </a:r>
          </a:p>
          <a:p>
            <a:pPr marL="0" indent="0" algn="ctr">
              <a:lnSpc>
                <a:spcPts val="3266"/>
              </a:lnSpc>
              <a:buNone/>
            </a:pPr>
            <a:r>
              <a:rPr lang="en-US" sz="2800" dirty="0">
                <a:latin typeface="Times New Roman" panose="02020603050405020304" pitchFamily="18" charset="0"/>
                <a:cs typeface="Times New Roman" panose="02020603050405020304" pitchFamily="18" charset="0"/>
              </a:rPr>
              <a:t>• Ask: Where along this continuum should I place this source?</a:t>
            </a:r>
            <a:endParaRPr lang="en-US" sz="24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5221" y="241776"/>
            <a:ext cx="1117601" cy="1097280"/>
          </a:xfrm>
          <a:prstGeom prst="rect">
            <a:avLst/>
          </a:prstGeom>
        </p:spPr>
      </p:pic>
    </p:spTree>
    <p:extLst>
      <p:ext uri="{BB962C8B-B14F-4D97-AF65-F5344CB8AC3E}">
        <p14:creationId xmlns:p14="http://schemas.microsoft.com/office/powerpoint/2010/main" val="2235878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21">
              <a:defRPr/>
            </a:pPr>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defTabSz="975321">
              <a:defRPr/>
            </a:pPr>
            <a:endParaRPr lang="en-US" sz="192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043906" y="345565"/>
            <a:ext cx="10445022" cy="1628883"/>
          </a:xfrm>
        </p:spPr>
        <p:txBody>
          <a:bodyPr>
            <a:normAutofit/>
          </a:bodyPr>
          <a:lstStyle/>
          <a:p>
            <a:pPr algn="ctr">
              <a:lnSpc>
                <a:spcPts val="4233"/>
              </a:lnSpc>
            </a:pPr>
            <a:r>
              <a:rPr lang="en-US" sz="3840" b="1" kern="0" spc="-102" dirty="0">
                <a:solidFill>
                  <a:srgbClr val="000000"/>
                </a:solidFill>
                <a:latin typeface="Times New Roman" panose="02020603050405020304" pitchFamily="18" charset="0"/>
                <a:ea typeface="Inter" pitchFamily="34" charset="-122"/>
                <a:cs typeface="Times New Roman" panose="02020603050405020304" pitchFamily="18" charset="0"/>
              </a:rPr>
              <a:t>Identifying the Author's Purpose: Explanation or Persuasion</a:t>
            </a:r>
            <a:endParaRPr lang="en-US" sz="384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122733" y="2216225"/>
            <a:ext cx="12504115" cy="4753410"/>
          </a:xfrm>
        </p:spPr>
        <p:txBody>
          <a:bodyPr numCol="3">
            <a:noAutofit/>
          </a:bodyPr>
          <a:lstStyle/>
          <a:p>
            <a:pPr marL="0" indent="0" algn="just">
              <a:lnSpc>
                <a:spcPts val="3387"/>
              </a:lnSpc>
              <a:buNone/>
            </a:pPr>
            <a:r>
              <a:rPr lang="en-US" sz="2400" b="1" kern="0" spc="-81" dirty="0">
                <a:solidFill>
                  <a:srgbClr val="000000"/>
                </a:solidFill>
                <a:latin typeface="Times New Roman" panose="02020603050405020304" pitchFamily="18" charset="0"/>
                <a:ea typeface="Inter" pitchFamily="34" charset="-122"/>
                <a:cs typeface="Times New Roman" panose="02020603050405020304" pitchFamily="18" charset="0"/>
              </a:rPr>
              <a:t>Before taking notes on a source, </a:t>
            </a:r>
          </a:p>
          <a:p>
            <a:pPr marL="0" indent="0" algn="just">
              <a:lnSpc>
                <a:spcPts val="3387"/>
              </a:lnSpc>
              <a:buNone/>
            </a:pPr>
            <a:endParaRPr lang="en-US" sz="2400" kern="0" spc="-81" dirty="0">
              <a:solidFill>
                <a:srgbClr val="000000"/>
              </a:solidFill>
              <a:latin typeface="Times New Roman" panose="02020603050405020304" pitchFamily="18" charset="0"/>
              <a:ea typeface="Inter" pitchFamily="34" charset="-122"/>
              <a:cs typeface="Times New Roman" panose="02020603050405020304" pitchFamily="18" charset="0"/>
            </a:endParaRPr>
          </a:p>
          <a:p>
            <a:pPr marL="0" indent="0" algn="just">
              <a:lnSpc>
                <a:spcPts val="3387"/>
              </a:lnSpc>
              <a:buNone/>
            </a:pPr>
            <a:r>
              <a:rPr lang="en-US" sz="2400" kern="0" spc="-81" dirty="0">
                <a:solidFill>
                  <a:srgbClr val="000000"/>
                </a:solidFill>
                <a:latin typeface="Times New Roman" panose="02020603050405020304" pitchFamily="18" charset="0"/>
                <a:ea typeface="Inter" pitchFamily="34" charset="-122"/>
                <a:cs typeface="Times New Roman" panose="02020603050405020304" pitchFamily="18" charset="0"/>
              </a:rPr>
              <a:t>it is important to </a:t>
            </a:r>
            <a:r>
              <a:rPr lang="en-US" sz="2400" kern="0" spc="-81" dirty="0">
                <a:solidFill>
                  <a:srgbClr val="000000"/>
                </a:solidFill>
                <a:highlight>
                  <a:srgbClr val="00FF00"/>
                </a:highlight>
                <a:latin typeface="Times New Roman" panose="02020603050405020304" pitchFamily="18" charset="0"/>
                <a:ea typeface="Inter" pitchFamily="34" charset="-122"/>
                <a:cs typeface="Times New Roman" panose="02020603050405020304" pitchFamily="18" charset="0"/>
              </a:rPr>
              <a:t>preview it to gain a holistic understanding</a:t>
            </a:r>
            <a:r>
              <a:rPr lang="en-US" sz="2400" kern="0" spc="-81" dirty="0">
                <a:solidFill>
                  <a:srgbClr val="000000"/>
                </a:solidFill>
                <a:latin typeface="Times New Roman" panose="02020603050405020304" pitchFamily="18" charset="0"/>
                <a:ea typeface="Inter" pitchFamily="34" charset="-122"/>
                <a:cs typeface="Times New Roman" panose="02020603050405020304" pitchFamily="18" charset="0"/>
              </a:rPr>
              <a:t>. Skim the text and identify the author's purpose, whether it is to explain, persuade, or both.</a:t>
            </a:r>
          </a:p>
          <a:p>
            <a:pPr marL="0" indent="0">
              <a:lnSpc>
                <a:spcPts val="3387"/>
              </a:lnSpc>
              <a:buNone/>
            </a:pPr>
            <a:endParaRPr lang="en-US" sz="20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b="1" dirty="0">
              <a:highlight>
                <a:srgbClr val="FFFF00"/>
              </a:highlight>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b="1" dirty="0">
              <a:highlight>
                <a:srgbClr val="FFFF00"/>
              </a:highlight>
              <a:latin typeface="Times New Roman" panose="02020603050405020304" pitchFamily="18" charset="0"/>
              <a:cs typeface="Times New Roman" panose="02020603050405020304" pitchFamily="18" charset="0"/>
            </a:endParaRPr>
          </a:p>
          <a:p>
            <a:pPr marL="292596" lvl="1" indent="0">
              <a:lnSpc>
                <a:spcPct val="150000"/>
              </a:lnSpc>
              <a:spcBef>
                <a:spcPts val="0"/>
              </a:spcBef>
              <a:buNone/>
            </a:pPr>
            <a:r>
              <a:rPr lang="en-US" sz="2400" b="1" dirty="0">
                <a:highlight>
                  <a:srgbClr val="FFFF00"/>
                </a:highlight>
                <a:latin typeface="Times New Roman" panose="02020603050405020304" pitchFamily="18" charset="0"/>
                <a:cs typeface="Times New Roman" panose="02020603050405020304" pitchFamily="18" charset="0"/>
              </a:rPr>
              <a:t>For an article:</a:t>
            </a:r>
          </a:p>
          <a:p>
            <a:pPr marL="292596" lvl="1" indent="0">
              <a:lnSpc>
                <a:spcPct val="150000"/>
              </a:lnSpc>
              <a:spcBef>
                <a:spcPts val="0"/>
              </a:spcBef>
              <a:buNone/>
            </a:pPr>
            <a:r>
              <a:rPr lang="en-US" sz="2400" dirty="0">
                <a:latin typeface="Times New Roman" panose="02020603050405020304" pitchFamily="18" charset="0"/>
                <a:cs typeface="Times New Roman" panose="02020603050405020304" pitchFamily="18" charset="0"/>
              </a:rPr>
              <a:t>Read summaries (also called abstracts) if available.</a:t>
            </a:r>
          </a:p>
          <a:p>
            <a:pPr marL="292596" lvl="1" indent="0">
              <a:lnSpc>
                <a:spcPct val="150000"/>
              </a:lnSpc>
              <a:spcBef>
                <a:spcPts val="0"/>
              </a:spcBef>
              <a:buNone/>
            </a:pPr>
            <a:r>
              <a:rPr lang="en-US" sz="2400" dirty="0">
                <a:latin typeface="Times New Roman" panose="02020603050405020304" pitchFamily="18" charset="0"/>
                <a:cs typeface="Times New Roman" panose="02020603050405020304" pitchFamily="18" charset="0"/>
              </a:rPr>
              <a:t>Read opening and closing paragraphs.</a:t>
            </a:r>
          </a:p>
          <a:p>
            <a:pPr marL="292596" lvl="1" indent="0">
              <a:lnSpc>
                <a:spcPct val="150000"/>
              </a:lnSpc>
              <a:spcBef>
                <a:spcPts val="0"/>
              </a:spcBef>
              <a:buNone/>
            </a:pPr>
            <a:r>
              <a:rPr lang="en-US" sz="2400" dirty="0">
                <a:latin typeface="Times New Roman" panose="02020603050405020304" pitchFamily="18" charset="0"/>
                <a:cs typeface="Times New Roman" panose="02020603050405020304" pitchFamily="18" charset="0"/>
              </a:rPr>
              <a:t>Read all major headings.</a:t>
            </a:r>
          </a:p>
          <a:p>
            <a:pPr marL="292596" lvl="1" indent="0">
              <a:lnSpc>
                <a:spcPct val="150000"/>
              </a:lnSpc>
              <a:spcBef>
                <a:spcPts val="0"/>
              </a:spcBef>
              <a:buNone/>
            </a:pPr>
            <a:r>
              <a:rPr lang="en-US" sz="2400" dirty="0">
                <a:latin typeface="Times New Roman" panose="02020603050405020304" pitchFamily="18" charset="0"/>
                <a:cs typeface="Times New Roman" panose="02020603050405020304" pitchFamily="18" charset="0"/>
              </a:rPr>
              <a:t>Read the first line of every paragraph.</a:t>
            </a:r>
          </a:p>
          <a:p>
            <a:pPr marL="0" indent="0">
              <a:lnSpc>
                <a:spcPct val="150000"/>
              </a:lnSpc>
              <a:spcBef>
                <a:spcPts val="0"/>
              </a:spcBef>
              <a:buNone/>
            </a:pPr>
            <a:endParaRPr lang="en-US" sz="2000" dirty="0">
              <a:latin typeface="Times New Roman" panose="02020603050405020304" pitchFamily="18" charset="0"/>
              <a:cs typeface="Times New Roman" panose="02020603050405020304" pitchFamily="18" charset="0"/>
            </a:endParaRPr>
          </a:p>
          <a:p>
            <a:pPr marL="292596" lvl="1" indent="0">
              <a:lnSpc>
                <a:spcPct val="150000"/>
              </a:lnSpc>
              <a:spcBef>
                <a:spcPts val="0"/>
              </a:spcBef>
              <a:buNone/>
            </a:pPr>
            <a:r>
              <a:rPr lang="en-US" sz="2400" b="1" dirty="0">
                <a:highlight>
                  <a:srgbClr val="FFFF00"/>
                </a:highlight>
                <a:latin typeface="Times New Roman" panose="02020603050405020304" pitchFamily="18" charset="0"/>
                <a:cs typeface="Times New Roman" panose="02020603050405020304" pitchFamily="18" charset="0"/>
              </a:rPr>
              <a:t>For a book:</a:t>
            </a:r>
          </a:p>
          <a:p>
            <a:pPr marL="292596" lvl="1" indent="0">
              <a:lnSpc>
                <a:spcPct val="150000"/>
              </a:lnSpc>
              <a:spcBef>
                <a:spcPts val="0"/>
              </a:spcBef>
              <a:buNone/>
            </a:pPr>
            <a:r>
              <a:rPr lang="en-US" sz="2400" dirty="0">
                <a:latin typeface="Times New Roman" panose="02020603050405020304" pitchFamily="18" charset="0"/>
                <a:cs typeface="Times New Roman" panose="02020603050405020304" pitchFamily="18" charset="0"/>
              </a:rPr>
              <a:t>Read book jacket information, including the author’s biography.</a:t>
            </a:r>
          </a:p>
          <a:p>
            <a:pPr marL="292596" lvl="1" indent="0">
              <a:lnSpc>
                <a:spcPct val="150000"/>
              </a:lnSpc>
              <a:spcBef>
                <a:spcPts val="0"/>
              </a:spcBef>
              <a:buNone/>
            </a:pPr>
            <a:r>
              <a:rPr lang="en-US" sz="2400" dirty="0">
                <a:latin typeface="Times New Roman" panose="02020603050405020304" pitchFamily="18" charset="0"/>
                <a:cs typeface="Times New Roman" panose="02020603050405020304" pitchFamily="18" charset="0"/>
              </a:rPr>
              <a:t>Read the preface.</a:t>
            </a:r>
          </a:p>
          <a:p>
            <a:pPr marL="292596" lvl="1" indent="0">
              <a:lnSpc>
                <a:spcPct val="150000"/>
              </a:lnSpc>
              <a:spcBef>
                <a:spcPts val="0"/>
              </a:spcBef>
              <a:buNone/>
            </a:pPr>
            <a:r>
              <a:rPr lang="en-US" sz="2400" dirty="0">
                <a:latin typeface="Times New Roman" panose="02020603050405020304" pitchFamily="18" charset="0"/>
                <a:cs typeface="Times New Roman" panose="02020603050405020304" pitchFamily="18" charset="0"/>
              </a:rPr>
              <a:t>Skim the table of contents.</a:t>
            </a:r>
          </a:p>
          <a:p>
            <a:pPr marL="292596" lvl="1" indent="0">
              <a:lnSpc>
                <a:spcPct val="150000"/>
              </a:lnSpc>
              <a:spcBef>
                <a:spcPts val="0"/>
              </a:spcBef>
              <a:buNone/>
            </a:pPr>
            <a:r>
              <a:rPr lang="en-US" sz="2400" dirty="0">
                <a:latin typeface="Times New Roman" panose="02020603050405020304" pitchFamily="18" charset="0"/>
                <a:cs typeface="Times New Roman" panose="02020603050405020304" pitchFamily="18" charset="0"/>
              </a:rPr>
              <a:t>Read the first and last paragraph of every chapter.</a:t>
            </a:r>
          </a:p>
        </p:txBody>
      </p:sp>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5221" y="241776"/>
            <a:ext cx="1117601" cy="1097280"/>
          </a:xfrm>
          <a:prstGeom prst="rect">
            <a:avLst/>
          </a:prstGeom>
        </p:spPr>
      </p:pic>
    </p:spTree>
    <p:extLst>
      <p:ext uri="{BB962C8B-B14F-4D97-AF65-F5344CB8AC3E}">
        <p14:creationId xmlns:p14="http://schemas.microsoft.com/office/powerpoint/2010/main" val="4278588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920"/>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endParaRPr lang="en-US" sz="1920"/>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571466" y="346840"/>
            <a:ext cx="10445022" cy="961923"/>
          </a:xfrm>
        </p:spPr>
        <p:txBody>
          <a:bodyPr>
            <a:normAutofit/>
          </a:bodyPr>
          <a:lstStyle/>
          <a:p>
            <a:pPr algn="ctr"/>
            <a:r>
              <a:rPr lang="en-US" sz="6000" dirty="0"/>
              <a:t>Outline</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99807" y="1660698"/>
            <a:ext cx="12201985" cy="5027949"/>
          </a:xfrm>
        </p:spPr>
        <p:txBody>
          <a:bodyPr>
            <a:normAutofit/>
          </a:bodyPr>
          <a:lstStyle/>
          <a:p>
            <a:pPr marL="548618" indent="-548618">
              <a:buFont typeface="+mj-lt"/>
              <a:buAutoNum type="arabicPeriod"/>
            </a:pPr>
            <a:r>
              <a:rPr lang="en-US" sz="2987" dirty="0">
                <a:latin typeface="Times New Roman" panose="02020603050405020304" pitchFamily="18" charset="0"/>
                <a:cs typeface="Times New Roman" panose="02020603050405020304" pitchFamily="18" charset="0"/>
              </a:rPr>
              <a:t>What</a:t>
            </a:r>
            <a:r>
              <a:rPr lang="en-US" sz="2987" spc="-43" dirty="0">
                <a:latin typeface="Times New Roman" panose="02020603050405020304" pitchFamily="18" charset="0"/>
                <a:cs typeface="Times New Roman" panose="02020603050405020304" pitchFamily="18" charset="0"/>
              </a:rPr>
              <a:t> </a:t>
            </a:r>
            <a:r>
              <a:rPr lang="en-US" sz="2987" dirty="0">
                <a:latin typeface="Times New Roman" panose="02020603050405020304" pitchFamily="18" charset="0"/>
                <a:cs typeface="Times New Roman" panose="02020603050405020304" pitchFamily="18" charset="0"/>
              </a:rPr>
              <a:t>is</a:t>
            </a:r>
            <a:r>
              <a:rPr lang="en-US" sz="2987" spc="-240" dirty="0">
                <a:latin typeface="Times New Roman" panose="02020603050405020304" pitchFamily="18" charset="0"/>
                <a:cs typeface="Times New Roman" panose="02020603050405020304" pitchFamily="18" charset="0"/>
              </a:rPr>
              <a:t> </a:t>
            </a:r>
            <a:r>
              <a:rPr lang="en-US" sz="2987" dirty="0">
                <a:latin typeface="Times New Roman" panose="02020603050405020304" pitchFamily="18" charset="0"/>
                <a:cs typeface="Times New Roman" panose="02020603050405020304" pitchFamily="18" charset="0"/>
              </a:rPr>
              <a:t>Academic</a:t>
            </a:r>
            <a:r>
              <a:rPr lang="en-US" sz="2987" spc="-16" dirty="0">
                <a:latin typeface="Times New Roman" panose="02020603050405020304" pitchFamily="18" charset="0"/>
                <a:cs typeface="Times New Roman" panose="02020603050405020304" pitchFamily="18" charset="0"/>
              </a:rPr>
              <a:t> </a:t>
            </a:r>
            <a:r>
              <a:rPr lang="en-US" sz="2987" spc="-10" dirty="0">
                <a:latin typeface="Times New Roman" panose="02020603050405020304" pitchFamily="18" charset="0"/>
                <a:cs typeface="Times New Roman" panose="02020603050405020304" pitchFamily="18" charset="0"/>
              </a:rPr>
              <a:t>Research </a:t>
            </a:r>
            <a:r>
              <a:rPr lang="en-US" sz="2987" dirty="0">
                <a:latin typeface="Times New Roman" panose="02020603050405020304" pitchFamily="18" charset="0"/>
                <a:cs typeface="Times New Roman" panose="02020603050405020304" pitchFamily="18" charset="0"/>
              </a:rPr>
              <a:t>and</a:t>
            </a:r>
            <a:r>
              <a:rPr lang="en-US" sz="2987" spc="-102" dirty="0">
                <a:latin typeface="Times New Roman" panose="02020603050405020304" pitchFamily="18" charset="0"/>
                <a:cs typeface="Times New Roman" panose="02020603050405020304" pitchFamily="18" charset="0"/>
              </a:rPr>
              <a:t> </a:t>
            </a:r>
            <a:r>
              <a:rPr lang="en-US" sz="2987" spc="-10" dirty="0">
                <a:latin typeface="Times New Roman" panose="02020603050405020304" pitchFamily="18" charset="0"/>
                <a:cs typeface="Times New Roman" panose="02020603050405020304" pitchFamily="18" charset="0"/>
              </a:rPr>
              <a:t>Writing?</a:t>
            </a:r>
          </a:p>
          <a:p>
            <a:pPr marL="548618" indent="-548618">
              <a:buFont typeface="+mj-lt"/>
              <a:buAutoNum type="arabicPeriod"/>
            </a:pPr>
            <a:r>
              <a:rPr lang="en-US" sz="2987" dirty="0">
                <a:latin typeface="Times New Roman" panose="02020603050405020304" pitchFamily="18" charset="0"/>
                <a:cs typeface="Times New Roman" panose="02020603050405020304" pitchFamily="18" charset="0"/>
              </a:rPr>
              <a:t>What</a:t>
            </a:r>
            <a:r>
              <a:rPr lang="en-US" sz="2987" spc="-64" dirty="0">
                <a:latin typeface="Times New Roman" panose="02020603050405020304" pitchFamily="18" charset="0"/>
                <a:cs typeface="Times New Roman" panose="02020603050405020304" pitchFamily="18" charset="0"/>
              </a:rPr>
              <a:t> </a:t>
            </a:r>
            <a:r>
              <a:rPr lang="en-US" sz="2987" spc="-22" dirty="0">
                <a:latin typeface="Times New Roman" panose="02020603050405020304" pitchFamily="18" charset="0"/>
                <a:cs typeface="Times New Roman" panose="02020603050405020304" pitchFamily="18" charset="0"/>
              </a:rPr>
              <a:t>does</a:t>
            </a:r>
            <a:r>
              <a:rPr lang="en-US" sz="2987" spc="-256" dirty="0">
                <a:latin typeface="Times New Roman" panose="02020603050405020304" pitchFamily="18" charset="0"/>
                <a:cs typeface="Times New Roman" panose="02020603050405020304" pitchFamily="18" charset="0"/>
              </a:rPr>
              <a:t> </a:t>
            </a:r>
            <a:r>
              <a:rPr lang="en-US" sz="2987" spc="-10" dirty="0">
                <a:latin typeface="Times New Roman" panose="02020603050405020304" pitchFamily="18" charset="0"/>
                <a:cs typeface="Times New Roman" panose="02020603050405020304" pitchFamily="18" charset="0"/>
              </a:rPr>
              <a:t>Academic </a:t>
            </a:r>
            <a:r>
              <a:rPr lang="en-US" sz="2987" dirty="0">
                <a:latin typeface="Times New Roman" panose="02020603050405020304" pitchFamily="18" charset="0"/>
                <a:cs typeface="Times New Roman" panose="02020603050405020304" pitchFamily="18" charset="0"/>
              </a:rPr>
              <a:t>Research</a:t>
            </a:r>
            <a:r>
              <a:rPr lang="en-US" sz="2987" spc="-122" dirty="0">
                <a:latin typeface="Times New Roman" panose="02020603050405020304" pitchFamily="18" charset="0"/>
                <a:cs typeface="Times New Roman" panose="02020603050405020304" pitchFamily="18" charset="0"/>
              </a:rPr>
              <a:t> </a:t>
            </a:r>
            <a:r>
              <a:rPr lang="en-US" sz="2987" dirty="0">
                <a:latin typeface="Times New Roman" panose="02020603050405020304" pitchFamily="18" charset="0"/>
                <a:cs typeface="Times New Roman" panose="02020603050405020304" pitchFamily="18" charset="0"/>
              </a:rPr>
              <a:t>and</a:t>
            </a:r>
            <a:r>
              <a:rPr lang="en-US" sz="2987" spc="-133" dirty="0">
                <a:latin typeface="Times New Roman" panose="02020603050405020304" pitchFamily="18" charset="0"/>
                <a:cs typeface="Times New Roman" panose="02020603050405020304" pitchFamily="18" charset="0"/>
              </a:rPr>
              <a:t> </a:t>
            </a:r>
            <a:r>
              <a:rPr lang="en-US" sz="2987" spc="-10" dirty="0">
                <a:latin typeface="Times New Roman" panose="02020603050405020304" pitchFamily="18" charset="0"/>
                <a:cs typeface="Times New Roman" panose="02020603050405020304" pitchFamily="18" charset="0"/>
              </a:rPr>
              <a:t>writing </a:t>
            </a:r>
            <a:r>
              <a:rPr lang="en-US" sz="2987" dirty="0">
                <a:latin typeface="Times New Roman" panose="02020603050405020304" pitchFamily="18" charset="0"/>
                <a:cs typeface="Times New Roman" panose="02020603050405020304" pitchFamily="18" charset="0"/>
              </a:rPr>
              <a:t>serve</a:t>
            </a:r>
            <a:r>
              <a:rPr lang="en-US" sz="2987" spc="10" dirty="0">
                <a:latin typeface="Times New Roman" panose="02020603050405020304" pitchFamily="18" charset="0"/>
                <a:cs typeface="Times New Roman" panose="02020603050405020304" pitchFamily="18" charset="0"/>
              </a:rPr>
              <a:t> </a:t>
            </a:r>
            <a:r>
              <a:rPr lang="en-US" sz="2987" spc="-37" dirty="0">
                <a:latin typeface="Times New Roman" panose="02020603050405020304" pitchFamily="18" charset="0"/>
                <a:cs typeface="Times New Roman" panose="02020603050405020304" pitchFamily="18" charset="0"/>
              </a:rPr>
              <a:t>to </a:t>
            </a:r>
            <a:r>
              <a:rPr lang="en-US" sz="2987" spc="-10" dirty="0">
                <a:latin typeface="Times New Roman" panose="02020603050405020304" pitchFamily="18" charset="0"/>
                <a:cs typeface="Times New Roman" panose="02020603050405020304" pitchFamily="18" charset="0"/>
              </a:rPr>
              <a:t>fulfill?</a:t>
            </a:r>
          </a:p>
          <a:p>
            <a:pPr marL="548618" indent="-548618">
              <a:buFont typeface="+mj-lt"/>
              <a:buAutoNum type="arabicPeriod"/>
            </a:pPr>
            <a:r>
              <a:rPr lang="en-US" sz="2987" dirty="0">
                <a:latin typeface="Times New Roman" panose="02020603050405020304" pitchFamily="18" charset="0"/>
                <a:cs typeface="Times New Roman" panose="02020603050405020304" pitchFamily="18" charset="0"/>
              </a:rPr>
              <a:t>Forms of Writing</a:t>
            </a:r>
          </a:p>
          <a:p>
            <a:pPr marL="548618" indent="-548618">
              <a:buFont typeface="+mj-lt"/>
              <a:buAutoNum type="arabicPeriod"/>
            </a:pPr>
            <a:r>
              <a:rPr lang="en-US" sz="2987" dirty="0">
                <a:latin typeface="Times New Roman" panose="02020603050405020304" pitchFamily="18" charset="0"/>
                <a:cs typeface="Times New Roman" panose="02020603050405020304" pitchFamily="18" charset="0"/>
              </a:rPr>
              <a:t>Reading with Attention</a:t>
            </a:r>
          </a:p>
          <a:p>
            <a:pPr marL="548618" indent="-548618">
              <a:buFont typeface="+mj-lt"/>
              <a:buAutoNum type="arabicPeriod"/>
            </a:pPr>
            <a:r>
              <a:rPr lang="en-US" sz="2987" dirty="0">
                <a:latin typeface="Times New Roman" panose="02020603050405020304" pitchFamily="18" charset="0"/>
                <a:cs typeface="Times New Roman" panose="02020603050405020304" pitchFamily="18" charset="0"/>
              </a:rPr>
              <a:t>Previewing to Understand the Author’s Purpose</a:t>
            </a:r>
          </a:p>
          <a:p>
            <a:pPr marL="548618" indent="-548618">
              <a:buFont typeface="+mj-lt"/>
              <a:buAutoNum type="arabicPeriod"/>
            </a:pPr>
            <a:r>
              <a:rPr lang="en-US" sz="2987" dirty="0">
                <a:latin typeface="Times New Roman" panose="02020603050405020304" pitchFamily="18" charset="0"/>
                <a:cs typeface="Times New Roman" panose="02020603050405020304" pitchFamily="18" charset="0"/>
              </a:rPr>
              <a:t>Identify the Author’s purpose: to explain or persuade.</a:t>
            </a:r>
          </a:p>
          <a:p>
            <a:pPr marL="548618" indent="-548618">
              <a:buFont typeface="+mj-lt"/>
              <a:buAutoNum type="arabicPeriod"/>
            </a:pPr>
            <a:r>
              <a:rPr lang="en-US" sz="2987" dirty="0">
                <a:latin typeface="Times New Roman" panose="02020603050405020304" pitchFamily="18" charset="0"/>
                <a:cs typeface="Times New Roman" panose="02020603050405020304" pitchFamily="18" charset="0"/>
              </a:rPr>
              <a:t>Responding to Bullies ( Example )</a:t>
            </a:r>
          </a:p>
          <a:p>
            <a:pPr marL="548618" indent="-548618">
              <a:buFont typeface="+mj-lt"/>
              <a:buAutoNum type="arabicPeriod"/>
            </a:pPr>
            <a:r>
              <a:rPr lang="en-US" sz="2987" dirty="0">
                <a:latin typeface="Times New Roman" panose="02020603050405020304" pitchFamily="18" charset="0"/>
                <a:cs typeface="Times New Roman" panose="02020603050405020304" pitchFamily="18" charset="0"/>
              </a:rPr>
              <a:t>Rereading for content &amp; structure.</a:t>
            </a:r>
            <a:endParaRPr lang="en-US" sz="2560" dirty="0">
              <a:latin typeface="Times New Roman" panose="02020603050405020304" pitchFamily="18" charset="0"/>
              <a:cs typeface="Times New Roman" panose="02020603050405020304" pitchFamily="18" charset="0"/>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9247" y="244316"/>
            <a:ext cx="1117601" cy="1097280"/>
          </a:xfrm>
          <a:prstGeom prst="rect">
            <a:avLst/>
          </a:prstGeom>
        </p:spPr>
      </p:pic>
    </p:spTree>
    <p:extLst>
      <p:ext uri="{BB962C8B-B14F-4D97-AF65-F5344CB8AC3E}">
        <p14:creationId xmlns:p14="http://schemas.microsoft.com/office/powerpoint/2010/main" val="824308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21">
              <a:defRPr/>
            </a:pPr>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defTabSz="975321">
              <a:defRPr/>
            </a:pPr>
            <a:endParaRPr lang="en-US" sz="192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043906" y="345566"/>
            <a:ext cx="10445022" cy="831869"/>
          </a:xfrm>
        </p:spPr>
        <p:txBody>
          <a:bodyPr>
            <a:normAutofit/>
          </a:bodyPr>
          <a:lstStyle/>
          <a:p>
            <a:pPr algn="ctr"/>
            <a:r>
              <a:rPr lang="en-US" sz="4400" dirty="0">
                <a:latin typeface="Times New Roman" panose="02020603050405020304" pitchFamily="18" charset="0"/>
                <a:cs typeface="Times New Roman" panose="02020603050405020304" pitchFamily="18" charset="0"/>
              </a:rPr>
              <a:t>Responding to Bullies ( Example )</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174752" y="1442846"/>
            <a:ext cx="12188185" cy="3635053"/>
          </a:xfrm>
        </p:spPr>
        <p:txBody>
          <a:bodyPr>
            <a:noAutofit/>
          </a:bodyPr>
          <a:lstStyle/>
          <a:p>
            <a:pPr marL="0" indent="0">
              <a:lnSpc>
                <a:spcPct val="150000"/>
              </a:lnSpc>
              <a:spcBef>
                <a:spcPts val="0"/>
              </a:spcBef>
              <a:buNone/>
            </a:pPr>
            <a:r>
              <a:rPr lang="en-US" sz="2000" dirty="0">
                <a:latin typeface="Times New Roman" panose="02020603050405020304" pitchFamily="18" charset="0"/>
                <a:cs typeface="Times New Roman" panose="02020603050405020304" pitchFamily="18" charset="0"/>
              </a:rPr>
              <a:t>Definitions in antibullying laws are inconsistent, the effectiveness of antibullying programs is unproven, and cyberbullying laws may threaten free speech. Still, bullying persists, and we must respond. Each day, 160,000 children skip school because they don’t want to confront their tormentors (National). Even bullies are at risk: “Nearly 60 percent of boys whom researchers classified as bullies in grades six through nine were convicted of at least one crime by the age of 24. Even more dramatic, 40 percent of them had three or more convictions by age 24” these statistics provide more reasons to intervene in the bully/victim relationship. Both victims and bullies require our help.</a:t>
            </a:r>
          </a:p>
          <a:p>
            <a:pPr marL="0" indent="0">
              <a:lnSpc>
                <a:spcPct val="15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2000" dirty="0">
                <a:latin typeface="Times New Roman" panose="02020603050405020304" pitchFamily="18" charset="0"/>
                <a:cs typeface="Times New Roman" panose="02020603050405020304" pitchFamily="18" charset="0"/>
              </a:rPr>
              <a:t>• Based on the preview, decide where along the “explanation—persuasion” continuum this writer’s work falls. </a:t>
            </a:r>
          </a:p>
          <a:p>
            <a:pPr marL="0" indent="0">
              <a:lnSpc>
                <a:spcPct val="150000"/>
              </a:lnSpc>
              <a:spcBef>
                <a:spcPts val="0"/>
              </a:spcBef>
              <a:buNone/>
            </a:pPr>
            <a:r>
              <a:rPr lang="en-US" sz="2000" dirty="0">
                <a:latin typeface="Times New Roman" panose="02020603050405020304" pitchFamily="18" charset="0"/>
                <a:cs typeface="Times New Roman" panose="02020603050405020304" pitchFamily="18" charset="0"/>
              </a:rPr>
              <a:t>• What is the author’s purpose? </a:t>
            </a:r>
          </a:p>
          <a:p>
            <a:pPr marL="0" indent="0">
              <a:lnSpc>
                <a:spcPct val="150000"/>
              </a:lnSpc>
              <a:spcBef>
                <a:spcPts val="0"/>
              </a:spcBef>
              <a:buNone/>
            </a:pPr>
            <a:r>
              <a:rPr lang="en-US" sz="2000" dirty="0">
                <a:latin typeface="Times New Roman" panose="02020603050405020304" pitchFamily="18" charset="0"/>
                <a:cs typeface="Times New Roman" panose="02020603050405020304" pitchFamily="18" charset="0"/>
              </a:rPr>
              <a:t>• What is the topic of the piece? </a:t>
            </a:r>
          </a:p>
          <a:p>
            <a:pPr marL="0" indent="0">
              <a:lnSpc>
                <a:spcPct val="150000"/>
              </a:lnSpc>
              <a:spcBef>
                <a:spcPts val="0"/>
              </a:spcBef>
              <a:buNone/>
            </a:pPr>
            <a:r>
              <a:rPr lang="en-US" sz="2000" dirty="0">
                <a:latin typeface="Times New Roman" panose="02020603050405020304" pitchFamily="18" charset="0"/>
                <a:cs typeface="Times New Roman" panose="02020603050405020304" pitchFamily="18" charset="0"/>
              </a:rPr>
              <a:t>• What is the content delivered in the piece (in general terms)</a:t>
            </a:r>
          </a:p>
          <a:p>
            <a:pPr>
              <a:lnSpc>
                <a:spcPct val="150000"/>
              </a:lnSpc>
              <a:spcBef>
                <a:spcPts val="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Summary </a:t>
            </a:r>
            <a:endParaRPr lang="en-US" sz="18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5221" y="241776"/>
            <a:ext cx="1117601" cy="1097280"/>
          </a:xfrm>
          <a:prstGeom prst="rect">
            <a:avLst/>
          </a:prstGeom>
        </p:spPr>
      </p:pic>
    </p:spTree>
    <p:extLst>
      <p:ext uri="{BB962C8B-B14F-4D97-AF65-F5344CB8AC3E}">
        <p14:creationId xmlns:p14="http://schemas.microsoft.com/office/powerpoint/2010/main" val="3537698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21">
              <a:defRPr/>
            </a:pPr>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defTabSz="975321">
              <a:defRPr/>
            </a:pPr>
            <a:endParaRPr lang="en-US" sz="192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043906" y="345566"/>
            <a:ext cx="10445022" cy="904114"/>
          </a:xfrm>
        </p:spPr>
        <p:txBody>
          <a:bodyPr>
            <a:normAutofit/>
          </a:bodyPr>
          <a:lstStyle/>
          <a:p>
            <a:pPr algn="ctr"/>
            <a:r>
              <a:rPr lang="en-US" sz="4400" dirty="0">
                <a:latin typeface="Times New Roman" panose="02020603050405020304" pitchFamily="18" charset="0"/>
                <a:cs typeface="Times New Roman" panose="02020603050405020304" pitchFamily="18" charset="0"/>
              </a:rPr>
              <a:t>Responding to Bullies ( Example )</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122733" y="1782458"/>
            <a:ext cx="12732448" cy="5187176"/>
          </a:xfrm>
        </p:spPr>
        <p:txBody>
          <a:bodyPr>
            <a:noAutofit/>
          </a:bodyPr>
          <a:lstStyle/>
          <a:p>
            <a:pPr marL="0" indent="0">
              <a:lnSpc>
                <a:spcPct val="150000"/>
              </a:lnSpc>
              <a:spcBef>
                <a:spcPts val="0"/>
              </a:spcBef>
              <a:buNone/>
            </a:pPr>
            <a:r>
              <a:rPr lang="en-US" sz="2400" b="1" dirty="0">
                <a:highlight>
                  <a:srgbClr val="00FF00"/>
                </a:highlight>
                <a:latin typeface="+mj-lt"/>
              </a:rPr>
              <a:t>Purpose to argue</a:t>
            </a:r>
            <a:r>
              <a:rPr lang="en-US" sz="2400" dirty="0">
                <a:latin typeface="+mj-lt"/>
              </a:rPr>
              <a:t>—to present data that changes our opinion </a:t>
            </a:r>
          </a:p>
          <a:p>
            <a:pPr marL="0" indent="0">
              <a:lnSpc>
                <a:spcPct val="150000"/>
              </a:lnSpc>
              <a:spcBef>
                <a:spcPts val="0"/>
              </a:spcBef>
              <a:buNone/>
            </a:pPr>
            <a:r>
              <a:rPr lang="en-US" sz="2400" dirty="0">
                <a:latin typeface="+mj-lt"/>
              </a:rPr>
              <a:t>• </a:t>
            </a:r>
            <a:r>
              <a:rPr lang="en-US" sz="2400" b="1" dirty="0">
                <a:highlight>
                  <a:srgbClr val="00FF00"/>
                </a:highlight>
                <a:latin typeface="+mj-lt"/>
              </a:rPr>
              <a:t>Topic</a:t>
            </a:r>
            <a:r>
              <a:rPr lang="en-US" sz="2400" b="1" dirty="0">
                <a:latin typeface="+mj-lt"/>
              </a:rPr>
              <a:t> </a:t>
            </a:r>
            <a:r>
              <a:rPr lang="en-US" sz="2400" dirty="0">
                <a:latin typeface="+mj-lt"/>
              </a:rPr>
              <a:t>bullying </a:t>
            </a:r>
          </a:p>
          <a:p>
            <a:pPr marL="0" indent="0">
              <a:lnSpc>
                <a:spcPct val="150000"/>
              </a:lnSpc>
              <a:spcBef>
                <a:spcPts val="0"/>
              </a:spcBef>
              <a:buNone/>
            </a:pPr>
            <a:r>
              <a:rPr lang="en-US" sz="2400" dirty="0">
                <a:latin typeface="+mj-lt"/>
              </a:rPr>
              <a:t>• </a:t>
            </a:r>
            <a:r>
              <a:rPr lang="en-US" sz="2400" b="1" dirty="0">
                <a:highlight>
                  <a:srgbClr val="00FF00"/>
                </a:highlight>
                <a:latin typeface="+mj-lt"/>
              </a:rPr>
              <a:t>Content</a:t>
            </a:r>
            <a:r>
              <a:rPr lang="en-US" sz="2400" b="1" dirty="0">
                <a:latin typeface="+mj-lt"/>
              </a:rPr>
              <a:t> </a:t>
            </a:r>
            <a:r>
              <a:rPr lang="en-US" sz="2400" dirty="0">
                <a:latin typeface="+mj-lt"/>
              </a:rPr>
              <a:t>difficulties dealing effectively with bullies </a:t>
            </a:r>
          </a:p>
          <a:p>
            <a:pPr marL="0" indent="0">
              <a:lnSpc>
                <a:spcPct val="150000"/>
              </a:lnSpc>
              <a:spcBef>
                <a:spcPts val="0"/>
              </a:spcBef>
              <a:buNone/>
            </a:pPr>
            <a:r>
              <a:rPr lang="en-US" sz="2400" dirty="0">
                <a:latin typeface="+mj-lt"/>
              </a:rPr>
              <a:t>• </a:t>
            </a:r>
            <a:r>
              <a:rPr lang="en-US" sz="2400" b="1" dirty="0">
                <a:highlight>
                  <a:srgbClr val="00FF00"/>
                </a:highlight>
                <a:latin typeface="+mj-lt"/>
              </a:rPr>
              <a:t>Summary</a:t>
            </a:r>
            <a:r>
              <a:rPr lang="en-US" sz="2400" b="1" dirty="0">
                <a:latin typeface="+mj-lt"/>
              </a:rPr>
              <a:t> </a:t>
            </a:r>
            <a:r>
              <a:rPr lang="en-US" sz="2400" dirty="0">
                <a:latin typeface="+mj-lt"/>
              </a:rPr>
              <a:t>The problem of bullying demands an institutional response that has, up to </a:t>
            </a:r>
          </a:p>
          <a:p>
            <a:pPr marL="0" indent="0">
              <a:lnSpc>
                <a:spcPct val="150000"/>
              </a:lnSpc>
              <a:spcBef>
                <a:spcPts val="0"/>
              </a:spcBef>
              <a:buNone/>
            </a:pPr>
            <a:r>
              <a:rPr lang="en-US" sz="2400" dirty="0">
                <a:latin typeface="+mj-lt"/>
              </a:rPr>
              <a:t>now, been ineffective and has hurt both bullies and their victims,</a:t>
            </a:r>
          </a:p>
          <a:p>
            <a:pPr marL="0" indent="0">
              <a:lnSpc>
                <a:spcPct val="150000"/>
              </a:lnSpc>
              <a:spcBef>
                <a:spcPts val="0"/>
              </a:spcBef>
              <a:buNone/>
            </a:pPr>
            <a:endParaRPr lang="en-US" sz="2400" dirty="0">
              <a:latin typeface="+mj-lt"/>
            </a:endParaRPr>
          </a:p>
          <a:p>
            <a:pPr marL="0" indent="0">
              <a:lnSpc>
                <a:spcPct val="150000"/>
              </a:lnSpc>
              <a:spcBef>
                <a:spcPts val="0"/>
              </a:spcBef>
              <a:buNone/>
            </a:pPr>
            <a:r>
              <a:rPr lang="en-US" sz="2400" dirty="0">
                <a:latin typeface="+mj-lt"/>
              </a:rPr>
              <a:t>• When you reread the paragraph in full, you find its interior sentences given to </a:t>
            </a:r>
          </a:p>
          <a:p>
            <a:pPr marL="0" indent="0">
              <a:lnSpc>
                <a:spcPct val="150000"/>
              </a:lnSpc>
              <a:spcBef>
                <a:spcPts val="0"/>
              </a:spcBef>
              <a:buNone/>
            </a:pPr>
            <a:r>
              <a:rPr lang="en-US" sz="2400" dirty="0">
                <a:latin typeface="+mj-lt"/>
              </a:rPr>
              <a:t>evidence that Simmons uses to change our thinking about bullies. Again, what we </a:t>
            </a:r>
          </a:p>
          <a:p>
            <a:pPr marL="0" indent="0">
              <a:lnSpc>
                <a:spcPct val="150000"/>
              </a:lnSpc>
              <a:spcBef>
                <a:spcPts val="0"/>
              </a:spcBef>
              <a:buNone/>
            </a:pPr>
            <a:r>
              <a:rPr lang="en-US" sz="2400" dirty="0">
                <a:latin typeface="+mj-lt"/>
              </a:rPr>
              <a:t>learn from the interior sentences does not require changes to our summary</a:t>
            </a:r>
          </a:p>
        </p:txBody>
      </p:sp>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5221" y="241776"/>
            <a:ext cx="1117601" cy="1097280"/>
          </a:xfrm>
          <a:prstGeom prst="rect">
            <a:avLst/>
          </a:prstGeom>
        </p:spPr>
      </p:pic>
    </p:spTree>
    <p:extLst>
      <p:ext uri="{BB962C8B-B14F-4D97-AF65-F5344CB8AC3E}">
        <p14:creationId xmlns:p14="http://schemas.microsoft.com/office/powerpoint/2010/main" val="2120945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21">
              <a:defRPr/>
            </a:pPr>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defTabSz="975321">
              <a:defRPr/>
            </a:pPr>
            <a:endParaRPr lang="en-US" sz="192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043906" y="345565"/>
            <a:ext cx="10445022" cy="993491"/>
          </a:xfrm>
        </p:spPr>
        <p:txBody>
          <a:bodyPr>
            <a:normAutofit/>
          </a:bodyPr>
          <a:lstStyle/>
          <a:p>
            <a:pPr algn="ctr"/>
            <a:r>
              <a:rPr lang="en-US" sz="4800" dirty="0">
                <a:latin typeface="Times New Roman" panose="02020603050405020304" pitchFamily="18" charset="0"/>
                <a:cs typeface="Times New Roman" panose="02020603050405020304" pitchFamily="18" charset="0"/>
              </a:rPr>
              <a:t>Rereading For Content &amp; Structure</a:t>
            </a:r>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174752" y="1706881"/>
            <a:ext cx="12332208" cy="5262754"/>
          </a:xfrm>
        </p:spPr>
        <p:txBody>
          <a:bodyPr>
            <a:noAutofit/>
          </a:bodyPr>
          <a:lstStyle/>
          <a:p>
            <a:pPr marL="0" indent="0">
              <a:lnSpc>
                <a:spcPct val="100000"/>
              </a:lnSpc>
              <a:spcBef>
                <a:spcPts val="0"/>
              </a:spcBef>
              <a:buNone/>
            </a:pPr>
            <a:r>
              <a:rPr lang="en-US" sz="1800" dirty="0">
                <a:latin typeface="Times New Roman" panose="02020603050405020304" pitchFamily="18" charset="0"/>
                <a:cs typeface="Times New Roman" panose="02020603050405020304" pitchFamily="18" charset="0"/>
              </a:rPr>
              <a:t>Once you’ve previewed a selection, reread it carefully. Read every word, </a:t>
            </a:r>
          </a:p>
          <a:p>
            <a:pPr marL="0" indent="0">
              <a:lnSpc>
                <a:spcPct val="100000"/>
              </a:lnSpc>
              <a:spcBef>
                <a:spcPts val="0"/>
              </a:spcBef>
              <a:buNone/>
            </a:pPr>
            <a:r>
              <a:rPr lang="en-US" sz="1800" dirty="0">
                <a:latin typeface="Times New Roman" panose="02020603050405020304" pitchFamily="18" charset="0"/>
                <a:cs typeface="Times New Roman" panose="02020603050405020304" pitchFamily="18" charset="0"/>
              </a:rPr>
              <a:t>prepared to make notes:</a:t>
            </a:r>
          </a:p>
          <a:p>
            <a:pPr>
              <a:lnSpc>
                <a:spcPct val="100000"/>
              </a:lnSpc>
              <a:spcBef>
                <a:spcPts val="0"/>
              </a:spcBef>
            </a:pPr>
            <a:endParaRPr lang="en-US" sz="1800" dirty="0">
              <a:latin typeface="Times New Roman" panose="02020603050405020304" pitchFamily="18" charset="0"/>
              <a:cs typeface="Times New Roman" panose="02020603050405020304" pitchFamily="18" charset="0"/>
            </a:endParaRPr>
          </a:p>
          <a:p>
            <a:pPr>
              <a:lnSpc>
                <a:spcPct val="100000"/>
              </a:lnSpc>
              <a:spcBef>
                <a:spcPts val="0"/>
              </a:spcBef>
            </a:pPr>
            <a:r>
              <a:rPr lang="en-US" sz="1800" b="1" dirty="0">
                <a:latin typeface="Times New Roman" panose="02020603050405020304" pitchFamily="18" charset="0"/>
                <a:cs typeface="Times New Roman" panose="02020603050405020304" pitchFamily="18" charset="0"/>
              </a:rPr>
              <a:t>Label sections</a:t>
            </a:r>
            <a:r>
              <a:rPr lang="en-US" sz="1800" dirty="0">
                <a:latin typeface="Times New Roman" panose="02020603050405020304" pitchFamily="18" charset="0"/>
                <a:cs typeface="Times New Roman" panose="02020603050405020304" pitchFamily="18" charset="0"/>
              </a:rPr>
              <a:t>. Make margin notes to highlight a reading’s main sections—that is, groupings of related paragraphs.</a:t>
            </a:r>
          </a:p>
          <a:p>
            <a:pPr>
              <a:lnSpc>
                <a:spcPct val="100000"/>
              </a:lnSpc>
              <a:spcBef>
                <a:spcPts val="0"/>
              </a:spcBef>
            </a:pPr>
            <a:endParaRPr lang="en-US" sz="1800" dirty="0">
              <a:latin typeface="Times New Roman" panose="02020603050405020304" pitchFamily="18" charset="0"/>
              <a:cs typeface="Times New Roman" panose="02020603050405020304" pitchFamily="18" charset="0"/>
            </a:endParaRPr>
          </a:p>
          <a:p>
            <a:pPr>
              <a:lnSpc>
                <a:spcPct val="100000"/>
              </a:lnSpc>
              <a:spcBef>
                <a:spcPts val="0"/>
              </a:spcBef>
            </a:pPr>
            <a:r>
              <a:rPr lang="en-US" sz="1800" b="1" dirty="0">
                <a:latin typeface="Times New Roman" panose="02020603050405020304" pitchFamily="18" charset="0"/>
                <a:cs typeface="Times New Roman" panose="02020603050405020304" pitchFamily="18" charset="0"/>
              </a:rPr>
              <a:t>Underline or highlight the main idea and supporting ideas </a:t>
            </a:r>
            <a:r>
              <a:rPr lang="en-US" sz="1800" dirty="0">
                <a:latin typeface="Times New Roman" panose="02020603050405020304" pitchFamily="18" charset="0"/>
                <a:cs typeface="Times New Roman" panose="02020603050405020304" pitchFamily="18" charset="0"/>
              </a:rPr>
              <a:t>of each section. </a:t>
            </a:r>
          </a:p>
          <a:p>
            <a:pPr>
              <a:lnSpc>
                <a:spcPct val="100000"/>
              </a:lnSpc>
              <a:spcBef>
                <a:spcPts val="0"/>
              </a:spcBef>
            </a:pPr>
            <a:endParaRPr lang="en-US" sz="1800" dirty="0">
              <a:latin typeface="Times New Roman" panose="02020603050405020304" pitchFamily="18" charset="0"/>
              <a:cs typeface="Times New Roman" panose="02020603050405020304" pitchFamily="18" charset="0"/>
            </a:endParaRPr>
          </a:p>
          <a:p>
            <a:pPr>
              <a:lnSpc>
                <a:spcPct val="100000"/>
              </a:lnSpc>
              <a:spcBef>
                <a:spcPts val="0"/>
              </a:spcBef>
            </a:pPr>
            <a:r>
              <a:rPr lang="en-US" sz="1800" dirty="0">
                <a:latin typeface="Times New Roman" panose="02020603050405020304" pitchFamily="18" charset="0"/>
                <a:cs typeface="Times New Roman" panose="02020603050405020304" pitchFamily="18" charset="0"/>
              </a:rPr>
              <a:t>Is the author’s purpose to </a:t>
            </a:r>
            <a:r>
              <a:rPr lang="en-US" sz="1800" dirty="0">
                <a:highlight>
                  <a:srgbClr val="FFFF00"/>
                </a:highlight>
                <a:latin typeface="Times New Roman" panose="02020603050405020304" pitchFamily="18" charset="0"/>
                <a:cs typeface="Times New Roman" panose="02020603050405020304" pitchFamily="18" charset="0"/>
              </a:rPr>
              <a:t>inform</a:t>
            </a:r>
            <a:r>
              <a:rPr lang="en-US" sz="1800" dirty="0">
                <a:latin typeface="Times New Roman" panose="02020603050405020304" pitchFamily="18" charset="0"/>
                <a:cs typeface="Times New Roman" panose="02020603050405020304" pitchFamily="18" charset="0"/>
              </a:rPr>
              <a:t>, to </a:t>
            </a:r>
            <a:r>
              <a:rPr lang="en-US" sz="1800" dirty="0">
                <a:highlight>
                  <a:srgbClr val="00FF00"/>
                </a:highlight>
                <a:latin typeface="Times New Roman" panose="02020603050405020304" pitchFamily="18" charset="0"/>
                <a:cs typeface="Times New Roman" panose="02020603050405020304" pitchFamily="18" charset="0"/>
              </a:rPr>
              <a:t>persuade</a:t>
            </a:r>
            <a:r>
              <a:rPr lang="en-US" sz="1800" dirty="0">
                <a:latin typeface="Times New Roman" panose="02020603050405020304" pitchFamily="18" charset="0"/>
                <a:cs typeface="Times New Roman" panose="02020603050405020304" pitchFamily="18" charset="0"/>
              </a:rPr>
              <a:t>, or </a:t>
            </a:r>
            <a:r>
              <a:rPr lang="en-US" sz="1800" dirty="0">
                <a:highlight>
                  <a:srgbClr val="00FFFF"/>
                </a:highlight>
                <a:latin typeface="Times New Roman" panose="02020603050405020304" pitchFamily="18" charset="0"/>
                <a:cs typeface="Times New Roman" panose="02020603050405020304" pitchFamily="18" charset="0"/>
              </a:rPr>
              <a:t>both</a:t>
            </a:r>
            <a:r>
              <a:rPr lang="en-US" sz="1800" dirty="0">
                <a:latin typeface="Times New Roman" panose="02020603050405020304" pitchFamily="18" charset="0"/>
                <a:cs typeface="Times New Roman" panose="02020603050405020304" pitchFamily="18" charset="0"/>
              </a:rPr>
              <a:t>? </a:t>
            </a:r>
          </a:p>
          <a:p>
            <a:pPr>
              <a:lnSpc>
                <a:spcPct val="100000"/>
              </a:lnSpc>
              <a:spcBef>
                <a:spcPts val="0"/>
              </a:spcBef>
            </a:pPr>
            <a:endParaRPr lang="en-US" sz="1800" dirty="0">
              <a:latin typeface="Times New Roman" panose="02020603050405020304" pitchFamily="18" charset="0"/>
              <a:cs typeface="Times New Roman" panose="02020603050405020304" pitchFamily="18" charset="0"/>
            </a:endParaRPr>
          </a:p>
          <a:p>
            <a:pPr>
              <a:lnSpc>
                <a:spcPct val="100000"/>
              </a:lnSpc>
              <a:spcBef>
                <a:spcPts val="0"/>
              </a:spcBef>
            </a:pPr>
            <a:r>
              <a:rPr lang="en-US" sz="1800" dirty="0">
                <a:latin typeface="Times New Roman" panose="02020603050405020304" pitchFamily="18" charset="0"/>
                <a:cs typeface="Times New Roman" panose="02020603050405020304" pitchFamily="18" charset="0"/>
              </a:rPr>
              <a:t>If the purpose is to inform, </a:t>
            </a:r>
            <a:r>
              <a:rPr lang="en-US" sz="1800" b="1" dirty="0">
                <a:latin typeface="Times New Roman" panose="02020603050405020304" pitchFamily="18" charset="0"/>
                <a:cs typeface="Times New Roman" panose="02020603050405020304" pitchFamily="18" charset="0"/>
              </a:rPr>
              <a:t>identify the topic and its parts</a:t>
            </a:r>
            <a:r>
              <a:rPr lang="en-US" sz="1800" dirty="0">
                <a:latin typeface="Times New Roman" panose="02020603050405020304" pitchFamily="18" charset="0"/>
                <a:cs typeface="Times New Roman" panose="02020603050405020304" pitchFamily="18" charset="0"/>
              </a:rPr>
              <a:t>. </a:t>
            </a:r>
            <a:r>
              <a:rPr lang="en-US" sz="1800" u="sng" dirty="0">
                <a:latin typeface="Times New Roman" panose="02020603050405020304" pitchFamily="18" charset="0"/>
                <a:cs typeface="Times New Roman" panose="02020603050405020304" pitchFamily="18" charset="0"/>
              </a:rPr>
              <a:t>Identify facts, examples, definitions, processes. </a:t>
            </a:r>
          </a:p>
          <a:p>
            <a:pPr>
              <a:lnSpc>
                <a:spcPct val="100000"/>
              </a:lnSpc>
              <a:spcBef>
                <a:spcPts val="0"/>
              </a:spcBef>
            </a:pPr>
            <a:endParaRPr lang="en-US" sz="1800" dirty="0">
              <a:latin typeface="Times New Roman" panose="02020603050405020304" pitchFamily="18" charset="0"/>
              <a:cs typeface="Times New Roman" panose="02020603050405020304" pitchFamily="18" charset="0"/>
            </a:endParaRPr>
          </a:p>
          <a:p>
            <a:pPr>
              <a:lnSpc>
                <a:spcPct val="100000"/>
              </a:lnSpc>
              <a:spcBef>
                <a:spcPts val="0"/>
              </a:spcBef>
            </a:pPr>
            <a:r>
              <a:rPr lang="en-US" sz="1800" dirty="0">
                <a:latin typeface="Times New Roman" panose="02020603050405020304" pitchFamily="18" charset="0"/>
                <a:cs typeface="Times New Roman" panose="02020603050405020304" pitchFamily="18" charset="0"/>
              </a:rPr>
              <a:t>If the purpose is to persuade, </a:t>
            </a:r>
            <a:r>
              <a:rPr lang="en-US" sz="1800" b="1" dirty="0">
                <a:latin typeface="Times New Roman" panose="02020603050405020304" pitchFamily="18" charset="0"/>
                <a:cs typeface="Times New Roman" panose="02020603050405020304" pitchFamily="18" charset="0"/>
              </a:rPr>
              <a:t>identify the author’s claim</a:t>
            </a:r>
            <a:r>
              <a:rPr lang="en-US" sz="1800" dirty="0">
                <a:latin typeface="Times New Roman" panose="02020603050405020304" pitchFamily="18" charset="0"/>
                <a:cs typeface="Times New Roman" panose="02020603050405020304" pitchFamily="18" charset="0"/>
              </a:rPr>
              <a:t>—</a:t>
            </a:r>
            <a:r>
              <a:rPr lang="en-US" sz="1800" u="sng" dirty="0">
                <a:latin typeface="Times New Roman" panose="02020603050405020304" pitchFamily="18" charset="0"/>
                <a:cs typeface="Times New Roman" panose="02020603050405020304" pitchFamily="18" charset="0"/>
              </a:rPr>
              <a:t>the main opinion. </a:t>
            </a:r>
          </a:p>
          <a:p>
            <a:pPr>
              <a:lnSpc>
                <a:spcPct val="100000"/>
              </a:lnSpc>
              <a:spcBef>
                <a:spcPts val="0"/>
              </a:spcBef>
            </a:pPr>
            <a:endParaRPr lang="en-US" sz="1800" dirty="0">
              <a:latin typeface="Times New Roman" panose="02020603050405020304" pitchFamily="18" charset="0"/>
              <a:cs typeface="Times New Roman" panose="02020603050405020304" pitchFamily="18" charset="0"/>
            </a:endParaRPr>
          </a:p>
          <a:p>
            <a:pPr>
              <a:lnSpc>
                <a:spcPct val="100000"/>
              </a:lnSpc>
              <a:spcBef>
                <a:spcPts val="0"/>
              </a:spcBef>
            </a:pPr>
            <a:r>
              <a:rPr lang="en-US" sz="1800" b="1" dirty="0">
                <a:latin typeface="Times New Roman" panose="02020603050405020304" pitchFamily="18" charset="0"/>
                <a:cs typeface="Times New Roman" panose="02020603050405020304" pitchFamily="18" charset="0"/>
              </a:rPr>
              <a:t>Identify reasons and evidence</a:t>
            </a:r>
            <a:r>
              <a:rPr lang="en-US" sz="1800" dirty="0">
                <a:latin typeface="Times New Roman" panose="02020603050405020304" pitchFamily="18" charset="0"/>
                <a:cs typeface="Times New Roman" panose="02020603050405020304" pitchFamily="18" charset="0"/>
              </a:rPr>
              <a:t>.</a:t>
            </a:r>
          </a:p>
          <a:p>
            <a:pPr>
              <a:lnSpc>
                <a:spcPct val="100000"/>
              </a:lnSpc>
              <a:spcBef>
                <a:spcPts val="0"/>
              </a:spcBef>
            </a:pPr>
            <a:endParaRPr lang="en-US" sz="1800" dirty="0">
              <a:latin typeface="Times New Roman" panose="02020603050405020304" pitchFamily="18" charset="0"/>
              <a:cs typeface="Times New Roman" panose="02020603050405020304" pitchFamily="18" charset="0"/>
            </a:endParaRPr>
          </a:p>
          <a:p>
            <a:pPr>
              <a:lnSpc>
                <a:spcPct val="100000"/>
              </a:lnSpc>
              <a:spcBef>
                <a:spcPts val="0"/>
              </a:spcBef>
            </a:pPr>
            <a:r>
              <a:rPr lang="en-US" sz="1800" dirty="0">
                <a:latin typeface="Times New Roman" panose="02020603050405020304" pitchFamily="18" charset="0"/>
                <a:cs typeface="Times New Roman" panose="02020603050405020304" pitchFamily="18" charset="0"/>
              </a:rPr>
              <a:t>Is the author arguing </a:t>
            </a:r>
            <a:r>
              <a:rPr lang="en-US" sz="1800" dirty="0">
                <a:highlight>
                  <a:srgbClr val="FFFF00"/>
                </a:highlight>
                <a:latin typeface="Times New Roman" panose="02020603050405020304" pitchFamily="18" charset="0"/>
                <a:cs typeface="Times New Roman" panose="02020603050405020304" pitchFamily="18" charset="0"/>
              </a:rPr>
              <a:t>based on logic? On emotions</a:t>
            </a:r>
          </a:p>
        </p:txBody>
      </p:sp>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5221" y="241776"/>
            <a:ext cx="1117601" cy="1097280"/>
          </a:xfrm>
          <a:prstGeom prst="rect">
            <a:avLst/>
          </a:prstGeom>
        </p:spPr>
      </p:pic>
    </p:spTree>
    <p:extLst>
      <p:ext uri="{BB962C8B-B14F-4D97-AF65-F5344CB8AC3E}">
        <p14:creationId xmlns:p14="http://schemas.microsoft.com/office/powerpoint/2010/main" val="1623663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920"/>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endParaRPr lang="en-US" sz="1920"/>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52280" y="928141"/>
            <a:ext cx="10036589" cy="959653"/>
          </a:xfrm>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26720" y="2728372"/>
            <a:ext cx="11170582" cy="3635053"/>
          </a:xfrm>
        </p:spPr>
        <p:txBody>
          <a:bodyPr>
            <a:normAutofit/>
          </a:bodyPr>
          <a:lstStyle/>
          <a:p>
            <a:r>
              <a:rPr lang="en-US" sz="2987" dirty="0">
                <a:latin typeface="Times New Roman" panose="02020603050405020304" pitchFamily="18" charset="0"/>
                <a:cs typeface="Times New Roman" panose="02020603050405020304" pitchFamily="18" charset="0"/>
              </a:rPr>
              <a:t>Laurence Behrens, Leonard Rosen - A Sequence for Academic Writing (7th Edition)</a:t>
            </a:r>
          </a:p>
          <a:p>
            <a:r>
              <a:rPr lang="en-US" sz="2987" dirty="0">
                <a:latin typeface="Times New Roman" panose="02020603050405020304" pitchFamily="18" charset="0"/>
                <a:cs typeface="Times New Roman" panose="02020603050405020304" pitchFamily="18" charset="0"/>
              </a:rPr>
              <a:t>Sky </a:t>
            </a:r>
            <a:r>
              <a:rPr lang="en-US" sz="2987" dirty="0" err="1">
                <a:latin typeface="Times New Roman" panose="02020603050405020304" pitchFamily="18" charset="0"/>
                <a:cs typeface="Times New Roman" panose="02020603050405020304" pitchFamily="18" charset="0"/>
              </a:rPr>
              <a:t>Marsen</a:t>
            </a:r>
            <a:r>
              <a:rPr lang="en-US" sz="2987" dirty="0">
                <a:latin typeface="Times New Roman" panose="02020603050405020304" pitchFamily="18" charset="0"/>
                <a:cs typeface="Times New Roman" panose="02020603050405020304" pitchFamily="18" charset="0"/>
              </a:rPr>
              <a:t> - Professional Writing-Red Globe Press (2019)</a:t>
            </a:r>
          </a:p>
        </p:txBody>
      </p:sp>
      <p:pic>
        <p:nvPicPr>
          <p:cNvPr id="5" name="Picture 4" descr="A logo of a university&#10;&#10;Description automatically generated">
            <a:extLst>
              <a:ext uri="{FF2B5EF4-FFF2-40B4-BE49-F238E27FC236}">
                <a16:creationId xmlns:a16="http://schemas.microsoft.com/office/drawing/2014/main" id="{0095EDAA-6538-1041-8D75-4D881BE55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5221" y="241776"/>
            <a:ext cx="1117601" cy="1097280"/>
          </a:xfrm>
          <a:prstGeom prst="rect">
            <a:avLst/>
          </a:prstGeom>
        </p:spPr>
      </p:pic>
    </p:spTree>
    <p:extLst>
      <p:ext uri="{BB962C8B-B14F-4D97-AF65-F5344CB8AC3E}">
        <p14:creationId xmlns:p14="http://schemas.microsoft.com/office/powerpoint/2010/main" val="483492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920"/>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endParaRPr lang="en-US" sz="1920"/>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571467" y="470569"/>
            <a:ext cx="10445022" cy="1097280"/>
          </a:xfrm>
        </p:spPr>
        <p:txBody>
          <a:bodyPr>
            <a:normAutofit/>
          </a:bodyPr>
          <a:lstStyle/>
          <a:p>
            <a:pPr algn="ctr"/>
            <a:r>
              <a:rPr lang="en-US" sz="6400" dirty="0"/>
              <a:t>Objectives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60413" y="2019167"/>
            <a:ext cx="11995217" cy="4825465"/>
          </a:xfrm>
        </p:spPr>
        <p:txBody>
          <a:bodyPr>
            <a:normAutofit fontScale="92500"/>
          </a:bodyPr>
          <a:lstStyle/>
          <a:p>
            <a:pPr marL="514350" indent="-514350">
              <a:lnSpc>
                <a:spcPts val="3359"/>
              </a:lnSpc>
              <a:buSzPct val="100000"/>
              <a:buFont typeface="+mj-lt"/>
              <a:buAutoNum type="arabicPeriod"/>
            </a:pPr>
            <a:r>
              <a:rPr lang="en-US" sz="3413" kern="0" spc="-37" dirty="0">
                <a:solidFill>
                  <a:srgbClr val="272525"/>
                </a:solidFill>
                <a:latin typeface="Times New Roman" panose="02020603050405020304" pitchFamily="18" charset="0"/>
                <a:ea typeface="Inter" pitchFamily="34" charset="-122"/>
                <a:cs typeface="Times New Roman" panose="02020603050405020304" pitchFamily="18" charset="0"/>
              </a:rPr>
              <a:t>Define academic thinking and writing and understand their importance in various fields.</a:t>
            </a:r>
          </a:p>
          <a:p>
            <a:pPr marL="514350" indent="-514350">
              <a:lnSpc>
                <a:spcPts val="3359"/>
              </a:lnSpc>
              <a:buSzPct val="100000"/>
              <a:buFont typeface="+mj-lt"/>
              <a:buAutoNum type="arabicPeriod"/>
            </a:pPr>
            <a:r>
              <a:rPr lang="en-US" sz="3413" kern="0" spc="-37" dirty="0">
                <a:solidFill>
                  <a:srgbClr val="272525"/>
                </a:solidFill>
                <a:latin typeface="Times New Roman" panose="02020603050405020304" pitchFamily="18" charset="0"/>
                <a:ea typeface="Inter" pitchFamily="34" charset="-122"/>
                <a:cs typeface="Times New Roman" panose="02020603050405020304" pitchFamily="18" charset="0"/>
              </a:rPr>
              <a:t>Cultivate intellectual curiosity and the ability to ask critical questions.</a:t>
            </a:r>
            <a:endParaRPr lang="en-US" sz="3413" dirty="0">
              <a:latin typeface="Times New Roman" panose="02020603050405020304" pitchFamily="18" charset="0"/>
              <a:cs typeface="Times New Roman" panose="02020603050405020304" pitchFamily="18" charset="0"/>
            </a:endParaRPr>
          </a:p>
          <a:p>
            <a:pPr marL="514350" indent="-514350">
              <a:lnSpc>
                <a:spcPts val="3359"/>
              </a:lnSpc>
              <a:buSzPct val="100000"/>
              <a:buFont typeface="+mj-lt"/>
              <a:buAutoNum type="arabicPeriod"/>
            </a:pPr>
            <a:r>
              <a:rPr lang="en-US" sz="3413" kern="0" spc="-37" dirty="0">
                <a:solidFill>
                  <a:srgbClr val="272525"/>
                </a:solidFill>
                <a:latin typeface="Times New Roman" panose="02020603050405020304" pitchFamily="18" charset="0"/>
                <a:ea typeface="Inter" pitchFamily="34" charset="-122"/>
                <a:cs typeface="Times New Roman" panose="02020603050405020304" pitchFamily="18" charset="0"/>
              </a:rPr>
              <a:t>Explore similarities and differences between different fields of study and perspectives.</a:t>
            </a:r>
            <a:endParaRPr lang="en-US" sz="3413" dirty="0">
              <a:latin typeface="Times New Roman" panose="02020603050405020304" pitchFamily="18" charset="0"/>
              <a:cs typeface="Times New Roman" panose="02020603050405020304" pitchFamily="18" charset="0"/>
            </a:endParaRPr>
          </a:p>
          <a:p>
            <a:pPr marL="514350" indent="-514350">
              <a:lnSpc>
                <a:spcPts val="3359"/>
              </a:lnSpc>
              <a:buSzPct val="100000"/>
              <a:buFont typeface="+mj-lt"/>
              <a:buAutoNum type="arabicPeriod"/>
            </a:pPr>
            <a:r>
              <a:rPr lang="en-US" sz="3413" kern="0" spc="-37" dirty="0">
                <a:solidFill>
                  <a:srgbClr val="272525"/>
                </a:solidFill>
                <a:latin typeface="Times New Roman" panose="02020603050405020304" pitchFamily="18" charset="0"/>
                <a:ea typeface="Inter" pitchFamily="34" charset="-122"/>
                <a:cs typeface="Times New Roman" panose="02020603050405020304" pitchFamily="18" charset="0"/>
              </a:rPr>
              <a:t>Understand the importance of constructing arguments that are based on logic and evidence.</a:t>
            </a:r>
          </a:p>
          <a:p>
            <a:pPr marL="514350" indent="-514350">
              <a:lnSpc>
                <a:spcPts val="3359"/>
              </a:lnSpc>
              <a:buSzPct val="100000"/>
              <a:buFont typeface="+mj-lt"/>
              <a:buAutoNum type="arabicPeriod"/>
            </a:pPr>
            <a:r>
              <a:rPr lang="en-US" sz="3413" kern="0" spc="-37" dirty="0">
                <a:solidFill>
                  <a:srgbClr val="272525"/>
                </a:solidFill>
                <a:latin typeface="Times New Roman" panose="02020603050405020304" pitchFamily="18" charset="0"/>
                <a:ea typeface="Inter" pitchFamily="34" charset="-122"/>
                <a:cs typeface="Times New Roman" panose="02020603050405020304" pitchFamily="18" charset="0"/>
              </a:rPr>
              <a:t>Recognize the value of challenging your own arguments and the arguments of others.</a:t>
            </a:r>
            <a:endParaRPr lang="en-US" sz="3413" dirty="0">
              <a:latin typeface="Times New Roman" panose="02020603050405020304" pitchFamily="18" charset="0"/>
              <a:cs typeface="Times New Roman" panose="02020603050405020304" pitchFamily="18" charset="0"/>
            </a:endParaRPr>
          </a:p>
          <a:p>
            <a:pPr marL="514350" indent="-514350">
              <a:lnSpc>
                <a:spcPts val="3359"/>
              </a:lnSpc>
              <a:buSzPct val="100000"/>
              <a:buFont typeface="+mj-lt"/>
              <a:buAutoNum type="arabicPeriod"/>
            </a:pPr>
            <a:endParaRPr lang="en-US" sz="3413" dirty="0">
              <a:latin typeface="Times New Roman" panose="02020603050405020304" pitchFamily="18" charset="0"/>
              <a:cs typeface="Times New Roman" panose="02020603050405020304" pitchFamily="18" charset="0"/>
            </a:endParaRPr>
          </a:p>
          <a:p>
            <a:pPr marL="514350" indent="-514350">
              <a:lnSpc>
                <a:spcPts val="3359"/>
              </a:lnSpc>
              <a:buSzPct val="100000"/>
              <a:buFont typeface="+mj-lt"/>
              <a:buAutoNum type="arabicPeriod"/>
            </a:pPr>
            <a:endParaRPr lang="en-US" sz="3413"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5221" y="241776"/>
            <a:ext cx="1117601" cy="1097280"/>
          </a:xfrm>
          <a:prstGeom prst="rect">
            <a:avLst/>
          </a:prstGeom>
        </p:spPr>
      </p:pic>
    </p:spTree>
    <p:extLst>
      <p:ext uri="{BB962C8B-B14F-4D97-AF65-F5344CB8AC3E}">
        <p14:creationId xmlns:p14="http://schemas.microsoft.com/office/powerpoint/2010/main" val="1429364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60413" y="2019167"/>
            <a:ext cx="11995217" cy="4825465"/>
          </a:xfrm>
        </p:spPr>
        <p:txBody>
          <a:bodyPr>
            <a:normAutofit/>
          </a:bodyPr>
          <a:lstStyle/>
          <a:p>
            <a:pPr marL="0" indent="0" algn="ctr">
              <a:buNone/>
            </a:pPr>
            <a:r>
              <a:rPr lang="en-US" sz="4000" b="1" dirty="0">
                <a:latin typeface="Times New Roman" panose="02020603050405020304" pitchFamily="18" charset="0"/>
                <a:cs typeface="Times New Roman" panose="02020603050405020304" pitchFamily="18" charset="0"/>
              </a:rPr>
              <a:t>Identify the distinctions (differences) between these diverse (different) extracts</a:t>
            </a:r>
            <a:endParaRPr lang="en-MY" sz="4000" b="1"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5221" y="241776"/>
            <a:ext cx="1117601" cy="1097280"/>
          </a:xfrm>
          <a:prstGeom prst="rect">
            <a:avLst/>
          </a:prstGeom>
        </p:spPr>
      </p:pic>
    </p:spTree>
    <p:extLst>
      <p:ext uri="{BB962C8B-B14F-4D97-AF65-F5344CB8AC3E}">
        <p14:creationId xmlns:p14="http://schemas.microsoft.com/office/powerpoint/2010/main" val="784562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8721" y="-107582"/>
            <a:ext cx="882659" cy="866610"/>
          </a:xfrm>
          <a:prstGeom prst="rect">
            <a:avLst/>
          </a:prstGeom>
          <a:ln>
            <a:noFill/>
          </a:ln>
          <a:effectLst>
            <a:softEdge rad="112500"/>
          </a:effectLst>
        </p:spPr>
      </p:pic>
      <p:sp>
        <p:nvSpPr>
          <p:cNvPr id="8" name="TextBox 7">
            <a:extLst>
              <a:ext uri="{FF2B5EF4-FFF2-40B4-BE49-F238E27FC236}">
                <a16:creationId xmlns:a16="http://schemas.microsoft.com/office/drawing/2014/main" id="{6B8B6F71-06C2-9CC2-8917-57810EAE90A5}"/>
              </a:ext>
            </a:extLst>
          </p:cNvPr>
          <p:cNvSpPr txBox="1"/>
          <p:nvPr/>
        </p:nvSpPr>
        <p:spPr>
          <a:xfrm>
            <a:off x="122733" y="572230"/>
            <a:ext cx="12556133" cy="7294305"/>
          </a:xfrm>
          <a:prstGeom prst="rect">
            <a:avLst/>
          </a:prstGeom>
          <a:noFill/>
        </p:spPr>
        <p:txBody>
          <a:bodyPr wrap="square">
            <a:spAutoFit/>
          </a:bodyPr>
          <a:lstStyle/>
          <a:p>
            <a:pPr algn="l"/>
            <a:r>
              <a:rPr lang="en-US" sz="1800" b="0" i="1" dirty="0">
                <a:solidFill>
                  <a:srgbClr val="374151"/>
                </a:solidFill>
                <a:effectLst/>
                <a:latin typeface="Times New Roman" panose="02020603050405020304" pitchFamily="18" charset="0"/>
                <a:cs typeface="Times New Roman" panose="02020603050405020304" pitchFamily="18" charset="0"/>
              </a:rPr>
              <a:t>Title</a:t>
            </a:r>
            <a:r>
              <a:rPr lang="en-US" sz="1800" b="0" i="0" dirty="0">
                <a:solidFill>
                  <a:srgbClr val="374151"/>
                </a:solidFill>
                <a:effectLst/>
                <a:latin typeface="Times New Roman" panose="02020603050405020304" pitchFamily="18" charset="0"/>
                <a:cs typeface="Times New Roman" panose="02020603050405020304" pitchFamily="18" charset="0"/>
              </a:rPr>
              <a:t>: "The Efficacy of Renewable Energy Sources in Mitigating Climate Change: A Comparative Analysis of Solar and Wind Energy“</a:t>
            </a:r>
          </a:p>
          <a:p>
            <a:endParaRPr lang="en-US" sz="1800" dirty="0">
              <a:solidFill>
                <a:srgbClr val="374151"/>
              </a:solidFill>
              <a:latin typeface="Times New Roman" panose="02020603050405020304" pitchFamily="18" charset="0"/>
              <a:cs typeface="Times New Roman" panose="02020603050405020304" pitchFamily="18" charset="0"/>
            </a:endParaRPr>
          </a:p>
          <a:p>
            <a:pPr algn="just"/>
            <a:r>
              <a:rPr lang="en-US" sz="1800" b="1" dirty="0">
                <a:solidFill>
                  <a:srgbClr val="374151"/>
                </a:solidFill>
                <a:latin typeface="Times New Roman" panose="02020603050405020304" pitchFamily="18" charset="0"/>
                <a:cs typeface="Times New Roman" panose="02020603050405020304" pitchFamily="18" charset="0"/>
              </a:rPr>
              <a:t>In the quest to mitigate the impacts of climate change, the global adoption of renewable energy sources has surged in the past decade. </a:t>
            </a:r>
            <a:r>
              <a:rPr lang="en-US" sz="1800" b="1" u="sng" dirty="0">
                <a:solidFill>
                  <a:srgbClr val="374151"/>
                </a:solidFill>
                <a:latin typeface="Times New Roman" panose="02020603050405020304" pitchFamily="18" charset="0"/>
                <a:cs typeface="Times New Roman" panose="02020603050405020304" pitchFamily="18" charset="0"/>
              </a:rPr>
              <a:t>According to Smith and O'Connell (2019), between 2000 and 2018,</a:t>
            </a:r>
            <a:r>
              <a:rPr lang="en-US" sz="1800" b="1" dirty="0">
                <a:solidFill>
                  <a:srgbClr val="374151"/>
                </a:solidFill>
                <a:latin typeface="Times New Roman" panose="02020603050405020304" pitchFamily="18" charset="0"/>
                <a:cs typeface="Times New Roman" panose="02020603050405020304" pitchFamily="18" charset="0"/>
              </a:rPr>
              <a:t> the global installed capacity for solar photovoltaic (PV) energy grew at an average </a:t>
            </a:r>
            <a:r>
              <a:rPr lang="en-US" sz="1800" b="1" u="sng" dirty="0">
                <a:solidFill>
                  <a:srgbClr val="374151"/>
                </a:solidFill>
                <a:latin typeface="Times New Roman" panose="02020603050405020304" pitchFamily="18" charset="0"/>
                <a:cs typeface="Times New Roman" panose="02020603050405020304" pitchFamily="18" charset="0"/>
              </a:rPr>
              <a:t>annual rate of 40%</a:t>
            </a:r>
            <a:r>
              <a:rPr lang="en-US" sz="1800" b="1" dirty="0">
                <a:solidFill>
                  <a:srgbClr val="374151"/>
                </a:solidFill>
                <a:latin typeface="Times New Roman" panose="02020603050405020304" pitchFamily="18" charset="0"/>
                <a:cs typeface="Times New Roman" panose="02020603050405020304" pitchFamily="18" charset="0"/>
              </a:rPr>
              <a:t>, reaching over 500 GW by the end of that period. </a:t>
            </a:r>
            <a:r>
              <a:rPr lang="en-US" sz="1800" b="1" u="sng" dirty="0">
                <a:solidFill>
                  <a:srgbClr val="374151"/>
                </a:solidFill>
                <a:latin typeface="Times New Roman" panose="02020603050405020304" pitchFamily="18" charset="0"/>
                <a:cs typeface="Times New Roman" panose="02020603050405020304" pitchFamily="18" charset="0"/>
              </a:rPr>
              <a:t>On the other hand</a:t>
            </a:r>
            <a:r>
              <a:rPr lang="en-US" sz="1800" b="1" dirty="0">
                <a:solidFill>
                  <a:srgbClr val="374151"/>
                </a:solidFill>
                <a:latin typeface="Times New Roman" panose="02020603050405020304" pitchFamily="18" charset="0"/>
                <a:cs typeface="Times New Roman" panose="02020603050405020304" pitchFamily="18" charset="0"/>
              </a:rPr>
              <a:t>, wind energy's growth rate was slightly less but still impressive, with a cumulative installed capacity surpassing 600 GW by 2018. These statistics illustrate the global commitment to transition away from fossil fuels.</a:t>
            </a:r>
          </a:p>
          <a:p>
            <a:pPr algn="just"/>
            <a:endParaRPr lang="en-US" sz="1800" b="1" dirty="0">
              <a:solidFill>
                <a:srgbClr val="374151"/>
              </a:solidFill>
              <a:latin typeface="Times New Roman" panose="02020603050405020304" pitchFamily="18" charset="0"/>
              <a:cs typeface="Times New Roman" panose="02020603050405020304" pitchFamily="18" charset="0"/>
            </a:endParaRPr>
          </a:p>
          <a:p>
            <a:pPr algn="just"/>
            <a:r>
              <a:rPr lang="en-US" sz="1800" b="1" u="sng" dirty="0">
                <a:solidFill>
                  <a:srgbClr val="374151"/>
                </a:solidFill>
                <a:latin typeface="Times New Roman" panose="02020603050405020304" pitchFamily="18" charset="0"/>
                <a:cs typeface="Times New Roman" panose="02020603050405020304" pitchFamily="18" charset="0"/>
              </a:rPr>
              <a:t>When comparing </a:t>
            </a:r>
            <a:r>
              <a:rPr lang="en-US" sz="1800" b="1" dirty="0">
                <a:solidFill>
                  <a:srgbClr val="374151"/>
                </a:solidFill>
                <a:latin typeface="Times New Roman" panose="02020603050405020304" pitchFamily="18" charset="0"/>
                <a:cs typeface="Times New Roman" panose="02020603050405020304" pitchFamily="18" charset="0"/>
              </a:rPr>
              <a:t>the efficacy of solar and wind energy, there are several factors to consider. Firstly, solar PV systems generally have a higher energy return on investment (EROI) in regions with high solar irradiance, such as the Southwest United States or Northern Africa </a:t>
            </a:r>
            <a:r>
              <a:rPr lang="en-US" sz="1800" b="1" u="sng" dirty="0">
                <a:solidFill>
                  <a:srgbClr val="374151"/>
                </a:solidFill>
                <a:latin typeface="Times New Roman" panose="02020603050405020304" pitchFamily="18" charset="0"/>
                <a:cs typeface="Times New Roman" panose="02020603050405020304" pitchFamily="18" charset="0"/>
              </a:rPr>
              <a:t>(Jones, 2017). </a:t>
            </a:r>
            <a:r>
              <a:rPr lang="en-US" sz="1800" b="1" dirty="0">
                <a:solidFill>
                  <a:srgbClr val="374151"/>
                </a:solidFill>
                <a:latin typeface="Times New Roman" panose="02020603050405020304" pitchFamily="18" charset="0"/>
                <a:cs typeface="Times New Roman" panose="02020603050405020304" pitchFamily="18" charset="0"/>
              </a:rPr>
              <a:t>In contrast, wind energy is more efficient in regions with consistent wind patterns, such as the coasts of Northern Europe </a:t>
            </a:r>
            <a:r>
              <a:rPr lang="en-US" sz="1800" b="1" u="sng" dirty="0">
                <a:solidFill>
                  <a:srgbClr val="374151"/>
                </a:solidFill>
                <a:latin typeface="Times New Roman" panose="02020603050405020304" pitchFamily="18" charset="0"/>
                <a:cs typeface="Times New Roman" panose="02020603050405020304" pitchFamily="18" charset="0"/>
              </a:rPr>
              <a:t>(White &amp; Brown, 2018). </a:t>
            </a:r>
            <a:r>
              <a:rPr lang="en-US" sz="1800" b="1" dirty="0">
                <a:solidFill>
                  <a:srgbClr val="374151"/>
                </a:solidFill>
                <a:latin typeface="Times New Roman" panose="02020603050405020304" pitchFamily="18" charset="0"/>
                <a:cs typeface="Times New Roman" panose="02020603050405020304" pitchFamily="18" charset="0"/>
              </a:rPr>
              <a:t>Additionally, while solar energy production can be more predictable based on seasonal sun patterns, wind energy can be more variable, leading to challenges in energy storage and distribution (</a:t>
            </a:r>
            <a:r>
              <a:rPr lang="en-US" sz="1800" b="1" u="sng" dirty="0">
                <a:solidFill>
                  <a:srgbClr val="374151"/>
                </a:solidFill>
                <a:latin typeface="Times New Roman" panose="02020603050405020304" pitchFamily="18" charset="0"/>
                <a:cs typeface="Times New Roman" panose="02020603050405020304" pitchFamily="18" charset="0"/>
              </a:rPr>
              <a:t>Doe &amp; Patel, 2020). </a:t>
            </a:r>
            <a:r>
              <a:rPr lang="en-US" sz="1800" b="1" dirty="0">
                <a:solidFill>
                  <a:srgbClr val="374151"/>
                </a:solidFill>
                <a:latin typeface="Times New Roman" panose="02020603050405020304" pitchFamily="18" charset="0"/>
                <a:cs typeface="Times New Roman" panose="02020603050405020304" pitchFamily="18" charset="0"/>
              </a:rPr>
              <a:t>In conclusion, both solar and wind energy offer viable solutions to the impending climate crisis. However, the adoption of either technology should be based on regional characteristics and the inherent advantages each offers.</a:t>
            </a:r>
          </a:p>
          <a:p>
            <a:pPr algn="l"/>
            <a:endParaRPr lang="en-US" sz="1800" b="0" i="0" dirty="0">
              <a:solidFill>
                <a:srgbClr val="374151"/>
              </a:solidFill>
              <a:effectLst/>
              <a:latin typeface="Times New Roman" panose="02020603050405020304" pitchFamily="18" charset="0"/>
              <a:cs typeface="Times New Roman" panose="02020603050405020304" pitchFamily="18" charset="0"/>
            </a:endParaRPr>
          </a:p>
          <a:p>
            <a:pPr algn="l"/>
            <a:r>
              <a:rPr lang="en-US" sz="1800" b="1" i="1" u="sng" dirty="0">
                <a:solidFill>
                  <a:srgbClr val="374151"/>
                </a:solidFill>
                <a:effectLst/>
                <a:latin typeface="Times New Roman" panose="02020603050405020304" pitchFamily="18" charset="0"/>
                <a:cs typeface="Times New Roman" panose="02020603050405020304" pitchFamily="18" charset="0"/>
              </a:rPr>
              <a:t>Citations</a:t>
            </a:r>
            <a:r>
              <a:rPr lang="en-US" sz="1800" b="1" i="0" u="sng" dirty="0">
                <a:solidFill>
                  <a:srgbClr val="374151"/>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sz="1800" b="0" i="0" u="sng" dirty="0">
                <a:solidFill>
                  <a:srgbClr val="374151"/>
                </a:solidFill>
                <a:effectLst/>
                <a:latin typeface="Times New Roman" panose="02020603050405020304" pitchFamily="18" charset="0"/>
                <a:cs typeface="Times New Roman" panose="02020603050405020304" pitchFamily="18" charset="0"/>
              </a:rPr>
              <a:t>Smith, J., &amp; O'Connell, R. (2019). The Rise of Renewables: A Global Overview. Renewable Energy Journal, 35(2), 456-469.</a:t>
            </a:r>
          </a:p>
          <a:p>
            <a:pPr algn="l">
              <a:buFont typeface="Arial" panose="020B0604020202020204" pitchFamily="34" charset="0"/>
              <a:buChar char="•"/>
            </a:pPr>
            <a:r>
              <a:rPr lang="en-US" sz="1800" b="0" i="0" u="sng" dirty="0">
                <a:solidFill>
                  <a:srgbClr val="374151"/>
                </a:solidFill>
                <a:effectLst/>
                <a:latin typeface="Times New Roman" panose="02020603050405020304" pitchFamily="18" charset="0"/>
                <a:cs typeface="Times New Roman" panose="02020603050405020304" pitchFamily="18" charset="0"/>
              </a:rPr>
              <a:t>Jones, L. (2017). EROI Analysis of Solar PV Systems in Arid Climates. Energy Studies Quarterly, 24(1), 33-45.</a:t>
            </a:r>
          </a:p>
          <a:p>
            <a:pPr algn="l">
              <a:buFont typeface="Arial" panose="020B0604020202020204" pitchFamily="34" charset="0"/>
              <a:buChar char="•"/>
            </a:pPr>
            <a:r>
              <a:rPr lang="en-US" sz="1800" b="0" i="0" u="sng" dirty="0">
                <a:solidFill>
                  <a:srgbClr val="374151"/>
                </a:solidFill>
                <a:effectLst/>
                <a:latin typeface="Times New Roman" panose="02020603050405020304" pitchFamily="18" charset="0"/>
                <a:cs typeface="Times New Roman" panose="02020603050405020304" pitchFamily="18" charset="0"/>
              </a:rPr>
              <a:t>White, T., &amp; Brown, A. (2018). Wind Energy in Northern Europe: An Analysis of Efficiency and Patterns. Wind Power Journal, 29(4), 654-670.</a:t>
            </a:r>
          </a:p>
          <a:p>
            <a:pPr algn="l">
              <a:buFont typeface="Arial" panose="020B0604020202020204" pitchFamily="34" charset="0"/>
              <a:buChar char="•"/>
            </a:pPr>
            <a:r>
              <a:rPr lang="en-US" sz="1800" b="0" i="0" u="sng" dirty="0">
                <a:solidFill>
                  <a:srgbClr val="374151"/>
                </a:solidFill>
                <a:effectLst/>
                <a:latin typeface="Times New Roman" panose="02020603050405020304" pitchFamily="18" charset="0"/>
                <a:cs typeface="Times New Roman" panose="02020603050405020304" pitchFamily="18" charset="0"/>
              </a:rPr>
              <a:t>Doe, M., &amp; Patel, R. (2020). Predictability in Renewable Energy Production: Challenges and Solutions. Energy Transition Review, 6(3), 88-102.</a:t>
            </a:r>
          </a:p>
          <a:p>
            <a:br>
              <a:rPr lang="en-US" sz="1800" dirty="0">
                <a:latin typeface="Times New Roman" panose="02020603050405020304" pitchFamily="18" charset="0"/>
                <a:cs typeface="Times New Roman" panose="02020603050405020304" pitchFamily="18" charset="0"/>
              </a:rPr>
            </a:br>
            <a:endParaRPr lang="en-MY"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5857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4853" y="241776"/>
            <a:ext cx="1117601" cy="1097280"/>
          </a:xfrm>
          <a:prstGeom prst="rect">
            <a:avLst/>
          </a:prstGeom>
          <a:ln>
            <a:noFill/>
          </a:ln>
          <a:effectLst>
            <a:softEdge rad="112500"/>
          </a:effectLst>
        </p:spPr>
      </p:pic>
      <p:sp>
        <p:nvSpPr>
          <p:cNvPr id="8" name="TextBox 7">
            <a:extLst>
              <a:ext uri="{FF2B5EF4-FFF2-40B4-BE49-F238E27FC236}">
                <a16:creationId xmlns:a16="http://schemas.microsoft.com/office/drawing/2014/main" id="{6B8B6F71-06C2-9CC2-8917-57810EAE90A5}"/>
              </a:ext>
            </a:extLst>
          </p:cNvPr>
          <p:cNvSpPr txBox="1"/>
          <p:nvPr/>
        </p:nvSpPr>
        <p:spPr>
          <a:xfrm>
            <a:off x="122733" y="265411"/>
            <a:ext cx="12205901" cy="6001643"/>
          </a:xfrm>
          <a:prstGeom prst="rect">
            <a:avLst/>
          </a:prstGeom>
          <a:noFill/>
        </p:spPr>
        <p:txBody>
          <a:bodyPr wrap="square">
            <a:spAutoFit/>
          </a:bodyPr>
          <a:lstStyle/>
          <a:p>
            <a:pPr algn="l"/>
            <a:r>
              <a:rPr lang="en-US" sz="3200" b="0" i="1" dirty="0">
                <a:solidFill>
                  <a:srgbClr val="374151"/>
                </a:solidFill>
                <a:effectLst/>
                <a:latin typeface="Times New Roman" panose="02020603050405020304" pitchFamily="18" charset="0"/>
                <a:cs typeface="Times New Roman" panose="02020603050405020304" pitchFamily="18" charset="0"/>
              </a:rPr>
              <a:t>Title</a:t>
            </a:r>
            <a:r>
              <a:rPr lang="en-US" sz="3200" b="0" i="0" dirty="0">
                <a:solidFill>
                  <a:srgbClr val="374151"/>
                </a:solidFill>
                <a:effectLst/>
                <a:latin typeface="Times New Roman" panose="02020603050405020304" pitchFamily="18" charset="0"/>
                <a:cs typeface="Times New Roman" panose="02020603050405020304" pitchFamily="18" charset="0"/>
              </a:rPr>
              <a:t>: "Why I Love Solar Energy: A Personal Perspective“</a:t>
            </a:r>
          </a:p>
          <a:p>
            <a:pPr algn="l"/>
            <a:endParaRPr lang="en-US" sz="3200" b="0" i="0" dirty="0">
              <a:solidFill>
                <a:srgbClr val="374151"/>
              </a:solidFill>
              <a:effectLst/>
              <a:latin typeface="Times New Roman" panose="02020603050405020304" pitchFamily="18" charset="0"/>
              <a:cs typeface="Times New Roman" panose="02020603050405020304" pitchFamily="18" charset="0"/>
            </a:endParaRPr>
          </a:p>
          <a:p>
            <a:pPr algn="l"/>
            <a:endParaRPr lang="en-US" sz="3200" b="0" i="0" dirty="0">
              <a:solidFill>
                <a:srgbClr val="374151"/>
              </a:solidFill>
              <a:effectLst/>
              <a:latin typeface="Times New Roman" panose="02020603050405020304" pitchFamily="18" charset="0"/>
              <a:cs typeface="Times New Roman" panose="02020603050405020304" pitchFamily="18" charset="0"/>
            </a:endParaRPr>
          </a:p>
          <a:p>
            <a:pPr algn="l"/>
            <a:r>
              <a:rPr lang="en-US" sz="3200" b="0" i="0" dirty="0">
                <a:solidFill>
                  <a:srgbClr val="374151"/>
                </a:solidFill>
                <a:effectLst/>
                <a:latin typeface="Times New Roman" panose="02020603050405020304" pitchFamily="18" charset="0"/>
                <a:cs typeface="Times New Roman" panose="02020603050405020304" pitchFamily="18" charset="0"/>
              </a:rPr>
              <a:t>"Solar energy is simply amazing! When I moved to Arizona, the sunny days seemed endless. So, I thought, why not make the most of this abundant sunshine? That's when I decided to get solar panels for my house. The results have been fantastic. Not only have my electricity bills dropped, but there's also a sense of satisfaction knowing I'm doing my bit for the planet. Some of my friends have wind turbines in their backyards, especially those who live up north where it's windier. They too love their choice. But for me, there's something special about harnessing the sun's power. It feels like a daily gift from nature."</a:t>
            </a:r>
          </a:p>
        </p:txBody>
      </p:sp>
    </p:spTree>
    <p:extLst>
      <p:ext uri="{BB962C8B-B14F-4D97-AF65-F5344CB8AC3E}">
        <p14:creationId xmlns:p14="http://schemas.microsoft.com/office/powerpoint/2010/main" val="358133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8" name="TextBox 7">
            <a:extLst>
              <a:ext uri="{FF2B5EF4-FFF2-40B4-BE49-F238E27FC236}">
                <a16:creationId xmlns:a16="http://schemas.microsoft.com/office/drawing/2014/main" id="{6B8B6F71-06C2-9CC2-8917-57810EAE90A5}"/>
              </a:ext>
            </a:extLst>
          </p:cNvPr>
          <p:cNvSpPr txBox="1"/>
          <p:nvPr/>
        </p:nvSpPr>
        <p:spPr>
          <a:xfrm>
            <a:off x="122733" y="265411"/>
            <a:ext cx="12205901" cy="1323439"/>
          </a:xfrm>
          <a:prstGeom prst="rect">
            <a:avLst/>
          </a:prstGeom>
          <a:noFill/>
        </p:spPr>
        <p:txBody>
          <a:bodyPr wrap="square">
            <a:spAutoFit/>
          </a:bodyPr>
          <a:lstStyle/>
          <a:p>
            <a:pPr marL="0" marR="0" lvl="0" indent="0" algn="l" defTabSz="951799" rtl="0" eaLnBrk="1" fontAlgn="auto" latinLnBrk="0" hangingPunct="1">
              <a:lnSpc>
                <a:spcPct val="100000"/>
              </a:lnSpc>
              <a:spcBef>
                <a:spcPts val="0"/>
              </a:spcBef>
              <a:spcAft>
                <a:spcPts val="0"/>
              </a:spcAft>
              <a:buClrTx/>
              <a:buSzTx/>
              <a:buFontTx/>
              <a:buNone/>
              <a:tabLst/>
              <a:defRPr/>
            </a:pPr>
            <a:r>
              <a:rPr kumimoji="0" lang="en-US" sz="8000" b="0" i="1" u="none" strike="noStrike" kern="1200" cap="none" spc="0" normalizeH="0" baseline="0" noProof="0" dirty="0">
                <a:ln>
                  <a:noFill/>
                </a:ln>
                <a:solidFill>
                  <a:srgbClr val="374151"/>
                </a:solidFill>
                <a:effectLst/>
                <a:uLnTx/>
                <a:uFillTx/>
                <a:latin typeface="Söhne"/>
                <a:ea typeface="+mn-ea"/>
                <a:cs typeface="+mn-cs"/>
              </a:rPr>
              <a:t>There are major differences </a:t>
            </a:r>
            <a:endParaRPr kumimoji="0" lang="en-US" sz="8000" b="0" i="0" u="none" strike="noStrike" kern="1200" cap="none" spc="0" normalizeH="0" baseline="0" noProof="0" dirty="0">
              <a:ln>
                <a:noFill/>
              </a:ln>
              <a:solidFill>
                <a:srgbClr val="374151"/>
              </a:solidFill>
              <a:effectLst/>
              <a:uLnTx/>
              <a:uFillTx/>
              <a:latin typeface="Söhne"/>
              <a:ea typeface="+mn-ea"/>
              <a:cs typeface="+mn-cs"/>
            </a:endParaRPr>
          </a:p>
        </p:txBody>
      </p:sp>
      <p:pic>
        <p:nvPicPr>
          <p:cNvPr id="2" name="Picture 1">
            <a:extLst>
              <a:ext uri="{FF2B5EF4-FFF2-40B4-BE49-F238E27FC236}">
                <a16:creationId xmlns:a16="http://schemas.microsoft.com/office/drawing/2014/main" id="{EEBC93DF-2064-B716-0224-43E34AC96C99}"/>
              </a:ext>
            </a:extLst>
          </p:cNvPr>
          <p:cNvPicPr>
            <a:picLocks noChangeAspect="1"/>
          </p:cNvPicPr>
          <p:nvPr/>
        </p:nvPicPr>
        <p:blipFill>
          <a:blip r:embed="rId3"/>
          <a:stretch>
            <a:fillRect/>
          </a:stretch>
        </p:blipFill>
        <p:spPr>
          <a:xfrm>
            <a:off x="4193628" y="2163816"/>
            <a:ext cx="4258003" cy="4258003"/>
          </a:xfrm>
          <a:prstGeom prst="rect">
            <a:avLst/>
          </a:prstGeom>
        </p:spPr>
      </p:pic>
    </p:spTree>
    <p:extLst>
      <p:ext uri="{BB962C8B-B14F-4D97-AF65-F5344CB8AC3E}">
        <p14:creationId xmlns:p14="http://schemas.microsoft.com/office/powerpoint/2010/main" val="4246198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artoon of a person reading a book&#10;&#10;Description automatically generated">
            <a:extLst>
              <a:ext uri="{FF2B5EF4-FFF2-40B4-BE49-F238E27FC236}">
                <a16:creationId xmlns:a16="http://schemas.microsoft.com/office/drawing/2014/main" id="{5B46D2F3-473D-8CC1-E519-059D89F941A2}"/>
              </a:ext>
            </a:extLst>
          </p:cNvPr>
          <p:cNvPicPr>
            <a:picLocks noChangeAspect="1"/>
          </p:cNvPicPr>
          <p:nvPr/>
        </p:nvPicPr>
        <p:blipFill rotWithShape="1">
          <a:blip r:embed="rId2">
            <a:duotone>
              <a:schemeClr val="bg2">
                <a:shade val="45000"/>
                <a:satMod val="135000"/>
              </a:schemeClr>
              <a:prstClr val="white"/>
            </a:duotone>
            <a:alphaModFix amt="35000"/>
          </a:blip>
          <a:srcRect l="9035" r="2591" b="1"/>
          <a:stretch/>
        </p:blipFill>
        <p:spPr>
          <a:xfrm>
            <a:off x="20" y="10"/>
            <a:ext cx="12801580" cy="7315190"/>
          </a:xfrm>
          <a:prstGeom prst="rect">
            <a:avLst/>
          </a:prstGeom>
        </p:spPr>
      </p:pic>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120140" y="685433"/>
            <a:ext cx="10561320" cy="1463040"/>
          </a:xfrm>
        </p:spPr>
        <p:txBody>
          <a:bodyPr>
            <a:normAutofit/>
          </a:bodyPr>
          <a:lstStyle/>
          <a:p>
            <a:r>
              <a:rPr lang="en-US" b="1" dirty="0">
                <a:latin typeface="Times New Roman" panose="02020603050405020304" pitchFamily="18" charset="0"/>
                <a:cs typeface="Times New Roman" panose="02020603050405020304" pitchFamily="18" charset="0"/>
              </a:rPr>
              <a:t>What</a:t>
            </a:r>
            <a:r>
              <a:rPr lang="en-US" b="1" spc="-43"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is</a:t>
            </a:r>
            <a:r>
              <a:rPr lang="en-US" b="1" spc="-240"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Academic</a:t>
            </a:r>
            <a:r>
              <a:rPr lang="en-US" b="1" spc="-16" dirty="0">
                <a:latin typeface="Times New Roman" panose="02020603050405020304" pitchFamily="18" charset="0"/>
                <a:cs typeface="Times New Roman" panose="02020603050405020304" pitchFamily="18" charset="0"/>
              </a:rPr>
              <a:t> </a:t>
            </a:r>
            <a:r>
              <a:rPr lang="en-US" b="1" spc="-10" dirty="0">
                <a:latin typeface="Times New Roman" panose="02020603050405020304" pitchFamily="18" charset="0"/>
                <a:cs typeface="Times New Roman" panose="02020603050405020304" pitchFamily="18" charset="0"/>
              </a:rPr>
              <a:t>Research </a:t>
            </a:r>
            <a:r>
              <a:rPr lang="en-US" b="1" dirty="0">
                <a:latin typeface="Times New Roman" panose="02020603050405020304" pitchFamily="18" charset="0"/>
                <a:cs typeface="Times New Roman" panose="02020603050405020304" pitchFamily="18" charset="0"/>
              </a:rPr>
              <a:t>and</a:t>
            </a:r>
            <a:r>
              <a:rPr lang="en-US" b="1" spc="-102" dirty="0">
                <a:latin typeface="Times New Roman" panose="02020603050405020304" pitchFamily="18" charset="0"/>
                <a:cs typeface="Times New Roman" panose="02020603050405020304" pitchFamily="18" charset="0"/>
              </a:rPr>
              <a:t> </a:t>
            </a:r>
            <a:r>
              <a:rPr lang="en-US" b="1" spc="-10" dirty="0">
                <a:latin typeface="Times New Roman" panose="02020603050405020304" pitchFamily="18" charset="0"/>
                <a:cs typeface="Times New Roman" panose="02020603050405020304" pitchFamily="18" charset="0"/>
              </a:rPr>
              <a:t>Writing?</a:t>
            </a:r>
            <a:endParaRPr lang="en-US" b="1"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5221" y="241776"/>
            <a:ext cx="1117601" cy="1097280"/>
          </a:xfrm>
          <a:prstGeom prst="rect">
            <a:avLst/>
          </a:prstGeom>
        </p:spPr>
      </p:pic>
      <p:graphicFrame>
        <p:nvGraphicFramePr>
          <p:cNvPr id="13" name="Content Placeholder 2">
            <a:extLst>
              <a:ext uri="{FF2B5EF4-FFF2-40B4-BE49-F238E27FC236}">
                <a16:creationId xmlns:a16="http://schemas.microsoft.com/office/drawing/2014/main" id="{B9404A8E-C964-2C45-7708-C5D38EDAD5D2}"/>
              </a:ext>
            </a:extLst>
          </p:cNvPr>
          <p:cNvGraphicFramePr>
            <a:graphicFrameLocks noGrp="1"/>
          </p:cNvGraphicFramePr>
          <p:nvPr>
            <p:ph idx="1"/>
            <p:extLst>
              <p:ext uri="{D42A27DB-BD31-4B8C-83A1-F6EECF244321}">
                <p14:modId xmlns:p14="http://schemas.microsoft.com/office/powerpoint/2010/main" val="494281790"/>
              </p:ext>
            </p:extLst>
          </p:nvPr>
        </p:nvGraphicFramePr>
        <p:xfrm>
          <a:off x="504498" y="2243328"/>
          <a:ext cx="11834648" cy="41154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3469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801601" cy="7315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FA2DD7E-D18B-6A5C-D051-CBE11EDD256E}"/>
              </a:ext>
            </a:extLst>
          </p:cNvPr>
          <p:cNvPicPr>
            <a:picLocks noChangeAspect="1"/>
          </p:cNvPicPr>
          <p:nvPr/>
        </p:nvPicPr>
        <p:blipFill rotWithShape="1">
          <a:blip r:embed="rId2"/>
          <a:srcRect l="23501" r="27638" b="1"/>
          <a:stretch/>
        </p:blipFill>
        <p:spPr>
          <a:xfrm>
            <a:off x="20" y="10"/>
            <a:ext cx="6712280" cy="7315190"/>
          </a:xfrm>
          <a:prstGeom prst="rect">
            <a:avLst/>
          </a:prstGeom>
        </p:spPr>
      </p:pic>
      <p:sp>
        <p:nvSpPr>
          <p:cNvPr id="18" name="Rectangle 17">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330" y="272108"/>
            <a:ext cx="5609240" cy="6785705"/>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7555" y="419589"/>
            <a:ext cx="5269121" cy="643791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7107555" y="607536"/>
            <a:ext cx="5269120" cy="1463040"/>
          </a:xfrm>
        </p:spPr>
        <p:txBody>
          <a:bodyPr>
            <a:normAutofit/>
          </a:bodyPr>
          <a:lstStyle/>
          <a:p>
            <a:r>
              <a:rPr lang="en-US" sz="3300" b="1" dirty="0">
                <a:latin typeface="Times New Roman" panose="02020603050405020304" pitchFamily="18" charset="0"/>
                <a:cs typeface="Times New Roman" panose="02020603050405020304" pitchFamily="18" charset="0"/>
              </a:rPr>
              <a:t>What</a:t>
            </a:r>
            <a:r>
              <a:rPr lang="en-US" sz="3300" b="1" spc="-43" dirty="0">
                <a:latin typeface="Times New Roman" panose="02020603050405020304" pitchFamily="18" charset="0"/>
                <a:cs typeface="Times New Roman" panose="02020603050405020304" pitchFamily="18" charset="0"/>
              </a:rPr>
              <a:t> </a:t>
            </a:r>
            <a:r>
              <a:rPr lang="en-US" sz="3300" b="1" dirty="0">
                <a:latin typeface="Times New Roman" panose="02020603050405020304" pitchFamily="18" charset="0"/>
                <a:cs typeface="Times New Roman" panose="02020603050405020304" pitchFamily="18" charset="0"/>
              </a:rPr>
              <a:t>is</a:t>
            </a:r>
            <a:r>
              <a:rPr lang="en-US" sz="3300" b="1" spc="-240" dirty="0">
                <a:latin typeface="Times New Roman" panose="02020603050405020304" pitchFamily="18" charset="0"/>
                <a:cs typeface="Times New Roman" panose="02020603050405020304" pitchFamily="18" charset="0"/>
              </a:rPr>
              <a:t> </a:t>
            </a:r>
            <a:r>
              <a:rPr lang="en-US" sz="3300" b="1" dirty="0">
                <a:latin typeface="Times New Roman" panose="02020603050405020304" pitchFamily="18" charset="0"/>
                <a:cs typeface="Times New Roman" panose="02020603050405020304" pitchFamily="18" charset="0"/>
              </a:rPr>
              <a:t>Academic</a:t>
            </a:r>
            <a:br>
              <a:rPr lang="en-US" sz="3300" b="1" dirty="0">
                <a:latin typeface="Times New Roman" panose="02020603050405020304" pitchFamily="18" charset="0"/>
                <a:cs typeface="Times New Roman" panose="02020603050405020304" pitchFamily="18" charset="0"/>
              </a:rPr>
            </a:br>
            <a:r>
              <a:rPr lang="en-US" sz="3300" b="1" spc="-10" dirty="0">
                <a:latin typeface="Times New Roman" panose="02020603050405020304" pitchFamily="18" charset="0"/>
                <a:cs typeface="Times New Roman" panose="02020603050405020304" pitchFamily="18" charset="0"/>
              </a:rPr>
              <a:t>Research </a:t>
            </a:r>
            <a:r>
              <a:rPr lang="en-US" sz="3300" b="1" dirty="0">
                <a:latin typeface="Times New Roman" panose="02020603050405020304" pitchFamily="18" charset="0"/>
                <a:cs typeface="Times New Roman" panose="02020603050405020304" pitchFamily="18" charset="0"/>
              </a:rPr>
              <a:t>and</a:t>
            </a:r>
            <a:r>
              <a:rPr lang="en-US" sz="3300" b="1" spc="-102" dirty="0">
                <a:latin typeface="Times New Roman" panose="02020603050405020304" pitchFamily="18" charset="0"/>
                <a:cs typeface="Times New Roman" panose="02020603050405020304" pitchFamily="18" charset="0"/>
              </a:rPr>
              <a:t> </a:t>
            </a:r>
            <a:r>
              <a:rPr lang="en-US" sz="3300" b="1" spc="-10" dirty="0">
                <a:latin typeface="Times New Roman" panose="02020603050405020304" pitchFamily="18" charset="0"/>
                <a:cs typeface="Times New Roman" panose="02020603050405020304" pitchFamily="18" charset="0"/>
              </a:rPr>
              <a:t>Writing?</a:t>
            </a:r>
            <a:endParaRPr lang="en-US" sz="33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7107556" y="2243328"/>
            <a:ext cx="5269120" cy="4614178"/>
          </a:xfrm>
        </p:spPr>
        <p:txBody>
          <a:bodyPr>
            <a:normAutofit fontScale="85000" lnSpcReduction="10000"/>
          </a:bodyPr>
          <a:lstStyle/>
          <a:p>
            <a:pPr marL="365745" indent="-365745">
              <a:buSzPct val="100000"/>
              <a:buChar char="•"/>
            </a:pPr>
            <a:r>
              <a:rPr lang="en-US" sz="2800" kern="0" spc="-37" dirty="0">
                <a:latin typeface="Times New Roman" panose="02020603050405020304" pitchFamily="18" charset="0"/>
                <a:ea typeface="Inter" pitchFamily="34" charset="-122"/>
                <a:cs typeface="Times New Roman" panose="02020603050405020304" pitchFamily="18" charset="0"/>
              </a:rPr>
              <a:t>Writing for college and academic careers requires </a:t>
            </a:r>
            <a:r>
              <a:rPr lang="en-US" sz="2800" kern="0" spc="-37" dirty="0">
                <a:highlight>
                  <a:srgbClr val="FFFF00"/>
                </a:highlight>
                <a:latin typeface="Times New Roman" panose="02020603050405020304" pitchFamily="18" charset="0"/>
                <a:ea typeface="Inter" pitchFamily="34" charset="-122"/>
                <a:cs typeface="Times New Roman" panose="02020603050405020304" pitchFamily="18" charset="0"/>
              </a:rPr>
              <a:t>more work than </a:t>
            </a:r>
            <a:r>
              <a:rPr lang="en-US" sz="2800" b="1" i="1" u="sng" kern="0" spc="-37" dirty="0">
                <a:latin typeface="Times New Roman" panose="02020603050405020304" pitchFamily="18" charset="0"/>
                <a:ea typeface="Inter" pitchFamily="34" charset="-122"/>
                <a:cs typeface="Times New Roman" panose="02020603050405020304" pitchFamily="18" charset="0"/>
              </a:rPr>
              <a:t>simply putting pen to paper </a:t>
            </a:r>
            <a:r>
              <a:rPr lang="en-US" sz="2800" kern="0" spc="-37" dirty="0">
                <a:latin typeface="Times New Roman" panose="02020603050405020304" pitchFamily="18" charset="0"/>
                <a:ea typeface="Inter" pitchFamily="34" charset="-122"/>
                <a:cs typeface="Times New Roman" panose="02020603050405020304" pitchFamily="18" charset="0"/>
              </a:rPr>
              <a:t>(or fingers to keyboard, as is more common today).</a:t>
            </a:r>
          </a:p>
          <a:p>
            <a:pPr marL="365745" indent="-365745">
              <a:buSzPct val="100000"/>
              <a:buChar char="•"/>
            </a:pPr>
            <a:endParaRPr lang="en-US" sz="2800" kern="0" spc="-37" dirty="0">
              <a:latin typeface="Times New Roman" panose="02020603050405020304" pitchFamily="18" charset="0"/>
              <a:ea typeface="Inter" pitchFamily="34" charset="-122"/>
              <a:cs typeface="Times New Roman" panose="02020603050405020304" pitchFamily="18" charset="0"/>
            </a:endParaRPr>
          </a:p>
          <a:p>
            <a:pPr marL="365745" indent="-365745">
              <a:buSzPct val="100000"/>
              <a:buChar char="•"/>
            </a:pPr>
            <a:r>
              <a:rPr lang="en-US" sz="2800" kern="0" spc="-37" dirty="0">
                <a:latin typeface="Times New Roman" panose="02020603050405020304" pitchFamily="18" charset="0"/>
                <a:ea typeface="Inter" pitchFamily="34" charset="-122"/>
                <a:cs typeface="Times New Roman" panose="02020603050405020304" pitchFamily="18" charset="0"/>
              </a:rPr>
              <a:t>It involves conducting </a:t>
            </a:r>
            <a:r>
              <a:rPr lang="en-US" sz="2800" b="1" kern="0" spc="-37" dirty="0">
                <a:latin typeface="Times New Roman" panose="02020603050405020304" pitchFamily="18" charset="0"/>
                <a:ea typeface="Inter" pitchFamily="34" charset="-122"/>
                <a:cs typeface="Times New Roman" panose="02020603050405020304" pitchFamily="18" charset="0"/>
              </a:rPr>
              <a:t>experiments</a:t>
            </a:r>
            <a:r>
              <a:rPr lang="en-US" sz="2800" kern="0" spc="-37" dirty="0">
                <a:latin typeface="Times New Roman" panose="02020603050405020304" pitchFamily="18" charset="0"/>
                <a:ea typeface="Inter" pitchFamily="34" charset="-122"/>
                <a:cs typeface="Times New Roman" panose="02020603050405020304" pitchFamily="18" charset="0"/>
              </a:rPr>
              <a:t>, </a:t>
            </a:r>
            <a:r>
              <a:rPr lang="en-US" sz="2800" b="1" kern="0" spc="-37" dirty="0">
                <a:latin typeface="Times New Roman" panose="02020603050405020304" pitchFamily="18" charset="0"/>
                <a:ea typeface="Inter" pitchFamily="34" charset="-122"/>
                <a:cs typeface="Times New Roman" panose="02020603050405020304" pitchFamily="18" charset="0"/>
              </a:rPr>
              <a:t>collecting data</a:t>
            </a:r>
            <a:r>
              <a:rPr lang="en-US" sz="2800" kern="0" spc="-37" dirty="0">
                <a:latin typeface="Times New Roman" panose="02020603050405020304" pitchFamily="18" charset="0"/>
                <a:ea typeface="Inter" pitchFamily="34" charset="-122"/>
                <a:cs typeface="Times New Roman" panose="02020603050405020304" pitchFamily="18" charset="0"/>
              </a:rPr>
              <a:t>, or</a:t>
            </a:r>
            <a:r>
              <a:rPr lang="en-US" sz="2800" b="1" kern="0" spc="-37" dirty="0">
                <a:latin typeface="Times New Roman" panose="02020603050405020304" pitchFamily="18" charset="0"/>
                <a:ea typeface="Inter" pitchFamily="34" charset="-122"/>
                <a:cs typeface="Times New Roman" panose="02020603050405020304" pitchFamily="18" charset="0"/>
              </a:rPr>
              <a:t> conducting interviews</a:t>
            </a:r>
            <a:r>
              <a:rPr lang="en-US" sz="2800" kern="0" spc="-37" dirty="0">
                <a:latin typeface="Times New Roman" panose="02020603050405020304" pitchFamily="18" charset="0"/>
                <a:ea typeface="Inter" pitchFamily="34" charset="-122"/>
                <a:cs typeface="Times New Roman" panose="02020603050405020304" pitchFamily="18" charset="0"/>
              </a:rPr>
              <a:t>. For example, a psychology student might design and conduct their </a:t>
            </a:r>
            <a:r>
              <a:rPr lang="en-US" sz="2800" b="1" kern="0" spc="-37" dirty="0">
                <a:latin typeface="Times New Roman" panose="02020603050405020304" pitchFamily="18" charset="0"/>
                <a:ea typeface="Inter" pitchFamily="34" charset="-122"/>
                <a:cs typeface="Times New Roman" panose="02020603050405020304" pitchFamily="18" charset="0"/>
              </a:rPr>
              <a:t>own experiment </a:t>
            </a:r>
            <a:r>
              <a:rPr lang="en-US" sz="2800" kern="0" spc="-37" dirty="0">
                <a:latin typeface="Times New Roman" panose="02020603050405020304" pitchFamily="18" charset="0"/>
                <a:ea typeface="Inter" pitchFamily="34" charset="-122"/>
                <a:cs typeface="Times New Roman" panose="02020603050405020304" pitchFamily="18" charset="0"/>
              </a:rPr>
              <a:t>to </a:t>
            </a:r>
            <a:r>
              <a:rPr lang="en-US" sz="2800" b="1" u="sng" kern="0" spc="-37" dirty="0">
                <a:latin typeface="Times New Roman" panose="02020603050405020304" pitchFamily="18" charset="0"/>
                <a:ea typeface="Inter" pitchFamily="34" charset="-122"/>
                <a:cs typeface="Times New Roman" panose="02020603050405020304" pitchFamily="18" charset="0"/>
              </a:rPr>
              <a:t>gather data on human behavior.</a:t>
            </a:r>
            <a:endParaRPr lang="en-US" sz="2800" b="1" u="sng"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598" y="0"/>
            <a:ext cx="1162982" cy="1141836"/>
          </a:xfrm>
          <a:prstGeom prst="rect">
            <a:avLst/>
          </a:prstGeom>
        </p:spPr>
      </p:pic>
    </p:spTree>
    <p:extLst>
      <p:ext uri="{BB962C8B-B14F-4D97-AF65-F5344CB8AC3E}">
        <p14:creationId xmlns:p14="http://schemas.microsoft.com/office/powerpoint/2010/main" val="2700416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TotalTime>
  <Words>2536</Words>
  <Application>Microsoft Office PowerPoint</Application>
  <PresentationFormat>Custom</PresentationFormat>
  <Paragraphs>167</Paragraphs>
  <Slides>23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Century Schoolbook</vt:lpstr>
      <vt:lpstr>Franklin Gothic Book</vt:lpstr>
      <vt:lpstr>Garamond</vt:lpstr>
      <vt:lpstr>Inter</vt:lpstr>
      <vt:lpstr>Söhne</vt:lpstr>
      <vt:lpstr>Times New Roman</vt:lpstr>
      <vt:lpstr>Wingdings</vt:lpstr>
      <vt:lpstr>SavonVTI</vt:lpstr>
      <vt:lpstr>Academic Research and Writing</vt:lpstr>
      <vt:lpstr>Outline</vt:lpstr>
      <vt:lpstr>Objectives </vt:lpstr>
      <vt:lpstr>PowerPoint Presentation</vt:lpstr>
      <vt:lpstr>PowerPoint Presentation</vt:lpstr>
      <vt:lpstr>PowerPoint Presentation</vt:lpstr>
      <vt:lpstr>PowerPoint Presentation</vt:lpstr>
      <vt:lpstr>What is Academic Research and Writing?</vt:lpstr>
      <vt:lpstr>What is Academic Research and Writing?</vt:lpstr>
      <vt:lpstr>What does Academic Research and writing serve to fulfill?</vt:lpstr>
      <vt:lpstr>Continue..</vt:lpstr>
      <vt:lpstr>Explore similarities and differences</vt:lpstr>
      <vt:lpstr>Arguing With Logic &amp; Evidence </vt:lpstr>
      <vt:lpstr>Challenging Argument -Why arguments must be challenged</vt:lpstr>
      <vt:lpstr>Communicating Critical Thinking Through Writing</vt:lpstr>
      <vt:lpstr>Forms of Writing</vt:lpstr>
      <vt:lpstr>Reading with Attention</vt:lpstr>
      <vt:lpstr>Previewing to Understand the Author’s Purpose</vt:lpstr>
      <vt:lpstr>Identifying the Author's Purpose: Explanation or Persuasion</vt:lpstr>
      <vt:lpstr>Responding to Bullies ( Example )</vt:lpstr>
      <vt:lpstr>Responding to Bullies ( Example )</vt:lpstr>
      <vt:lpstr>Rereading For Content &amp; Structure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omar mash</cp:lastModifiedBy>
  <cp:revision>55</cp:revision>
  <dcterms:created xsi:type="dcterms:W3CDTF">2023-08-06T13:50:32Z</dcterms:created>
  <dcterms:modified xsi:type="dcterms:W3CDTF">2023-10-14T16:40:39Z</dcterms:modified>
</cp:coreProperties>
</file>