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4"/>
  </p:notesMasterIdLst>
  <p:sldIdLst>
    <p:sldId id="256" r:id="rId2"/>
    <p:sldId id="384" r:id="rId3"/>
    <p:sldId id="281" r:id="rId4"/>
    <p:sldId id="282" r:id="rId5"/>
    <p:sldId id="257" r:id="rId6"/>
    <p:sldId id="330" r:id="rId7"/>
    <p:sldId id="336" r:id="rId8"/>
    <p:sldId id="331" r:id="rId9"/>
    <p:sldId id="332" r:id="rId10"/>
    <p:sldId id="316" r:id="rId11"/>
    <p:sldId id="317" r:id="rId12"/>
    <p:sldId id="318" r:id="rId13"/>
    <p:sldId id="319" r:id="rId14"/>
    <p:sldId id="448" r:id="rId15"/>
    <p:sldId id="449" r:id="rId16"/>
    <p:sldId id="450" r:id="rId17"/>
    <p:sldId id="280" r:id="rId18"/>
    <p:sldId id="418" r:id="rId19"/>
    <p:sldId id="419" r:id="rId20"/>
    <p:sldId id="284" r:id="rId21"/>
    <p:sldId id="285" r:id="rId22"/>
    <p:sldId id="286" r:id="rId23"/>
    <p:sldId id="364" r:id="rId24"/>
    <p:sldId id="412" r:id="rId25"/>
    <p:sldId id="413" r:id="rId26"/>
    <p:sldId id="414" r:id="rId27"/>
    <p:sldId id="362" r:id="rId28"/>
    <p:sldId id="363" r:id="rId29"/>
    <p:sldId id="415" r:id="rId30"/>
    <p:sldId id="464" r:id="rId31"/>
    <p:sldId id="465" r:id="rId32"/>
    <p:sldId id="466" r:id="rId33"/>
    <p:sldId id="467" r:id="rId34"/>
    <p:sldId id="468" r:id="rId35"/>
    <p:sldId id="455" r:id="rId36"/>
    <p:sldId id="453" r:id="rId37"/>
    <p:sldId id="452" r:id="rId38"/>
    <p:sldId id="456" r:id="rId39"/>
    <p:sldId id="457" r:id="rId40"/>
    <p:sldId id="458" r:id="rId41"/>
    <p:sldId id="454" r:id="rId42"/>
    <p:sldId id="459" r:id="rId43"/>
    <p:sldId id="451" r:id="rId44"/>
    <p:sldId id="428" r:id="rId45"/>
    <p:sldId id="424" r:id="rId46"/>
    <p:sldId id="425" r:id="rId47"/>
    <p:sldId id="426" r:id="rId48"/>
    <p:sldId id="427" r:id="rId49"/>
    <p:sldId id="460" r:id="rId50"/>
    <p:sldId id="461" r:id="rId51"/>
    <p:sldId id="411" r:id="rId52"/>
    <p:sldId id="283" r:id="rId53"/>
    <p:sldId id="400" r:id="rId54"/>
    <p:sldId id="295" r:id="rId55"/>
    <p:sldId id="296" r:id="rId56"/>
    <p:sldId id="297" r:id="rId57"/>
    <p:sldId id="302" r:id="rId58"/>
    <p:sldId id="303" r:id="rId59"/>
    <p:sldId id="401" r:id="rId60"/>
    <p:sldId id="402" r:id="rId61"/>
    <p:sldId id="403" r:id="rId62"/>
    <p:sldId id="404" r:id="rId63"/>
    <p:sldId id="405" r:id="rId64"/>
    <p:sldId id="406" r:id="rId65"/>
    <p:sldId id="407" r:id="rId66"/>
    <p:sldId id="408" r:id="rId67"/>
    <p:sldId id="409" r:id="rId68"/>
    <p:sldId id="410" r:id="rId69"/>
    <p:sldId id="260" r:id="rId70"/>
    <p:sldId id="309" r:id="rId71"/>
    <p:sldId id="310" r:id="rId72"/>
    <p:sldId id="311" r:id="rId73"/>
    <p:sldId id="312" r:id="rId74"/>
    <p:sldId id="313" r:id="rId75"/>
    <p:sldId id="314" r:id="rId76"/>
    <p:sldId id="315" r:id="rId77"/>
    <p:sldId id="333" r:id="rId78"/>
    <p:sldId id="337" r:id="rId79"/>
    <p:sldId id="335" r:id="rId80"/>
    <p:sldId id="338" r:id="rId81"/>
    <p:sldId id="339" r:id="rId82"/>
    <p:sldId id="340" r:id="rId83"/>
    <p:sldId id="341" r:id="rId84"/>
    <p:sldId id="342" r:id="rId85"/>
    <p:sldId id="343" r:id="rId86"/>
    <p:sldId id="344" r:id="rId87"/>
    <p:sldId id="346" r:id="rId88"/>
    <p:sldId id="348" r:id="rId89"/>
    <p:sldId id="354" r:id="rId90"/>
    <p:sldId id="355" r:id="rId91"/>
    <p:sldId id="356" r:id="rId92"/>
    <p:sldId id="357" r:id="rId93"/>
    <p:sldId id="358" r:id="rId94"/>
    <p:sldId id="360" r:id="rId95"/>
    <p:sldId id="365" r:id="rId96"/>
    <p:sldId id="366" r:id="rId97"/>
    <p:sldId id="367" r:id="rId98"/>
    <p:sldId id="368" r:id="rId99"/>
    <p:sldId id="361" r:id="rId100"/>
    <p:sldId id="381" r:id="rId101"/>
    <p:sldId id="382" r:id="rId102"/>
    <p:sldId id="383" r:id="rId103"/>
    <p:sldId id="291" r:id="rId104"/>
    <p:sldId id="292" r:id="rId105"/>
    <p:sldId id="304" r:id="rId106"/>
    <p:sldId id="305" r:id="rId107"/>
    <p:sldId id="306" r:id="rId108"/>
    <p:sldId id="307" r:id="rId109"/>
    <p:sldId id="308" r:id="rId110"/>
    <p:sldId id="385" r:id="rId111"/>
    <p:sldId id="386" r:id="rId112"/>
    <p:sldId id="387" r:id="rId113"/>
    <p:sldId id="388" r:id="rId114"/>
    <p:sldId id="389" r:id="rId115"/>
    <p:sldId id="390" r:id="rId116"/>
    <p:sldId id="324" r:id="rId117"/>
    <p:sldId id="327" r:id="rId118"/>
    <p:sldId id="328" r:id="rId119"/>
    <p:sldId id="329" r:id="rId120"/>
    <p:sldId id="378" r:id="rId121"/>
    <p:sldId id="391" r:id="rId122"/>
    <p:sldId id="392" r:id="rId123"/>
    <p:sldId id="393" r:id="rId124"/>
    <p:sldId id="394" r:id="rId125"/>
    <p:sldId id="395" r:id="rId126"/>
    <p:sldId id="396" r:id="rId127"/>
    <p:sldId id="398" r:id="rId128"/>
    <p:sldId id="399" r:id="rId129"/>
    <p:sldId id="263" r:id="rId130"/>
    <p:sldId id="264" r:id="rId131"/>
    <p:sldId id="265" r:id="rId132"/>
    <p:sldId id="289" r:id="rId133"/>
    <p:sldId id="290" r:id="rId134"/>
    <p:sldId id="416" r:id="rId135"/>
    <p:sldId id="417" r:id="rId136"/>
    <p:sldId id="293" r:id="rId137"/>
    <p:sldId id="294" r:id="rId138"/>
    <p:sldId id="421" r:id="rId139"/>
    <p:sldId id="422" r:id="rId140"/>
    <p:sldId id="423" r:id="rId141"/>
    <p:sldId id="301" r:id="rId142"/>
    <p:sldId id="429" r:id="rId143"/>
    <p:sldId id="430" r:id="rId144"/>
    <p:sldId id="431" r:id="rId145"/>
    <p:sldId id="432" r:id="rId146"/>
    <p:sldId id="433" r:id="rId147"/>
    <p:sldId id="325" r:id="rId148"/>
    <p:sldId id="434" r:id="rId149"/>
    <p:sldId id="326" r:id="rId150"/>
    <p:sldId id="435" r:id="rId151"/>
    <p:sldId id="436" r:id="rId152"/>
    <p:sldId id="437" r:id="rId153"/>
    <p:sldId id="438" r:id="rId154"/>
    <p:sldId id="439" r:id="rId155"/>
    <p:sldId id="440" r:id="rId156"/>
    <p:sldId id="441" r:id="rId157"/>
    <p:sldId id="442" r:id="rId158"/>
    <p:sldId id="443" r:id="rId159"/>
    <p:sldId id="444" r:id="rId160"/>
    <p:sldId id="445" r:id="rId161"/>
    <p:sldId id="462" r:id="rId162"/>
    <p:sldId id="463" r:id="rId16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presProps" Target="pres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81C78D-6A95-4E41-B634-9EE19A24808A}" type="datetimeFigureOut">
              <a:rPr lang="en-US" smtClean="0"/>
              <a:t>9/29/2023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DC3BAD-6386-4DEB-ABA5-E99F90A2C1AB}" type="slidenum">
              <a:rPr lang="en-US" smtClean="0"/>
              <a:t>‹#›</a:t>
            </a:fld>
            <a:endParaRPr lang="en-US"/>
          </a:p>
        </p:txBody>
      </p:sp>
    </p:spTree>
    <p:extLst>
      <p:ext uri="{BB962C8B-B14F-4D97-AF65-F5344CB8AC3E}">
        <p14:creationId xmlns:p14="http://schemas.microsoft.com/office/powerpoint/2010/main" val="1985456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otes Placeholder"/>
          <p:cNvSpPr>
            <a:spLocks noGrp="1"/>
          </p:cNvSpPr>
          <p:nvPr>
            <p:ph type="body" idx="1"/>
          </p:nvPr>
        </p:nvSpPr>
        <p:spPr bwMode="auto">
          <a:xfrm>
            <a:off x="-1377246045" y="-2147483648"/>
            <a:ext cx="0" cy="0"/>
          </a:xfrm>
          <a:prstGeom prst="rect">
            <a:avLst/>
          </a:prstGeom>
          <a:noFill/>
          <a:ln>
            <a:miter lim="800000"/>
            <a:headEnd/>
            <a:tailEnd/>
          </a:ln>
        </p:spPr>
        <p:txBody>
          <a:bodyPr/>
          <a:lstStyle/>
          <a:p>
            <a:pPr>
              <a:spcBef>
                <a:spcPct val="0"/>
              </a:spcBef>
            </a:pPr>
            <a:endParaRPr lang="ar-IQ"/>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otes Placeholder"/>
          <p:cNvSpPr>
            <a:spLocks noGrp="1"/>
          </p:cNvSpPr>
          <p:nvPr>
            <p:ph type="body" idx="1"/>
          </p:nvPr>
        </p:nvSpPr>
        <p:spPr bwMode="auto">
          <a:xfrm>
            <a:off x="-1377246045" y="-2147483648"/>
            <a:ext cx="0" cy="0"/>
          </a:xfrm>
          <a:prstGeom prst="rect">
            <a:avLst/>
          </a:prstGeom>
          <a:noFill/>
          <a:ln>
            <a:miter lim="800000"/>
            <a:headEnd/>
            <a:tailEnd/>
          </a:ln>
        </p:spPr>
        <p:txBody>
          <a:bodyPr/>
          <a:lstStyle/>
          <a:p>
            <a:pPr>
              <a:spcBef>
                <a:spcPct val="0"/>
              </a:spcBef>
            </a:pPr>
            <a:endParaRPr lang="ar-IQ"/>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otes Placeholder"/>
          <p:cNvSpPr>
            <a:spLocks noGrp="1"/>
          </p:cNvSpPr>
          <p:nvPr>
            <p:ph type="body" idx="1"/>
          </p:nvPr>
        </p:nvSpPr>
        <p:spPr bwMode="auto">
          <a:xfrm>
            <a:off x="-1377246045" y="-2147483648"/>
            <a:ext cx="0" cy="0"/>
          </a:xfrm>
          <a:prstGeom prst="rect">
            <a:avLst/>
          </a:prstGeom>
          <a:noFill/>
          <a:ln>
            <a:miter lim="800000"/>
            <a:headEnd/>
            <a:tailEnd/>
          </a:ln>
        </p:spPr>
        <p:txBody>
          <a:bodyPr/>
          <a:lstStyle/>
          <a:p>
            <a:pPr>
              <a:spcBef>
                <a:spcPct val="0"/>
              </a:spcBef>
            </a:pPr>
            <a:endParaRPr lang="ar-IQ"/>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otes Placeholder"/>
          <p:cNvSpPr>
            <a:spLocks noGrp="1"/>
          </p:cNvSpPr>
          <p:nvPr>
            <p:ph type="body" idx="1"/>
          </p:nvPr>
        </p:nvSpPr>
        <p:spPr bwMode="auto">
          <a:xfrm>
            <a:off x="-1377246045" y="-2147483648"/>
            <a:ext cx="0" cy="0"/>
          </a:xfrm>
          <a:prstGeom prst="rect">
            <a:avLst/>
          </a:prstGeom>
          <a:noFill/>
          <a:ln>
            <a:miter lim="800000"/>
            <a:headEnd/>
            <a:tailEnd/>
          </a:ln>
        </p:spPr>
        <p:txBody>
          <a:bodyPr/>
          <a:lstStyle/>
          <a:p>
            <a:pPr>
              <a:spcBef>
                <a:spcPct val="0"/>
              </a:spcBef>
            </a:pPr>
            <a:endParaRPr lang="ar-IQ"/>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otes Placeholder"/>
          <p:cNvSpPr>
            <a:spLocks noGrp="1"/>
          </p:cNvSpPr>
          <p:nvPr>
            <p:ph type="body" idx="1"/>
          </p:nvPr>
        </p:nvSpPr>
        <p:spPr bwMode="auto">
          <a:xfrm>
            <a:off x="-1377246045" y="-2147483648"/>
            <a:ext cx="0" cy="0"/>
          </a:xfrm>
          <a:prstGeom prst="rect">
            <a:avLst/>
          </a:prstGeom>
          <a:noFill/>
          <a:ln>
            <a:miter lim="800000"/>
            <a:headEnd/>
            <a:tailEnd/>
          </a:ln>
        </p:spPr>
        <p:txBody>
          <a:bodyPr/>
          <a:lstStyle/>
          <a:p>
            <a:pPr>
              <a:spcBef>
                <a:spcPct val="0"/>
              </a:spcBef>
            </a:pPr>
            <a:endParaRPr lang="ar-IQ"/>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otes Placeholder"/>
          <p:cNvSpPr>
            <a:spLocks noGrp="1"/>
          </p:cNvSpPr>
          <p:nvPr>
            <p:ph type="body" idx="1"/>
          </p:nvPr>
        </p:nvSpPr>
        <p:spPr bwMode="auto">
          <a:xfrm>
            <a:off x="-1377246045" y="-2147483648"/>
            <a:ext cx="0" cy="0"/>
          </a:xfrm>
          <a:prstGeom prst="rect">
            <a:avLst/>
          </a:prstGeom>
          <a:noFill/>
          <a:ln>
            <a:miter lim="800000"/>
            <a:headEnd/>
            <a:tailEnd/>
          </a:ln>
        </p:spPr>
        <p:txBody>
          <a:bodyPr/>
          <a:lstStyle/>
          <a:p>
            <a:pPr>
              <a:spcBef>
                <a:spcPct val="0"/>
              </a:spcBef>
            </a:pPr>
            <a:endParaRPr lang="ar-IQ"/>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8331A28-8AD8-4336-89AB-FC959851237C}" type="datetimeFigureOut">
              <a:rPr lang="en-US" smtClean="0"/>
              <a:t>9/29/2023</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28B078BE-8675-4734-B9FB-2E3733E60F00}"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14028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331A28-8AD8-4336-89AB-FC959851237C}" type="datetimeFigureOut">
              <a:rPr lang="en-US" smtClean="0"/>
              <a:t>9/29/2023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B078BE-8675-4734-B9FB-2E3733E60F00}"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74437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331A28-8AD8-4336-89AB-FC959851237C}" type="datetimeFigureOut">
              <a:rPr lang="en-US" smtClean="0"/>
              <a:t>9/29/2023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B078BE-8675-4734-B9FB-2E3733E60F00}"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31831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331A28-8AD8-4336-89AB-FC959851237C}" type="datetimeFigureOut">
              <a:rPr lang="en-US" smtClean="0"/>
              <a:t>9/29/2023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B078BE-8675-4734-B9FB-2E3733E60F00}"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47032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331A28-8AD8-4336-89AB-FC959851237C}" type="datetimeFigureOut">
              <a:rPr lang="en-US" smtClean="0"/>
              <a:t>9/29/2023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B078BE-8675-4734-B9FB-2E3733E60F00}"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5768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8331A28-8AD8-4336-89AB-FC959851237C}" type="datetimeFigureOut">
              <a:rPr lang="en-US" smtClean="0"/>
              <a:t>9/29/2023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B078BE-8675-4734-B9FB-2E3733E60F00}"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24597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8331A28-8AD8-4336-89AB-FC959851237C}" type="datetimeFigureOut">
              <a:rPr lang="en-US" smtClean="0"/>
              <a:t>9/29/2023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B078BE-8675-4734-B9FB-2E3733E60F00}"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36495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8331A28-8AD8-4336-89AB-FC959851237C}" type="datetimeFigureOut">
              <a:rPr lang="en-US" smtClean="0"/>
              <a:t>9/29/2023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B078BE-8675-4734-B9FB-2E3733E60F00}"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0300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331A28-8AD8-4336-89AB-FC959851237C}" type="datetimeFigureOut">
              <a:rPr lang="en-US" smtClean="0"/>
              <a:t>9/29/2023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B078BE-8675-4734-B9FB-2E3733E60F00}" type="slidenum">
              <a:rPr lang="en-US" smtClean="0"/>
              <a:t>‹#›</a:t>
            </a:fld>
            <a:endParaRPr lang="en-US"/>
          </a:p>
        </p:txBody>
      </p:sp>
    </p:spTree>
    <p:extLst>
      <p:ext uri="{BB962C8B-B14F-4D97-AF65-F5344CB8AC3E}">
        <p14:creationId xmlns:p14="http://schemas.microsoft.com/office/powerpoint/2010/main" val="951310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8331A28-8AD8-4336-89AB-FC959851237C}" type="datetimeFigureOut">
              <a:rPr lang="en-US" smtClean="0"/>
              <a:t>9/29/2023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B078BE-8675-4734-B9FB-2E3733E60F00}"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13451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A8331A28-8AD8-4336-89AB-FC959851237C}" type="datetimeFigureOut">
              <a:rPr lang="en-US" smtClean="0"/>
              <a:t>9/29/2023</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28B078BE-8675-4734-B9FB-2E3733E60F00}"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40932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A8331A28-8AD8-4336-89AB-FC959851237C}" type="datetimeFigureOut">
              <a:rPr lang="en-US" smtClean="0"/>
              <a:t>9/29/2023</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28B078BE-8675-4734-B9FB-2E3733E60F00}"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92632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hyperlink" Target="http://www.myenglishpages.com/site_php_files/reading-to-spring-blake.php" TargetMode="Externa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hyperlink" Target="http://www.myenglishpages.com/site_php_files/reading-football-soccer.php" TargetMode="Externa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hyperlink" Target="http://eol.org/pages/311910/overview" TargetMode="External"/><Relationship Id="rId2" Type="http://schemas.openxmlformats.org/officeDocument/2006/relationships/hyperlink" Target="http://www.bbc.com/future/story/20171218-what-its-like-living-in-californias-mountain-lion-country" TargetMode="Externa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8" Type="http://schemas.openxmlformats.org/officeDocument/2006/relationships/hyperlink" Target="http://tatoeba.org/sentences/show/617323" TargetMode="External"/><Relationship Id="rId13" Type="http://schemas.openxmlformats.org/officeDocument/2006/relationships/hyperlink" Target="http://tatoeba.org/sentences/show/372105" TargetMode="External"/><Relationship Id="rId3" Type="http://schemas.openxmlformats.org/officeDocument/2006/relationships/hyperlink" Target="http://tatoeba.org/sentences/show/489073" TargetMode="External"/><Relationship Id="rId7" Type="http://schemas.openxmlformats.org/officeDocument/2006/relationships/hyperlink" Target="http://tatoeba.org/sentences/show/431133" TargetMode="External"/><Relationship Id="rId12" Type="http://schemas.openxmlformats.org/officeDocument/2006/relationships/hyperlink" Target="http://tatoeba.org/sentences/show/3664913" TargetMode="External"/><Relationship Id="rId2" Type="http://schemas.openxmlformats.org/officeDocument/2006/relationships/hyperlink" Target="http://tatoeba.org/sentences/show/616409" TargetMode="External"/><Relationship Id="rId1" Type="http://schemas.openxmlformats.org/officeDocument/2006/relationships/slideLayout" Target="../slideLayouts/slideLayout2.xml"/><Relationship Id="rId6" Type="http://schemas.openxmlformats.org/officeDocument/2006/relationships/hyperlink" Target="http://tatoeba.org/sentences/show/376243" TargetMode="External"/><Relationship Id="rId11" Type="http://schemas.openxmlformats.org/officeDocument/2006/relationships/hyperlink" Target="http://tatoeba.org/sentences/show/3664912" TargetMode="External"/><Relationship Id="rId5" Type="http://schemas.openxmlformats.org/officeDocument/2006/relationships/hyperlink" Target="http://tatoeba.org/sentences/show/5832153" TargetMode="External"/><Relationship Id="rId15" Type="http://schemas.openxmlformats.org/officeDocument/2006/relationships/hyperlink" Target="http://tatoeba.org/sentences/show/2889788" TargetMode="External"/><Relationship Id="rId10" Type="http://schemas.openxmlformats.org/officeDocument/2006/relationships/hyperlink" Target="http://tatoeba.org/sentences/show/450162" TargetMode="External"/><Relationship Id="rId4" Type="http://schemas.openxmlformats.org/officeDocument/2006/relationships/hyperlink" Target="http://tatoeba.org/sentences/show/874798" TargetMode="External"/><Relationship Id="rId9" Type="http://schemas.openxmlformats.org/officeDocument/2006/relationships/hyperlink" Target="http://tatoeba.org/sentences/show/489393" TargetMode="External"/><Relationship Id="rId14" Type="http://schemas.openxmlformats.org/officeDocument/2006/relationships/hyperlink" Target="http://tatoeba.org/sentences/show/4940078"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8" Type="http://schemas.openxmlformats.org/officeDocument/2006/relationships/hyperlink" Target="http://tatoeba.org/sentences/show/2605032" TargetMode="External"/><Relationship Id="rId13" Type="http://schemas.openxmlformats.org/officeDocument/2006/relationships/hyperlink" Target="http://tatoeba.org/sentences/show/1892551" TargetMode="External"/><Relationship Id="rId3" Type="http://schemas.openxmlformats.org/officeDocument/2006/relationships/hyperlink" Target="http://tatoeba.org/sentences/show/1891321" TargetMode="External"/><Relationship Id="rId7" Type="http://schemas.openxmlformats.org/officeDocument/2006/relationships/hyperlink" Target="http://tatoeba.org/sentences/show/1891317" TargetMode="External"/><Relationship Id="rId12" Type="http://schemas.openxmlformats.org/officeDocument/2006/relationships/hyperlink" Target="http://tatoeba.org/sentences/show/458419" TargetMode="External"/><Relationship Id="rId2" Type="http://schemas.openxmlformats.org/officeDocument/2006/relationships/hyperlink" Target="http://tatoeba.org/sentences/show/1409258" TargetMode="External"/><Relationship Id="rId16" Type="http://schemas.openxmlformats.org/officeDocument/2006/relationships/hyperlink" Target="http://tatoeba.org/sentences/show/371034" TargetMode="External"/><Relationship Id="rId1" Type="http://schemas.openxmlformats.org/officeDocument/2006/relationships/slideLayout" Target="../slideLayouts/slideLayout2.xml"/><Relationship Id="rId6" Type="http://schemas.openxmlformats.org/officeDocument/2006/relationships/hyperlink" Target="http://tatoeba.org/sentences/show/1891324" TargetMode="External"/><Relationship Id="rId11" Type="http://schemas.openxmlformats.org/officeDocument/2006/relationships/hyperlink" Target="http://tatoeba.org/sentences/show/586954" TargetMode="External"/><Relationship Id="rId5" Type="http://schemas.openxmlformats.org/officeDocument/2006/relationships/hyperlink" Target="http://tatoeba.org/sentences/show/1891323" TargetMode="External"/><Relationship Id="rId15" Type="http://schemas.openxmlformats.org/officeDocument/2006/relationships/hyperlink" Target="http://tatoeba.org/sentences/show/371033" TargetMode="External"/><Relationship Id="rId10" Type="http://schemas.openxmlformats.org/officeDocument/2006/relationships/hyperlink" Target="http://tatoeba.org/sentences/show/372207" TargetMode="External"/><Relationship Id="rId4" Type="http://schemas.openxmlformats.org/officeDocument/2006/relationships/hyperlink" Target="http://tatoeba.org/sentences/show/1891322" TargetMode="External"/><Relationship Id="rId9" Type="http://schemas.openxmlformats.org/officeDocument/2006/relationships/hyperlink" Target="http://tatoeba.org/sentences/show/405878" TargetMode="External"/><Relationship Id="rId14" Type="http://schemas.openxmlformats.org/officeDocument/2006/relationships/hyperlink" Target="http://tatoeba.org/sentences/show/1892553" TargetMode="External"/></Relationships>
</file>

<file path=ppt/slides/_rels/slide131.xml.rels><?xml version="1.0" encoding="UTF-8" standalone="yes"?>
<Relationships xmlns="http://schemas.openxmlformats.org/package/2006/relationships"><Relationship Id="rId8" Type="http://schemas.openxmlformats.org/officeDocument/2006/relationships/hyperlink" Target="http://tatoeba.org/sentences/show/617278" TargetMode="External"/><Relationship Id="rId3" Type="http://schemas.openxmlformats.org/officeDocument/2006/relationships/hyperlink" Target="http://tatoeba.org/sentences/show/665643" TargetMode="External"/><Relationship Id="rId7" Type="http://schemas.openxmlformats.org/officeDocument/2006/relationships/hyperlink" Target="http://tatoeba.org/sentences/show/2602693" TargetMode="External"/><Relationship Id="rId2" Type="http://schemas.openxmlformats.org/officeDocument/2006/relationships/hyperlink" Target="http://tatoeba.org/sentences/show/4222483" TargetMode="External"/><Relationship Id="rId1" Type="http://schemas.openxmlformats.org/officeDocument/2006/relationships/slideLayout" Target="../slideLayouts/slideLayout2.xml"/><Relationship Id="rId6" Type="http://schemas.openxmlformats.org/officeDocument/2006/relationships/hyperlink" Target="http://tatoeba.org/sentences/show/2602692" TargetMode="External"/><Relationship Id="rId5" Type="http://schemas.openxmlformats.org/officeDocument/2006/relationships/hyperlink" Target="http://tatoeba.org/sentences/show/1929482" TargetMode="External"/><Relationship Id="rId4" Type="http://schemas.openxmlformats.org/officeDocument/2006/relationships/hyperlink" Target="http://tatoeba.org/sentences/show/617302" TargetMode="External"/><Relationship Id="rId9" Type="http://schemas.openxmlformats.org/officeDocument/2006/relationships/hyperlink" Target="http://tatoeba.org/sentences/show/617371" TargetMode="Externa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hyperlink" Target="http://www.alhayat.com/Search?searchtext=%D8%A7%D9%84%D9%85%D8%AF%D9%8A%D9%86%D8%A9%20%D8%A7%D9%84%D9%85%D9%86%D9%88%D8%B1%D8%A9&amp;searchmode=anyword" TargetMode="External"/><Relationship Id="rId2" Type="http://schemas.openxmlformats.org/officeDocument/2006/relationships/hyperlink" Target="http://www.alhayat.com/Search?searchtext=%D8%A7%D9%84%D8%B3%D8%B9%D9%88%D8%AF%D9%8A%D8%A9&amp;searchmode=anyword" TargetMode="External"/><Relationship Id="rId1" Type="http://schemas.openxmlformats.org/officeDocument/2006/relationships/slideLayout" Target="../slideLayouts/slideLayout2.xml"/><Relationship Id="rId6" Type="http://schemas.openxmlformats.org/officeDocument/2006/relationships/hyperlink" Target="https://twitter.com/alhayat_ksa" TargetMode="External"/><Relationship Id="rId5" Type="http://schemas.openxmlformats.org/officeDocument/2006/relationships/hyperlink" Target="http://www.alhayat.com/Search?searchtext=%D8%AB%D9%84%D9%88%D8%AC&amp;searchmode=anyword" TargetMode="External"/><Relationship Id="rId4" Type="http://schemas.openxmlformats.org/officeDocument/2006/relationships/hyperlink" Target="http://www.alhayat.com/Search?searchtext=%D8%AA%D8%B9%D9%84%D9%8A%D9%82%20%D8%A7%D9%84%D8%AF%D8%B1%D8%A7%D8%B3%D8%A9&amp;searchmode=anyword" TargetMode="Externa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8" Type="http://schemas.openxmlformats.org/officeDocument/2006/relationships/hyperlink" Target="http://tatoeba.org/sentences/show/4803558" TargetMode="External"/><Relationship Id="rId13" Type="http://schemas.openxmlformats.org/officeDocument/2006/relationships/hyperlink" Target="http://tatoeba.org/sentences/show/4113310" TargetMode="External"/><Relationship Id="rId3" Type="http://schemas.openxmlformats.org/officeDocument/2006/relationships/hyperlink" Target="http://tatoeba.org/sentences/show/4942334" TargetMode="External"/><Relationship Id="rId7" Type="http://schemas.openxmlformats.org/officeDocument/2006/relationships/hyperlink" Target="http://tatoeba.org/sentences/show/376819" TargetMode="External"/><Relationship Id="rId12" Type="http://schemas.openxmlformats.org/officeDocument/2006/relationships/hyperlink" Target="http://tatoeba.org/sentences/show/3208163" TargetMode="External"/><Relationship Id="rId2" Type="http://schemas.openxmlformats.org/officeDocument/2006/relationships/hyperlink" Target="http://tatoeba.org/sentences/show/954309" TargetMode="External"/><Relationship Id="rId1" Type="http://schemas.openxmlformats.org/officeDocument/2006/relationships/slideLayout" Target="../slideLayouts/slideLayout2.xml"/><Relationship Id="rId6" Type="http://schemas.openxmlformats.org/officeDocument/2006/relationships/hyperlink" Target="http://tatoeba.org/sentences/show/347784" TargetMode="External"/><Relationship Id="rId11" Type="http://schemas.openxmlformats.org/officeDocument/2006/relationships/hyperlink" Target="http://tatoeba.org/sentences/show/3681240" TargetMode="External"/><Relationship Id="rId5" Type="http://schemas.openxmlformats.org/officeDocument/2006/relationships/hyperlink" Target="http://tatoeba.org/sentences/show/370774" TargetMode="External"/><Relationship Id="rId15" Type="http://schemas.openxmlformats.org/officeDocument/2006/relationships/hyperlink" Target="http://tatoeba.org/sentences/show/824099" TargetMode="External"/><Relationship Id="rId10" Type="http://schemas.openxmlformats.org/officeDocument/2006/relationships/hyperlink" Target="http://tatoeba.org/sentences/show/3681185" TargetMode="External"/><Relationship Id="rId4" Type="http://schemas.openxmlformats.org/officeDocument/2006/relationships/hyperlink" Target="http://tatoeba.org/sentences/show/55531" TargetMode="External"/><Relationship Id="rId9" Type="http://schemas.openxmlformats.org/officeDocument/2006/relationships/hyperlink" Target="http://tatoeba.org/sentences/show/4804517" TargetMode="External"/><Relationship Id="rId14" Type="http://schemas.openxmlformats.org/officeDocument/2006/relationships/hyperlink" Target="http://tatoeba.org/sentences/show/57787"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8" Type="http://schemas.openxmlformats.org/officeDocument/2006/relationships/hyperlink" Target="http://tatoeba.org/sentences/show/373047" TargetMode="External"/><Relationship Id="rId13" Type="http://schemas.openxmlformats.org/officeDocument/2006/relationships/hyperlink" Target="http://tatoeba.org/sentences/show/2148847" TargetMode="External"/><Relationship Id="rId3" Type="http://schemas.openxmlformats.org/officeDocument/2006/relationships/hyperlink" Target="http://tatoeba.org/sentences/show/5637565" TargetMode="External"/><Relationship Id="rId7" Type="http://schemas.openxmlformats.org/officeDocument/2006/relationships/hyperlink" Target="http://tatoeba.org/sentences/show/51852" TargetMode="External"/><Relationship Id="rId12" Type="http://schemas.openxmlformats.org/officeDocument/2006/relationships/hyperlink" Target="http://tatoeba.org/sentences/show/5494434" TargetMode="External"/><Relationship Id="rId2" Type="http://schemas.openxmlformats.org/officeDocument/2006/relationships/hyperlink" Target="http://tatoeba.org/sentences/show/5636602" TargetMode="External"/><Relationship Id="rId1" Type="http://schemas.openxmlformats.org/officeDocument/2006/relationships/slideLayout" Target="../slideLayouts/slideLayout2.xml"/><Relationship Id="rId6" Type="http://schemas.openxmlformats.org/officeDocument/2006/relationships/hyperlink" Target="http://tatoeba.org/sentences/show/246863" TargetMode="External"/><Relationship Id="rId11" Type="http://schemas.openxmlformats.org/officeDocument/2006/relationships/hyperlink" Target="http://tatoeba.org/sentences/show/407578" TargetMode="External"/><Relationship Id="rId5" Type="http://schemas.openxmlformats.org/officeDocument/2006/relationships/hyperlink" Target="http://tatoeba.org/sentences/show/1375" TargetMode="External"/><Relationship Id="rId15" Type="http://schemas.openxmlformats.org/officeDocument/2006/relationships/hyperlink" Target="http://tatoeba.org/sentences/show/32786" TargetMode="External"/><Relationship Id="rId10" Type="http://schemas.openxmlformats.org/officeDocument/2006/relationships/hyperlink" Target="http://tatoeba.org/sentences/show/242543" TargetMode="External"/><Relationship Id="rId4" Type="http://schemas.openxmlformats.org/officeDocument/2006/relationships/hyperlink" Target="http://tatoeba.org/sentences/show/1864160" TargetMode="External"/><Relationship Id="rId9" Type="http://schemas.openxmlformats.org/officeDocument/2006/relationships/hyperlink" Target="http://tatoeba.org/sentences/show/4478310" TargetMode="External"/><Relationship Id="rId14" Type="http://schemas.openxmlformats.org/officeDocument/2006/relationships/hyperlink" Target="http://tatoeba.org/sentences/show/35018"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hyperlink" Target="http://tatoeba.org/sentences/show/1937822" TargetMode="External"/><Relationship Id="rId13" Type="http://schemas.openxmlformats.org/officeDocument/2006/relationships/hyperlink" Target="http://tatoeba.org/sentences/show/1894530" TargetMode="External"/><Relationship Id="rId3" Type="http://schemas.openxmlformats.org/officeDocument/2006/relationships/hyperlink" Target="http://tatoeba.org/sentences/show/281540" TargetMode="External"/><Relationship Id="rId7" Type="http://schemas.openxmlformats.org/officeDocument/2006/relationships/hyperlink" Target="http://tatoeba.org/sentences/show/19291" TargetMode="External"/><Relationship Id="rId12" Type="http://schemas.openxmlformats.org/officeDocument/2006/relationships/hyperlink" Target="http://tatoeba.org/sentences/show/49273" TargetMode="External"/><Relationship Id="rId2" Type="http://schemas.openxmlformats.org/officeDocument/2006/relationships/hyperlink" Target="http://tatoeba.org/sentences/show/322800" TargetMode="External"/><Relationship Id="rId1" Type="http://schemas.openxmlformats.org/officeDocument/2006/relationships/slideLayout" Target="../slideLayouts/slideLayout2.xml"/><Relationship Id="rId6" Type="http://schemas.openxmlformats.org/officeDocument/2006/relationships/hyperlink" Target="http://tatoeba.org/sentences/show/490628" TargetMode="External"/><Relationship Id="rId11" Type="http://schemas.openxmlformats.org/officeDocument/2006/relationships/hyperlink" Target="http://tatoeba.org/sentences/show/321002" TargetMode="External"/><Relationship Id="rId5" Type="http://schemas.openxmlformats.org/officeDocument/2006/relationships/hyperlink" Target="http://tatoeba.org/sentences/show/63061" TargetMode="External"/><Relationship Id="rId10" Type="http://schemas.openxmlformats.org/officeDocument/2006/relationships/hyperlink" Target="http://tatoeba.org/sentences/show/61861" TargetMode="External"/><Relationship Id="rId4" Type="http://schemas.openxmlformats.org/officeDocument/2006/relationships/hyperlink" Target="http://tatoeba.org/sentences/show/18593" TargetMode="External"/><Relationship Id="rId9" Type="http://schemas.openxmlformats.org/officeDocument/2006/relationships/hyperlink" Target="http://tatoeba.org/sentences/show/250115" TargetMode="Externa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en.wikipedia.org/wiki/Whale"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hyperlink" Target="http://www.myenglishpages.com/site_php_files/reading-organizations-united-nations.php"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8" Type="http://schemas.openxmlformats.org/officeDocument/2006/relationships/hyperlink" Target="http://tatoeba.org/sentences/show/2359189" TargetMode="External"/><Relationship Id="rId3" Type="http://schemas.openxmlformats.org/officeDocument/2006/relationships/hyperlink" Target="http://tatoeba.org/sentences/show/455847" TargetMode="External"/><Relationship Id="rId7" Type="http://schemas.openxmlformats.org/officeDocument/2006/relationships/hyperlink" Target="http://tatoeba.org/sentences/show/2028651" TargetMode="External"/><Relationship Id="rId2" Type="http://schemas.openxmlformats.org/officeDocument/2006/relationships/hyperlink" Target="http://tatoeba.org/sentences/show/1359" TargetMode="External"/><Relationship Id="rId1" Type="http://schemas.openxmlformats.org/officeDocument/2006/relationships/slideLayout" Target="../slideLayouts/slideLayout2.xml"/><Relationship Id="rId6" Type="http://schemas.openxmlformats.org/officeDocument/2006/relationships/hyperlink" Target="http://tatoeba.org/sentences/show/2538223" TargetMode="External"/><Relationship Id="rId11" Type="http://schemas.openxmlformats.org/officeDocument/2006/relationships/hyperlink" Target="http://tatoeba.org/sentences/show/2028655" TargetMode="External"/><Relationship Id="rId5" Type="http://schemas.openxmlformats.org/officeDocument/2006/relationships/hyperlink" Target="http://tatoeba.org/sentences/show/395831" TargetMode="External"/><Relationship Id="rId10" Type="http://schemas.openxmlformats.org/officeDocument/2006/relationships/hyperlink" Target="http://tatoeba.org/sentences/show/2028652" TargetMode="External"/><Relationship Id="rId4" Type="http://schemas.openxmlformats.org/officeDocument/2006/relationships/hyperlink" Target="http://tatoeba.org/sentences/show/2028650" TargetMode="External"/><Relationship Id="rId9" Type="http://schemas.openxmlformats.org/officeDocument/2006/relationships/hyperlink" Target="http://tatoeba.org/sentences/show/1403192" TargetMode="Externa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8" Type="http://schemas.openxmlformats.org/officeDocument/2006/relationships/hyperlink" Target="http://tatoeba.org/sentences/show/57793" TargetMode="External"/><Relationship Id="rId3" Type="http://schemas.openxmlformats.org/officeDocument/2006/relationships/hyperlink" Target="http://tatoeba.org/sentences/show/1617" TargetMode="External"/><Relationship Id="rId7" Type="http://schemas.openxmlformats.org/officeDocument/2006/relationships/hyperlink" Target="http://tatoeba.org/sentences/show/41542" TargetMode="External"/><Relationship Id="rId2" Type="http://schemas.openxmlformats.org/officeDocument/2006/relationships/hyperlink" Target="http://tatoeba.org/sentences/show/4172082" TargetMode="External"/><Relationship Id="rId1" Type="http://schemas.openxmlformats.org/officeDocument/2006/relationships/slideLayout" Target="../slideLayouts/slideLayout2.xml"/><Relationship Id="rId6" Type="http://schemas.openxmlformats.org/officeDocument/2006/relationships/hyperlink" Target="http://tatoeba.org/sentences/show/1247353" TargetMode="External"/><Relationship Id="rId5" Type="http://schemas.openxmlformats.org/officeDocument/2006/relationships/hyperlink" Target="http://tatoeba.org/sentences/show/20926" TargetMode="External"/><Relationship Id="rId4" Type="http://schemas.openxmlformats.org/officeDocument/2006/relationships/hyperlink" Target="http://tatoeba.org/sentences/show/244005" TargetMode="External"/><Relationship Id="rId9" Type="http://schemas.openxmlformats.org/officeDocument/2006/relationships/hyperlink" Target="http://tatoeba.org/sentences/show/30567" TargetMode="Externa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8" Type="http://schemas.openxmlformats.org/officeDocument/2006/relationships/hyperlink" Target="http://tatoeba.org/sentences/show/70810" TargetMode="External"/><Relationship Id="rId13" Type="http://schemas.openxmlformats.org/officeDocument/2006/relationships/hyperlink" Target="http://tatoeba.org/sentences/show/1892429" TargetMode="External"/><Relationship Id="rId3" Type="http://schemas.openxmlformats.org/officeDocument/2006/relationships/hyperlink" Target="http://tatoeba.org/sentences/show/372033" TargetMode="External"/><Relationship Id="rId7" Type="http://schemas.openxmlformats.org/officeDocument/2006/relationships/hyperlink" Target="http://tatoeba.org/sentences/show/1891150" TargetMode="External"/><Relationship Id="rId12" Type="http://schemas.openxmlformats.org/officeDocument/2006/relationships/hyperlink" Target="http://tatoeba.org/sentences/show/416817" TargetMode="External"/><Relationship Id="rId2" Type="http://schemas.openxmlformats.org/officeDocument/2006/relationships/hyperlink" Target="http://tatoeba.org/sentences/show/2251" TargetMode="External"/><Relationship Id="rId1" Type="http://schemas.openxmlformats.org/officeDocument/2006/relationships/slideLayout" Target="../slideLayouts/slideLayout2.xml"/><Relationship Id="rId6" Type="http://schemas.openxmlformats.org/officeDocument/2006/relationships/hyperlink" Target="http://tatoeba.org/sentences/show/258941" TargetMode="External"/><Relationship Id="rId11" Type="http://schemas.openxmlformats.org/officeDocument/2006/relationships/hyperlink" Target="http://tatoeba.org/sentences/show/4525579" TargetMode="External"/><Relationship Id="rId5" Type="http://schemas.openxmlformats.org/officeDocument/2006/relationships/hyperlink" Target="http://tatoeba.org/sentences/show/56180" TargetMode="External"/><Relationship Id="rId15" Type="http://schemas.openxmlformats.org/officeDocument/2006/relationships/hyperlink" Target="http://tatoeba.org/sentences/show/281069" TargetMode="External"/><Relationship Id="rId10" Type="http://schemas.openxmlformats.org/officeDocument/2006/relationships/hyperlink" Target="http://tatoeba.org/sentences/show/418867" TargetMode="External"/><Relationship Id="rId4" Type="http://schemas.openxmlformats.org/officeDocument/2006/relationships/hyperlink" Target="http://tatoeba.org/sentences/show/240123" TargetMode="External"/><Relationship Id="rId9" Type="http://schemas.openxmlformats.org/officeDocument/2006/relationships/hyperlink" Target="http://tatoeba.org/sentences/show/1985924" TargetMode="External"/><Relationship Id="rId14" Type="http://schemas.openxmlformats.org/officeDocument/2006/relationships/hyperlink" Target="http://tatoeba.org/sentences/show/455072" TargetMode="External"/></Relationships>
</file>

<file path=ppt/slides/_rels/slide9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8" Type="http://schemas.openxmlformats.org/officeDocument/2006/relationships/hyperlink" Target="http://tatoeba.org/sentences/show/315732" TargetMode="External"/><Relationship Id="rId13" Type="http://schemas.openxmlformats.org/officeDocument/2006/relationships/hyperlink" Target="http://tatoeba.org/sentences/show/16456" TargetMode="External"/><Relationship Id="rId3" Type="http://schemas.openxmlformats.org/officeDocument/2006/relationships/hyperlink" Target="http://tatoeba.org/sentences/show/1928020" TargetMode="External"/><Relationship Id="rId7" Type="http://schemas.openxmlformats.org/officeDocument/2006/relationships/hyperlink" Target="http://tatoeba.org/sentences/show/27265" TargetMode="External"/><Relationship Id="rId12" Type="http://schemas.openxmlformats.org/officeDocument/2006/relationships/hyperlink" Target="http://tatoeba.org/sentences/show/36348" TargetMode="External"/><Relationship Id="rId2" Type="http://schemas.openxmlformats.org/officeDocument/2006/relationships/hyperlink" Target="http://tatoeba.org/sentences/show/503849" TargetMode="External"/><Relationship Id="rId1" Type="http://schemas.openxmlformats.org/officeDocument/2006/relationships/slideLayout" Target="../slideLayouts/slideLayout2.xml"/><Relationship Id="rId6" Type="http://schemas.openxmlformats.org/officeDocument/2006/relationships/hyperlink" Target="http://tatoeba.org/sentences/show/5638469" TargetMode="External"/><Relationship Id="rId11" Type="http://schemas.openxmlformats.org/officeDocument/2006/relationships/hyperlink" Target="http://tatoeba.org/sentences/show/1431610" TargetMode="External"/><Relationship Id="rId5" Type="http://schemas.openxmlformats.org/officeDocument/2006/relationships/hyperlink" Target="http://tatoeba.org/sentences/show/70206" TargetMode="External"/><Relationship Id="rId15" Type="http://schemas.openxmlformats.org/officeDocument/2006/relationships/hyperlink" Target="http://tatoeba.org/sentences/show/18254" TargetMode="External"/><Relationship Id="rId10" Type="http://schemas.openxmlformats.org/officeDocument/2006/relationships/hyperlink" Target="http://tatoeba.org/sentences/show/60002" TargetMode="External"/><Relationship Id="rId4" Type="http://schemas.openxmlformats.org/officeDocument/2006/relationships/hyperlink" Target="http://tatoeba.org/sentences/show/325558" TargetMode="External"/><Relationship Id="rId9" Type="http://schemas.openxmlformats.org/officeDocument/2006/relationships/hyperlink" Target="http://tatoeba.org/sentences/show/276361" TargetMode="External"/><Relationship Id="rId14" Type="http://schemas.openxmlformats.org/officeDocument/2006/relationships/hyperlink" Target="http://tatoeba.org/sentences/show/284995" TargetMode="External"/></Relationships>
</file>

<file path=ppt/slides/_rels/slide95.xml.rels><?xml version="1.0" encoding="UTF-8" standalone="yes"?>
<Relationships xmlns="http://schemas.openxmlformats.org/package/2006/relationships"><Relationship Id="rId8" Type="http://schemas.openxmlformats.org/officeDocument/2006/relationships/hyperlink" Target="http://tatoeba.org/sentences/show/1454281" TargetMode="External"/><Relationship Id="rId13" Type="http://schemas.openxmlformats.org/officeDocument/2006/relationships/hyperlink" Target="http://tatoeba.org/sentences/show/55721" TargetMode="External"/><Relationship Id="rId3" Type="http://schemas.openxmlformats.org/officeDocument/2006/relationships/hyperlink" Target="http://tatoeba.org/sentences/show/21423" TargetMode="External"/><Relationship Id="rId7" Type="http://schemas.openxmlformats.org/officeDocument/2006/relationships/hyperlink" Target="http://tatoeba.org/sentences/show/457657" TargetMode="External"/><Relationship Id="rId12" Type="http://schemas.openxmlformats.org/officeDocument/2006/relationships/hyperlink" Target="http://tatoeba.org/sentences/show/1926396" TargetMode="External"/><Relationship Id="rId2" Type="http://schemas.openxmlformats.org/officeDocument/2006/relationships/hyperlink" Target="http://tatoeba.org/sentences/show/51884" TargetMode="External"/><Relationship Id="rId1" Type="http://schemas.openxmlformats.org/officeDocument/2006/relationships/slideLayout" Target="../slideLayouts/slideLayout2.xml"/><Relationship Id="rId6" Type="http://schemas.openxmlformats.org/officeDocument/2006/relationships/hyperlink" Target="http://tatoeba.org/sentences/show/1824996" TargetMode="External"/><Relationship Id="rId11" Type="http://schemas.openxmlformats.org/officeDocument/2006/relationships/hyperlink" Target="http://tatoeba.org/sentences/show/33916" TargetMode="External"/><Relationship Id="rId5" Type="http://schemas.openxmlformats.org/officeDocument/2006/relationships/hyperlink" Target="http://tatoeba.org/sentences/show/370681" TargetMode="External"/><Relationship Id="rId10" Type="http://schemas.openxmlformats.org/officeDocument/2006/relationships/hyperlink" Target="http://tatoeba.org/sentences/show/307688" TargetMode="External"/><Relationship Id="rId4" Type="http://schemas.openxmlformats.org/officeDocument/2006/relationships/hyperlink" Target="http://tatoeba.org/sentences/show/40324" TargetMode="External"/><Relationship Id="rId9" Type="http://schemas.openxmlformats.org/officeDocument/2006/relationships/hyperlink" Target="http://tatoeba.org/sentences/show/246529" TargetMode="External"/></Relationships>
</file>

<file path=ppt/slides/_rels/slide9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8" Type="http://schemas.openxmlformats.org/officeDocument/2006/relationships/hyperlink" Target="http://tatoeba.org/sentences/show/2958840" TargetMode="External"/><Relationship Id="rId13" Type="http://schemas.openxmlformats.org/officeDocument/2006/relationships/hyperlink" Target="http://tatoeba.org/sentences/show/25989" TargetMode="External"/><Relationship Id="rId3" Type="http://schemas.openxmlformats.org/officeDocument/2006/relationships/hyperlink" Target="http://tatoeba.org/sentences/show/24383" TargetMode="External"/><Relationship Id="rId7" Type="http://schemas.openxmlformats.org/officeDocument/2006/relationships/hyperlink" Target="http://tatoeba.org/sentences/show/56059" TargetMode="External"/><Relationship Id="rId12" Type="http://schemas.openxmlformats.org/officeDocument/2006/relationships/hyperlink" Target="http://tatoeba.org/sentences/show/388844" TargetMode="External"/><Relationship Id="rId2" Type="http://schemas.openxmlformats.org/officeDocument/2006/relationships/hyperlink" Target="http://tatoeba.org/sentences/show/1166340" TargetMode="External"/><Relationship Id="rId1" Type="http://schemas.openxmlformats.org/officeDocument/2006/relationships/slideLayout" Target="../slideLayouts/slideLayout2.xml"/><Relationship Id="rId6" Type="http://schemas.openxmlformats.org/officeDocument/2006/relationships/hyperlink" Target="http://tatoeba.org/sentences/show/416557" TargetMode="External"/><Relationship Id="rId11" Type="http://schemas.openxmlformats.org/officeDocument/2006/relationships/hyperlink" Target="http://tatoeba.org/sentences/show/3559997" TargetMode="External"/><Relationship Id="rId5" Type="http://schemas.openxmlformats.org/officeDocument/2006/relationships/hyperlink" Target="http://tatoeba.org/sentences/show/3199715" TargetMode="External"/><Relationship Id="rId15" Type="http://schemas.openxmlformats.org/officeDocument/2006/relationships/hyperlink" Target="http://tatoeba.org/sentences/show/454439" TargetMode="External"/><Relationship Id="rId10" Type="http://schemas.openxmlformats.org/officeDocument/2006/relationships/hyperlink" Target="http://tatoeba.org/sentences/show/1167020" TargetMode="External"/><Relationship Id="rId4" Type="http://schemas.openxmlformats.org/officeDocument/2006/relationships/hyperlink" Target="http://tatoeba.org/sentences/show/20406" TargetMode="External"/><Relationship Id="rId9" Type="http://schemas.openxmlformats.org/officeDocument/2006/relationships/hyperlink" Target="http://tatoeba.org/sentences/show/17026" TargetMode="External"/><Relationship Id="rId14" Type="http://schemas.openxmlformats.org/officeDocument/2006/relationships/hyperlink" Target="http://tatoeba.org/sentences/show/1396251" TargetMode="Externa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84223-6F4F-BA8D-DA04-3B1089568A51}"/>
              </a:ext>
            </a:extLst>
          </p:cNvPr>
          <p:cNvSpPr>
            <a:spLocks noGrp="1"/>
          </p:cNvSpPr>
          <p:nvPr>
            <p:ph type="ctrTitle"/>
          </p:nvPr>
        </p:nvSpPr>
        <p:spPr/>
        <p:txBody>
          <a:bodyPr/>
          <a:lstStyle/>
          <a:p>
            <a:r>
              <a:rPr lang="en-GB" dirty="0"/>
              <a:t>Translation</a:t>
            </a:r>
            <a:endParaRPr lang="en-US" dirty="0"/>
          </a:p>
        </p:txBody>
      </p:sp>
      <p:sp>
        <p:nvSpPr>
          <p:cNvPr id="3" name="Subtitle 2">
            <a:extLst>
              <a:ext uri="{FF2B5EF4-FFF2-40B4-BE49-F238E27FC236}">
                <a16:creationId xmlns:a16="http://schemas.microsoft.com/office/drawing/2014/main" id="{0CC1E843-2B09-BD3D-7ACD-30653C52B535}"/>
              </a:ext>
            </a:extLst>
          </p:cNvPr>
          <p:cNvSpPr>
            <a:spLocks noGrp="1"/>
          </p:cNvSpPr>
          <p:nvPr>
            <p:ph type="subTitle" idx="1"/>
          </p:nvPr>
        </p:nvSpPr>
        <p:spPr/>
        <p:txBody>
          <a:bodyPr/>
          <a:lstStyle/>
          <a:p>
            <a:r>
              <a:rPr lang="en-GB" dirty="0"/>
              <a:t>A Course Material Designed for University Students</a:t>
            </a:r>
          </a:p>
          <a:p>
            <a:r>
              <a:rPr lang="en-GB" dirty="0"/>
              <a:t>Mr. Rawand Sabah</a:t>
            </a:r>
            <a:endParaRPr lang="en-US" dirty="0"/>
          </a:p>
        </p:txBody>
      </p:sp>
    </p:spTree>
    <p:extLst>
      <p:ext uri="{BB962C8B-B14F-4D97-AF65-F5344CB8AC3E}">
        <p14:creationId xmlns:p14="http://schemas.microsoft.com/office/powerpoint/2010/main" val="615271480"/>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US"/>
              <a:t>Establishing the Project</a:t>
            </a:r>
            <a:endParaRPr lang="ar-IQ"/>
          </a:p>
        </p:txBody>
      </p:sp>
      <p:sp>
        <p:nvSpPr>
          <p:cNvPr id="80899" name="Content Placeholder 2"/>
          <p:cNvSpPr>
            <a:spLocks noGrp="1"/>
          </p:cNvSpPr>
          <p:nvPr>
            <p:ph idx="1"/>
          </p:nvPr>
        </p:nvSpPr>
        <p:spPr/>
        <p:txBody>
          <a:bodyPr/>
          <a:lstStyle/>
          <a:p>
            <a:r>
              <a:rPr lang="en-US"/>
              <a:t>1-The Text</a:t>
            </a:r>
          </a:p>
          <a:p>
            <a:r>
              <a:rPr lang="en-US"/>
              <a:t>Feasibility, Desirability, Who read, effect on audience, is  there money available, who will publish it,  texts are  be translated for various reasons( historical, political, religious, travelogue,</a:t>
            </a:r>
            <a:endParaRPr lang="ar-IQ"/>
          </a:p>
        </p:txBody>
      </p:sp>
    </p:spTree>
    <p:extLst>
      <p:ext uri="{BB962C8B-B14F-4D97-AF65-F5344CB8AC3E}">
        <p14:creationId xmlns:p14="http://schemas.microsoft.com/office/powerpoint/2010/main" val="1336032752"/>
      </p:ext>
    </p:extLst>
  </p:cSld>
  <p:clrMapOvr>
    <a:masterClrMapping/>
  </p:clrMapOvr>
  <p:transition spd="slow">
    <p:push dir="u"/>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hlinkClick r:id="rId2"/>
              </a:rPr>
              <a:t>To Spring by William Blake</a:t>
            </a:r>
            <a:br>
              <a:rPr lang="en-US" b="1" dirty="0"/>
            </a:br>
            <a:endParaRPr lang="ar-IQ" dirty="0"/>
          </a:p>
        </p:txBody>
      </p:sp>
      <p:sp>
        <p:nvSpPr>
          <p:cNvPr id="3" name="Content Placeholder 2"/>
          <p:cNvSpPr>
            <a:spLocks noGrp="1"/>
          </p:cNvSpPr>
          <p:nvPr>
            <p:ph idx="1"/>
          </p:nvPr>
        </p:nvSpPr>
        <p:spPr/>
        <p:txBody>
          <a:bodyPr>
            <a:normAutofit fontScale="55000" lnSpcReduction="20000"/>
          </a:bodyPr>
          <a:lstStyle/>
          <a:p>
            <a:r>
              <a:rPr lang="en-US" dirty="0"/>
              <a:t>O thou with dewy locks, who </a:t>
            </a:r>
            <a:r>
              <a:rPr lang="en-US" dirty="0" err="1"/>
              <a:t>lookest</a:t>
            </a:r>
            <a:r>
              <a:rPr lang="en-US" dirty="0"/>
              <a:t> down</a:t>
            </a:r>
            <a:br>
              <a:rPr lang="en-US" dirty="0"/>
            </a:br>
            <a:r>
              <a:rPr lang="en-US" dirty="0"/>
              <a:t>Through the clear windows of the morning, turn</a:t>
            </a:r>
            <a:br>
              <a:rPr lang="en-US" dirty="0"/>
            </a:br>
            <a:r>
              <a:rPr lang="en-US" dirty="0" err="1"/>
              <a:t>Thine</a:t>
            </a:r>
            <a:r>
              <a:rPr lang="en-US" dirty="0"/>
              <a:t> angel eyes upon our western isle,</a:t>
            </a:r>
            <a:br>
              <a:rPr lang="en-US" dirty="0"/>
            </a:br>
            <a:r>
              <a:rPr lang="en-US" dirty="0"/>
              <a:t>Which in full choir hails thy approach, O Spring!</a:t>
            </a:r>
            <a:br>
              <a:rPr lang="en-US" dirty="0"/>
            </a:br>
            <a:br>
              <a:rPr lang="en-US" dirty="0"/>
            </a:br>
            <a:r>
              <a:rPr lang="en-US" dirty="0"/>
              <a:t>The hills tell one another, and the listening</a:t>
            </a:r>
            <a:br>
              <a:rPr lang="en-US" dirty="0"/>
            </a:br>
            <a:r>
              <a:rPr lang="en-US" dirty="0"/>
              <a:t>Valleys hear; all our longing eyes are </a:t>
            </a:r>
            <a:r>
              <a:rPr lang="en-US" dirty="0" err="1"/>
              <a:t>turn’d</a:t>
            </a:r>
            <a:br>
              <a:rPr lang="en-US" dirty="0"/>
            </a:br>
            <a:r>
              <a:rPr lang="en-US" dirty="0"/>
              <a:t>Up to thy bright pavilions: issue forth</a:t>
            </a:r>
            <a:br>
              <a:rPr lang="en-US" dirty="0"/>
            </a:br>
            <a:r>
              <a:rPr lang="en-US" dirty="0"/>
              <a:t>And let thy holy feet visit our clime!</a:t>
            </a:r>
            <a:br>
              <a:rPr lang="en-US" dirty="0"/>
            </a:br>
            <a:br>
              <a:rPr lang="en-US" dirty="0"/>
            </a:br>
            <a:r>
              <a:rPr lang="en-US" dirty="0"/>
              <a:t>Come o’er the eastern hills, and let our winds</a:t>
            </a:r>
            <a:br>
              <a:rPr lang="en-US" dirty="0"/>
            </a:br>
            <a:r>
              <a:rPr lang="en-US" dirty="0"/>
              <a:t>Kiss thy </a:t>
            </a:r>
            <a:r>
              <a:rPr lang="en-US" dirty="0" err="1"/>
              <a:t>perfumèd</a:t>
            </a:r>
            <a:r>
              <a:rPr lang="en-US" dirty="0"/>
              <a:t> garments; let us taste</a:t>
            </a:r>
            <a:br>
              <a:rPr lang="en-US" dirty="0"/>
            </a:br>
            <a:r>
              <a:rPr lang="en-US" dirty="0"/>
              <a:t>Thy morn and evening breath; scatter thy pearls</a:t>
            </a:r>
            <a:br>
              <a:rPr lang="en-US" dirty="0"/>
            </a:br>
            <a:r>
              <a:rPr lang="en-US" dirty="0"/>
              <a:t>Upon our lovesick land that mourns for thee.</a:t>
            </a:r>
            <a:br>
              <a:rPr lang="en-US" dirty="0"/>
            </a:br>
            <a:br>
              <a:rPr lang="en-US" dirty="0"/>
            </a:br>
            <a:r>
              <a:rPr lang="en-US" dirty="0"/>
              <a:t>O deck her forth with thy fair fingers; pour</a:t>
            </a:r>
            <a:br>
              <a:rPr lang="en-US" dirty="0"/>
            </a:br>
            <a:r>
              <a:rPr lang="en-US" dirty="0"/>
              <a:t>Thy soft kisses on her bosom; and put</a:t>
            </a:r>
            <a:br>
              <a:rPr lang="en-US" dirty="0"/>
            </a:br>
            <a:r>
              <a:rPr lang="en-US" dirty="0"/>
              <a:t>Thy golden crown upon her </a:t>
            </a:r>
            <a:r>
              <a:rPr lang="en-US" dirty="0" err="1"/>
              <a:t>languish’d</a:t>
            </a:r>
            <a:r>
              <a:rPr lang="en-US" dirty="0"/>
              <a:t> head,</a:t>
            </a:r>
            <a:br>
              <a:rPr lang="en-US" dirty="0"/>
            </a:br>
            <a:r>
              <a:rPr lang="en-US" dirty="0"/>
              <a:t>Whose modest tresses are bound up for thee.</a:t>
            </a:r>
            <a:endParaRPr lang="ar-IQ" dirty="0"/>
          </a:p>
        </p:txBody>
      </p:sp>
    </p:spTree>
  </p:cSld>
  <p:clrMapOvr>
    <a:masterClrMapping/>
  </p:clrMapOvr>
  <p:transition spd="slow">
    <p:push dir="u"/>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457201"/>
            <a:ext cx="8229600" cy="5668963"/>
          </a:xfrm>
        </p:spPr>
        <p:txBody>
          <a:bodyPr>
            <a:normAutofit fontScale="92500" lnSpcReduction="20000"/>
          </a:bodyPr>
          <a:lstStyle/>
          <a:p>
            <a:r>
              <a:rPr lang="en-US" b="1" dirty="0">
                <a:hlinkClick r:id="rId2"/>
              </a:rPr>
              <a:t>Football (Soccer)</a:t>
            </a:r>
            <a:endParaRPr lang="en-US" b="1" dirty="0"/>
          </a:p>
          <a:p>
            <a:r>
              <a:rPr lang="en-US" b="1" dirty="0">
                <a:hlinkClick r:id="rId2"/>
              </a:rPr>
              <a:t>Football</a:t>
            </a:r>
            <a:r>
              <a:rPr lang="en-US" dirty="0"/>
              <a:t> or </a:t>
            </a:r>
            <a:r>
              <a:rPr lang="en-US" b="1" dirty="0">
                <a:hlinkClick r:id="rId2"/>
              </a:rPr>
              <a:t>soccer</a:t>
            </a:r>
            <a:r>
              <a:rPr lang="en-US" dirty="0"/>
              <a:t>, which is considered to be the most popular sport in the world, is a team sport played between two teams of eleven players using a spherical ball.</a:t>
            </a:r>
          </a:p>
          <a:p>
            <a:r>
              <a:rPr lang="en-US" dirty="0"/>
              <a:t>The object of the game, which is played on a wide rectangular field with a goal on each end of the field, is to score by putting the ball into the adversary goal. The goal is kept by a goalkeeper who is allowed, at the exception of other players, to use his / her hands in the game. The winners are those who score the most goals. If the </a:t>
            </a:r>
            <a:r>
              <a:rPr lang="en-US" dirty="0">
                <a:hlinkClick r:id="rId2"/>
              </a:rPr>
              <a:t>football</a:t>
            </a:r>
            <a:r>
              <a:rPr lang="en-US" dirty="0"/>
              <a:t> (or </a:t>
            </a:r>
            <a:r>
              <a:rPr lang="en-US" dirty="0">
                <a:hlinkClick r:id="rId2"/>
              </a:rPr>
              <a:t>soccer</a:t>
            </a:r>
            <a:r>
              <a:rPr lang="en-US" dirty="0"/>
              <a:t>) match ends in a draw the two teams may be redirected to play extra time and / or penalty shootouts (each team taking turns to have a set number of kicks at the goal.)</a:t>
            </a:r>
          </a:p>
          <a:p>
            <a:r>
              <a:rPr lang="en-US" dirty="0"/>
              <a:t>The way </a:t>
            </a:r>
            <a:r>
              <a:rPr lang="en-US" dirty="0">
                <a:hlinkClick r:id="rId2"/>
              </a:rPr>
              <a:t>football</a:t>
            </a:r>
            <a:r>
              <a:rPr lang="en-US" dirty="0"/>
              <a:t> is played now was first codified in England. Nowadays, it is governed by the FIFA, "</a:t>
            </a:r>
            <a:r>
              <a:rPr lang="en-US" dirty="0" err="1"/>
              <a:t>Fédération</a:t>
            </a:r>
            <a:r>
              <a:rPr lang="en-US" dirty="0"/>
              <a:t> </a:t>
            </a:r>
            <a:r>
              <a:rPr lang="en-US" dirty="0" err="1"/>
              <a:t>Internationale</a:t>
            </a:r>
            <a:r>
              <a:rPr lang="en-US" dirty="0"/>
              <a:t> de </a:t>
            </a:r>
            <a:r>
              <a:rPr lang="en-US" dirty="0">
                <a:hlinkClick r:id="rId2"/>
              </a:rPr>
              <a:t>Football</a:t>
            </a:r>
            <a:r>
              <a:rPr lang="en-US" dirty="0"/>
              <a:t> Association" (International Federation of Association </a:t>
            </a:r>
            <a:r>
              <a:rPr lang="en-US" dirty="0">
                <a:hlinkClick r:id="rId2"/>
              </a:rPr>
              <a:t>Football</a:t>
            </a:r>
            <a:r>
              <a:rPr lang="en-US" dirty="0"/>
              <a:t>.) The game is played now all over the world and competitions are organized nationally, continentally and internationally. The most prestigious of </a:t>
            </a:r>
            <a:r>
              <a:rPr lang="en-US" dirty="0">
                <a:hlinkClick r:id="rId2"/>
              </a:rPr>
              <a:t>football</a:t>
            </a:r>
            <a:r>
              <a:rPr lang="en-US" dirty="0"/>
              <a:t> competitions is the </a:t>
            </a:r>
            <a:r>
              <a:rPr lang="en-US" b="1" dirty="0"/>
              <a:t>World Cup,</a:t>
            </a:r>
            <a:r>
              <a:rPr lang="en-US" dirty="0"/>
              <a:t> which is held every four years.</a:t>
            </a:r>
          </a:p>
          <a:p>
            <a:endParaRPr lang="ar-IQ" dirty="0"/>
          </a:p>
        </p:txBody>
      </p:sp>
    </p:spTree>
  </p:cSld>
  <p:clrMapOvr>
    <a:masterClrMapping/>
  </p:clrMapOvr>
  <p:transition spd="slow">
    <p:push dir="u"/>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228601"/>
            <a:ext cx="8229600" cy="5897563"/>
          </a:xfrm>
        </p:spPr>
        <p:txBody>
          <a:bodyPr>
            <a:normAutofit fontScale="70000" lnSpcReduction="20000"/>
          </a:bodyPr>
          <a:lstStyle/>
          <a:p>
            <a:endParaRPr lang="en-US" b="1" dirty="0"/>
          </a:p>
          <a:p>
            <a:endParaRPr lang="en-US" b="1" dirty="0"/>
          </a:p>
          <a:p>
            <a:endParaRPr lang="en-US" b="1" dirty="0"/>
          </a:p>
          <a:p>
            <a:endParaRPr lang="en-US" b="1" dirty="0"/>
          </a:p>
          <a:p>
            <a:endParaRPr lang="en-US" b="1" dirty="0"/>
          </a:p>
          <a:p>
            <a:endParaRPr lang="en-US" b="1" dirty="0"/>
          </a:p>
          <a:p>
            <a:r>
              <a:rPr lang="en-US" b="1" dirty="0"/>
              <a:t>One California farmer found herself caught up in a conservation dilemma, after a wild mountain lion attacked her ranch and killed her </a:t>
            </a:r>
            <a:r>
              <a:rPr lang="en-US" b="1" dirty="0">
                <a:hlinkClick r:id="rId2"/>
              </a:rPr>
              <a:t>animal</a:t>
            </a:r>
            <a:r>
              <a:rPr lang="en-US" b="1" dirty="0"/>
              <a:t>s.</a:t>
            </a:r>
            <a:r>
              <a:rPr lang="en-US" dirty="0"/>
              <a:t> In the early hours of 25 November 2016, the day after Thanksgiving, Victoria Vaughn-Perling was awakened by the sound of screams. Her small alpaca ranch was under attack.</a:t>
            </a:r>
          </a:p>
          <a:p>
            <a:r>
              <a:rPr lang="en-US" dirty="0"/>
              <a:t>Too frightened to trudge into the chilly darkness and face the aggressor, Vaughn-Perling waited until the Sun rose, sleeping in her car. When morning came, she found massive paw-prints throughout her property. Ten of her alpacas were dead.</a:t>
            </a:r>
          </a:p>
          <a:p>
            <a:r>
              <a:rPr lang="en-US" dirty="0"/>
              <a:t>There was no doubt about the culprit. It was a </a:t>
            </a:r>
            <a:r>
              <a:rPr lang="en-US" b="1" dirty="0">
                <a:hlinkClick r:id="rId3"/>
              </a:rPr>
              <a:t>mountain </a:t>
            </a:r>
            <a:r>
              <a:rPr lang="en-US" b="1" dirty="0" err="1">
                <a:hlinkClick r:id="rId3"/>
              </a:rPr>
              <a:t>lion</a:t>
            </a:r>
            <a:r>
              <a:rPr lang="en-US" dirty="0" err="1"/>
              <a:t>or</a:t>
            </a:r>
            <a:r>
              <a:rPr lang="en-US" dirty="0"/>
              <a:t> “cougar”, a species of big cat that lives in the California countryside Vaughn-Perling has made her home.</a:t>
            </a:r>
          </a:p>
          <a:p>
            <a:r>
              <a:rPr lang="en-US" dirty="0"/>
              <a:t>The wanton attack led to an extreme response: a permit to kill the mountain lion in question. But that set off a storm of controversy. Vaughn-Perling had to decide whether to go ahead with the kill, or spare the mountain lion – and, perhaps, risk that it might kill again. Her dilemma is a vivid illustration of the difficulties of living with big predators.</a:t>
            </a:r>
          </a:p>
          <a:p>
            <a:r>
              <a:rPr lang="en-US" b="1" dirty="0"/>
              <a:t> </a:t>
            </a:r>
            <a:endParaRPr lang="ar-IQ" dirty="0"/>
          </a:p>
        </p:txBody>
      </p:sp>
      <p:pic>
        <p:nvPicPr>
          <p:cNvPr id="1026" name="Picture 2" descr="C:\Users\sidra\Desktop\Desktop 2017-2018\Translation 1\p05rhyrp.jpg"/>
          <p:cNvPicPr>
            <a:picLocks noChangeAspect="1" noChangeArrowheads="1"/>
          </p:cNvPicPr>
          <p:nvPr/>
        </p:nvPicPr>
        <p:blipFill>
          <a:blip r:embed="rId4" cstate="print"/>
          <a:srcRect/>
          <a:stretch>
            <a:fillRect/>
          </a:stretch>
        </p:blipFill>
        <p:spPr bwMode="auto">
          <a:xfrm>
            <a:off x="2133600" y="0"/>
            <a:ext cx="7848600" cy="1752600"/>
          </a:xfrm>
          <a:prstGeom prst="rect">
            <a:avLst/>
          </a:prstGeom>
          <a:noFill/>
        </p:spPr>
      </p:pic>
    </p:spTree>
  </p:cSld>
  <p:clrMapOvr>
    <a:masterClrMapping/>
  </p:clrMapOvr>
  <p:transition spd="slow">
    <p:push dir="u"/>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85F15611-88F9-0F33-626E-4186FFD86688}"/>
              </a:ext>
            </a:extLst>
          </p:cNvPr>
          <p:cNvSpPr>
            <a:spLocks noGrp="1" noChangeArrowheads="1"/>
          </p:cNvSpPr>
          <p:nvPr>
            <p:ph type="title"/>
          </p:nvPr>
        </p:nvSpPr>
        <p:spPr/>
        <p:txBody>
          <a:bodyPr/>
          <a:lstStyle/>
          <a:p>
            <a:r>
              <a:rPr lang="en-US" altLang="en-US"/>
              <a:t>A passage to be translated</a:t>
            </a:r>
          </a:p>
        </p:txBody>
      </p:sp>
      <p:sp>
        <p:nvSpPr>
          <p:cNvPr id="29699" name="Content Placeholder 2">
            <a:extLst>
              <a:ext uri="{FF2B5EF4-FFF2-40B4-BE49-F238E27FC236}">
                <a16:creationId xmlns:a16="http://schemas.microsoft.com/office/drawing/2014/main" id="{A111A3E0-DFEB-FD8E-96EE-6FA4CE74A15C}"/>
              </a:ext>
            </a:extLst>
          </p:cNvPr>
          <p:cNvSpPr>
            <a:spLocks noGrp="1" noChangeArrowheads="1"/>
          </p:cNvSpPr>
          <p:nvPr>
            <p:ph idx="1"/>
          </p:nvPr>
        </p:nvSpPr>
        <p:spPr/>
        <p:txBody>
          <a:bodyPr/>
          <a:lstStyle/>
          <a:p>
            <a:pPr algn="just"/>
            <a:r>
              <a:rPr lang="en-US" altLang="en-US"/>
              <a:t>Languages are means of communication among people and countries. They enable us to get in touch with the customs and cultures of other countries through reading foreign books. Foreign languages help us in our travels. We can talk and express our points of view to foreigners and understand them when they talk us.</a:t>
            </a:r>
          </a:p>
        </p:txBody>
      </p:sp>
    </p:spTree>
  </p:cSld>
  <p:clrMapOvr>
    <a:masterClrMapping/>
  </p:clrMapOvr>
  <p:transition spd="slow">
    <p:push dir="u"/>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8A5D6836-86C7-055C-F526-6EEDF89FAD6D}"/>
              </a:ext>
            </a:extLst>
          </p:cNvPr>
          <p:cNvSpPr>
            <a:spLocks noGrp="1" noChangeArrowheads="1"/>
          </p:cNvSpPr>
          <p:nvPr>
            <p:ph type="title"/>
          </p:nvPr>
        </p:nvSpPr>
        <p:spPr/>
        <p:txBody>
          <a:bodyPr/>
          <a:lstStyle/>
          <a:p>
            <a:r>
              <a:rPr lang="en-US" altLang="en-US"/>
              <a:t>A passage to be translated</a:t>
            </a:r>
          </a:p>
        </p:txBody>
      </p:sp>
      <p:sp>
        <p:nvSpPr>
          <p:cNvPr id="30723" name="Content Placeholder 2">
            <a:extLst>
              <a:ext uri="{FF2B5EF4-FFF2-40B4-BE49-F238E27FC236}">
                <a16:creationId xmlns:a16="http://schemas.microsoft.com/office/drawing/2014/main" id="{6D208C9E-E5DC-BA54-7639-962FE2A79E81}"/>
              </a:ext>
            </a:extLst>
          </p:cNvPr>
          <p:cNvSpPr>
            <a:spLocks noGrp="1" noChangeArrowheads="1"/>
          </p:cNvSpPr>
          <p:nvPr>
            <p:ph idx="1"/>
          </p:nvPr>
        </p:nvSpPr>
        <p:spPr/>
        <p:txBody>
          <a:bodyPr/>
          <a:lstStyle/>
          <a:p>
            <a:pPr algn="just"/>
            <a:r>
              <a:rPr lang="en-US" altLang="en-US"/>
              <a:t>Smoking is very dangerous to health. Medical tests have brought strong evidence that smoking is linked with cancer and heart disease.Furthermore,smoking is a hazard not to the smokers but to non smokers who have to endure their company.</a:t>
            </a:r>
          </a:p>
        </p:txBody>
      </p:sp>
    </p:spTree>
  </p:cSld>
  <p:clrMapOvr>
    <a:masterClrMapping/>
  </p:clrMapOvr>
  <p:transition spd="slow">
    <p:push dir="u"/>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29972BDE-4332-3E87-E889-D6784B9D2D5F}"/>
              </a:ext>
            </a:extLst>
          </p:cNvPr>
          <p:cNvSpPr>
            <a:spLocks noGrp="1" noChangeArrowheads="1"/>
          </p:cNvSpPr>
          <p:nvPr>
            <p:ph type="title"/>
          </p:nvPr>
        </p:nvSpPr>
        <p:spPr/>
        <p:txBody>
          <a:bodyPr/>
          <a:lstStyle/>
          <a:p>
            <a:r>
              <a:rPr lang="en-US" altLang="en-US"/>
              <a:t>Some terms: Law ,peace – war- policy</a:t>
            </a:r>
            <a:endParaRPr lang="ar-IQ" altLang="en-US"/>
          </a:p>
        </p:txBody>
      </p:sp>
      <p:sp>
        <p:nvSpPr>
          <p:cNvPr id="45059" name="Content Placeholder 2">
            <a:extLst>
              <a:ext uri="{FF2B5EF4-FFF2-40B4-BE49-F238E27FC236}">
                <a16:creationId xmlns:a16="http://schemas.microsoft.com/office/drawing/2014/main" id="{F6995328-93C8-6785-8E74-0203E5F9AE7C}"/>
              </a:ext>
            </a:extLst>
          </p:cNvPr>
          <p:cNvSpPr>
            <a:spLocks noGrp="1" noChangeArrowheads="1"/>
          </p:cNvSpPr>
          <p:nvPr>
            <p:ph idx="1"/>
          </p:nvPr>
        </p:nvSpPr>
        <p:spPr/>
        <p:txBody>
          <a:bodyPr/>
          <a:lstStyle/>
          <a:p>
            <a:r>
              <a:rPr lang="en-US" altLang="en-US"/>
              <a:t>Peaceful means, comprehensive settlement, peaceful solution, self-autonomy,occupy/occupation,peace loving nations,social peace,majority,The People’s assembly,The Shura assembly,unconstitutional, to amend laws</a:t>
            </a:r>
            <a:endParaRPr lang="ar-IQ" altLang="en-US"/>
          </a:p>
        </p:txBody>
      </p:sp>
    </p:spTree>
  </p:cSld>
  <p:clrMapOvr>
    <a:masterClrMapping/>
  </p:clrMapOvr>
  <p:transition spd="slow">
    <p:push dir="u"/>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2DF07E24-CECF-0E58-ADFB-2FBF1EEA3FF4}"/>
              </a:ext>
            </a:extLst>
          </p:cNvPr>
          <p:cNvSpPr>
            <a:spLocks noGrp="1" noChangeArrowheads="1"/>
          </p:cNvSpPr>
          <p:nvPr>
            <p:ph type="title"/>
          </p:nvPr>
        </p:nvSpPr>
        <p:spPr/>
        <p:txBody>
          <a:bodyPr/>
          <a:lstStyle/>
          <a:p>
            <a:r>
              <a:rPr lang="en-US" altLang="en-US"/>
              <a:t>Sentences to be translated</a:t>
            </a:r>
            <a:endParaRPr lang="ar-IQ" altLang="en-US"/>
          </a:p>
        </p:txBody>
      </p:sp>
      <p:sp>
        <p:nvSpPr>
          <p:cNvPr id="46083" name="Content Placeholder 2">
            <a:extLst>
              <a:ext uri="{FF2B5EF4-FFF2-40B4-BE49-F238E27FC236}">
                <a16:creationId xmlns:a16="http://schemas.microsoft.com/office/drawing/2014/main" id="{F0E88362-E6BB-9133-12C4-134B6E671A46}"/>
              </a:ext>
            </a:extLst>
          </p:cNvPr>
          <p:cNvSpPr>
            <a:spLocks noGrp="1" noChangeArrowheads="1"/>
          </p:cNvSpPr>
          <p:nvPr>
            <p:ph idx="1"/>
          </p:nvPr>
        </p:nvSpPr>
        <p:spPr>
          <a:xfrm>
            <a:off x="2706688" y="2017714"/>
            <a:ext cx="7772400" cy="4383087"/>
          </a:xfrm>
        </p:spPr>
        <p:txBody>
          <a:bodyPr/>
          <a:lstStyle/>
          <a:p>
            <a:r>
              <a:rPr lang="en-US" altLang="en-US" sz="2000"/>
              <a:t>Don’t prejudge people. You must have a full knowledge of the fact.</a:t>
            </a:r>
          </a:p>
          <a:p>
            <a:r>
              <a:rPr lang="en-US" altLang="en-US" sz="2000"/>
              <a:t>We can increase our national income by the scientific use of our seas.</a:t>
            </a:r>
          </a:p>
          <a:p>
            <a:r>
              <a:rPr lang="en-US" altLang="en-US" sz="2000"/>
              <a:t>We should encourage the local products as they have high quality.</a:t>
            </a:r>
          </a:p>
          <a:p>
            <a:r>
              <a:rPr lang="en-US" altLang="en-US" sz="2000"/>
              <a:t>Television is considered not only a means of entertaiment but culture as well.</a:t>
            </a:r>
          </a:p>
          <a:p>
            <a:r>
              <a:rPr lang="en-US" altLang="en-US" sz="2000"/>
              <a:t>The government spends a lot of money on transport and housing projects.</a:t>
            </a:r>
          </a:p>
          <a:p>
            <a:r>
              <a:rPr lang="en-US" altLang="en-US" sz="2000"/>
              <a:t>Food for all is the major problem of the world today.</a:t>
            </a:r>
          </a:p>
          <a:p>
            <a:r>
              <a:rPr lang="en-US" altLang="en-US" sz="2000"/>
              <a:t>One of the best qualities of man is to respect the views of others.</a:t>
            </a:r>
          </a:p>
          <a:p>
            <a:endParaRPr lang="ar-IQ" altLang="en-US"/>
          </a:p>
        </p:txBody>
      </p:sp>
    </p:spTree>
  </p:cSld>
  <p:clrMapOvr>
    <a:masterClrMapping/>
  </p:clrMapOvr>
  <p:transition spd="slow">
    <p:push dir="u"/>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9A4A8BF6-85FB-365D-2667-19FAAE1134CF}"/>
              </a:ext>
            </a:extLst>
          </p:cNvPr>
          <p:cNvSpPr>
            <a:spLocks noGrp="1" noChangeArrowheads="1"/>
          </p:cNvSpPr>
          <p:nvPr>
            <p:ph type="title"/>
          </p:nvPr>
        </p:nvSpPr>
        <p:spPr/>
        <p:txBody>
          <a:bodyPr/>
          <a:lstStyle/>
          <a:p>
            <a:endParaRPr lang="ar-IQ" altLang="en-US"/>
          </a:p>
        </p:txBody>
      </p:sp>
      <p:sp>
        <p:nvSpPr>
          <p:cNvPr id="47107" name="Rectangle 3">
            <a:extLst>
              <a:ext uri="{FF2B5EF4-FFF2-40B4-BE49-F238E27FC236}">
                <a16:creationId xmlns:a16="http://schemas.microsoft.com/office/drawing/2014/main" id="{8190F275-6F04-CB5C-E7E8-21118F7952EC}"/>
              </a:ext>
            </a:extLst>
          </p:cNvPr>
          <p:cNvSpPr>
            <a:spLocks noGrp="1" noChangeArrowheads="1"/>
          </p:cNvSpPr>
          <p:nvPr>
            <p:ph idx="1"/>
          </p:nvPr>
        </p:nvSpPr>
        <p:spPr/>
        <p:txBody>
          <a:bodyPr/>
          <a:lstStyle/>
          <a:p>
            <a:r>
              <a:rPr lang="en-US" altLang="en-US"/>
              <a:t>It is difficult to get a job nowadays, so some people accept jobs which they are not satisfied with because they say that any job is better than none. However, there are some people who can choose for themselves.</a:t>
            </a:r>
          </a:p>
        </p:txBody>
      </p:sp>
    </p:spTree>
  </p:cSld>
  <p:clrMapOvr>
    <a:masterClrMapping/>
  </p:clrMapOvr>
  <p:transition spd="slow">
    <p:push dir="u"/>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C3F4A931-EAE6-FA7B-D0DA-050C09C3E485}"/>
              </a:ext>
            </a:extLst>
          </p:cNvPr>
          <p:cNvSpPr>
            <a:spLocks noGrp="1" noChangeArrowheads="1"/>
          </p:cNvSpPr>
          <p:nvPr>
            <p:ph type="title"/>
          </p:nvPr>
        </p:nvSpPr>
        <p:spPr/>
        <p:txBody>
          <a:bodyPr/>
          <a:lstStyle/>
          <a:p>
            <a:endParaRPr lang="ar-IQ" altLang="en-US"/>
          </a:p>
        </p:txBody>
      </p:sp>
      <p:sp>
        <p:nvSpPr>
          <p:cNvPr id="48131" name="Rectangle 3">
            <a:extLst>
              <a:ext uri="{FF2B5EF4-FFF2-40B4-BE49-F238E27FC236}">
                <a16:creationId xmlns:a16="http://schemas.microsoft.com/office/drawing/2014/main" id="{BEE0D6FD-6FA3-5B9A-99CA-5A07EC3F4DE8}"/>
              </a:ext>
            </a:extLst>
          </p:cNvPr>
          <p:cNvSpPr>
            <a:spLocks noGrp="1" noChangeArrowheads="1"/>
          </p:cNvSpPr>
          <p:nvPr>
            <p:ph idx="1"/>
          </p:nvPr>
        </p:nvSpPr>
        <p:spPr/>
        <p:txBody>
          <a:bodyPr/>
          <a:lstStyle/>
          <a:p>
            <a:r>
              <a:rPr lang="en-US" altLang="en-US"/>
              <a:t>Reading is considered one of the best hobbies. There is no doubt that reading increases our knowledge and enlarges the horizon of our thoughts. </a:t>
            </a:r>
          </a:p>
        </p:txBody>
      </p:sp>
    </p:spTree>
  </p:cSld>
  <p:clrMapOvr>
    <a:masterClrMapping/>
  </p:clrMapOvr>
  <p:transition spd="slow">
    <p:push dir="u"/>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FD4664EF-B02B-D34A-EEF3-7911F80555DF}"/>
              </a:ext>
            </a:extLst>
          </p:cNvPr>
          <p:cNvSpPr>
            <a:spLocks noGrp="1" noChangeArrowheads="1"/>
          </p:cNvSpPr>
          <p:nvPr>
            <p:ph type="title"/>
          </p:nvPr>
        </p:nvSpPr>
        <p:spPr/>
        <p:txBody>
          <a:bodyPr/>
          <a:lstStyle/>
          <a:p>
            <a:endParaRPr lang="ar-IQ" altLang="en-US"/>
          </a:p>
        </p:txBody>
      </p:sp>
      <p:sp>
        <p:nvSpPr>
          <p:cNvPr id="49155" name="Rectangle 3">
            <a:extLst>
              <a:ext uri="{FF2B5EF4-FFF2-40B4-BE49-F238E27FC236}">
                <a16:creationId xmlns:a16="http://schemas.microsoft.com/office/drawing/2014/main" id="{6405E3E4-6F39-AF96-7280-AC0A9E629F8F}"/>
              </a:ext>
            </a:extLst>
          </p:cNvPr>
          <p:cNvSpPr>
            <a:spLocks noGrp="1" noChangeArrowheads="1"/>
          </p:cNvSpPr>
          <p:nvPr>
            <p:ph idx="1"/>
          </p:nvPr>
        </p:nvSpPr>
        <p:spPr>
          <a:xfrm>
            <a:off x="2057400" y="2017713"/>
            <a:ext cx="8421688" cy="4114800"/>
          </a:xfrm>
        </p:spPr>
        <p:txBody>
          <a:bodyPr/>
          <a:lstStyle/>
          <a:p>
            <a:r>
              <a:rPr lang="en-US" altLang="en-US"/>
              <a:t>Illiteracy is the main cause of all the suffering that the developing countries face nowadays. Therefore, the government of these countries should do their best to put an end to such a great  enemy of progress and prosperity.</a:t>
            </a:r>
          </a:p>
        </p:txBody>
      </p:sp>
    </p:spTree>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endParaRPr lang="ar-IQ"/>
          </a:p>
        </p:txBody>
      </p:sp>
      <p:sp>
        <p:nvSpPr>
          <p:cNvPr id="81923" name="Content Placeholder 2"/>
          <p:cNvSpPr>
            <a:spLocks noGrp="1"/>
          </p:cNvSpPr>
          <p:nvPr>
            <p:ph idx="1"/>
          </p:nvPr>
        </p:nvSpPr>
        <p:spPr/>
        <p:txBody>
          <a:bodyPr/>
          <a:lstStyle/>
          <a:p>
            <a:r>
              <a:rPr lang="en-US"/>
              <a:t>2-The Target Audience</a:t>
            </a:r>
          </a:p>
          <a:p>
            <a:r>
              <a:rPr lang="en-US"/>
              <a:t>Who will use it? Age, education level,dialect, social level, purpose</a:t>
            </a:r>
            <a:endParaRPr lang="ar-IQ"/>
          </a:p>
        </p:txBody>
      </p:sp>
    </p:spTree>
    <p:extLst>
      <p:ext uri="{BB962C8B-B14F-4D97-AF65-F5344CB8AC3E}">
        <p14:creationId xmlns:p14="http://schemas.microsoft.com/office/powerpoint/2010/main" val="1468148416"/>
      </p:ext>
    </p:extLst>
  </p:cSld>
  <p:clrMapOvr>
    <a:masterClrMapping/>
  </p:clrMapOvr>
  <p:transition spd="slow">
    <p:push dir="u"/>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5AF92CC6-2463-F001-9D6F-2BF305088C20}"/>
              </a:ext>
            </a:extLst>
          </p:cNvPr>
          <p:cNvSpPr>
            <a:spLocks noGrp="1" noChangeArrowheads="1"/>
          </p:cNvSpPr>
          <p:nvPr>
            <p:ph type="title"/>
          </p:nvPr>
        </p:nvSpPr>
        <p:spPr/>
        <p:txBody>
          <a:bodyPr/>
          <a:lstStyle/>
          <a:p>
            <a:r>
              <a:rPr lang="en-US" altLang="en-US" sz="3600"/>
              <a:t>The United Nations and Its Organs</a:t>
            </a:r>
          </a:p>
        </p:txBody>
      </p:sp>
      <p:sp>
        <p:nvSpPr>
          <p:cNvPr id="50179" name="Rectangle 3">
            <a:extLst>
              <a:ext uri="{FF2B5EF4-FFF2-40B4-BE49-F238E27FC236}">
                <a16:creationId xmlns:a16="http://schemas.microsoft.com/office/drawing/2014/main" id="{2A2024EE-0918-76D3-AD90-3467C6899C16}"/>
              </a:ext>
            </a:extLst>
          </p:cNvPr>
          <p:cNvSpPr>
            <a:spLocks noGrp="1" noChangeArrowheads="1"/>
          </p:cNvSpPr>
          <p:nvPr>
            <p:ph idx="1"/>
          </p:nvPr>
        </p:nvSpPr>
        <p:spPr>
          <a:xfrm>
            <a:off x="1905000" y="2017713"/>
            <a:ext cx="8574088" cy="4114800"/>
          </a:xfrm>
        </p:spPr>
        <p:txBody>
          <a:bodyPr/>
          <a:lstStyle/>
          <a:p>
            <a:pPr>
              <a:lnSpc>
                <a:spcPct val="80000"/>
              </a:lnSpc>
            </a:pPr>
            <a:r>
              <a:rPr lang="en-US" altLang="en-US" sz="2000"/>
              <a:t>Commission of Human Rights.</a:t>
            </a:r>
          </a:p>
          <a:p>
            <a:pPr>
              <a:lnSpc>
                <a:spcPct val="80000"/>
              </a:lnSpc>
            </a:pPr>
            <a:r>
              <a:rPr lang="en-US" altLang="en-US" sz="2000"/>
              <a:t>Disarmament Commission.</a:t>
            </a:r>
          </a:p>
          <a:p>
            <a:pPr>
              <a:lnSpc>
                <a:spcPct val="80000"/>
              </a:lnSpc>
            </a:pPr>
            <a:r>
              <a:rPr lang="en-US" altLang="en-US" sz="2000">
                <a:cs typeface="Tahoma" panose="020B0604030504040204" pitchFamily="34" charset="0"/>
              </a:rPr>
              <a:t>Food and Agricultural Organization of the United Nations ( F. A. O)</a:t>
            </a:r>
          </a:p>
          <a:p>
            <a:pPr>
              <a:lnSpc>
                <a:spcPct val="80000"/>
              </a:lnSpc>
            </a:pPr>
            <a:r>
              <a:rPr lang="en-US" altLang="en-US" sz="2000">
                <a:cs typeface="Tahoma" panose="020B0604030504040204" pitchFamily="34" charset="0"/>
              </a:rPr>
              <a:t>International Bank for Reconstruction and Development (I. B. R. D)</a:t>
            </a:r>
          </a:p>
          <a:p>
            <a:pPr>
              <a:lnSpc>
                <a:spcPct val="80000"/>
              </a:lnSpc>
            </a:pPr>
            <a:r>
              <a:rPr lang="en-US" altLang="en-US" sz="2000">
                <a:cs typeface="Tahoma" panose="020B0604030504040204" pitchFamily="34" charset="0"/>
              </a:rPr>
              <a:t>International Monetary Fund ( I. M. F.)</a:t>
            </a:r>
          </a:p>
          <a:p>
            <a:pPr>
              <a:lnSpc>
                <a:spcPct val="80000"/>
              </a:lnSpc>
            </a:pPr>
            <a:r>
              <a:rPr lang="en-US" altLang="en-US" sz="2000">
                <a:cs typeface="Tahoma" panose="020B0604030504040204" pitchFamily="34" charset="0"/>
              </a:rPr>
              <a:t>Peace Observation Commission.</a:t>
            </a:r>
          </a:p>
          <a:p>
            <a:pPr>
              <a:lnSpc>
                <a:spcPct val="80000"/>
              </a:lnSpc>
            </a:pPr>
            <a:r>
              <a:rPr lang="en-US" altLang="en-US" sz="2000">
                <a:cs typeface="Tahoma" panose="020B0604030504040204" pitchFamily="34" charset="0"/>
              </a:rPr>
              <a:t>Commission of the Status of Women.</a:t>
            </a:r>
          </a:p>
          <a:p>
            <a:pPr>
              <a:lnSpc>
                <a:spcPct val="80000"/>
              </a:lnSpc>
            </a:pPr>
            <a:r>
              <a:rPr lang="en-US" altLang="en-US" sz="2000">
                <a:cs typeface="Tahoma" panose="020B0604030504040204" pitchFamily="34" charset="0"/>
              </a:rPr>
              <a:t>Economic and Social Council.</a:t>
            </a:r>
          </a:p>
          <a:p>
            <a:pPr>
              <a:lnSpc>
                <a:spcPct val="80000"/>
              </a:lnSpc>
            </a:pPr>
            <a:r>
              <a:rPr lang="en-US" altLang="en-US" sz="2000">
                <a:cs typeface="Tahoma" panose="020B0604030504040204" pitchFamily="34" charset="0"/>
              </a:rPr>
              <a:t>General Assembly.</a:t>
            </a:r>
          </a:p>
          <a:p>
            <a:pPr>
              <a:lnSpc>
                <a:spcPct val="80000"/>
              </a:lnSpc>
            </a:pPr>
            <a:r>
              <a:rPr lang="en-US" altLang="en-US" sz="2000">
                <a:cs typeface="Tahoma" panose="020B0604030504040204" pitchFamily="34" charset="0"/>
              </a:rPr>
              <a:t>International Atomic Energy Agency. ( I. A. E. A )</a:t>
            </a:r>
            <a:endParaRPr lang="ar-IQ" altLang="en-US" sz="2000">
              <a:cs typeface="Tahoma" panose="020B0604030504040204" pitchFamily="34" charset="0"/>
            </a:endParaRPr>
          </a:p>
          <a:p>
            <a:pPr>
              <a:lnSpc>
                <a:spcPct val="80000"/>
              </a:lnSpc>
            </a:pPr>
            <a:r>
              <a:rPr lang="en-US" altLang="en-US" sz="2000">
                <a:cs typeface="Tahoma" panose="020B0604030504040204" pitchFamily="34" charset="0"/>
              </a:rPr>
              <a:t>International Civil Aviation Organization.</a:t>
            </a:r>
          </a:p>
        </p:txBody>
      </p:sp>
    </p:spTree>
  </p:cSld>
  <p:clrMapOvr>
    <a:masterClrMapping/>
  </p:clrMapOvr>
  <p:transition spd="slow">
    <p:push dir="u"/>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688AADC5-0D77-4AA9-32FA-21A5D3C93BB0}"/>
              </a:ext>
            </a:extLst>
          </p:cNvPr>
          <p:cNvSpPr>
            <a:spLocks noGrp="1" noChangeArrowheads="1"/>
          </p:cNvSpPr>
          <p:nvPr>
            <p:ph type="title"/>
          </p:nvPr>
        </p:nvSpPr>
        <p:spPr/>
        <p:txBody>
          <a:bodyPr/>
          <a:lstStyle/>
          <a:p>
            <a:endParaRPr lang="ar-IQ" altLang="en-US"/>
          </a:p>
        </p:txBody>
      </p:sp>
      <p:sp>
        <p:nvSpPr>
          <p:cNvPr id="51203" name="Rectangle 3">
            <a:extLst>
              <a:ext uri="{FF2B5EF4-FFF2-40B4-BE49-F238E27FC236}">
                <a16:creationId xmlns:a16="http://schemas.microsoft.com/office/drawing/2014/main" id="{A3F490BA-561B-9EAA-3AC6-36F1667299AB}"/>
              </a:ext>
            </a:extLst>
          </p:cNvPr>
          <p:cNvSpPr>
            <a:spLocks noGrp="1" noChangeArrowheads="1"/>
          </p:cNvSpPr>
          <p:nvPr>
            <p:ph idx="1"/>
          </p:nvPr>
        </p:nvSpPr>
        <p:spPr/>
        <p:txBody>
          <a:bodyPr/>
          <a:lstStyle/>
          <a:p>
            <a:r>
              <a:rPr lang="en-US" altLang="en-US"/>
              <a:t>United Nations Educational Scientific and Cultural Organization.(U.N.E.S.C.O)</a:t>
            </a:r>
          </a:p>
          <a:p>
            <a:r>
              <a:rPr lang="en-US" altLang="en-US"/>
              <a:t>United Nations Industrial Development Organization.(U.N.I.D.O)</a:t>
            </a:r>
          </a:p>
          <a:p>
            <a:r>
              <a:rPr lang="en-US" altLang="en-US"/>
              <a:t>UN Inspector</a:t>
            </a:r>
          </a:p>
          <a:p>
            <a:r>
              <a:rPr lang="en-US" altLang="en-US"/>
              <a:t>UN Security Council</a:t>
            </a:r>
          </a:p>
          <a:p>
            <a:endParaRPr lang="en-US" altLang="en-US"/>
          </a:p>
        </p:txBody>
      </p:sp>
    </p:spTree>
  </p:cSld>
  <p:clrMapOvr>
    <a:masterClrMapping/>
  </p:clrMapOvr>
  <p:transition spd="slow">
    <p:push dir="u"/>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C4D217FF-10F9-52D1-C506-E0A3650F851C}"/>
              </a:ext>
            </a:extLst>
          </p:cNvPr>
          <p:cNvSpPr>
            <a:spLocks noGrp="1" noChangeArrowheads="1"/>
          </p:cNvSpPr>
          <p:nvPr>
            <p:ph type="title"/>
          </p:nvPr>
        </p:nvSpPr>
        <p:spPr/>
        <p:txBody>
          <a:bodyPr/>
          <a:lstStyle/>
          <a:p>
            <a:endParaRPr lang="ar-IQ" altLang="en-US"/>
          </a:p>
        </p:txBody>
      </p:sp>
      <p:sp>
        <p:nvSpPr>
          <p:cNvPr id="52227" name="Rectangle 3">
            <a:extLst>
              <a:ext uri="{FF2B5EF4-FFF2-40B4-BE49-F238E27FC236}">
                <a16:creationId xmlns:a16="http://schemas.microsoft.com/office/drawing/2014/main" id="{D94A18F8-4BB7-DBE2-7914-DC4BE20007ED}"/>
              </a:ext>
            </a:extLst>
          </p:cNvPr>
          <p:cNvSpPr>
            <a:spLocks noGrp="1" noChangeArrowheads="1"/>
          </p:cNvSpPr>
          <p:nvPr>
            <p:ph idx="1"/>
          </p:nvPr>
        </p:nvSpPr>
        <p:spPr/>
        <p:txBody>
          <a:bodyPr/>
          <a:lstStyle/>
          <a:p>
            <a:r>
              <a:rPr lang="en-US" altLang="en-US"/>
              <a:t>Unemployment rates</a:t>
            </a:r>
          </a:p>
          <a:p>
            <a:r>
              <a:rPr lang="en-US" altLang="en-US"/>
              <a:t>Workers social welfare</a:t>
            </a:r>
          </a:p>
          <a:p>
            <a:r>
              <a:rPr lang="en-US" altLang="en-US"/>
              <a:t>Memorandum of understanding</a:t>
            </a:r>
          </a:p>
          <a:p>
            <a:r>
              <a:rPr lang="en-US" altLang="en-US"/>
              <a:t>Sick leave</a:t>
            </a:r>
          </a:p>
          <a:p>
            <a:r>
              <a:rPr lang="en-US" altLang="en-US"/>
              <a:t>Unpaid holiday</a:t>
            </a:r>
          </a:p>
          <a:p>
            <a:r>
              <a:rPr lang="en-US" altLang="en-US"/>
              <a:t>Sabotage</a:t>
            </a:r>
          </a:p>
          <a:p>
            <a:r>
              <a:rPr lang="en-US" altLang="en-US"/>
              <a:t>Wage increase</a:t>
            </a:r>
          </a:p>
          <a:p>
            <a:endParaRPr lang="en-US" altLang="en-US"/>
          </a:p>
        </p:txBody>
      </p:sp>
    </p:spTree>
  </p:cSld>
  <p:clrMapOvr>
    <a:masterClrMapping/>
  </p:clrMapOvr>
  <p:transition spd="slow">
    <p:push dir="u"/>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A09FC311-81A8-24C7-6B31-C0737AF487AF}"/>
              </a:ext>
            </a:extLst>
          </p:cNvPr>
          <p:cNvSpPr>
            <a:spLocks noGrp="1" noChangeArrowheads="1"/>
          </p:cNvSpPr>
          <p:nvPr>
            <p:ph type="title"/>
          </p:nvPr>
        </p:nvSpPr>
        <p:spPr/>
        <p:txBody>
          <a:bodyPr/>
          <a:lstStyle/>
          <a:p>
            <a:endParaRPr lang="ar-IQ" altLang="en-US"/>
          </a:p>
        </p:txBody>
      </p:sp>
      <p:sp>
        <p:nvSpPr>
          <p:cNvPr id="56323" name="Rectangle 3">
            <a:extLst>
              <a:ext uri="{FF2B5EF4-FFF2-40B4-BE49-F238E27FC236}">
                <a16:creationId xmlns:a16="http://schemas.microsoft.com/office/drawing/2014/main" id="{120F9B60-435F-0B5A-0DFC-026D6FC3CB70}"/>
              </a:ext>
            </a:extLst>
          </p:cNvPr>
          <p:cNvSpPr>
            <a:spLocks noGrp="1" noChangeArrowheads="1"/>
          </p:cNvSpPr>
          <p:nvPr>
            <p:ph idx="1"/>
          </p:nvPr>
        </p:nvSpPr>
        <p:spPr/>
        <p:txBody>
          <a:bodyPr/>
          <a:lstStyle/>
          <a:p>
            <a:r>
              <a:rPr lang="en-US" altLang="en-US"/>
              <a:t>Television has some negative effects. Studies in the USA show that today children are fatter than children were before because they eat much when they are watching TV. These studies show that the children who spend a lot of time watching TV are worse at school.</a:t>
            </a:r>
          </a:p>
        </p:txBody>
      </p:sp>
    </p:spTree>
  </p:cSld>
  <p:clrMapOvr>
    <a:masterClrMapping/>
  </p:clrMapOvr>
  <p:transition spd="slow">
    <p:push dir="u"/>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2CDAA188-710B-1CA5-E20D-FA6FD8805DFD}"/>
              </a:ext>
            </a:extLst>
          </p:cNvPr>
          <p:cNvSpPr>
            <a:spLocks noGrp="1" noChangeArrowheads="1"/>
          </p:cNvSpPr>
          <p:nvPr>
            <p:ph type="title"/>
          </p:nvPr>
        </p:nvSpPr>
        <p:spPr/>
        <p:txBody>
          <a:bodyPr/>
          <a:lstStyle/>
          <a:p>
            <a:endParaRPr lang="ar-IQ" altLang="en-US"/>
          </a:p>
        </p:txBody>
      </p:sp>
      <p:sp>
        <p:nvSpPr>
          <p:cNvPr id="57347" name="Rectangle 3">
            <a:extLst>
              <a:ext uri="{FF2B5EF4-FFF2-40B4-BE49-F238E27FC236}">
                <a16:creationId xmlns:a16="http://schemas.microsoft.com/office/drawing/2014/main" id="{D3521FAB-EF42-7D7E-4F62-CC1631ED1E90}"/>
              </a:ext>
            </a:extLst>
          </p:cNvPr>
          <p:cNvSpPr>
            <a:spLocks noGrp="1" noChangeArrowheads="1"/>
          </p:cNvSpPr>
          <p:nvPr>
            <p:ph idx="1"/>
          </p:nvPr>
        </p:nvSpPr>
        <p:spPr/>
        <p:txBody>
          <a:bodyPr/>
          <a:lstStyle/>
          <a:p>
            <a:r>
              <a:rPr lang="en-US" altLang="en-US"/>
              <a:t>Many studies have shown that it is better to wear your seat belt when you are driving a car. Seat belts greatly reduce the risk of death or injury in accident. This fact is widely recognized and many governments have passed laws requiring seat belt use.</a:t>
            </a:r>
          </a:p>
        </p:txBody>
      </p:sp>
    </p:spTree>
  </p:cSld>
  <p:clrMapOvr>
    <a:masterClrMapping/>
  </p:clrMapOvr>
  <p:transition spd="slow">
    <p:push dir="u"/>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3B538C6D-A050-11F6-8284-474956076BA4}"/>
              </a:ext>
            </a:extLst>
          </p:cNvPr>
          <p:cNvSpPr>
            <a:spLocks noGrp="1" noChangeArrowheads="1"/>
          </p:cNvSpPr>
          <p:nvPr>
            <p:ph type="title"/>
          </p:nvPr>
        </p:nvSpPr>
        <p:spPr/>
        <p:txBody>
          <a:bodyPr/>
          <a:lstStyle/>
          <a:p>
            <a:endParaRPr lang="ar-IQ" altLang="en-US"/>
          </a:p>
        </p:txBody>
      </p:sp>
      <p:sp>
        <p:nvSpPr>
          <p:cNvPr id="58371" name="Rectangle 3">
            <a:extLst>
              <a:ext uri="{FF2B5EF4-FFF2-40B4-BE49-F238E27FC236}">
                <a16:creationId xmlns:a16="http://schemas.microsoft.com/office/drawing/2014/main" id="{63904DB0-CFF7-EC13-0B67-1C153524FB59}"/>
              </a:ext>
            </a:extLst>
          </p:cNvPr>
          <p:cNvSpPr>
            <a:spLocks noGrp="1" noChangeArrowheads="1"/>
          </p:cNvSpPr>
          <p:nvPr>
            <p:ph idx="1"/>
          </p:nvPr>
        </p:nvSpPr>
        <p:spPr/>
        <p:txBody>
          <a:bodyPr/>
          <a:lstStyle/>
          <a:p>
            <a:pPr>
              <a:lnSpc>
                <a:spcPct val="80000"/>
              </a:lnSpc>
            </a:pPr>
            <a:r>
              <a:rPr lang="en-US" altLang="en-US" sz="1600"/>
              <a:t>The latest installment of "El Clasico" did not disappoint, with Barcelona jumping out to an early lead before eventually succumbing to Real Madrid. Banned striker Luis Suarez made his long-awaited return.Real Madrid came from behind to defeat arch rival Barcelona 3-1 in the latest edition of "El Clasico," a match that also saw the return of Uruguayan striker Luis Suarez, who had been banned for biting an opposing player at the World Cup.Barcelona started strongly as Suarez set up Brazilian forward Neymar for the opening goal after a mere three minutes of play.But European champions Real Madrid responded well, playing in front of their home fans. Cristiano Ronaldo leveled from the penalty spot in the 35th minute, and Pepe and Karim Benzema added second half goals. The win was Madrid's ninth consecutive victory in all competitions."I am very happy to return to playing, it is a great relief to have this time behind me," Suarez said of his return to competitive play. He was substituted after 68 minutes."I don't regret it at all," Barcelona trainer Luis Enrique said of his decision to start Suarez. "He did more than I expected. He played more and with rhythm. We brought him off because it is very difficult to play the 90 minutes after such a long time."Real Madrid trainer Carlo Ancelotti praised his team's performance.</a:t>
            </a:r>
          </a:p>
        </p:txBody>
      </p:sp>
      <p:pic>
        <p:nvPicPr>
          <p:cNvPr id="58372" name="Picture 5" descr="4401726102014_01">
            <a:extLst>
              <a:ext uri="{FF2B5EF4-FFF2-40B4-BE49-F238E27FC236}">
                <a16:creationId xmlns:a16="http://schemas.microsoft.com/office/drawing/2014/main" id="{32E35731-4F96-B63A-B272-26470A881C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88392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E71558BE-B163-8F3D-A334-671DECF69F51}"/>
              </a:ext>
            </a:extLst>
          </p:cNvPr>
          <p:cNvSpPr>
            <a:spLocks noGrp="1" noChangeArrowheads="1"/>
          </p:cNvSpPr>
          <p:nvPr>
            <p:ph type="title"/>
          </p:nvPr>
        </p:nvSpPr>
        <p:spPr/>
        <p:txBody>
          <a:bodyPr/>
          <a:lstStyle/>
          <a:p>
            <a:endParaRPr lang="ar-IQ" altLang="en-US"/>
          </a:p>
        </p:txBody>
      </p:sp>
      <p:sp>
        <p:nvSpPr>
          <p:cNvPr id="65539" name="Rectangle 3">
            <a:extLst>
              <a:ext uri="{FF2B5EF4-FFF2-40B4-BE49-F238E27FC236}">
                <a16:creationId xmlns:a16="http://schemas.microsoft.com/office/drawing/2014/main" id="{9E7B133D-5E68-F915-7A1C-2403FF0DB7EB}"/>
              </a:ext>
            </a:extLst>
          </p:cNvPr>
          <p:cNvSpPr>
            <a:spLocks noGrp="1" noChangeArrowheads="1"/>
          </p:cNvSpPr>
          <p:nvPr>
            <p:ph idx="1"/>
          </p:nvPr>
        </p:nvSpPr>
        <p:spPr/>
        <p:txBody>
          <a:bodyPr/>
          <a:lstStyle/>
          <a:p>
            <a:r>
              <a:rPr lang="en-US" altLang="en-US"/>
              <a:t>A civilized person is the one who behaves in a normal way. He mustn't hurt the feeling of others. He should give help to those who need it, the old and the handicapped. </a:t>
            </a:r>
          </a:p>
        </p:txBody>
      </p:sp>
    </p:spTree>
  </p:cSld>
  <p:clrMapOvr>
    <a:masterClrMapping/>
  </p:clrMapOvr>
  <p:transition spd="slow">
    <p:push dir="u"/>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BBB3B57F-D86E-2DEA-7594-6F261260407C}"/>
              </a:ext>
            </a:extLst>
          </p:cNvPr>
          <p:cNvSpPr>
            <a:spLocks noGrp="1" noChangeArrowheads="1"/>
          </p:cNvSpPr>
          <p:nvPr>
            <p:ph type="title"/>
          </p:nvPr>
        </p:nvSpPr>
        <p:spPr/>
        <p:txBody>
          <a:bodyPr>
            <a:normAutofit fontScale="90000"/>
          </a:bodyPr>
          <a:lstStyle/>
          <a:p>
            <a:r>
              <a:rPr lang="en-US" altLang="en-US" sz="4000"/>
              <a:t>Politics, diplomacy, authorities, and organizations </a:t>
            </a:r>
          </a:p>
        </p:txBody>
      </p:sp>
      <p:sp>
        <p:nvSpPr>
          <p:cNvPr id="68611" name="Rectangle 3">
            <a:extLst>
              <a:ext uri="{FF2B5EF4-FFF2-40B4-BE49-F238E27FC236}">
                <a16:creationId xmlns:a16="http://schemas.microsoft.com/office/drawing/2014/main" id="{D7A6DC3B-0410-A81C-BEC3-1BDDA8456ED8}"/>
              </a:ext>
            </a:extLst>
          </p:cNvPr>
          <p:cNvSpPr>
            <a:spLocks noGrp="1" noChangeArrowheads="1"/>
          </p:cNvSpPr>
          <p:nvPr>
            <p:ph idx="1"/>
          </p:nvPr>
        </p:nvSpPr>
        <p:spPr/>
        <p:txBody>
          <a:bodyPr>
            <a:normAutofit fontScale="70000" lnSpcReduction="20000"/>
          </a:bodyPr>
          <a:lstStyle/>
          <a:p>
            <a:pPr>
              <a:lnSpc>
                <a:spcPct val="80000"/>
              </a:lnSpc>
            </a:pPr>
            <a:r>
              <a:rPr lang="en-US" altLang="en-US" sz="1600"/>
              <a:t>A flagrant violation of the international law.</a:t>
            </a:r>
          </a:p>
          <a:p>
            <a:pPr>
              <a:lnSpc>
                <a:spcPct val="80000"/>
              </a:lnSpc>
            </a:pPr>
            <a:r>
              <a:rPr lang="en-US" altLang="en-US" sz="1600"/>
              <a:t>A roundtable meeting</a:t>
            </a:r>
          </a:p>
          <a:p>
            <a:pPr>
              <a:lnSpc>
                <a:spcPct val="80000"/>
              </a:lnSpc>
            </a:pPr>
            <a:r>
              <a:rPr lang="en-US" altLang="en-US" sz="1600"/>
              <a:t>A state of war was announced in the state</a:t>
            </a:r>
          </a:p>
          <a:p>
            <a:pPr>
              <a:lnSpc>
                <a:spcPct val="80000"/>
              </a:lnSpc>
            </a:pPr>
            <a:r>
              <a:rPr lang="en-US" altLang="en-US" sz="1600"/>
              <a:t>A telegram of thanks</a:t>
            </a:r>
          </a:p>
          <a:p>
            <a:pPr>
              <a:lnSpc>
                <a:spcPct val="80000"/>
              </a:lnSpc>
            </a:pPr>
            <a:r>
              <a:rPr lang="en-US" altLang="en-US" sz="1600"/>
              <a:t>Abortive coup</a:t>
            </a:r>
            <a:endParaRPr lang="ar-IQ" altLang="en-US" sz="1600">
              <a:cs typeface="Tahoma" panose="020B0604030504040204" pitchFamily="34" charset="0"/>
            </a:endParaRPr>
          </a:p>
          <a:p>
            <a:pPr>
              <a:lnSpc>
                <a:spcPct val="80000"/>
              </a:lnSpc>
            </a:pPr>
            <a:r>
              <a:rPr lang="en-US" altLang="en-US" sz="1600">
                <a:cs typeface="Tahoma" panose="020B0604030504040204" pitchFamily="34" charset="0"/>
              </a:rPr>
              <a:t>Abrogation of treaties</a:t>
            </a:r>
          </a:p>
          <a:p>
            <a:pPr>
              <a:lnSpc>
                <a:spcPct val="80000"/>
              </a:lnSpc>
            </a:pPr>
            <a:r>
              <a:rPr lang="en-US" altLang="en-US" sz="1600">
                <a:cs typeface="Tahoma" panose="020B0604030504040204" pitchFamily="34" charset="0"/>
              </a:rPr>
              <a:t>Absolute majority</a:t>
            </a:r>
          </a:p>
          <a:p>
            <a:pPr>
              <a:lnSpc>
                <a:spcPct val="80000"/>
              </a:lnSpc>
            </a:pPr>
            <a:r>
              <a:rPr lang="en-US" altLang="en-US" sz="1600">
                <a:cs typeface="Tahoma" panose="020B0604030504040204" pitchFamily="34" charset="0"/>
              </a:rPr>
              <a:t>Abstain from voting</a:t>
            </a:r>
          </a:p>
          <a:p>
            <a:pPr>
              <a:lnSpc>
                <a:spcPct val="80000"/>
              </a:lnSpc>
            </a:pPr>
            <a:r>
              <a:rPr lang="en-US" altLang="en-US" sz="1600">
                <a:cs typeface="Tahoma" panose="020B0604030504040204" pitchFamily="34" charset="0"/>
              </a:rPr>
              <a:t>Acquired nationality</a:t>
            </a:r>
          </a:p>
          <a:p>
            <a:pPr>
              <a:lnSpc>
                <a:spcPct val="80000"/>
              </a:lnSpc>
            </a:pPr>
            <a:r>
              <a:rPr lang="en-US" altLang="en-US" sz="1600">
                <a:cs typeface="Tahoma" panose="020B0604030504040204" pitchFamily="34" charset="0"/>
              </a:rPr>
              <a:t>Acts of aggression</a:t>
            </a:r>
          </a:p>
          <a:p>
            <a:pPr>
              <a:lnSpc>
                <a:spcPct val="80000"/>
              </a:lnSpc>
            </a:pPr>
            <a:r>
              <a:rPr lang="en-US" altLang="en-US" sz="1600">
                <a:cs typeface="Tahoma" panose="020B0604030504040204" pitchFamily="34" charset="0"/>
              </a:rPr>
              <a:t>Adhere to party policy</a:t>
            </a:r>
          </a:p>
          <a:p>
            <a:pPr>
              <a:lnSpc>
                <a:spcPct val="80000"/>
              </a:lnSpc>
            </a:pPr>
            <a:r>
              <a:rPr lang="en-US" altLang="en-US" sz="1600">
                <a:cs typeface="Tahoma" panose="020B0604030504040204" pitchFamily="34" charset="0"/>
              </a:rPr>
              <a:t>Administrative authorities</a:t>
            </a:r>
          </a:p>
          <a:p>
            <a:pPr>
              <a:lnSpc>
                <a:spcPct val="80000"/>
              </a:lnSpc>
            </a:pPr>
            <a:r>
              <a:rPr lang="en-US" altLang="en-US" sz="1600">
                <a:cs typeface="Tahoma" panose="020B0604030504040204" pitchFamily="34" charset="0"/>
              </a:rPr>
              <a:t>Amnesty international</a:t>
            </a:r>
          </a:p>
          <a:p>
            <a:pPr>
              <a:lnSpc>
                <a:spcPct val="80000"/>
              </a:lnSpc>
            </a:pPr>
            <a:r>
              <a:rPr lang="en-US" altLang="en-US" sz="1600">
                <a:cs typeface="Tahoma" panose="020B0604030504040204" pitchFamily="34" charset="0"/>
              </a:rPr>
              <a:t>An official spokesman</a:t>
            </a:r>
          </a:p>
          <a:p>
            <a:pPr>
              <a:lnSpc>
                <a:spcPct val="80000"/>
              </a:lnSpc>
            </a:pPr>
            <a:r>
              <a:rPr lang="en-US" altLang="en-US" sz="1600">
                <a:cs typeface="Tahoma" panose="020B0604030504040204" pitchFamily="34" charset="0"/>
              </a:rPr>
              <a:t>Agriculture sector</a:t>
            </a:r>
          </a:p>
        </p:txBody>
      </p:sp>
    </p:spTree>
  </p:cSld>
  <p:clrMapOvr>
    <a:masterClrMapping/>
  </p:clrMapOvr>
  <p:transition spd="slow">
    <p:push dir="u"/>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2916DF42-ED27-9D6A-04C5-D065E263DFB3}"/>
              </a:ext>
            </a:extLst>
          </p:cNvPr>
          <p:cNvSpPr>
            <a:spLocks noGrp="1" noChangeArrowheads="1"/>
          </p:cNvSpPr>
          <p:nvPr>
            <p:ph type="title"/>
          </p:nvPr>
        </p:nvSpPr>
        <p:spPr/>
        <p:txBody>
          <a:bodyPr/>
          <a:lstStyle/>
          <a:p>
            <a:r>
              <a:rPr lang="en-US" altLang="en-US"/>
              <a:t>Judicial Independence</a:t>
            </a:r>
          </a:p>
        </p:txBody>
      </p:sp>
      <p:sp>
        <p:nvSpPr>
          <p:cNvPr id="69635" name="Rectangle 3">
            <a:extLst>
              <a:ext uri="{FF2B5EF4-FFF2-40B4-BE49-F238E27FC236}">
                <a16:creationId xmlns:a16="http://schemas.microsoft.com/office/drawing/2014/main" id="{46798A6E-C0E3-CA2E-5AA9-CB9A08358D92}"/>
              </a:ext>
            </a:extLst>
          </p:cNvPr>
          <p:cNvSpPr>
            <a:spLocks noGrp="1" noChangeArrowheads="1"/>
          </p:cNvSpPr>
          <p:nvPr>
            <p:ph idx="1"/>
          </p:nvPr>
        </p:nvSpPr>
        <p:spPr/>
        <p:txBody>
          <a:bodyPr/>
          <a:lstStyle/>
          <a:p>
            <a:pPr>
              <a:lnSpc>
                <a:spcPct val="80000"/>
              </a:lnSpc>
            </a:pPr>
            <a:r>
              <a:rPr lang="en-US" altLang="en-US" sz="2000"/>
              <a:t>The judicial of a democratic state occupies an especially eminent position and exercise extremely important functions. Basic to democratic doctrine is the principle that the judicial branch must be independent. This is interpreted to mean that judges must be impartial and must be protected from political influence or other pressures that might affect their decisions. Hence judges usually hold office” during good behavior”- which in practice means life tenure- and they can be removed only for serious offenses and by a difficult process. Adequate salaries and social prestige also help to render the judge immune to economic and social temptations. In all democratic countries members of the judiciary, especially of the higher courts, are accorded great popular respect  and esteem – usually far more than is manifested toward the political branches of the government.</a:t>
            </a:r>
            <a:endParaRPr lang="en-US" altLang="en-US" sz="2000">
              <a:cs typeface="Tahoma" panose="020B0604030504040204" pitchFamily="34" charset="0"/>
            </a:endParaRPr>
          </a:p>
        </p:txBody>
      </p:sp>
    </p:spTree>
  </p:cSld>
  <p:clrMapOvr>
    <a:masterClrMapping/>
  </p:clrMapOvr>
  <p:transition spd="slow">
    <p:push dir="u"/>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51AAFE0B-AFBE-9C43-C0EC-9651AF35EB21}"/>
              </a:ext>
            </a:extLst>
          </p:cNvPr>
          <p:cNvSpPr>
            <a:spLocks noGrp="1" noChangeArrowheads="1"/>
          </p:cNvSpPr>
          <p:nvPr>
            <p:ph type="title"/>
          </p:nvPr>
        </p:nvSpPr>
        <p:spPr/>
        <p:txBody>
          <a:bodyPr/>
          <a:lstStyle/>
          <a:p>
            <a:endParaRPr lang="ar-IQ" altLang="en-US"/>
          </a:p>
        </p:txBody>
      </p:sp>
      <p:sp>
        <p:nvSpPr>
          <p:cNvPr id="70659" name="Rectangle 3">
            <a:extLst>
              <a:ext uri="{FF2B5EF4-FFF2-40B4-BE49-F238E27FC236}">
                <a16:creationId xmlns:a16="http://schemas.microsoft.com/office/drawing/2014/main" id="{381A7846-8BBE-04E0-BFCE-86F007DEF393}"/>
              </a:ext>
            </a:extLst>
          </p:cNvPr>
          <p:cNvSpPr>
            <a:spLocks noGrp="1" noChangeArrowheads="1"/>
          </p:cNvSpPr>
          <p:nvPr>
            <p:ph idx="1"/>
          </p:nvPr>
        </p:nvSpPr>
        <p:spPr/>
        <p:txBody>
          <a:bodyPr/>
          <a:lstStyle/>
          <a:p>
            <a:r>
              <a:rPr lang="en-US" altLang="en-US"/>
              <a:t>Exercise is a good way to get rid of the stress and frustration of the workplace. Consequently, people who exercise regularly feel better and do not get sick so often. This would benefit the society as a whole.</a:t>
            </a:r>
          </a:p>
        </p:txBody>
      </p:sp>
    </p:spTree>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endParaRPr lang="ar-IQ"/>
          </a:p>
        </p:txBody>
      </p:sp>
      <p:sp>
        <p:nvSpPr>
          <p:cNvPr id="82947" name="Content Placeholder 2"/>
          <p:cNvSpPr>
            <a:spLocks noGrp="1"/>
          </p:cNvSpPr>
          <p:nvPr>
            <p:ph idx="1"/>
          </p:nvPr>
        </p:nvSpPr>
        <p:spPr/>
        <p:txBody>
          <a:bodyPr/>
          <a:lstStyle/>
          <a:p>
            <a:r>
              <a:rPr lang="en-US"/>
              <a:t>3-The translation team</a:t>
            </a:r>
          </a:p>
          <a:p>
            <a:r>
              <a:rPr lang="en-US"/>
              <a:t>A project will involve a number of people: they must be able to read , write, and speak source language, may in need of some one  as a adviser, consultant, proofreaders, keyboarders, reviewers, publisher,</a:t>
            </a:r>
            <a:endParaRPr lang="ar-IQ"/>
          </a:p>
        </p:txBody>
      </p:sp>
    </p:spTree>
    <p:extLst>
      <p:ext uri="{BB962C8B-B14F-4D97-AF65-F5344CB8AC3E}">
        <p14:creationId xmlns:p14="http://schemas.microsoft.com/office/powerpoint/2010/main" val="3823714144"/>
      </p:ext>
    </p:extLst>
  </p:cSld>
  <p:clrMapOvr>
    <a:masterClrMapping/>
  </p:clrMapOvr>
  <p:transition spd="slow">
    <p:push dir="u"/>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FEE7DB71-D0F5-1D8B-109E-1D77E50169B7}"/>
              </a:ext>
            </a:extLst>
          </p:cNvPr>
          <p:cNvSpPr>
            <a:spLocks noGrp="1" noChangeArrowheads="1"/>
          </p:cNvSpPr>
          <p:nvPr>
            <p:ph type="title"/>
          </p:nvPr>
        </p:nvSpPr>
        <p:spPr/>
        <p:txBody>
          <a:bodyPr/>
          <a:lstStyle/>
          <a:p>
            <a:r>
              <a:rPr lang="en-US" altLang="en-US"/>
              <a:t>A Cloud of Locusts</a:t>
            </a:r>
          </a:p>
        </p:txBody>
      </p:sp>
      <p:sp>
        <p:nvSpPr>
          <p:cNvPr id="137219" name="Rectangle 3">
            <a:extLst>
              <a:ext uri="{FF2B5EF4-FFF2-40B4-BE49-F238E27FC236}">
                <a16:creationId xmlns:a16="http://schemas.microsoft.com/office/drawing/2014/main" id="{A84AFE9A-38CE-AD6E-F39D-9768606E2D52}"/>
              </a:ext>
            </a:extLst>
          </p:cNvPr>
          <p:cNvSpPr>
            <a:spLocks noGrp="1" noChangeArrowheads="1"/>
          </p:cNvSpPr>
          <p:nvPr>
            <p:ph idx="1"/>
          </p:nvPr>
        </p:nvSpPr>
        <p:spPr/>
        <p:txBody>
          <a:bodyPr/>
          <a:lstStyle/>
          <a:p>
            <a:pPr>
              <a:lnSpc>
                <a:spcPct val="90000"/>
              </a:lnSpc>
            </a:pPr>
            <a:r>
              <a:rPr lang="en-US" altLang="en-US" sz="2400"/>
              <a:t>In the course of our ride, we saw in the distant sky what looked very much like a heavy, purple thundercloud, but which the experienced pronounced to be a swarm of locusts. It seemed impossible; but as we proceed they met us, first singly , and then in gradually increasing numbers, until each step became painful, owing to the smart blows we received from them on our heads, faces and hands. We stopped for a time at a farm where notwithstanding the general  appearance of prosperity, the traces of the ravages of the locusts where too visible.</a:t>
            </a:r>
          </a:p>
        </p:txBody>
      </p:sp>
    </p:spTree>
  </p:cSld>
  <p:clrMapOvr>
    <a:masterClrMapping/>
  </p:clrMapOvr>
  <p:transition spd="slow">
    <p:push dir="u"/>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a:extLst>
              <a:ext uri="{FF2B5EF4-FFF2-40B4-BE49-F238E27FC236}">
                <a16:creationId xmlns:a16="http://schemas.microsoft.com/office/drawing/2014/main" id="{C5FCAD87-8D5B-5089-68E9-DA5CDF203D04}"/>
              </a:ext>
            </a:extLst>
          </p:cNvPr>
          <p:cNvSpPr>
            <a:spLocks noGrp="1" noChangeArrowheads="1"/>
          </p:cNvSpPr>
          <p:nvPr>
            <p:ph type="title"/>
          </p:nvPr>
        </p:nvSpPr>
        <p:spPr/>
        <p:txBody>
          <a:bodyPr/>
          <a:lstStyle/>
          <a:p>
            <a:r>
              <a:rPr lang="en-US" altLang="en-US"/>
              <a:t>War and Military</a:t>
            </a:r>
          </a:p>
        </p:txBody>
      </p:sp>
      <p:sp>
        <p:nvSpPr>
          <p:cNvPr id="140291" name="Rectangle 3">
            <a:extLst>
              <a:ext uri="{FF2B5EF4-FFF2-40B4-BE49-F238E27FC236}">
                <a16:creationId xmlns:a16="http://schemas.microsoft.com/office/drawing/2014/main" id="{69228CF1-9B3C-1CB1-D02C-3AA7204E764F}"/>
              </a:ext>
            </a:extLst>
          </p:cNvPr>
          <p:cNvSpPr>
            <a:spLocks noGrp="1" noChangeArrowheads="1"/>
          </p:cNvSpPr>
          <p:nvPr>
            <p:ph idx="1"/>
          </p:nvPr>
        </p:nvSpPr>
        <p:spPr/>
        <p:txBody>
          <a:bodyPr>
            <a:normAutofit fontScale="55000" lnSpcReduction="20000"/>
          </a:bodyPr>
          <a:lstStyle/>
          <a:p>
            <a:pPr>
              <a:lnSpc>
                <a:spcPct val="80000"/>
              </a:lnSpc>
            </a:pPr>
            <a:r>
              <a:rPr lang="en-US" altLang="en-US" sz="1600"/>
              <a:t>A cease fire </a:t>
            </a:r>
          </a:p>
          <a:p>
            <a:pPr>
              <a:lnSpc>
                <a:spcPct val="80000"/>
              </a:lnSpc>
            </a:pPr>
            <a:r>
              <a:rPr lang="en-US" altLang="en-US" sz="1600"/>
              <a:t>A cruel continued attack</a:t>
            </a:r>
          </a:p>
          <a:p>
            <a:pPr>
              <a:lnSpc>
                <a:spcPct val="80000"/>
              </a:lnSpc>
            </a:pPr>
            <a:r>
              <a:rPr lang="en-US" altLang="en-US" sz="1600"/>
              <a:t>A parade of the armed forces</a:t>
            </a:r>
          </a:p>
          <a:p>
            <a:pPr>
              <a:lnSpc>
                <a:spcPct val="80000"/>
              </a:lnSpc>
            </a:pPr>
            <a:r>
              <a:rPr lang="en-US" altLang="en-US" sz="1600"/>
              <a:t>Abate hostilities</a:t>
            </a:r>
          </a:p>
          <a:p>
            <a:pPr>
              <a:lnSpc>
                <a:spcPct val="80000"/>
              </a:lnSpc>
            </a:pPr>
            <a:r>
              <a:rPr lang="en-US" altLang="en-US" sz="1600"/>
              <a:t>Abortive attack</a:t>
            </a:r>
          </a:p>
          <a:p>
            <a:pPr>
              <a:lnSpc>
                <a:spcPct val="80000"/>
              </a:lnSpc>
            </a:pPr>
            <a:r>
              <a:rPr lang="en-US" altLang="en-US" sz="1600"/>
              <a:t>Abortive attempt</a:t>
            </a:r>
          </a:p>
          <a:p>
            <a:pPr>
              <a:lnSpc>
                <a:spcPct val="80000"/>
              </a:lnSpc>
            </a:pPr>
            <a:r>
              <a:rPr lang="en-US" altLang="en-US" sz="1600"/>
              <a:t>Aggressive intentions</a:t>
            </a:r>
          </a:p>
          <a:p>
            <a:pPr>
              <a:lnSpc>
                <a:spcPct val="80000"/>
              </a:lnSpc>
            </a:pPr>
            <a:r>
              <a:rPr lang="en-US" altLang="en-US" sz="1600"/>
              <a:t>Aggressive threats</a:t>
            </a:r>
          </a:p>
          <a:p>
            <a:pPr>
              <a:lnSpc>
                <a:spcPct val="80000"/>
              </a:lnSpc>
            </a:pPr>
            <a:r>
              <a:rPr lang="en-US" altLang="en-US" sz="1600"/>
              <a:t>Air bombardment</a:t>
            </a:r>
          </a:p>
          <a:p>
            <a:pPr>
              <a:lnSpc>
                <a:spcPct val="80000"/>
              </a:lnSpc>
            </a:pPr>
            <a:r>
              <a:rPr lang="en-US" altLang="en-US" sz="1600"/>
              <a:t>Amphibious assault</a:t>
            </a:r>
          </a:p>
          <a:p>
            <a:pPr>
              <a:lnSpc>
                <a:spcPct val="80000"/>
              </a:lnSpc>
            </a:pPr>
            <a:r>
              <a:rPr lang="en-US" altLang="en-US" sz="1600"/>
              <a:t>Amphibious tank</a:t>
            </a:r>
          </a:p>
          <a:p>
            <a:pPr>
              <a:lnSpc>
                <a:spcPct val="80000"/>
              </a:lnSpc>
            </a:pPr>
            <a:r>
              <a:rPr lang="en-US" altLang="en-US" sz="1600"/>
              <a:t>Anti-aircraft gun</a:t>
            </a:r>
          </a:p>
          <a:p>
            <a:pPr>
              <a:lnSpc>
                <a:spcPct val="80000"/>
              </a:lnSpc>
            </a:pPr>
            <a:r>
              <a:rPr lang="en-US" altLang="en-US" sz="1600"/>
              <a:t>Anti-tank weapons</a:t>
            </a:r>
          </a:p>
          <a:p>
            <a:pPr>
              <a:lnSpc>
                <a:spcPct val="80000"/>
              </a:lnSpc>
            </a:pPr>
            <a:r>
              <a:rPr lang="en-US" altLang="en-US" sz="1600"/>
              <a:t>Armed intervention</a:t>
            </a:r>
          </a:p>
          <a:p>
            <a:pPr>
              <a:lnSpc>
                <a:spcPct val="80000"/>
              </a:lnSpc>
            </a:pPr>
            <a:r>
              <a:rPr lang="en-US" altLang="en-US" sz="1600"/>
              <a:t>Armed resistance</a:t>
            </a:r>
          </a:p>
          <a:p>
            <a:pPr>
              <a:lnSpc>
                <a:spcPct val="80000"/>
              </a:lnSpc>
            </a:pPr>
            <a:r>
              <a:rPr lang="en-US" altLang="en-US" sz="1600"/>
              <a:t>Army of occupation</a:t>
            </a:r>
          </a:p>
          <a:p>
            <a:pPr>
              <a:lnSpc>
                <a:spcPct val="80000"/>
              </a:lnSpc>
            </a:pPr>
            <a:endParaRPr lang="en-US" altLang="en-US" sz="1600"/>
          </a:p>
        </p:txBody>
      </p:sp>
    </p:spTree>
  </p:cSld>
  <p:clrMapOvr>
    <a:masterClrMapping/>
  </p:clrMapOvr>
  <p:transition spd="slow">
    <p:push dir="u"/>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38D7578F-D588-69B2-8346-2B5C15368A87}"/>
              </a:ext>
            </a:extLst>
          </p:cNvPr>
          <p:cNvSpPr>
            <a:spLocks noGrp="1" noChangeArrowheads="1"/>
          </p:cNvSpPr>
          <p:nvPr>
            <p:ph type="title"/>
          </p:nvPr>
        </p:nvSpPr>
        <p:spPr/>
        <p:txBody>
          <a:bodyPr/>
          <a:lstStyle/>
          <a:p>
            <a:endParaRPr lang="ar-IQ" altLang="en-US"/>
          </a:p>
        </p:txBody>
      </p:sp>
      <p:sp>
        <p:nvSpPr>
          <p:cNvPr id="141315" name="Rectangle 3">
            <a:extLst>
              <a:ext uri="{FF2B5EF4-FFF2-40B4-BE49-F238E27FC236}">
                <a16:creationId xmlns:a16="http://schemas.microsoft.com/office/drawing/2014/main" id="{2012F988-D24A-509F-CDB4-A7142C64AC2E}"/>
              </a:ext>
            </a:extLst>
          </p:cNvPr>
          <p:cNvSpPr>
            <a:spLocks noGrp="1" noChangeArrowheads="1"/>
          </p:cNvSpPr>
          <p:nvPr>
            <p:ph idx="1"/>
          </p:nvPr>
        </p:nvSpPr>
        <p:spPr/>
        <p:txBody>
          <a:bodyPr/>
          <a:lstStyle/>
          <a:p>
            <a:pPr>
              <a:lnSpc>
                <a:spcPct val="90000"/>
              </a:lnSpc>
            </a:pPr>
            <a:r>
              <a:rPr lang="en-US" altLang="en-US"/>
              <a:t>Ca</a:t>
            </a:r>
            <a:r>
              <a:rPr lang="en-US" altLang="en-US">
                <a:cs typeface="Tahoma" panose="020B0604030504040204" pitchFamily="34" charset="0"/>
              </a:rPr>
              <a:t>rs today are becoming an important element that cannot be sacrificed in our daily lives and it has developed to become a multi usage item that is used for family, commercial and manufacturing. Car technology today has evolved when it comes to shape, colour, model, and brand which cater to different tastes and usages.</a:t>
            </a:r>
          </a:p>
        </p:txBody>
      </p:sp>
    </p:spTree>
  </p:cSld>
  <p:clrMapOvr>
    <a:masterClrMapping/>
  </p:clrMapOvr>
  <p:transition spd="slow">
    <p:push dir="u"/>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a:extLst>
              <a:ext uri="{FF2B5EF4-FFF2-40B4-BE49-F238E27FC236}">
                <a16:creationId xmlns:a16="http://schemas.microsoft.com/office/drawing/2014/main" id="{A35447AE-8D78-83AE-4F6D-88C730C56ABA}"/>
              </a:ext>
            </a:extLst>
          </p:cNvPr>
          <p:cNvSpPr>
            <a:spLocks noGrp="1" noChangeArrowheads="1"/>
          </p:cNvSpPr>
          <p:nvPr>
            <p:ph type="title"/>
          </p:nvPr>
        </p:nvSpPr>
        <p:spPr/>
        <p:txBody>
          <a:bodyPr/>
          <a:lstStyle/>
          <a:p>
            <a:endParaRPr lang="ar-IQ" altLang="en-US"/>
          </a:p>
        </p:txBody>
      </p:sp>
      <p:sp>
        <p:nvSpPr>
          <p:cNvPr id="142339" name="Rectangle 3">
            <a:extLst>
              <a:ext uri="{FF2B5EF4-FFF2-40B4-BE49-F238E27FC236}">
                <a16:creationId xmlns:a16="http://schemas.microsoft.com/office/drawing/2014/main" id="{7DB8FE69-F655-1EC9-2238-28F835110127}"/>
              </a:ext>
            </a:extLst>
          </p:cNvPr>
          <p:cNvSpPr>
            <a:spLocks noGrp="1" noChangeArrowheads="1"/>
          </p:cNvSpPr>
          <p:nvPr>
            <p:ph idx="1"/>
          </p:nvPr>
        </p:nvSpPr>
        <p:spPr/>
        <p:txBody>
          <a:bodyPr/>
          <a:lstStyle/>
          <a:p>
            <a:r>
              <a:rPr lang="en-US" altLang="en-US"/>
              <a:t>Ought women and men to have equal rights? No one can say ‘No’ to such a question-they are equals. So a woman should get equal pay for equal work. Moreover a woman plays a double role in society.</a:t>
            </a:r>
          </a:p>
        </p:txBody>
      </p:sp>
    </p:spTree>
  </p:cSld>
  <p:clrMapOvr>
    <a:masterClrMapping/>
  </p:clrMapOvr>
  <p:transition spd="slow">
    <p:push dir="u"/>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a:extLst>
              <a:ext uri="{FF2B5EF4-FFF2-40B4-BE49-F238E27FC236}">
                <a16:creationId xmlns:a16="http://schemas.microsoft.com/office/drawing/2014/main" id="{7BCE4CCD-5A99-2A13-565F-218C6DA4564B}"/>
              </a:ext>
            </a:extLst>
          </p:cNvPr>
          <p:cNvSpPr>
            <a:spLocks noGrp="1" noChangeArrowheads="1"/>
          </p:cNvSpPr>
          <p:nvPr>
            <p:ph type="title"/>
          </p:nvPr>
        </p:nvSpPr>
        <p:spPr/>
        <p:txBody>
          <a:bodyPr/>
          <a:lstStyle/>
          <a:p>
            <a:r>
              <a:rPr lang="en-US" altLang="en-US"/>
              <a:t>Prepositional Phrase</a:t>
            </a:r>
          </a:p>
        </p:txBody>
      </p:sp>
      <p:sp>
        <p:nvSpPr>
          <p:cNvPr id="143363" name="Rectangle 3">
            <a:extLst>
              <a:ext uri="{FF2B5EF4-FFF2-40B4-BE49-F238E27FC236}">
                <a16:creationId xmlns:a16="http://schemas.microsoft.com/office/drawing/2014/main" id="{243E77FB-9789-018A-DA74-64505881C568}"/>
              </a:ext>
            </a:extLst>
          </p:cNvPr>
          <p:cNvSpPr>
            <a:spLocks noGrp="1" noChangeArrowheads="1"/>
          </p:cNvSpPr>
          <p:nvPr>
            <p:ph idx="1"/>
          </p:nvPr>
        </p:nvSpPr>
        <p:spPr/>
        <p:txBody>
          <a:bodyPr/>
          <a:lstStyle/>
          <a:p>
            <a:pPr>
              <a:buFont typeface="Wingdings" panose="05000000000000000000" pitchFamily="2" charset="2"/>
              <a:buNone/>
            </a:pPr>
            <a:r>
              <a:rPr lang="en-US" altLang="en-US"/>
              <a:t>Bottom</a:t>
            </a:r>
          </a:p>
          <a:p>
            <a:pPr>
              <a:buFont typeface="Wingdings" panose="05000000000000000000" pitchFamily="2" charset="2"/>
              <a:buNone/>
            </a:pPr>
            <a:r>
              <a:rPr lang="en-US" altLang="en-US"/>
              <a:t>The bottom of the river.</a:t>
            </a:r>
          </a:p>
          <a:p>
            <a:pPr>
              <a:buFont typeface="Wingdings" panose="05000000000000000000" pitchFamily="2" charset="2"/>
              <a:buNone/>
            </a:pPr>
            <a:r>
              <a:rPr lang="en-US" altLang="en-US"/>
              <a:t>Who is at the bottom of this complaint.</a:t>
            </a:r>
          </a:p>
          <a:p>
            <a:pPr>
              <a:buFont typeface="Wingdings" panose="05000000000000000000" pitchFamily="2" charset="2"/>
              <a:buNone/>
            </a:pPr>
            <a:r>
              <a:rPr lang="en-US" altLang="en-US"/>
              <a:t>Under</a:t>
            </a:r>
          </a:p>
          <a:p>
            <a:pPr>
              <a:buFont typeface="Wingdings" panose="05000000000000000000" pitchFamily="2" charset="2"/>
              <a:buNone/>
            </a:pPr>
            <a:r>
              <a:rPr lang="en-US" altLang="en-US"/>
              <a:t>The concert was given under the auspices of the UNESCO.</a:t>
            </a:r>
          </a:p>
          <a:p>
            <a:pPr>
              <a:buFont typeface="Wingdings" panose="05000000000000000000" pitchFamily="2" charset="2"/>
              <a:buNone/>
            </a:pPr>
            <a:endParaRPr lang="en-US" altLang="en-US"/>
          </a:p>
        </p:txBody>
      </p:sp>
    </p:spTree>
  </p:cSld>
  <p:clrMapOvr>
    <a:masterClrMapping/>
  </p:clrMapOvr>
  <p:transition spd="slow">
    <p:push dir="u"/>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a:extLst>
              <a:ext uri="{FF2B5EF4-FFF2-40B4-BE49-F238E27FC236}">
                <a16:creationId xmlns:a16="http://schemas.microsoft.com/office/drawing/2014/main" id="{1CE012B9-986D-B015-0BBB-0B07896BBED4}"/>
              </a:ext>
            </a:extLst>
          </p:cNvPr>
          <p:cNvSpPr>
            <a:spLocks noGrp="1" noChangeArrowheads="1"/>
          </p:cNvSpPr>
          <p:nvPr>
            <p:ph type="title"/>
          </p:nvPr>
        </p:nvSpPr>
        <p:spPr/>
        <p:txBody>
          <a:bodyPr/>
          <a:lstStyle/>
          <a:p>
            <a:endParaRPr lang="ar-IQ" altLang="en-US"/>
          </a:p>
        </p:txBody>
      </p:sp>
      <p:sp>
        <p:nvSpPr>
          <p:cNvPr id="154627" name="Rectangle 3">
            <a:extLst>
              <a:ext uri="{FF2B5EF4-FFF2-40B4-BE49-F238E27FC236}">
                <a16:creationId xmlns:a16="http://schemas.microsoft.com/office/drawing/2014/main" id="{D9F470BA-4B0C-D65C-D160-734206A1271F}"/>
              </a:ext>
            </a:extLst>
          </p:cNvPr>
          <p:cNvSpPr>
            <a:spLocks noGrp="1" noChangeArrowheads="1"/>
          </p:cNvSpPr>
          <p:nvPr>
            <p:ph idx="1"/>
          </p:nvPr>
        </p:nvSpPr>
        <p:spPr/>
        <p:txBody>
          <a:bodyPr/>
          <a:lstStyle/>
          <a:p>
            <a:r>
              <a:rPr lang="en-US" altLang="en-US"/>
              <a:t>With regard to the other reference items which are, also, of a linguistic nature, all the  learners  were able to translate them or their referents appropriately. They had no problem in tracing and translating them in a suitable way since it was easy to look for  referents  inside  this  text:  The  informants  were  looking  either  backwards  or forwards within the co-text of the reference item.</a:t>
            </a:r>
          </a:p>
        </p:txBody>
      </p:sp>
    </p:spTree>
  </p:cSld>
  <p:clrMapOvr>
    <a:masterClrMapping/>
  </p:clrMapOvr>
  <p:transition spd="slow">
    <p:push dir="u"/>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id="{43627BCD-E2A3-B191-018C-153E6516241E}"/>
              </a:ext>
            </a:extLst>
          </p:cNvPr>
          <p:cNvSpPr>
            <a:spLocks noGrp="1" noChangeArrowheads="1"/>
          </p:cNvSpPr>
          <p:nvPr>
            <p:ph type="title"/>
          </p:nvPr>
        </p:nvSpPr>
        <p:spPr/>
        <p:txBody>
          <a:bodyPr/>
          <a:lstStyle/>
          <a:p>
            <a:r>
              <a:rPr lang="en-US" altLang="en-US"/>
              <a:t>The Brain</a:t>
            </a:r>
          </a:p>
        </p:txBody>
      </p:sp>
      <p:sp>
        <p:nvSpPr>
          <p:cNvPr id="155651" name="Rectangle 3">
            <a:extLst>
              <a:ext uri="{FF2B5EF4-FFF2-40B4-BE49-F238E27FC236}">
                <a16:creationId xmlns:a16="http://schemas.microsoft.com/office/drawing/2014/main" id="{F6A91706-931E-A739-9FA0-8B6B17F66961}"/>
              </a:ext>
            </a:extLst>
          </p:cNvPr>
          <p:cNvSpPr>
            <a:spLocks noGrp="1" noChangeArrowheads="1"/>
          </p:cNvSpPr>
          <p:nvPr>
            <p:ph idx="1"/>
          </p:nvPr>
        </p:nvSpPr>
        <p:spPr/>
        <p:txBody>
          <a:bodyPr/>
          <a:lstStyle/>
          <a:p>
            <a:pPr>
              <a:lnSpc>
                <a:spcPct val="80000"/>
              </a:lnSpc>
            </a:pPr>
            <a:r>
              <a:rPr lang="en-US" altLang="en-US"/>
              <a:t>The brain is the controller, the organizer,</a:t>
            </a:r>
            <a:r>
              <a:rPr lang="ar-IQ" altLang="en-US">
                <a:cs typeface="Tahoma" panose="020B0604030504040204" pitchFamily="34" charset="0"/>
              </a:rPr>
              <a:t> </a:t>
            </a:r>
            <a:r>
              <a:rPr lang="en-US" altLang="en-US">
                <a:cs typeface="Tahoma" panose="020B0604030504040204" pitchFamily="34" charset="0"/>
              </a:rPr>
              <a:t> the information processing-center of the body. It is the boss. It runs the show. And it acts like the boss, freely exercising its privileges and prerogatives. Though it makes up only 2 percent of the body’s weight, it hogs 20 percent of the blood supply. Like the leader of a pride lions, it also eats first-that is, it takes its share of nutrients from the blood, no matter what goes elsewhere. In case  of malnutrition, it is the last to starve. </a:t>
            </a:r>
          </a:p>
        </p:txBody>
      </p:sp>
      <p:pic>
        <p:nvPicPr>
          <p:cNvPr id="155652" name="Picture 5" descr="_71876007_c0177401-brain_activity,_artwork-spl">
            <a:extLst>
              <a:ext uri="{FF2B5EF4-FFF2-40B4-BE49-F238E27FC236}">
                <a16:creationId xmlns:a16="http://schemas.microsoft.com/office/drawing/2014/main" id="{11655472-FA2B-3986-3B2B-E9A21AAB81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1"/>
            <a:ext cx="3429000"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a:extLst>
              <a:ext uri="{FF2B5EF4-FFF2-40B4-BE49-F238E27FC236}">
                <a16:creationId xmlns:a16="http://schemas.microsoft.com/office/drawing/2014/main" id="{9A47A3F0-1154-1228-46CE-16B5031876D2}"/>
              </a:ext>
            </a:extLst>
          </p:cNvPr>
          <p:cNvSpPr>
            <a:spLocks noGrp="1" noChangeArrowheads="1"/>
          </p:cNvSpPr>
          <p:nvPr>
            <p:ph type="title"/>
          </p:nvPr>
        </p:nvSpPr>
        <p:spPr/>
        <p:txBody>
          <a:bodyPr/>
          <a:lstStyle/>
          <a:p>
            <a:endParaRPr lang="ar-IQ" altLang="en-US" sz="1800"/>
          </a:p>
        </p:txBody>
      </p:sp>
      <p:sp>
        <p:nvSpPr>
          <p:cNvPr id="157699" name="Rectangle 3">
            <a:extLst>
              <a:ext uri="{FF2B5EF4-FFF2-40B4-BE49-F238E27FC236}">
                <a16:creationId xmlns:a16="http://schemas.microsoft.com/office/drawing/2014/main" id="{2726887A-B6FE-5B69-9B62-3133BA1F0BF9}"/>
              </a:ext>
            </a:extLst>
          </p:cNvPr>
          <p:cNvSpPr>
            <a:spLocks noGrp="1" noChangeArrowheads="1"/>
          </p:cNvSpPr>
          <p:nvPr>
            <p:ph idx="1"/>
          </p:nvPr>
        </p:nvSpPr>
        <p:spPr/>
        <p:txBody>
          <a:bodyPr/>
          <a:lstStyle/>
          <a:p>
            <a:pPr>
              <a:lnSpc>
                <a:spcPct val="80000"/>
              </a:lnSpc>
            </a:pPr>
            <a:r>
              <a:rPr lang="en-US" altLang="en-US"/>
              <a:t>A heart-warming image! Young penguins are protected from the cold by their loving parents as they huddle together in Antarctica</a:t>
            </a:r>
          </a:p>
          <a:p>
            <a:pPr>
              <a:lnSpc>
                <a:spcPct val="80000"/>
              </a:lnSpc>
            </a:pPr>
            <a:r>
              <a:rPr lang="en-US" altLang="en-US" sz="2400"/>
              <a:t>Huddled together trying to stay warm, these heart-warming images show that penguins really do make the best parents. The adult Emperor Penguins surround their young as they struggle to survive the freezing temperatures and deadly winds.This breeding colony were captured clustered together in Antarctica where they face a daily battle to keep their young alive.</a:t>
            </a:r>
          </a:p>
        </p:txBody>
      </p:sp>
      <p:pic>
        <p:nvPicPr>
          <p:cNvPr id="157700" name="Picture 5" descr="Huddled together: Adult Emperor Penguins surround their tiny young as they struggle to survive the freezing conditions in Antarctica">
            <a:extLst>
              <a:ext uri="{FF2B5EF4-FFF2-40B4-BE49-F238E27FC236}">
                <a16:creationId xmlns:a16="http://schemas.microsoft.com/office/drawing/2014/main" id="{3BB8B4EE-4478-9976-2EA9-FA0F3F235F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0"/>
            <a:ext cx="4343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a:extLst>
              <a:ext uri="{FF2B5EF4-FFF2-40B4-BE49-F238E27FC236}">
                <a16:creationId xmlns:a16="http://schemas.microsoft.com/office/drawing/2014/main" id="{CFFF2870-28F9-72A4-4918-7731CD0C1515}"/>
              </a:ext>
            </a:extLst>
          </p:cNvPr>
          <p:cNvSpPr>
            <a:spLocks noGrp="1" noChangeArrowheads="1"/>
          </p:cNvSpPr>
          <p:nvPr>
            <p:ph type="title"/>
          </p:nvPr>
        </p:nvSpPr>
        <p:spPr/>
        <p:txBody>
          <a:bodyPr/>
          <a:lstStyle/>
          <a:p>
            <a:r>
              <a:rPr lang="en-US" altLang="en-US" sz="1800"/>
              <a:t>Man jolts back to life minutes before </a:t>
            </a:r>
            <a:br>
              <a:rPr lang="en-US" altLang="en-US" sz="1800"/>
            </a:br>
            <a:r>
              <a:rPr lang="en-US" altLang="en-US" sz="1800"/>
              <a:t>cremation</a:t>
            </a:r>
            <a:br>
              <a:rPr lang="en-US" altLang="en-US" sz="4000"/>
            </a:br>
            <a:r>
              <a:rPr lang="en-US" altLang="en-US" sz="1400"/>
              <a:t>By Chris Perez</a:t>
            </a:r>
            <a:br>
              <a:rPr lang="en-US" altLang="en-US" sz="1400"/>
            </a:br>
            <a:r>
              <a:rPr lang="en-US" altLang="en-US" sz="1400"/>
              <a:t>December 23, 2014 | 12:15pm</a:t>
            </a:r>
          </a:p>
        </p:txBody>
      </p:sp>
      <p:sp>
        <p:nvSpPr>
          <p:cNvPr id="158723" name="Rectangle 3">
            <a:extLst>
              <a:ext uri="{FF2B5EF4-FFF2-40B4-BE49-F238E27FC236}">
                <a16:creationId xmlns:a16="http://schemas.microsoft.com/office/drawing/2014/main" id="{80EFBBFA-9877-2BA2-27D3-12998E2EBD92}"/>
              </a:ext>
            </a:extLst>
          </p:cNvPr>
          <p:cNvSpPr>
            <a:spLocks noGrp="1" noChangeArrowheads="1"/>
          </p:cNvSpPr>
          <p:nvPr>
            <p:ph idx="1"/>
          </p:nvPr>
        </p:nvSpPr>
        <p:spPr/>
        <p:txBody>
          <a:bodyPr/>
          <a:lstStyle/>
          <a:p>
            <a:pPr>
              <a:lnSpc>
                <a:spcPct val="80000"/>
              </a:lnSpc>
            </a:pPr>
            <a:r>
              <a:rPr lang="en-US" altLang="en-US" sz="2400"/>
              <a:t>A man in India believed to be dead gave his loved ones the shock of a lifetime when he suddenly woke up during his funeral.Just moments before his resurrection, the seemingly lifeless body of Deepak Singh, 72, was sprawled out on a funeral pyre as grief-stricken relatives mourned their loss, Central European News reports.The man’s grandson Banda Nalwa was convinced that his grandfather died when he collapsed while tending his cattle. “As he started walking over to where the cows are, he suddenly fell to the ground,” the 26-year-old said. “I rushed over and couldn’t see any signs of life. I couldn’t feel a pulse and his heart seemed to have stopped.”</a:t>
            </a:r>
          </a:p>
        </p:txBody>
      </p:sp>
      <p:pic>
        <p:nvPicPr>
          <p:cNvPr id="158724" name="Picture 5" descr="Man jolts back to life minutes before cremation">
            <a:extLst>
              <a:ext uri="{FF2B5EF4-FFF2-40B4-BE49-F238E27FC236}">
                <a16:creationId xmlns:a16="http://schemas.microsoft.com/office/drawing/2014/main" id="{BF932338-7079-031B-40A3-D74144A441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0"/>
            <a:ext cx="3505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609601"/>
            <a:ext cx="8229600" cy="5516563"/>
          </a:xfrm>
        </p:spPr>
        <p:txBody>
          <a:bodyPr>
            <a:normAutofit fontScale="85000" lnSpcReduction="20000"/>
          </a:bodyPr>
          <a:lstStyle/>
          <a:p>
            <a:pPr algn="r" rtl="1"/>
            <a:r>
              <a:rPr lang="ar-IQ" u="sng" dirty="0">
                <a:hlinkClick r:id="rId2"/>
              </a:rPr>
              <a:t>أحب الأفلام</a:t>
            </a:r>
            <a:endParaRPr lang="ar-IQ" u="sng" dirty="0"/>
          </a:p>
          <a:p>
            <a:pPr algn="r" rtl="1"/>
            <a:r>
              <a:rPr lang="ar-IQ" u="sng" dirty="0">
                <a:hlinkClick r:id="rId3"/>
              </a:rPr>
              <a:t>يتوجب علي الذهاب الآن.</a:t>
            </a:r>
            <a:endParaRPr lang="ar-IQ" u="sng" dirty="0"/>
          </a:p>
          <a:p>
            <a:pPr algn="r" rtl="1"/>
            <a:r>
              <a:rPr lang="ar-IQ" u="sng" dirty="0">
                <a:hlinkClick r:id="rId4"/>
              </a:rPr>
              <a:t>أعزف الكمان</a:t>
            </a:r>
            <a:endParaRPr lang="ar-IQ" u="sng" dirty="0"/>
          </a:p>
          <a:p>
            <a:pPr algn="r" rtl="1"/>
            <a:r>
              <a:rPr lang="ar-IQ" u="sng" dirty="0">
                <a:hlinkClick r:id="rId5"/>
              </a:rPr>
              <a:t>رأيت شبحا</a:t>
            </a:r>
            <a:endParaRPr lang="ar-IQ" u="sng" dirty="0"/>
          </a:p>
          <a:p>
            <a:pPr algn="r" rtl="1"/>
            <a:r>
              <a:rPr lang="ar-IQ" u="sng" dirty="0">
                <a:hlinkClick r:id="rId6"/>
              </a:rPr>
              <a:t>تمشّيت</a:t>
            </a:r>
            <a:endParaRPr lang="ar-IQ" u="sng" dirty="0"/>
          </a:p>
          <a:p>
            <a:pPr algn="r" rtl="1"/>
            <a:r>
              <a:rPr lang="ar-IQ" u="sng" dirty="0">
                <a:hlinkClick r:id="rId7"/>
              </a:rPr>
              <a:t>أنا أستخدم برنامج فايرفوكس.</a:t>
            </a:r>
            <a:endParaRPr lang="ar-IQ" u="sng" dirty="0"/>
          </a:p>
          <a:p>
            <a:pPr algn="r" rtl="1"/>
            <a:r>
              <a:rPr lang="ar-IQ" u="sng" dirty="0">
                <a:hlinkClick r:id="rId8"/>
              </a:rPr>
              <a:t>سأشتري ذلك</a:t>
            </a:r>
            <a:endParaRPr lang="ar-IQ" u="sng" dirty="0"/>
          </a:p>
          <a:p>
            <a:pPr algn="r" rtl="1"/>
            <a:r>
              <a:rPr lang="ar-IQ" u="sng" dirty="0">
                <a:hlinkClick r:id="rId9"/>
              </a:rPr>
              <a:t>سأتصل بك.</a:t>
            </a:r>
            <a:endParaRPr lang="ar-IQ" u="sng" dirty="0"/>
          </a:p>
          <a:p>
            <a:pPr algn="r" rtl="1"/>
            <a:r>
              <a:rPr lang="ar-IQ" u="sng" dirty="0">
                <a:hlinkClick r:id="rId10"/>
              </a:rPr>
              <a:t>سآكل هنا.</a:t>
            </a:r>
            <a:endParaRPr lang="ar-IQ" u="sng" dirty="0"/>
          </a:p>
          <a:p>
            <a:pPr algn="r" rtl="1"/>
            <a:r>
              <a:rPr lang="ar-IQ" dirty="0">
                <a:hlinkClick r:id="rId11"/>
              </a:rPr>
              <a:t>سأفتقدك.</a:t>
            </a:r>
            <a:r>
              <a:rPr lang="ar-IQ" dirty="0"/>
              <a:t> </a:t>
            </a:r>
          </a:p>
          <a:p>
            <a:pPr algn="r" rtl="1"/>
            <a:r>
              <a:rPr lang="ar-IQ" dirty="0">
                <a:hlinkClick r:id="rId12"/>
              </a:rPr>
              <a:t>سأشتاق إليك.</a:t>
            </a:r>
            <a:endParaRPr lang="ar-IQ" dirty="0"/>
          </a:p>
          <a:p>
            <a:pPr algn="r" rtl="1"/>
            <a:r>
              <a:rPr lang="ar-IQ" u="sng" dirty="0">
                <a:hlinkClick r:id="rId13"/>
              </a:rPr>
              <a:t>سآخذه معي</a:t>
            </a:r>
            <a:endParaRPr lang="ar-IQ" u="sng" dirty="0"/>
          </a:p>
          <a:p>
            <a:pPr algn="r" rtl="1"/>
            <a:r>
              <a:rPr lang="ar-IQ" u="sng" dirty="0">
                <a:hlinkClick r:id="rId14"/>
              </a:rPr>
              <a:t>أنا خجول قليلاً.</a:t>
            </a:r>
            <a:endParaRPr lang="ar-IQ" u="sng" dirty="0"/>
          </a:p>
          <a:p>
            <a:pPr algn="r" rtl="1"/>
            <a:r>
              <a:rPr lang="ar-IQ" u="sng" dirty="0">
                <a:hlinkClick r:id="rId15"/>
              </a:rPr>
              <a:t>أنا تلميذ.</a:t>
            </a:r>
            <a:endParaRPr lang="ar-IQ" u="sng" dirty="0"/>
          </a:p>
          <a:p>
            <a:pPr algn="r" rtl="1"/>
            <a:endParaRPr lang="ar-IQ" dirty="0"/>
          </a:p>
        </p:txBody>
      </p:sp>
    </p:spTree>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endParaRPr lang="ar-IQ"/>
          </a:p>
        </p:txBody>
      </p:sp>
      <p:sp>
        <p:nvSpPr>
          <p:cNvPr id="83971" name="Content Placeholder 2"/>
          <p:cNvSpPr>
            <a:spLocks noGrp="1"/>
          </p:cNvSpPr>
          <p:nvPr>
            <p:ph idx="1"/>
          </p:nvPr>
        </p:nvSpPr>
        <p:spPr/>
        <p:txBody>
          <a:bodyPr/>
          <a:lstStyle/>
          <a:p>
            <a:r>
              <a:rPr lang="en-US"/>
              <a:t>4-tools</a:t>
            </a:r>
          </a:p>
          <a:p>
            <a:r>
              <a:rPr lang="en-US"/>
              <a:t>Books, equipement (typewriter, computer, rinnter,duplicator,photocopy machine), workspace, finances, dictionaries, lexicons, grammars, cultural discriptions…etc..</a:t>
            </a:r>
          </a:p>
        </p:txBody>
      </p:sp>
    </p:spTree>
    <p:extLst>
      <p:ext uri="{BB962C8B-B14F-4D97-AF65-F5344CB8AC3E}">
        <p14:creationId xmlns:p14="http://schemas.microsoft.com/office/powerpoint/2010/main" val="4179179126"/>
      </p:ext>
    </p:extLst>
  </p:cSld>
  <p:clrMapOvr>
    <a:masterClrMapping/>
  </p:clrMapOvr>
  <p:transition spd="slow">
    <p:push dir="u"/>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381001"/>
            <a:ext cx="8229600" cy="5745163"/>
          </a:xfrm>
        </p:spPr>
        <p:txBody>
          <a:bodyPr>
            <a:normAutofit fontScale="77500" lnSpcReduction="20000"/>
          </a:bodyPr>
          <a:lstStyle/>
          <a:p>
            <a:pPr algn="r" rtl="1"/>
            <a:r>
              <a:rPr lang="ar-IQ" u="sng" dirty="0">
                <a:hlinkClick r:id="rId2"/>
              </a:rPr>
              <a:t>أنا سائح.</a:t>
            </a:r>
            <a:endParaRPr lang="ar-IQ" u="sng" dirty="0"/>
          </a:p>
          <a:p>
            <a:pPr algn="r" rtl="1"/>
            <a:r>
              <a:rPr lang="ar-IQ" dirty="0">
                <a:hlinkClick r:id="rId3"/>
              </a:rPr>
              <a:t>أنا لستُ ذاهباً.</a:t>
            </a:r>
            <a:r>
              <a:rPr lang="ar-IQ" dirty="0"/>
              <a:t> </a:t>
            </a:r>
          </a:p>
          <a:p>
            <a:pPr algn="r" rtl="1"/>
            <a:r>
              <a:rPr lang="ar-IQ" u="sng" dirty="0">
                <a:hlinkClick r:id="rId4"/>
              </a:rPr>
              <a:t>أنا لستُ ذاهبة.</a:t>
            </a:r>
            <a:endParaRPr lang="ar-IQ" u="sng" dirty="0"/>
          </a:p>
          <a:p>
            <a:pPr algn="r" rtl="1"/>
            <a:r>
              <a:rPr lang="ar-IQ" dirty="0">
                <a:hlinkClick r:id="rId5"/>
              </a:rPr>
              <a:t>أنا لست سعيداً.</a:t>
            </a:r>
            <a:r>
              <a:rPr lang="ar-IQ" dirty="0"/>
              <a:t> </a:t>
            </a:r>
          </a:p>
          <a:p>
            <a:pPr algn="r" rtl="1"/>
            <a:r>
              <a:rPr lang="ar-IQ" u="sng" dirty="0">
                <a:hlinkClick r:id="rId6"/>
              </a:rPr>
              <a:t>أنا لستُ سعيدة.</a:t>
            </a:r>
            <a:endParaRPr lang="ar-IQ" u="sng" dirty="0"/>
          </a:p>
          <a:p>
            <a:pPr algn="r" rtl="1"/>
            <a:r>
              <a:rPr lang="ar-IQ" u="sng" dirty="0">
                <a:hlinkClick r:id="rId7"/>
              </a:rPr>
              <a:t>أنا لست متعباً.</a:t>
            </a:r>
            <a:endParaRPr lang="ar-IQ" u="sng" dirty="0"/>
          </a:p>
          <a:p>
            <a:pPr algn="r" rtl="1"/>
            <a:r>
              <a:rPr lang="ar-IQ" u="sng" dirty="0">
                <a:hlinkClick r:id="rId8"/>
              </a:rPr>
              <a:t>أنا شديد الملاحظة.</a:t>
            </a:r>
            <a:endParaRPr lang="ar-IQ" u="sng" dirty="0"/>
          </a:p>
          <a:p>
            <a:pPr algn="r" rtl="1"/>
            <a:r>
              <a:rPr lang="ar-IQ" u="sng" dirty="0">
                <a:hlinkClick r:id="rId9"/>
              </a:rPr>
              <a:t>إنني أتبع حمية.</a:t>
            </a:r>
            <a:endParaRPr lang="ar-IQ" u="sng" dirty="0"/>
          </a:p>
          <a:p>
            <a:pPr algn="r" rtl="1"/>
            <a:r>
              <a:rPr lang="ar-IQ" u="sng" dirty="0">
                <a:hlinkClick r:id="rId10"/>
              </a:rPr>
              <a:t>أنا متعب الآن.</a:t>
            </a:r>
            <a:endParaRPr lang="ar-IQ" u="sng" dirty="0"/>
          </a:p>
          <a:p>
            <a:pPr algn="r" rtl="1"/>
            <a:r>
              <a:rPr lang="ar-IQ" u="sng" dirty="0">
                <a:hlinkClick r:id="rId11"/>
              </a:rPr>
              <a:t>إنني مشغول جداً.</a:t>
            </a:r>
            <a:endParaRPr lang="ar-IQ" u="sng" dirty="0"/>
          </a:p>
          <a:p>
            <a:pPr algn="r" rtl="1"/>
            <a:r>
              <a:rPr lang="ar-IQ" u="sng" dirty="0">
                <a:hlinkClick r:id="rId12"/>
              </a:rPr>
              <a:t>أهذا واضح؟</a:t>
            </a:r>
            <a:endParaRPr lang="ar-IQ" u="sng" dirty="0"/>
          </a:p>
          <a:p>
            <a:pPr algn="r" rtl="1"/>
            <a:r>
              <a:rPr lang="ar-IQ" dirty="0">
                <a:hlinkClick r:id="rId13"/>
              </a:rPr>
              <a:t>هل هذا لكَ؟</a:t>
            </a:r>
            <a:r>
              <a:rPr lang="ar-IQ" dirty="0"/>
              <a:t> </a:t>
            </a:r>
          </a:p>
          <a:p>
            <a:pPr algn="r" rtl="1"/>
            <a:r>
              <a:rPr lang="ar-IQ" dirty="0">
                <a:hlinkClick r:id="rId14"/>
              </a:rPr>
              <a:t>هل ذلك يخصك؟</a:t>
            </a:r>
            <a:endParaRPr lang="ar-IQ" dirty="0"/>
          </a:p>
          <a:p>
            <a:pPr algn="r" rtl="1"/>
            <a:r>
              <a:rPr lang="ar-IQ" dirty="0">
                <a:hlinkClick r:id="rId15"/>
              </a:rPr>
              <a:t>إنها تمطر.</a:t>
            </a:r>
            <a:r>
              <a:rPr lang="ar-IQ" dirty="0"/>
              <a:t> </a:t>
            </a:r>
          </a:p>
          <a:p>
            <a:pPr algn="r" rtl="1"/>
            <a:r>
              <a:rPr lang="ar-IQ" u="sng" dirty="0">
                <a:hlinkClick r:id="rId16"/>
              </a:rPr>
              <a:t>الجو ممطر.</a:t>
            </a:r>
            <a:endParaRPr lang="ar-IQ" dirty="0"/>
          </a:p>
        </p:txBody>
      </p:sp>
    </p:spTree>
  </p:cSld>
  <p:clrMapOvr>
    <a:masterClrMapping/>
  </p:clrMapOvr>
  <p:transition spd="slow">
    <p:push dir="u"/>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normAutofit fontScale="92500" lnSpcReduction="20000"/>
          </a:bodyPr>
          <a:lstStyle/>
          <a:p>
            <a:pPr algn="r" rtl="1"/>
            <a:r>
              <a:rPr lang="ar-IQ" u="sng" dirty="0">
                <a:hlinkClick r:id="rId2"/>
              </a:rPr>
              <a:t>ليس ملكي</a:t>
            </a:r>
            <a:endParaRPr lang="ar-IQ" u="sng" dirty="0"/>
          </a:p>
          <a:p>
            <a:pPr algn="r" rtl="1"/>
            <a:r>
              <a:rPr lang="ar-IQ" u="sng" dirty="0">
                <a:hlinkClick r:id="rId3"/>
              </a:rPr>
              <a:t>لن يؤلم.</a:t>
            </a:r>
            <a:endParaRPr lang="ar-IQ" u="sng" dirty="0"/>
          </a:p>
          <a:p>
            <a:pPr algn="r" rtl="1"/>
            <a:r>
              <a:rPr lang="ar-IQ" u="sng" dirty="0">
                <a:hlinkClick r:id="rId4"/>
              </a:rPr>
              <a:t>إنه سر.</a:t>
            </a:r>
            <a:r>
              <a:rPr lang="ar-IQ" dirty="0"/>
              <a:t> </a:t>
            </a:r>
          </a:p>
          <a:p>
            <a:pPr algn="r" rtl="1"/>
            <a:r>
              <a:rPr lang="ar-IQ" u="sng" dirty="0">
                <a:hlinkClick r:id="rId5"/>
              </a:rPr>
              <a:t>إنهُ مزعج.</a:t>
            </a:r>
            <a:endParaRPr lang="ar-IQ" u="sng" dirty="0"/>
          </a:p>
          <a:p>
            <a:pPr algn="r" rtl="1"/>
            <a:r>
              <a:rPr lang="ar-IQ" dirty="0">
                <a:hlinkClick r:id="rId6"/>
              </a:rPr>
              <a:t>دخل الخريف.</a:t>
            </a:r>
            <a:r>
              <a:rPr lang="ar-IQ" dirty="0"/>
              <a:t> </a:t>
            </a:r>
          </a:p>
          <a:p>
            <a:pPr algn="r" rtl="1"/>
            <a:r>
              <a:rPr lang="ar-IQ" u="sng" dirty="0">
                <a:hlinkClick r:id="rId7"/>
              </a:rPr>
              <a:t>نحن في الخريف الآن.</a:t>
            </a:r>
            <a:endParaRPr lang="ar-IQ" u="sng" dirty="0"/>
          </a:p>
          <a:p>
            <a:pPr algn="r" rtl="1"/>
            <a:r>
              <a:rPr lang="ar-IQ" u="sng" dirty="0">
                <a:hlinkClick r:id="rId8"/>
              </a:rPr>
              <a:t>لقد تحسنت</a:t>
            </a:r>
            <a:endParaRPr lang="ar-IQ" u="sng" dirty="0"/>
          </a:p>
          <a:p>
            <a:pPr algn="r" rtl="1"/>
            <a:r>
              <a:rPr lang="ar-IQ" u="sng" dirty="0">
                <a:hlinkClick r:id="rId9"/>
              </a:rPr>
              <a:t>إنها كبيرة جداً.</a:t>
            </a:r>
            <a:endParaRPr lang="ar-IQ" dirty="0"/>
          </a:p>
        </p:txBody>
      </p:sp>
    </p:spTree>
  </p:cSld>
  <p:clrMapOvr>
    <a:masterClrMapping/>
  </p:clrMapOvr>
  <p:transition spd="slow">
    <p:push dir="u"/>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609600"/>
            <a:ext cx="8229600" cy="5715000"/>
          </a:xfrm>
        </p:spPr>
        <p:txBody>
          <a:bodyPr/>
          <a:lstStyle/>
          <a:p>
            <a:pPr algn="just" rtl="1"/>
            <a:r>
              <a:rPr lang="ar-IQ" dirty="0"/>
              <a:t>كورد قوربانیی درۆی مافی مرۆڤ و برای ئیمان و ئایینە، نەتەوەكانی سەردەست بە ناوی ئایینەوە خاكیان داگیركردووین، رەنگ و روخساری ئێمەیان وەك نەتەوە نەویستووە، وەك برای ئیمان و هاوئایینیش مامەڵەمان لەگەڵ نەكراوە، بە پێچەوانەوە، هەر كاتێك ویستبێتیان خەسڵەتی نەتەوەییمان شوێنبزر بكەن، شاڵاوی لەناوبردنی بەردەوامیان كردۆتە سەرمان،</a:t>
            </a:r>
          </a:p>
        </p:txBody>
      </p:sp>
    </p:spTree>
  </p:cSld>
  <p:clrMapOvr>
    <a:masterClrMapping/>
  </p:clrMapOvr>
  <p:transition spd="slow">
    <p:push dir="u"/>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609600"/>
            <a:ext cx="8229600" cy="5715000"/>
          </a:xfrm>
        </p:spPr>
        <p:txBody>
          <a:bodyPr/>
          <a:lstStyle/>
          <a:p>
            <a:pPr algn="just" rtl="1"/>
            <a:r>
              <a:rPr lang="ar-IQ" dirty="0"/>
              <a:t>چاکسازى راستەقینە پایەکانی حوکمڕانی و هەلومەرجی ژیانی هێمن و تەندروست لە کۆمەڵگەدا دەرەخسێنێ، دەتوانین راپەرینی بەهاری ساڵی 1991 ی خەڵکی کوردستان وەک گەورەترین چاکسازی سیاسی ئەژماربکەین، چونکە کۆتایی هات بە دەیان ساڵی ژێردەستەیی و هەژاری و بێ ناسنامەیی، بەجۆرێک هەرێمی کوردستانی گواستەوە بەرەو قۆناغی حوکمڕانی یاسایی و دیمۆکراسی، دوای تێپەربونی 27 ساڵ بەسەر ئازادى و حکومڕانی خۆماڵیدا، بەڕەچاوکردنی بارودۆخ و گۆڕانکارییەکانی کۆمەڵگە، وا دەخوازێت پێشکەوتنی زیاتر بێتەکایەوە، یەکەم هەنگاویش بەرەو پێشکەوتن دەستبردنە بۆ چاکسازی.</a:t>
            </a:r>
          </a:p>
        </p:txBody>
      </p:sp>
    </p:spTree>
  </p:cSld>
  <p:clrMapOvr>
    <a:masterClrMapping/>
  </p:clrMapOvr>
  <p:transition spd="slow">
    <p:push dir="u"/>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609600"/>
            <a:ext cx="8229600" cy="5715000"/>
          </a:xfrm>
        </p:spPr>
        <p:txBody>
          <a:bodyPr/>
          <a:lstStyle/>
          <a:p>
            <a:r>
              <a:rPr lang="ar-IQ" dirty="0"/>
              <a:t> چاکسازى بەندە بە ئاستی رۆشنبیری و پێشکەتنی کۆمەڵگەوە، لە هیچ قۆناغێکى مێژوودا، پڕۆسەی چاکسازی بێ گیروگرفت نابێت لەبەر ئەوەى بەرژەوەندى نارەواى هەندێ کەس دەکەوێتە مەترسییەوە، ئیتر دەست دەکەن بە نارەزایی لابەلا، دڵگرانبوونی رێژەیەکی کەمی خەڵک، بەڵام هەر هەنگاوێکى راستەقینە بەرەو چاکسازى، یەکسان دەبێت بە بەرزبوونەوەی کێرڤی رازیبوونى جەماوەر و جوانترکردنی دەسەڵات. </a:t>
            </a:r>
            <a:br>
              <a:rPr lang="ar-IQ" dirty="0"/>
            </a:br>
            <a:r>
              <a:rPr lang="ar-IQ" dirty="0"/>
              <a:t>چاکسازی پێویستی بە زەمینەیەکی لە بار هەیە، هەرێمی کوردستان بە قۆناغێکی زۆر سەخت و دژواردا تێپەڕدەبێت، وەک هەر شوێنێکى دیکەی ئەم جیهانە پێویستی بە چاکسازی و پێداچوونەوە هەیە. </a:t>
            </a:r>
          </a:p>
        </p:txBody>
      </p:sp>
    </p:spTree>
  </p:cSld>
  <p:clrMapOvr>
    <a:masterClrMapping/>
  </p:clrMapOvr>
  <p:transition spd="slow">
    <p:push dir="u"/>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609600"/>
            <a:ext cx="8229600" cy="5715000"/>
          </a:xfrm>
        </p:spPr>
        <p:txBody>
          <a:bodyPr/>
          <a:lstStyle/>
          <a:p>
            <a:r>
              <a:rPr lang="ar-IQ" dirty="0"/>
              <a:t>دخلت وسائل التواصل الاجتماعي كمصدر ثقافي جديد ومؤثر في تحديد توجهات ورؤى المجتمع وتكوين ثقافة منفتحة تتفاعل مع الجديد وتعيد صياغة الآراء القديمة بما يوافق الوقت الحالي. ومثلت هذه الوسائل بوابة متنوعة لتبادل الآراء ومناقشة الأفكار عبر تواصل مكتوب يشارك فيه الجميع دون النظر للخلفيات الثقافية أو القناعات الخاصة</a:t>
            </a:r>
          </a:p>
        </p:txBody>
      </p:sp>
    </p:spTree>
  </p:cSld>
  <p:clrMapOvr>
    <a:masterClrMapping/>
  </p:clrMapOvr>
  <p:transition spd="slow">
    <p:push dir="u"/>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229600" cy="1313688"/>
          </a:xfrm>
        </p:spPr>
        <p:txBody>
          <a:bodyPr>
            <a:normAutofit/>
          </a:bodyPr>
          <a:lstStyle/>
          <a:p>
            <a:r>
              <a:rPr lang="ar-IQ" dirty="0"/>
              <a:t>مساهمة الشعر في الضبط الاجتماعي</a:t>
            </a:r>
            <a:br>
              <a:rPr lang="ar-IQ" dirty="0"/>
            </a:br>
            <a:endParaRPr lang="ar-IQ" dirty="0"/>
          </a:p>
        </p:txBody>
      </p:sp>
      <p:sp>
        <p:nvSpPr>
          <p:cNvPr id="3" name="Content Placeholder 2"/>
          <p:cNvSpPr>
            <a:spLocks noGrp="1"/>
          </p:cNvSpPr>
          <p:nvPr>
            <p:ph idx="1"/>
          </p:nvPr>
        </p:nvSpPr>
        <p:spPr>
          <a:xfrm>
            <a:off x="1981200" y="1219200"/>
            <a:ext cx="8229600" cy="5105400"/>
          </a:xfrm>
        </p:spPr>
        <p:txBody>
          <a:bodyPr>
            <a:normAutofit lnSpcReduction="10000"/>
          </a:bodyPr>
          <a:lstStyle/>
          <a:p>
            <a:pPr algn="just" rtl="1"/>
            <a:r>
              <a:rPr lang="ar-IQ" dirty="0"/>
              <a:t>من المعروف في الحياة الاجتماعية سواء حضرية أو بدوية، مدنية أو قروية، أن المجتمع ينضبط في تفاعله وحياته، وتستقيم أموره وأحواله وتصلح علاقات أفراده مع بعضهم من خلال المبادئ السليمة التي يتبعها، وما ينطلق منه مما نسميه سلوم، أو بالأصح مسلمات، وهي التي يراها أفراد ذلك المجتمع ضرورية لاستقراره، وأخذه بالطيب من الأفعال والأقوال والتعامل. والمجتمع يضبط نفسه بنفسه من خلال مراقبته الشديدة والدائمة، ويحرص على أن تكون مسيرته وفق المبادئ والثوابت وما ينبثق منها من عادات طيبة، ولا يسمح بمخالفة الصواب أو انتشار الخطأ، حتى أن عين المجتمع تعد من أهل الضوابط التي يمكن أن نسميها عين الرقيب الاجتماعي. وتعد عين الرقيب أقوى كلما كان المجتمع أصغر وأقل عدداً، كما أن ذلك الضبط يتدرج شدة وقوة من البادية إلى الريف والقرية ثم المدينة، ثم يحتاج إلى قوانين ونظم تضبط كلما عجزت أو ضعفت عين الرقيب الاجتماعي. وفي الماضي كان المجتمع أكثر حرصاً وصرامة وضبطاً ومحافظة على ما يعتبر "سلوم" ومسلمات ومواجيب لا يسمح بالتفريط في شيء منها ولا يزال ذلك كذلك وإن خف مع تسلم القوانين والأنظمة زمام أمر الضبط فخف الضبط النابع من المجتمع على نفسه. هذه السلوم في مجموعها مهمة يحتاجها الجميع، مثل إكرام الضيف واحترام الآخرين وتقدير الكلمة والمجالس والمواقف المشرفة ورفض الخيانة ومنع الاعتداء والظلم وحفظ الجوار وإجارة الضعيف ونصرته.</a:t>
            </a:r>
          </a:p>
        </p:txBody>
      </p:sp>
    </p:spTree>
  </p:cSld>
  <p:clrMapOvr>
    <a:masterClrMapping/>
  </p:clrMapOvr>
  <p:transition spd="slow">
    <p:push dir="u"/>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533400"/>
            <a:ext cx="8229600" cy="5791200"/>
          </a:xfrm>
        </p:spPr>
        <p:txBody>
          <a:bodyPr>
            <a:normAutofit fontScale="77500" lnSpcReduction="20000"/>
          </a:bodyPr>
          <a:lstStyle/>
          <a:p>
            <a:r>
              <a:rPr lang="ar-IQ" dirty="0"/>
              <a:t>من المعروف في الحياة الاجتماعية سواء حضرية أو بدوية، مدنية أو قروية، أن المجتمع ينضبط في تفاعله وحياته، وتستقيم أموره وأحواله وتصلح علاقات أفراده مع بعضهم من خلال المبادئ السليمة التي يتبعها، وما ينطلق منه مما نسميه سلوم، أو بالأصح مسلمات، وهي التي يراها أفراد ذلك المجتمع ضرورية لاستقراره، وأخذه بالطيب من الأفعال والأقوال والتعامل. والمجتمع يضبط نفسه بنفسه من خلال مراقبته الشديدة والدائمة، ويحرص على أن تكون مسيرته وفق المبادئ والثوابت وما ينبثق منها من عادات طيبة، ولا يسمح بمخالفة الصواب أو انتشار الخطأ، حتى أن عين المجتمع تعد من أهل الضوابط التي يمكن أن نسميها عين الرقيب الاجتماعي. وتعد عين الرقيب أقوى كلما كان المجتمع أصغر وأقل عدداً، كما أن ذلك الضبط يتدرج شدة وقوة من البادية إلى الريف والقرية ثم المدينة، ثم يحتاج إلى قوانين ونظم تضبط كلما عجزت أو ضعفت عين الرقيب الاجتماعي. وفي الماضي كان المجتمع أكثر حرصاً وصرامة وضبطاً ومحافظة على ما يعتبر "سلوم" ومسلمات ومواجيب لا يسمح بالتفريط في شيء منها ولا يزال ذلك كذلك وإن خف مع تسلم القوانين والأنظمة زمام أمر الضبط فخف الضبط النابع من المجتمع على نفسه. هذه السلوم في مجموعها مهمة يحتاجها الجميع، مثل إكرام الضيف واحترام الآخرين وتقدير الكلمة والمجالس والمواقف المشرفة ورفض الخيانة ومنع الاعتداء والظلم وحفظ الجوار وإجارة الضعيف ونصرته.</a:t>
            </a:r>
          </a:p>
          <a:p>
            <a:r>
              <a:rPr lang="ar-IQ" dirty="0"/>
              <a:t>والشعر قناة تعبيرية كانت ولا تزال تهتم بكل ما يساند الضبط الاجتماعي ويحافظ على الثوابت، ويوصي بها، ويقرب المعاني للمتلقي بحيث يؤثر فيه إيجاباً، ويشيد بالأعمال التي ترفع من شأن الفرد وأهله والوطن والمجتمع وتثني القصائد على من يكون حاضراً في كل ما يحتاجه المجتمع مضحياً بالنفيس في سبيل تحقيق كل الخصال الطيبة لا يبخل بماله ولا بجاهه ولا بجهده، كما يرفض الشعر في مضامينه كل من يكون أنانيناً بخيلاً متقاعساً عن الواجب الذي تفرضه المواقف، ويذم كل من يكون معول هدم يعاني منه مجتمعه، كمن ينقل النمائم أو يروج الشائعات أو يسعى في خراب ذات البين أو لا تكون لديه الحمية الحميدة والنخوة، والهدف من ذلك كله تعزيز الجوانب الإيجابية، وتقوية الصف فيكون لمجتمع مثل هذا هيبته وعزته، وبقاؤه قوياً متماسكاً لا تضعفه هجمة من عدو من خارجه، ولا يهدده من الداخل مغرض أو جاهل أو غافل أو ناقص معرفة ومستهتر. وعلى هذا فالشعر وحرص الشاعر قام بدور مهم في عملية الضبط الاجتماعي، بل وقام بدوره المهم في هذا المجال، وساهم فيما ينفع، ووظفت الموهبة الشعرية في محلها ولخدمة تماسك المجتمع.</a:t>
            </a:r>
          </a:p>
          <a:p>
            <a:endParaRPr lang="ar-IQ" dirty="0"/>
          </a:p>
        </p:txBody>
      </p:sp>
    </p:spTree>
  </p:cSld>
  <p:clrMapOvr>
    <a:masterClrMapping/>
  </p:clrMapOvr>
  <p:transition spd="slow">
    <p:push dir="u"/>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dirty="0"/>
          </a:p>
        </p:txBody>
      </p:sp>
      <p:sp>
        <p:nvSpPr>
          <p:cNvPr id="3" name="Content Placeholder 2"/>
          <p:cNvSpPr>
            <a:spLocks noGrp="1"/>
          </p:cNvSpPr>
          <p:nvPr>
            <p:ph idx="1"/>
          </p:nvPr>
        </p:nvSpPr>
        <p:spPr/>
        <p:txBody>
          <a:bodyPr>
            <a:normAutofit fontScale="85000" lnSpcReduction="20000"/>
          </a:bodyPr>
          <a:lstStyle/>
          <a:p>
            <a:pPr algn="r" rtl="1"/>
            <a:r>
              <a:rPr lang="ar-IQ" dirty="0"/>
              <a:t>راهێنانە وەرزشییەكان سووڕی خوێنت چالاكتر دەكەن و یارمەتیت دەدەن بۆ خۆرزگاركردن لە ژەهرەكان</a:t>
            </a:r>
            <a:br>
              <a:rPr lang="ar-IQ" dirty="0"/>
            </a:br>
            <a:r>
              <a:rPr lang="ar-IQ" dirty="0"/>
              <a:t>لەشی مرۆڤ بەشێوەیەك دروست كراوە كە بەئاسانی جوڵە بكات، رەنگە شێوازی ژیانی ئێستا پڕ بێت لە دانیشتن و كەمجوڵانەوە، ئەوانەش لە زۆرێك لە حاڵەتەكان قەڵەوی و نەخۆشییەكانی دڵ و شەكرە و بەرزیی پاڵەپەستۆی خوێن و هەوكردنی جومگەكان و خەمۆكی دروست دەكەن.</a:t>
            </a:r>
            <a:br>
              <a:rPr lang="ar-IQ" dirty="0"/>
            </a:br>
            <a:r>
              <a:rPr lang="ar-IQ" dirty="0"/>
              <a:t>لێرەدا گرنگی وەرزشكردن بەشێوەیەكی رێك و رێكخراو وەك بەشێك لە ژیانت دیار دەكەوێت، جا ئەگەر بتەوێت كە كێش ون بكەیت یان نا، لێرەدا گرنگە بیزانیت كە ئەنجامدانی وەرزش رێگەیەك نییە، یان نابێت تەنیا رێگەیەك بێت بۆ گەیشتن بەئامانجێكی دیاریكراو، بەڵكو گرنگتر ئەوەیە كە هەموو ژیانت ئەنجامی بدەیت و خۆی لەخۆیدا ببێتە مەبەست.</a:t>
            </a:r>
            <a:br>
              <a:rPr lang="ar-IQ" dirty="0"/>
            </a:br>
            <a:r>
              <a:rPr lang="ar-IQ" dirty="0"/>
              <a:t>لەشی مرۆڤ لە كاتی میتابۆڵیسم چەند مادەیەكی ژەهراوی لە لەشدا دروست دەكات و بەرهەمی دێنێت، كە پێویستە زوو بچنە دەرەوەی لەش و سووڕی خوێن بەشێكی زۆری ئەو ئەركەی لەسەرە، بۆیە باشتركردنی سووڕی خوێن باشترین رێگەیە بۆ رزگاربوون لەو ژەهرانە.</a:t>
            </a:r>
            <a:br>
              <a:rPr lang="ar-IQ" dirty="0"/>
            </a:br>
            <a:r>
              <a:rPr lang="ar-IQ" dirty="0"/>
              <a:t>لەكاتی پاڵنانی بەخوێن بۆ هەموو بەشەكانی لەش و بەپەستانێكی بەرزەوە، بەهۆی گوڕی ئەو خوێنە هاتووە پەلەكان لە مادە ژەهراوییەكان پاك دەبنەوە، هەروەها ئارەقەكردن رێگەیەكی زۆرباشە بۆ رزگاربوونت لەو مادانە لە رێگەی پێستەوە.</a:t>
            </a:r>
          </a:p>
        </p:txBody>
      </p:sp>
      <p:pic>
        <p:nvPicPr>
          <p:cNvPr id="2050" name="Picture 2" descr="C:\Users\sidra\Desktop\Desktop 2017-2018\Translation 1\ba1b7eb9b8ad142948e3b9dce300b4c6_L.jpg"/>
          <p:cNvPicPr>
            <a:picLocks noChangeAspect="1" noChangeArrowheads="1"/>
          </p:cNvPicPr>
          <p:nvPr/>
        </p:nvPicPr>
        <p:blipFill>
          <a:blip r:embed="rId2" cstate="print"/>
          <a:srcRect/>
          <a:stretch>
            <a:fillRect/>
          </a:stretch>
        </p:blipFill>
        <p:spPr bwMode="auto">
          <a:xfrm>
            <a:off x="3276600" y="0"/>
            <a:ext cx="5715000" cy="1828800"/>
          </a:xfrm>
          <a:prstGeom prst="rect">
            <a:avLst/>
          </a:prstGeom>
          <a:noFill/>
        </p:spPr>
      </p:pic>
    </p:spTree>
  </p:cSld>
  <p:clrMapOvr>
    <a:masterClrMapping/>
  </p:clrMapOvr>
  <p:transition spd="slow">
    <p:push dir="u"/>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normAutofit fontScale="55000" lnSpcReduction="20000"/>
          </a:bodyPr>
          <a:lstStyle/>
          <a:p>
            <a:pPr algn="r" rtl="1"/>
            <a:r>
              <a:rPr lang="ar-IQ" dirty="0"/>
              <a:t>بۆیە لێرەدا راهێنانە وەرزشییەكان كە سووڕی خوێنت چالاكتر دەكەن و وات لێ دەكەن ئارەقەی زۆر بكەیت یارمەتیت دەدەن بۆ خۆرزگاركردن لە ژەهرەكان، واتە هەمان كاریگەری ساونایان دەبێت، بەڵام رەچاوی ئەوەش بكە كە نابێت وەرزش لە شوێنی پیس بەدووكەڵی ماشێن و ئۆتۆمبێل ئەنجام بدەیت. </a:t>
            </a:r>
            <a:br>
              <a:rPr lang="ar-IQ" dirty="0"/>
            </a:br>
            <a:r>
              <a:rPr lang="ar-IQ" dirty="0"/>
              <a:t>چەند هۆكارێكی تر كە وات لێ دەكەن وەرزش بكەیت:-</a:t>
            </a:r>
            <a:br>
              <a:rPr lang="ar-IQ" dirty="0"/>
            </a:br>
            <a:r>
              <a:rPr lang="ar-IQ" dirty="0"/>
              <a:t>1-وەرزش پرۆسەی میتابۆلیسم لە لەش زیاتر دەكات و كێشت كەم دەبێتەوە.</a:t>
            </a:r>
            <a:br>
              <a:rPr lang="ar-IQ" dirty="0"/>
            </a:br>
            <a:r>
              <a:rPr lang="ar-IQ" dirty="0"/>
              <a:t>2-تێكڕای لێدانی دڵ زیاتر دەبێت و دڵ ناچار نابێت بەوپەڕی توانای كار بۆ پاڵنانی خوێن بۆ هەموو لەش بكات.</a:t>
            </a:r>
            <a:br>
              <a:rPr lang="ar-IQ" dirty="0"/>
            </a:br>
            <a:r>
              <a:rPr lang="ar-IQ" dirty="0"/>
              <a:t>3-باشتركردنی سووڕی خوێن.</a:t>
            </a:r>
            <a:br>
              <a:rPr lang="ar-IQ" dirty="0"/>
            </a:br>
            <a:r>
              <a:rPr lang="ar-IQ" dirty="0"/>
              <a:t>4-ئاستی بەرزی پەستانی خوێنی بۆ ئاستی ئاسایی دەگەڕێنێتەوە.</a:t>
            </a:r>
            <a:br>
              <a:rPr lang="ar-IQ" dirty="0"/>
            </a:br>
            <a:r>
              <a:rPr lang="ar-IQ" dirty="0"/>
              <a:t>5-رێژەی كۆلیسترۆلی خوێن رێك دەخات و كار بۆ كەمكردنەوەی كۆلیسترۆلی زیانبەخش و زیادكردنی سوودبەخشەكەی دەكات.</a:t>
            </a:r>
            <a:br>
              <a:rPr lang="ar-IQ" dirty="0"/>
            </a:br>
            <a:r>
              <a:rPr lang="ar-IQ" dirty="0"/>
              <a:t>6-سیستەمی بەرگری لەش كاراتر و بەتواناتر دەكات.</a:t>
            </a:r>
            <a:br>
              <a:rPr lang="ar-IQ" dirty="0"/>
            </a:br>
            <a:r>
              <a:rPr lang="ar-IQ" dirty="0"/>
              <a:t>7-هەستیاری لەش بۆ ئەنسۆلین باشتر دەكات و رێگری لە تووشبوون بەنەخۆشی شەكرە دەكات.</a:t>
            </a:r>
            <a:br>
              <a:rPr lang="ar-IQ" dirty="0"/>
            </a:br>
            <a:r>
              <a:rPr lang="ar-IQ" dirty="0"/>
              <a:t>8-هێزی ماسولكە و توانا و بەرگەگرتنی لەش زیاتر دەكات.</a:t>
            </a:r>
            <a:br>
              <a:rPr lang="ar-IQ" dirty="0"/>
            </a:br>
            <a:r>
              <a:rPr lang="ar-IQ" dirty="0"/>
              <a:t>9-هاوسەنگی لەش باشتر دەكات.</a:t>
            </a:r>
            <a:br>
              <a:rPr lang="ar-IQ" dirty="0"/>
            </a:br>
            <a:r>
              <a:rPr lang="ar-IQ" dirty="0"/>
              <a:t>10-ماسولكەكانی دەوری جومگەكان بەهێزتر دەكات و لەزیان دەیانپارێزێت. </a:t>
            </a:r>
            <a:br>
              <a:rPr lang="ar-IQ" dirty="0"/>
            </a:br>
            <a:r>
              <a:rPr lang="ar-IQ" dirty="0"/>
              <a:t>11-ئەگەری تووشبوون بەخەمۆكی و نیگەرانی و دڵەراوكێ كەم دەكاتەوە.</a:t>
            </a:r>
            <a:br>
              <a:rPr lang="ar-IQ" dirty="0"/>
            </a:br>
            <a:r>
              <a:rPr lang="ar-IQ" dirty="0"/>
              <a:t>12-راهاتن لەگەڵ پاڵەستۆی ژیان.</a:t>
            </a:r>
            <a:br>
              <a:rPr lang="ar-IQ" dirty="0"/>
            </a:br>
            <a:r>
              <a:rPr lang="ar-IQ" dirty="0"/>
              <a:t>13-باری نووستن باشتر دەكات.</a:t>
            </a:r>
            <a:br>
              <a:rPr lang="ar-IQ" dirty="0"/>
            </a:br>
            <a:r>
              <a:rPr lang="ar-IQ" dirty="0"/>
              <a:t>14-یارمەتیت دەدات بۆ ونكردنی كێش و سەركەوتنی ریجیمی خۆراك.</a:t>
            </a:r>
            <a:br>
              <a:rPr lang="ar-IQ" dirty="0"/>
            </a:br>
            <a:r>
              <a:rPr lang="ar-IQ" dirty="0"/>
              <a:t>15-لە تەمبەڵی رزگارت دەبێت و هەست دەكەیت كە كەسێكی تەندروستیت.</a:t>
            </a:r>
          </a:p>
        </p:txBody>
      </p:sp>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D3AAA-E72C-5EAC-1C80-64F00265FA70}"/>
              </a:ext>
            </a:extLst>
          </p:cNvPr>
          <p:cNvSpPr>
            <a:spLocks noGrp="1"/>
          </p:cNvSpPr>
          <p:nvPr>
            <p:ph type="title"/>
          </p:nvPr>
        </p:nvSpPr>
        <p:spPr/>
        <p:txBody>
          <a:bodyPr>
            <a:normAutofit/>
          </a:bodyPr>
          <a:lstStyle/>
          <a:p>
            <a:r>
              <a:rPr lang="en-US" b="1" kern="0" spc="-5" dirty="0">
                <a:effectLst/>
                <a:latin typeface="Times New Roman" panose="02020603050405020304" pitchFamily="18" charset="0"/>
                <a:ea typeface="Times New Roman" panose="02020603050405020304" pitchFamily="18" charset="0"/>
              </a:rPr>
              <a:t>Recall</a:t>
            </a:r>
            <a:r>
              <a:rPr lang="en-US" b="1" kern="0" spc="-15" dirty="0">
                <a:effectLst/>
                <a:latin typeface="Times New Roman" panose="02020603050405020304" pitchFamily="18" charset="0"/>
                <a:ea typeface="Times New Roman" panose="02020603050405020304" pitchFamily="18" charset="0"/>
              </a:rPr>
              <a:t> </a:t>
            </a:r>
            <a:r>
              <a:rPr lang="en-US" b="1" kern="0" spc="-5" dirty="0">
                <a:effectLst/>
                <a:latin typeface="Times New Roman" panose="02020603050405020304" pitchFamily="18" charset="0"/>
                <a:ea typeface="Times New Roman" panose="02020603050405020304" pitchFamily="18" charset="0"/>
              </a:rPr>
              <a:t>of</a:t>
            </a:r>
            <a:r>
              <a:rPr lang="en-US" b="1" kern="0" spc="15" dirty="0">
                <a:effectLst/>
                <a:latin typeface="Times New Roman" panose="02020603050405020304" pitchFamily="18" charset="0"/>
                <a:ea typeface="Times New Roman" panose="02020603050405020304" pitchFamily="18" charset="0"/>
              </a:rPr>
              <a:t> </a:t>
            </a:r>
            <a:r>
              <a:rPr lang="en-US" b="1" kern="0" spc="-5" dirty="0">
                <a:effectLst/>
                <a:latin typeface="Times New Roman" panose="02020603050405020304" pitchFamily="18" charset="0"/>
                <a:ea typeface="Times New Roman" panose="02020603050405020304" pitchFamily="18" charset="0"/>
              </a:rPr>
              <a:t>Procedures of</a:t>
            </a:r>
            <a:r>
              <a:rPr lang="en-US" b="1" kern="0" spc="15" dirty="0">
                <a:effectLst/>
                <a:latin typeface="Times New Roman" panose="02020603050405020304" pitchFamily="18" charset="0"/>
                <a:ea typeface="Times New Roman" panose="02020603050405020304" pitchFamily="18" charset="0"/>
              </a:rPr>
              <a:t> </a:t>
            </a:r>
            <a:r>
              <a:rPr lang="en-US" b="1" kern="0" spc="-5" dirty="0">
                <a:effectLst/>
                <a:latin typeface="Times New Roman" panose="02020603050405020304" pitchFamily="18" charset="0"/>
                <a:ea typeface="Times New Roman" panose="02020603050405020304" pitchFamily="18" charset="0"/>
              </a:rPr>
              <a:t>Translation</a:t>
            </a:r>
            <a:br>
              <a:rPr lang="en-US" b="1" kern="0" spc="-5" dirty="0">
                <a:effectLst/>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B7B2FD17-45ED-D1BA-B051-33301CE2184E}"/>
              </a:ext>
            </a:extLst>
          </p:cNvPr>
          <p:cNvSpPr>
            <a:spLocks noGrp="1"/>
          </p:cNvSpPr>
          <p:nvPr>
            <p:ph idx="1"/>
          </p:nvPr>
        </p:nvSpPr>
        <p:spPr/>
        <p:txBody>
          <a:bodyPr/>
          <a:lstStyle/>
          <a:p>
            <a:r>
              <a:rPr lang="en-GB" dirty="0"/>
              <a:t>1-</a:t>
            </a:r>
            <a:r>
              <a:rPr lang="en-US" sz="1800" b="1" kern="0" spc="-5" dirty="0">
                <a:effectLst/>
                <a:latin typeface="Times New Roman" panose="02020603050405020304" pitchFamily="18" charset="0"/>
                <a:ea typeface="Times New Roman" panose="02020603050405020304" pitchFamily="18" charset="0"/>
              </a:rPr>
              <a:t>Beyond</a:t>
            </a:r>
            <a:r>
              <a:rPr lang="en-US" sz="1800" b="1" kern="0" spc="10" dirty="0">
                <a:effectLst/>
                <a:latin typeface="Times New Roman" panose="02020603050405020304" pitchFamily="18" charset="0"/>
                <a:ea typeface="Times New Roman" panose="02020603050405020304" pitchFamily="18" charset="0"/>
              </a:rPr>
              <a:t> </a:t>
            </a:r>
            <a:r>
              <a:rPr lang="en-US" sz="1800" b="1" kern="0" spc="-5" dirty="0">
                <a:effectLst/>
                <a:latin typeface="Times New Roman" panose="02020603050405020304" pitchFamily="18" charset="0"/>
                <a:ea typeface="Times New Roman" panose="02020603050405020304" pitchFamily="18" charset="0"/>
              </a:rPr>
              <a:t>the</a:t>
            </a:r>
            <a:r>
              <a:rPr lang="en-US" sz="1800" b="1" kern="0" spc="20" dirty="0">
                <a:effectLst/>
                <a:latin typeface="Times New Roman" panose="02020603050405020304" pitchFamily="18" charset="0"/>
                <a:ea typeface="Times New Roman" panose="02020603050405020304" pitchFamily="18" charset="0"/>
              </a:rPr>
              <a:t> </a:t>
            </a:r>
            <a:r>
              <a:rPr lang="en-US" sz="1800" b="1" kern="0" spc="-5" dirty="0">
                <a:effectLst/>
                <a:latin typeface="Times New Roman" panose="02020603050405020304" pitchFamily="18" charset="0"/>
                <a:ea typeface="Times New Roman" panose="02020603050405020304" pitchFamily="18" charset="0"/>
              </a:rPr>
              <a:t>Dictionary</a:t>
            </a:r>
          </a:p>
          <a:p>
            <a:r>
              <a:rPr lang="en-US" dirty="0"/>
              <a:t>2-</a:t>
            </a:r>
            <a:r>
              <a:rPr lang="en-US" sz="1800" b="1" kern="0" spc="-5" dirty="0">
                <a:effectLst/>
                <a:latin typeface="Times New Roman" panose="02020603050405020304" pitchFamily="18" charset="0"/>
                <a:ea typeface="Times New Roman" panose="02020603050405020304" pitchFamily="18" charset="0"/>
              </a:rPr>
              <a:t>The</a:t>
            </a:r>
            <a:r>
              <a:rPr lang="en-US" sz="1800" b="1" kern="0" spc="5" dirty="0">
                <a:effectLst/>
                <a:latin typeface="Times New Roman" panose="02020603050405020304" pitchFamily="18" charset="0"/>
                <a:ea typeface="Times New Roman" panose="02020603050405020304" pitchFamily="18" charset="0"/>
              </a:rPr>
              <a:t> </a:t>
            </a:r>
            <a:r>
              <a:rPr lang="en-US" sz="1800" b="1" kern="0" spc="-5" dirty="0">
                <a:effectLst/>
                <a:latin typeface="Times New Roman" panose="02020603050405020304" pitchFamily="18" charset="0"/>
                <a:ea typeface="Times New Roman" panose="02020603050405020304" pitchFamily="18" charset="0"/>
              </a:rPr>
              <a:t>Importance</a:t>
            </a:r>
            <a:r>
              <a:rPr lang="en-US" sz="1800" b="1" kern="0" spc="20" dirty="0">
                <a:effectLst/>
                <a:latin typeface="Times New Roman" panose="02020603050405020304" pitchFamily="18" charset="0"/>
                <a:ea typeface="Times New Roman" panose="02020603050405020304" pitchFamily="18" charset="0"/>
              </a:rPr>
              <a:t> </a:t>
            </a:r>
            <a:r>
              <a:rPr lang="en-US" sz="1800" b="1" kern="0" spc="-5" dirty="0">
                <a:effectLst/>
                <a:latin typeface="Times New Roman" panose="02020603050405020304" pitchFamily="18" charset="0"/>
                <a:ea typeface="Times New Roman" panose="02020603050405020304" pitchFamily="18" charset="0"/>
              </a:rPr>
              <a:t>of</a:t>
            </a:r>
            <a:r>
              <a:rPr lang="en-US" sz="1800" b="1" kern="0" spc="10" dirty="0">
                <a:effectLst/>
                <a:latin typeface="Times New Roman" panose="02020603050405020304" pitchFamily="18" charset="0"/>
                <a:ea typeface="Times New Roman" panose="02020603050405020304" pitchFamily="18" charset="0"/>
              </a:rPr>
              <a:t> </a:t>
            </a:r>
            <a:r>
              <a:rPr lang="en-US" sz="1800" b="1" kern="0" spc="-5" dirty="0">
                <a:effectLst/>
                <a:latin typeface="Times New Roman" panose="02020603050405020304" pitchFamily="18" charset="0"/>
                <a:ea typeface="Times New Roman" panose="02020603050405020304" pitchFamily="18" charset="0"/>
              </a:rPr>
              <a:t>Context</a:t>
            </a:r>
          </a:p>
          <a:p>
            <a:endParaRPr lang="en-US" dirty="0"/>
          </a:p>
        </p:txBody>
      </p:sp>
    </p:spTree>
    <p:extLst>
      <p:ext uri="{BB962C8B-B14F-4D97-AF65-F5344CB8AC3E}">
        <p14:creationId xmlns:p14="http://schemas.microsoft.com/office/powerpoint/2010/main" val="549227896"/>
      </p:ext>
    </p:extLst>
  </p:cSld>
  <p:clrMapOvr>
    <a:masterClrMapping/>
  </p:clrMapOvr>
  <p:transition spd="slow">
    <p:push dir="u"/>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dirty="0"/>
          </a:p>
        </p:txBody>
      </p:sp>
      <p:sp>
        <p:nvSpPr>
          <p:cNvPr id="3" name="Content Placeholder 2"/>
          <p:cNvSpPr>
            <a:spLocks noGrp="1"/>
          </p:cNvSpPr>
          <p:nvPr>
            <p:ph idx="1"/>
          </p:nvPr>
        </p:nvSpPr>
        <p:spPr/>
        <p:txBody>
          <a:bodyPr>
            <a:normAutofit fontScale="77500" lnSpcReduction="20000"/>
          </a:bodyPr>
          <a:lstStyle/>
          <a:p>
            <a:pPr algn="just"/>
            <a:r>
              <a:rPr lang="ar-IQ" dirty="0"/>
              <a:t>كثيراً ما يتساءل أحد الوالدين كيف أمنع طفلي من أفساد كل ما يقع بين يديه؟ ومعظم الأطفال مفسدون ، كأنما موارد أهلهم لا تنتهي ، أو كأنما ليس هناك غد.</a:t>
            </a:r>
            <a:br>
              <a:rPr lang="ar-IQ" dirty="0"/>
            </a:br>
            <a:r>
              <a:rPr lang="ar-IQ" dirty="0"/>
              <a:t>يقضم الطفل من تفاجئه قضمة ثم يدعها ، أو يبرقش صفحة من الأوراق ببقع الحبر أو بخطوط يخطها بقلم الرصاص، أو يفسد اللعبة التي طالما ألح في طلبها ثم يلقي بها جانباً.. كل تلك الأمثلة من الأفساد تقلق الآباء وتزيد سلسلة المهملات ثقلاً، ومع ذلك فعلاج هذا الموقف في أيادي</a:t>
            </a:r>
            <a:br>
              <a:rPr lang="ar-IQ" dirty="0"/>
            </a:br>
            <a:r>
              <a:rPr lang="ar-IQ" dirty="0"/>
              <a:t> الآباء.فعادات الآباء تصبح جزءاً من نموذج حياة الطفل ، حتى تلك العادات التي لايريد له والداه الاتصاف بها. وليست هناك فائدة من أن (يناكف) الوالدان طفلهما لسوء استخدامه كل ما يقدم له.</a:t>
            </a:r>
            <a:br>
              <a:rPr lang="ar-IQ" dirty="0"/>
            </a:br>
            <a:r>
              <a:rPr lang="ar-IQ" dirty="0"/>
              <a:t>وإذا كان يرى أن والديه نفسيهما لايقيمان وزناً بما يملكان .. فالأب الذي يهمل أدواته حتى تصدأ ، والأم التي تستسهل أستخدام المشابك بدلاً من الأزرار في ثيابها، إنما يضربان مثلاً يلقي الأثر في الطفل نفسه.</a:t>
            </a:r>
            <a:br>
              <a:rPr lang="ar-IQ" dirty="0"/>
            </a:br>
            <a:r>
              <a:rPr lang="ar-IQ" dirty="0"/>
              <a:t> فإذا أردت أن تعود طفلك أحسن استخدام مقتنياته أو مشترياته ، فاتخذ خطوة إيجابية من ناحيتك ، بدلاً من أن تلقي العبء كله على الطفل.</a:t>
            </a:r>
            <a:br>
              <a:rPr lang="ar-IQ" dirty="0"/>
            </a:br>
            <a:r>
              <a:rPr lang="ar-IQ" dirty="0"/>
              <a:t>توخ أن تجعل له مكاناً مناسباً يحتفظ فيه بأشيائه ، بحيث يسهل عليه المحافظة عليها . وزوده ، مثلاً بشماعات لثيابه وأجعلها في متناول يده ، يكون أقدر على العناية</a:t>
            </a:r>
            <a:br>
              <a:rPr lang="ar-IQ" dirty="0"/>
            </a:br>
            <a:r>
              <a:rPr lang="ar-IQ" dirty="0"/>
              <a:t> والنظام.</a:t>
            </a:r>
          </a:p>
        </p:txBody>
      </p:sp>
      <p:pic>
        <p:nvPicPr>
          <p:cNvPr id="3074" name="Picture 2" descr="C:\Users\sidra\Desktop\Desktop 2017-2018\Translation 1\210.jpg"/>
          <p:cNvPicPr>
            <a:picLocks noChangeAspect="1" noChangeArrowheads="1"/>
          </p:cNvPicPr>
          <p:nvPr/>
        </p:nvPicPr>
        <p:blipFill>
          <a:blip r:embed="rId2" cstate="print"/>
          <a:srcRect/>
          <a:stretch>
            <a:fillRect/>
          </a:stretch>
        </p:blipFill>
        <p:spPr bwMode="auto">
          <a:xfrm>
            <a:off x="3124200" y="0"/>
            <a:ext cx="6159500" cy="1828800"/>
          </a:xfrm>
          <a:prstGeom prst="rect">
            <a:avLst/>
          </a:prstGeom>
          <a:noFill/>
        </p:spPr>
      </p:pic>
    </p:spTree>
  </p:cSld>
  <p:clrMapOvr>
    <a:masterClrMapping/>
  </p:clrMapOvr>
  <p:transition spd="slow">
    <p:push dir="u"/>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dirty="0"/>
          </a:p>
        </p:txBody>
      </p:sp>
      <p:sp>
        <p:nvSpPr>
          <p:cNvPr id="3" name="Content Placeholder 2"/>
          <p:cNvSpPr>
            <a:spLocks noGrp="1"/>
          </p:cNvSpPr>
          <p:nvPr>
            <p:ph idx="1"/>
          </p:nvPr>
        </p:nvSpPr>
        <p:spPr/>
        <p:txBody>
          <a:bodyPr>
            <a:normAutofit lnSpcReduction="10000"/>
          </a:bodyPr>
          <a:lstStyle/>
          <a:p>
            <a:r>
              <a:rPr lang="ar-IQ" dirty="0"/>
              <a:t>شهدت المدارس الاهلية مؤخرا انتشارا واسعا حتى اصبح عددها يفوق او يقارب عدد المدارس الحكومية، لذا صار الاقبال عليها كبيرا لأسباب عديدة قد تكون جراءالفرق في طريقة التعليم، اذ كما معروف من النادر توفرالمختبرات والوسائل التوضيحية في الحكومية، مقارنة بالاهلية التي تتوسع وتتعدد بها دراسة المناهج واللغات، الى جانب المعاناة التي تكمن في الاعداد الهائلة من الطلبة في الصف الواحد من المدارس الحكومية وقد يتجاوز الـ( 65 طالبا)، ما اثر في الجانب التعليمي والصحي والبيئي وشكل عاملا مساعدا لانتشار الامراض الانتقالية، وهناك سبب اخر يدفع بعض الاسر احيانا لاختيار التحاق ابنائها بالمدارس الاهلية كنوع من التفاخروالتباهي .</a:t>
            </a:r>
            <a:br>
              <a:rPr lang="ar-IQ" dirty="0"/>
            </a:br>
            <a:endParaRPr lang="ar-IQ" dirty="0"/>
          </a:p>
          <a:p>
            <a:br>
              <a:rPr lang="ar-IQ" dirty="0"/>
            </a:br>
            <a:endParaRPr lang="ar-IQ" dirty="0"/>
          </a:p>
        </p:txBody>
      </p:sp>
      <p:pic>
        <p:nvPicPr>
          <p:cNvPr id="4098" name="Picture 2" descr="C:\Users\sidra\Desktop\Desktop 2017-2018\Translation 1\2100.jpg"/>
          <p:cNvPicPr>
            <a:picLocks noChangeAspect="1" noChangeArrowheads="1"/>
          </p:cNvPicPr>
          <p:nvPr/>
        </p:nvPicPr>
        <p:blipFill>
          <a:blip r:embed="rId2" cstate="print"/>
          <a:srcRect/>
          <a:stretch>
            <a:fillRect/>
          </a:stretch>
        </p:blipFill>
        <p:spPr bwMode="auto">
          <a:xfrm>
            <a:off x="2552700" y="72231"/>
            <a:ext cx="7086600" cy="1911350"/>
          </a:xfrm>
          <a:prstGeom prst="rect">
            <a:avLst/>
          </a:prstGeom>
          <a:noFill/>
        </p:spPr>
      </p:pic>
    </p:spTree>
  </p:cSld>
  <p:clrMapOvr>
    <a:masterClrMapping/>
  </p:clrMapOvr>
  <p:transition spd="slow">
    <p:push dir="u"/>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normAutofit fontScale="77500" lnSpcReduction="20000"/>
          </a:bodyPr>
          <a:lstStyle/>
          <a:p>
            <a:r>
              <a:rPr lang="ar-IQ" dirty="0"/>
              <a:t>دوو قوتابیی كورد دوای توێژینەوەیەكیان لەسەر سوودی جوێنی بنێشتی كوردی، گەیشتنە ئەو ئەنجامەی كە جوینی بێشتی كوردی لە توانایدا هەیە بەكتریای ناو دەم لەناو ببات و هیچ زیانێكیشی بۆددان نەبێت.</a:t>
            </a:r>
            <a:br>
              <a:rPr lang="ar-IQ" dirty="0"/>
            </a:br>
            <a:br>
              <a:rPr lang="ar-IQ" dirty="0"/>
            </a:br>
            <a:r>
              <a:rPr lang="ar-IQ" dirty="0"/>
              <a:t>هەنا هادی قوتابی لە قوتابخانەی نیلۆڤەری كچان لە هەولێر ڕوونی كردەوە كە لەگەڵ ئاسیای هاوكاریدا تاقیكردنەوەیەكی نوێی لەسەر سوودی جوینی بنێتشی كوردی كردووە، كە بە گوتەی ئەوان ئەو جۆرە تاقیكردنەوەیە لە هیچ شوێنێك نەكراوە لەسەر بنێشتی كوردی و توانیویانە بگەنە ئەو ئەنجامەی كە بسەلمێنین، كە بنێشتی كوردی باشترین جۆری بنێشتە لە جیهان و، هەروەها بنێشتی كوردی لە توانایدایە بەكتریای نێو دەم بكوژێت.</a:t>
            </a:r>
            <a:br>
              <a:rPr lang="ar-IQ" dirty="0"/>
            </a:br>
            <a:r>
              <a:rPr lang="ar-IQ" dirty="0"/>
              <a:t>هەنا هادی گوتیشی : لە زووەوە خەڵكی كوردستان بایەخ بە خواردنی بنێشتی كوردی دەدات، ئێمەش لەو ڕوانگەوە هەستاین بە توێژینەوەیەك بزانین ئایا بنێشتی كوردی سوودی تەندروستی هەیە بۆمرۆڤ، هەر بۆیە بۆمان ڕوون بوویەوە كەجوینی بنێشتی كوردی سوودی تەندروستی هەیە.</a:t>
            </a:r>
            <a:br>
              <a:rPr lang="ar-IQ" dirty="0"/>
            </a:br>
            <a:r>
              <a:rPr lang="ar-IQ" dirty="0"/>
              <a:t>ئاسیا ڕەحمان ئاماژەی بەوەدا كە: سێ بنێشتیان هێنا، بنێشتی نەعناع، بنێشتی دارچینی، بنێشتی میوەیی، كە خەڵك بەكاریان دەهێنن، دوای لێكڵینەوە لەسەر جیاوازی لە نێوان ئەو بنێشتانە و بنێشتی كوردی كە بۆیان ڕوون بوویەوە كە بە دڵنیاییەوە بنێشتی كوردی توانای كوشتنی بەكتیاری هەیە.</a:t>
            </a:r>
            <a:br>
              <a:rPr lang="ar-IQ" dirty="0"/>
            </a:br>
            <a:r>
              <a:rPr lang="ar-IQ" dirty="0"/>
              <a:t> ئاسیا ڕەحمان گوتیشی: ئەگەر چی بنێشتی نەعناع و دارچین لە توانایاندا هەیە بەكتریا بكوژن، بەڵام چەند پێكهاتەیەكی تری لەگەڵ تێكەڵكراوە كە ئەوانەش زیان بە تەندروستی دەگەیەنن، هەربۆیە بۆمان ڕوون بوویەوە كە بنێشتی كوردی باشترین جۆری بنێشتە.</a:t>
            </a:r>
          </a:p>
        </p:txBody>
      </p:sp>
    </p:spTree>
  </p:cSld>
  <p:clrMapOvr>
    <a:masterClrMapping/>
  </p:clrMapOvr>
  <p:transition spd="slow">
    <p:push dir="u"/>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dirty="0"/>
          </a:p>
        </p:txBody>
      </p:sp>
      <p:sp>
        <p:nvSpPr>
          <p:cNvPr id="3" name="Content Placeholder 2"/>
          <p:cNvSpPr>
            <a:spLocks noGrp="1"/>
          </p:cNvSpPr>
          <p:nvPr>
            <p:ph idx="1"/>
          </p:nvPr>
        </p:nvSpPr>
        <p:spPr/>
        <p:txBody>
          <a:bodyPr>
            <a:normAutofit fontScale="62500" lnSpcReduction="20000"/>
          </a:bodyPr>
          <a:lstStyle/>
          <a:p>
            <a:r>
              <a:rPr lang="ar-IQ" dirty="0"/>
              <a:t>بهدف تطوير المستوى العلمي</a:t>
            </a:r>
            <a:br>
              <a:rPr lang="ar-IQ" dirty="0"/>
            </a:br>
            <a:r>
              <a:rPr lang="ar-IQ" dirty="0"/>
              <a:t>بغداد / الصباح</a:t>
            </a:r>
            <a:br>
              <a:rPr lang="ar-IQ" dirty="0"/>
            </a:br>
            <a:endParaRPr lang="ar-IQ" dirty="0"/>
          </a:p>
          <a:p>
            <a:r>
              <a:rPr lang="ar-IQ" dirty="0"/>
              <a:t>باشرت وزارة التربية باجراء تقييم لطرائق التعليم باللغة الانكليزية في مدارس المتميزين بهدف تطوير المستوى العلمي لطلبتها خلال العام الدراسي الحالي (2017 ــ 2018). </a:t>
            </a:r>
            <a:br>
              <a:rPr lang="ar-IQ" dirty="0"/>
            </a:br>
            <a:endParaRPr lang="ar-IQ" dirty="0"/>
          </a:p>
          <a:p>
            <a:r>
              <a:rPr lang="ar-IQ" dirty="0"/>
              <a:t>واوضح مدير التعليم الثانوي بالوزارة محسن الزهيري في تصريح خاص لـ”الصباح”، ان المديرية العامة للتعليم العام والاهلي والاجنبي باشرت باجراء تقييم لطريقة التدريس في مدارس المتميزين الخاصة باعتماد اللغة الانكليزية في دراسة المواد العلمية الفيزياء والكيمياء والاحياء والرياضيات ضمن مرحلة الاول المتوسط بغية تعميم التجربة التي اعدها ناجحة بنسبة 80 بالمئة وفقا للتقييم الذي اجري . </a:t>
            </a:r>
            <a:br>
              <a:rPr lang="ar-IQ" dirty="0"/>
            </a:br>
            <a:r>
              <a:rPr lang="ar-IQ" dirty="0"/>
              <a:t>وتابع: ان الوزارة تعمل على جعل الدوام في مدارس المتميزين احاديا وان تكون البنى التحتية الخاصة بها جديدة التأسيس، منوها بانه في نفس الوقت تسعى الى الاهتمام بالهيئات التدريسية لمدارس المتميزين، والعمل على شمول اكبرعدد منهم بالايفادات خارج البلاد والخاصة باقامة دورات تدريبية لكونهم اللبنة الاساسية للحفاظ على مستوى الطلبة المتميزين ، داعيا الجهات ذات العلاقة الى عدم شمول مدرسيها بجدول المراقبة خلال الامتحانات الوزارية لكون ذلك يرهق التدريسيين خاصة وهم يقومون بجهود مضاعفة بالتدريس في مدارس المتميزين على مدى العام الدراسي . وكشف الزهيري عن اعداد دراسة تهدف الى مناقشة اهم المعوقات التي تواجه مدارس المتميزين بما يخص الابنية المدرسية والملاكات التدريسية للوقوف على كل نقاط الضعف التي تواجه المسيرة التربوية بهذه المدارس التي عدها صروحا علمية. </a:t>
            </a:r>
          </a:p>
        </p:txBody>
      </p:sp>
      <p:pic>
        <p:nvPicPr>
          <p:cNvPr id="2050" name="Picture 2" descr="C:\Users\sidra\Documents\50.jpg"/>
          <p:cNvPicPr>
            <a:picLocks noChangeAspect="1" noChangeArrowheads="1"/>
          </p:cNvPicPr>
          <p:nvPr/>
        </p:nvPicPr>
        <p:blipFill>
          <a:blip r:embed="rId2" cstate="print"/>
          <a:srcRect/>
          <a:stretch>
            <a:fillRect/>
          </a:stretch>
        </p:blipFill>
        <p:spPr bwMode="auto">
          <a:xfrm>
            <a:off x="2209800" y="228600"/>
            <a:ext cx="7620000" cy="1676400"/>
          </a:xfrm>
          <a:prstGeom prst="rect">
            <a:avLst/>
          </a:prstGeom>
          <a:noFill/>
        </p:spPr>
      </p:pic>
    </p:spTree>
  </p:cSld>
  <p:clrMapOvr>
    <a:masterClrMapping/>
  </p:clrMapOvr>
  <p:transition spd="slow">
    <p:push dir="u"/>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normAutofit fontScale="77500" lnSpcReduction="20000"/>
          </a:bodyPr>
          <a:lstStyle/>
          <a:p>
            <a:pPr algn="l" rtl="0"/>
            <a:r>
              <a:rPr lang="ar-IQ" dirty="0"/>
              <a:t>یاری یەكەمی ئەم گەڕە كە یاری لوتكە دەبێت، یاری نێوان لاوانی پێشمەرگەی هەولێر و لاوانی دهۆك دەبێت لە یاریگەی ئەوەی یەكەمیان لە شاری هەولێر، ئەركی بەڕێوەبردنی یارییەكەش بە ناوبژیوانی ناوەڕاست (هونەر ڕەحیم) سپاردراوە، بردنەوەی لاوانی دهۆك لە یارییەكە تا ڕادەیەكی زۆر لە بردنەوەی ناسناوەكە نزیكیان دەكاتەوە، بەو پێیەی لە دوا گەڕی خولەكەیش لەنێو یاریگەی خۆیان میوانداری (نەورۆز) ـی نزیكترین ڕكابەریان دەكەن، لە بەرامبەردا لاوانی (پێشمەرگەی هەولێر) ـی خاوەن ماڵ گەرەكیانە بەبردنەوە لە دهۆكیەكان هێزی خۆیان نیشانی ركابەرەكەیان بدەن و شوێنی خۆشیان لە ڕیزبەندی خولەكە لەگەڵیان ئاڵوگۆڕ بكەن، ماوەتەوە بڵێین لە قۆناخی كۆمەڵەكان لاوانی دهۆك لە یاریگەی خۆیان بە ئەنجامێكی گەورە و بە (4 ـ 1) گۆڵ توانیبوویان لە لاوانی پێشمەرگەی هەولێر ببەنەوە.</a:t>
            </a:r>
            <a:br>
              <a:rPr lang="ar-IQ" dirty="0"/>
            </a:br>
            <a:br>
              <a:rPr lang="ar-IQ" dirty="0"/>
            </a:br>
            <a:r>
              <a:rPr lang="ar-IQ" dirty="0"/>
              <a:t>(زێرەڤانی ـ نەورۆز)</a:t>
            </a:r>
            <a:br>
              <a:rPr lang="ar-IQ" dirty="0"/>
            </a:br>
            <a:r>
              <a:rPr lang="ar-IQ" dirty="0"/>
              <a:t>لە دووەم یاری ئەم هەفتەیەشدا لاوانی (زێرەڤانی) دوا پلەی ریزبەندی بە ناوبژیوانیەتی (دلشێر عومەر) میوانداری لاوانی (نەورۆز) ـی شاری سلێمانی دەكەن كە ئەمەی دووەمیان خانەی دووەمی گرتووە، لاوانی زێرەڤانی كە هەفتەی رابردوو بە لاوان دهۆك دۆڕان لەوە ناچێت لەم یارییە ئەركیان ئاسان بێت، چونكە ڕكابەرەكەیان خاوەن پێكهاتەیەكی تۆكمە و ستافێكی مەشقی لێهاتوون، دوو ڕۆژیش بەر لە ئێستە ستافی مەشقی یانەكە كە لە (سەفا نوری) ڕاهێنەر و (پرسیار زاڤی) یاریدەدەری پێكهاتبوو ئەركی مەشقی دانەوەی تیپی پێشكەوتووانی یانەی نەورۆزیان لە شوێنی ستافی پێشوو بە ڕابەرایەتی (یاسین مەناف) پێدرا</a:t>
            </a:r>
          </a:p>
        </p:txBody>
      </p:sp>
    </p:spTree>
  </p:cSld>
  <p:clrMapOvr>
    <a:masterClrMapping/>
  </p:clrMapOvr>
  <p:transition spd="slow">
    <p:push dir="u"/>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533400"/>
            <a:ext cx="8229600" cy="5791200"/>
          </a:xfrm>
        </p:spPr>
        <p:txBody>
          <a:bodyPr>
            <a:normAutofit fontScale="85000" lnSpcReduction="20000"/>
          </a:bodyPr>
          <a:lstStyle/>
          <a:p>
            <a:pPr algn="just" rtl="1" fontAlgn="base"/>
            <a:r>
              <a:rPr lang="ar-IQ" dirty="0"/>
              <a:t>شهدت منطقة المدينة المنورة ظهر اليوم (السبت) تساقط الثلوج بشكل كثيف غطت فيه قمم الجبال والأودية ومساحات شاسعة من الصحارى وسط استعدادات كبيرة اتخذتها القطاعات الحكومية كافة بالمنطقة من الإمارة، والقطاعات الأمنية والمرورية والهلال الأحمر.</a:t>
            </a:r>
          </a:p>
          <a:p>
            <a:pPr algn="just" rtl="1" fontAlgn="base"/>
            <a:r>
              <a:rPr lang="ar-IQ" dirty="0"/>
              <a:t>وكان تساقط الثلوج بهذه الكثافة بمثابة العرس لأهل المنطقة الذين خرجوا من منازلهم للاحتفال بهذا الحدث وذلك بالتقاط الصور مع تدفق الثلوج على الأرض بغزارة. فيما اقتربت درجة الحرارة من الصفر، فضلاً عن وجود عواصف ثلجية وأمطار لا تكف عن التساقط أبدا ومنازل وحدائق مكسوة برداء ناصع البياض. في حين شهدت المواقع الأخرى التي تساقطت فيها الثلوج إقبالاً كبيرا من العائلات لمشاهدة المساحات البيضاء التي غطتها كميات الثلوج، ما شكل كثافة كبيرة لمرتادي الطرق المؤدية إلى وجود الثلوج. على صعيد متصل اعلنت أدارة تعليم المنطقة بموقعها الرسمي على (تويتر) تعليقها للدراسة غداً (الاحد) بجميع المراحل بما فيها المحافظات. يذكر ان طريق المدينة المهد شهد حوادث مرورية عدة وتشققات بالطريق بسبب السيول الجارفة، كذلك بعض الطرق المؤدية من وإلى المدينة.</a:t>
            </a:r>
          </a:p>
          <a:p>
            <a:pPr algn="just" rtl="1" fontAlgn="base"/>
            <a:br>
              <a:rPr lang="ar-IQ" dirty="0"/>
            </a:br>
            <a:r>
              <a:rPr lang="ar-IQ" dirty="0">
                <a:hlinkClick r:id="rId2"/>
              </a:rPr>
              <a:t>السعودية</a:t>
            </a:r>
            <a:r>
              <a:rPr lang="ar-IQ" dirty="0">
                <a:hlinkClick r:id="rId3"/>
              </a:rPr>
              <a:t>المدينة المنورة</a:t>
            </a:r>
            <a:r>
              <a:rPr lang="ar-IQ" dirty="0">
                <a:hlinkClick r:id="rId4"/>
              </a:rPr>
              <a:t>تعليق الدراسة</a:t>
            </a:r>
            <a:r>
              <a:rPr lang="ar-IQ" dirty="0">
                <a:hlinkClick r:id="rId5"/>
              </a:rPr>
              <a:t>ثلوج</a:t>
            </a:r>
            <a:endParaRPr lang="ar-IQ" dirty="0"/>
          </a:p>
          <a:p>
            <a:pPr algn="just" rtl="1" fontAlgn="base"/>
            <a:r>
              <a:rPr lang="ar-IQ" dirty="0"/>
              <a:t> </a:t>
            </a:r>
            <a:r>
              <a:rPr lang="ar-IQ" b="1" cap="all" dirty="0"/>
              <a:t>8</a:t>
            </a:r>
            <a:endParaRPr lang="ar-IQ" dirty="0"/>
          </a:p>
          <a:p>
            <a:pPr algn="just" rtl="1" fontAlgn="base"/>
            <a:r>
              <a:rPr lang="ar-IQ" dirty="0"/>
              <a:t> </a:t>
            </a:r>
          </a:p>
          <a:p>
            <a:pPr algn="just" rtl="1" fontAlgn="base"/>
            <a:r>
              <a:rPr lang="ar-IQ" dirty="0"/>
              <a:t>     </a:t>
            </a:r>
            <a:r>
              <a:rPr lang="en-US" dirty="0">
                <a:hlinkClick r:id="rId6"/>
              </a:rPr>
              <a:t>Tweets by @</a:t>
            </a:r>
            <a:r>
              <a:rPr lang="en-US" dirty="0" err="1">
                <a:hlinkClick r:id="rId6"/>
              </a:rPr>
              <a:t>alhayat_ksa</a:t>
            </a:r>
            <a:endParaRPr lang="en-US" dirty="0"/>
          </a:p>
          <a:p>
            <a:br>
              <a:rPr lang="en-US" dirty="0"/>
            </a:br>
            <a:endParaRPr lang="ar-IQ" dirty="0"/>
          </a:p>
        </p:txBody>
      </p:sp>
    </p:spTree>
  </p:cSld>
  <p:clrMapOvr>
    <a:masterClrMapping/>
  </p:clrMapOvr>
  <p:transition spd="slow">
    <p:push dir="u"/>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533400"/>
            <a:ext cx="8229600" cy="5791200"/>
          </a:xfrm>
        </p:spPr>
        <p:txBody>
          <a:bodyPr>
            <a:normAutofit lnSpcReduction="10000"/>
          </a:bodyPr>
          <a:lstStyle/>
          <a:p>
            <a:pPr algn="just" rtl="1"/>
            <a:r>
              <a:rPr lang="ar-IQ" dirty="0"/>
              <a:t>وها نحن ندخل مرحلة جديدة، النفط مهدد بالغروب، صار محل شك كبير كمورد اقتصادي يعتمد عليه، حتى أصبحت سياسة الدولة رسمياً تقوم على البحث عن خيارات أخرى تقلل من الاعتماد عليه. في نظر مخططي السياسة الجديدة أن الاستمرار في المنطق القديم، النفط مورد وحيد، قد يؤدي إلى انهيار الاقتصاد الوطني كله في حال تدهور وصار يحقق دخولاً متواضعة نتيجة التبدلات الخطيرة في سوق بدائل النفط. لا أحد يجزم بعد، لكن الاعتماد على النفط ليس حلاً.</a:t>
            </a:r>
            <a:br>
              <a:rPr lang="ar-IQ" dirty="0"/>
            </a:br>
            <a:r>
              <a:rPr lang="ar-IQ" dirty="0"/>
              <a:t>والذين يعتبرون النفط لعنة على المنطقة لما سببه من الاقتتال على مناطق استخراجه وتصديره، ولأنه جلب القوى الكبرى من أنحاء العالم تتنافس على تأمينه لأسواقها، فإنه كان يمكن أن يكون نعمة لمن أحسن استخدامه. هذه المنطقة محظوظة، وليست فقط السعودية ودول الخليج؛ لأن نحو نصف عدد دولها تنعم تحت ترابها بالنفط، وتحصل منه على مداخيل سهلة لكن المشكلة كانت، ولا تزال، إلى اليوم بكل أسف تعاني من كيفية إدارة ثرواته. لا توجد لعنة نفط، بل لعنة من أهل النفط، الذين بدّدوا أعظم فرصة في تاريخ بلدانهم. وعندما نرى ما فعله صدام حسين في مداخيل بترول العراق، ومعمر القذافي في بترول ليبيا، ونرى ما تفعله حكومة قطر في مداخيل بترولها، نتحسّر ونأسف على ما فعله الجهلة منا بثروات بلدانهم.</a:t>
            </a:r>
            <a:br>
              <a:rPr lang="ar-IQ" dirty="0"/>
            </a:br>
            <a:r>
              <a:rPr lang="ar-IQ" dirty="0"/>
              <a:t>هذه ثروات ناضبة تأتي للمحظوظين فقط فرصة في عمر الأمم، فإن أحسنوا استخدامها بالتعليم والتنمية غيّرت مستقبل أبنائهم وبلدانهم لأجيال بعيدة، وإن أساءوا استخدامها دمرتهم وأفقرتهم أكثر من فقرهم ما قبل اكتشاف النفط.</a:t>
            </a:r>
          </a:p>
        </p:txBody>
      </p:sp>
    </p:spTree>
  </p:cSld>
  <p:clrMapOvr>
    <a:masterClrMapping/>
  </p:clrMapOvr>
  <p:transition spd="slow">
    <p:push dir="u"/>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457200"/>
            <a:ext cx="8229600" cy="5867400"/>
          </a:xfrm>
        </p:spPr>
        <p:txBody>
          <a:bodyPr/>
          <a:lstStyle/>
          <a:p>
            <a:r>
              <a:rPr lang="ar-IQ" dirty="0"/>
              <a:t>لا يخفى على أحد أهمية وسائل التواصل الاجتماعي أو وسائل الإعلام الاجتماعية على شبكة الإنترنت بالنسبة للأفراد والمؤسسات الخاصة والعامة والشركات التجارية والحكومات وأجهزة الأمن المحلية والدولية والمراكز الطبية هذه الأيام. إذ يتزايد استخدام هذه الوسائل بوتيرة مثيرة للاهتمام ويتعدد استخدامات هذه الوسائل في كثير من الحقول الهامة لتحسين أدائها وتطويرها وربط ما أمكن من معلومات ببعضها بعضا وتوفيرها لجميع المعنيين بأسرع وأوضح صورة ممكنة. ومن هذه الحقول بالطبع الحقل التعليمي، إذ كان من أول الحقول التي عملت على استغلال شبكة الإنترنت وحاولت الاستفادة من تقنياتها وقدراتها على التحفيز وتطوير أداء المعلمين والطلاب على حد سواء. وقد بدأت وسائل التواصل الاجتماعي مؤخرا تلعب دورا جوهريا كبيرا في الحياة التعليمية، أكان ذلك في المدارس العادية أم في الجامعات الهامة.</a:t>
            </a:r>
          </a:p>
        </p:txBody>
      </p:sp>
    </p:spTree>
  </p:cSld>
  <p:clrMapOvr>
    <a:masterClrMapping/>
  </p:clrMapOvr>
  <p:transition spd="slow">
    <p:push dir="u"/>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533400"/>
            <a:ext cx="8229600" cy="5791200"/>
          </a:xfrm>
        </p:spPr>
        <p:txBody>
          <a:bodyPr>
            <a:normAutofit fontScale="92500" lnSpcReduction="20000"/>
          </a:bodyPr>
          <a:lstStyle/>
          <a:p>
            <a:endParaRPr lang="ar-IQ" dirty="0"/>
          </a:p>
          <a:p>
            <a:endParaRPr lang="ar-IQ" dirty="0"/>
          </a:p>
          <a:p>
            <a:endParaRPr lang="ar-IQ" dirty="0"/>
          </a:p>
          <a:p>
            <a:r>
              <a:rPr lang="ar-IQ" dirty="0"/>
              <a:t>ئەستێرەكانی هۆڵیود تەنها دوو شتیان دەوێت، دەیانەوێت خۆش بژین و دواتریش جیهان بگۆڕن، ئەگەر بتوانین هەردووكی پێكەوە بكەین ئەوا شتێكی باشە).</a:t>
            </a:r>
            <a:br>
              <a:rPr lang="ar-IQ" dirty="0"/>
            </a:br>
            <a:r>
              <a:rPr lang="ar-IQ" dirty="0"/>
              <a:t>بۆنۆ ناسراوترین ئەستێرەو رووكاری بەناوبانگترین تیپی مۆزیكی رۆكە بەناوی (یوتو). بۆنۆ چەندین خەڵاتی گرامیی بەدەستهێناوەو لەماوەی سێ‌ دەیەی رابردوودا چەندین گۆرانی‌و ئەلبومی بەرهەمهێناوەو ملیۆنان كۆپیشی لە سەرتاسەری جیهاندا لێفرۆشراوەو بۆتە یەكێك لە ئەستێرە ناسراوەكانی رۆك لەجیهاندا.</a:t>
            </a:r>
            <a:br>
              <a:rPr lang="ar-IQ" dirty="0"/>
            </a:br>
            <a:r>
              <a:rPr lang="ar-IQ" dirty="0"/>
              <a:t>بەڵام هەندێك شتی شاراوەی ئەو پادشایەی رۆك نازانین. بۆنۆ هاوكاریی جیهان دەكات بۆ رووبەرووبوونەوەی قورسترین ئەو شتانەی كە بەرەو روومان دەبنەوە، ئەوانیش بریتین لەهەژاری‌و نەخۆشی سیدا.</a:t>
            </a:r>
            <a:br>
              <a:rPr lang="ar-IQ" dirty="0"/>
            </a:br>
            <a:r>
              <a:rPr lang="ar-IQ" dirty="0"/>
              <a:t>بۆنۆ وەك چالاكێكی مرۆیی، بەچەند شێوازێك هاوكاری پێشكەش دەكات… تەنها بەبڵاوكردنەوەی پەیامی ئاشتی‌و خۆشەویستیی ناو گۆرانییەكانی نا، بەڵكو بە بەكارهێنانی ناوبانگەكەی، كاتەكەی، پارەكانی.</a:t>
            </a:r>
            <a:br>
              <a:rPr lang="ar-IQ" dirty="0"/>
            </a:br>
            <a:r>
              <a:rPr lang="ar-IQ" dirty="0"/>
              <a:t>(بەكارهێنانی هێزی خۆت وەك ئەستێرەیەك شتێكی باشە، من بێهیوابوون لە ئەستێرەكان‌و زۆر رقم لەو وشەیە دەبێتەوە، دەتوانم بەناوبانگ بم‌و پارە پەیدا بكەم، بەڵام لەوە گرنگتر ئەوەیە چۆن بە حیكمەتەوە ئەوەی هەمە دابەشی بكەم).</a:t>
            </a:r>
          </a:p>
        </p:txBody>
      </p:sp>
      <p:pic>
        <p:nvPicPr>
          <p:cNvPr id="1026" name="Picture 2" descr="C:\Users\sidra\Desktop\azmun53.jpg"/>
          <p:cNvPicPr>
            <a:picLocks noChangeAspect="1" noChangeArrowheads="1"/>
          </p:cNvPicPr>
          <p:nvPr/>
        </p:nvPicPr>
        <p:blipFill>
          <a:blip r:embed="rId2" cstate="print"/>
          <a:srcRect/>
          <a:stretch>
            <a:fillRect/>
          </a:stretch>
        </p:blipFill>
        <p:spPr bwMode="auto">
          <a:xfrm>
            <a:off x="3048000" y="228601"/>
            <a:ext cx="6629400" cy="1295399"/>
          </a:xfrm>
          <a:prstGeom prst="rect">
            <a:avLst/>
          </a:prstGeom>
          <a:noFill/>
        </p:spPr>
      </p:pic>
    </p:spTree>
  </p:cSld>
  <p:clrMapOvr>
    <a:masterClrMapping/>
  </p:clrMapOvr>
  <p:transition spd="slow">
    <p:push dir="u"/>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dirty="0"/>
          </a:p>
        </p:txBody>
      </p:sp>
      <p:sp>
        <p:nvSpPr>
          <p:cNvPr id="3" name="Content Placeholder 2"/>
          <p:cNvSpPr>
            <a:spLocks noGrp="1"/>
          </p:cNvSpPr>
          <p:nvPr>
            <p:ph idx="1"/>
          </p:nvPr>
        </p:nvSpPr>
        <p:spPr/>
        <p:txBody>
          <a:bodyPr>
            <a:normAutofit fontScale="85000" lnSpcReduction="20000"/>
          </a:bodyPr>
          <a:lstStyle/>
          <a:p>
            <a:r>
              <a:rPr lang="ar-IQ" dirty="0"/>
              <a:t>یەکێ لە خاسیەتەکانی هونەر بەتایبەت مۆسیقاو گۆرانی ئەوەیە: کاتی دڵخۆشیت چێژ لە مۆسیقا وەردەگریت بەڵام لە دڵتەنگیتدا گوێ بۆ هۆنراوەکەی ڕادێریت و کارت تێ دەکات چونکە هەندێک لە داستان و چیرۆکەکانی ژیان هاوسۆزو هاوخەمی زۆرێک لە ئێمەن و هەندێ لە چیرۆکەکانی ژیانی تریش زۆری دووبارەن. لێرەدا ئەوەمان بۆ دەرئەکەوێت کە تاچەند ڕاستگۆین لە هونەردا . بێ گومان هەر کارێک بکرێت بە عەشقەوە دەگاتە مەعشوقەکان کە گوێگرانن، لەبەر ئەوەی هەموو کارێکی هونەری چیرۆکێکی ڕاستی لە پشتەوەیە. هەر بۆیە پێم باش بوو دەستپێکی بابەتی هونەریم لەسەر هونەربێت بە گشتی و بەتایبەت مۆسیقاو گۆرانی کە ڕۆژانە بەبێ ویستی خۆمان و زۆر بێ ئاگایانە دەخزێنە ناو کون و کەلەبەری ژیانمانەوە لەگەڵمانا دەژین، ڕەنگە پێت سەیربێت بەڵام ئەوە ڕاستیە گەر کەمێک گوێگرێکی ورد بیت کە دەچیتە شوێنە گشتیەکان ،لەناو پاص ،لەناو ئۆتۆمبێلەکەتدا لە چێشتخانەو کافێ و تەنانەت لەکاتی وەرزش و ماڵەوە و ڕادیۆ و تەلەفزیۆنەکانیش مۆسیقاو گۆرانی گەورەترین وجودیان هەیە و منەتیشی لێ نازانین چونکە هەموو ئەم فاکتەرانەی ڕۆژانە دەمانخەنە سەماو پێکەنین و گریان و هێورمان دەکەنەوە دەگەنە ڕۆح بێ بەرامبەر وەدەستی دێنین .</a:t>
            </a:r>
            <a:br>
              <a:rPr lang="ar-IQ" dirty="0"/>
            </a:br>
            <a:r>
              <a:rPr lang="ar-IQ" dirty="0"/>
              <a:t>ڕەنگە لای هەندێ لە خوێنەران ئەم وتانە هیچ بن بەڵام ئەمە ڕاستیەکە نکوڵی لێ ناکرێ .بیهێنە بەرچاوی خۆت کە ژیانی ڕۆژانەت خاڵی بکە لە مۆسیقاو گۆرانی بزانە چەند بێ ڕەنگ و بێ تام و بۆیە!! ئایا تۆی خوێنەر ڕۆژانە 10- 15 کیلۆمەتر ڕادەکەیت بە مۆسیقاوە گەر ئەمجارە هێدفۆنەکەت دەرکە لە گوێچکەت بزانە ئەتوانیت بەهەمان هێز و تواناوە هەمان دووری ڕابکەیت؟</a:t>
            </a:r>
          </a:p>
        </p:txBody>
      </p:sp>
      <p:pic>
        <p:nvPicPr>
          <p:cNvPr id="2050" name="Picture 2" descr="C:\Users\sidra\Desktop\copy2732-620x330.jpg"/>
          <p:cNvPicPr>
            <a:picLocks noChangeAspect="1" noChangeArrowheads="1"/>
          </p:cNvPicPr>
          <p:nvPr/>
        </p:nvPicPr>
        <p:blipFill>
          <a:blip r:embed="rId2" cstate="print"/>
          <a:srcRect/>
          <a:stretch>
            <a:fillRect/>
          </a:stretch>
        </p:blipFill>
        <p:spPr bwMode="auto">
          <a:xfrm>
            <a:off x="2667000" y="228600"/>
            <a:ext cx="7086600" cy="1676400"/>
          </a:xfrm>
          <a:prstGeom prst="rect">
            <a:avLst/>
          </a:prstGeom>
          <a:noFill/>
        </p:spPr>
      </p:pic>
    </p:spTree>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22A32-2E84-8DB5-F105-77F19D03381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6431484-56E2-C28C-C9BE-D98C6292D3D9}"/>
              </a:ext>
            </a:extLst>
          </p:cNvPr>
          <p:cNvSpPr>
            <a:spLocks noGrp="1"/>
          </p:cNvSpPr>
          <p:nvPr>
            <p:ph idx="1"/>
          </p:nvPr>
        </p:nvSpPr>
        <p:spPr/>
        <p:txBody>
          <a:bodyPr/>
          <a:lstStyle/>
          <a:p>
            <a:pPr marL="95885" marR="115570" indent="444500" algn="just">
              <a:lnSpc>
                <a:spcPct val="100000"/>
              </a:lnSpc>
              <a:spcAft>
                <a:spcPts val="0"/>
              </a:spcAft>
            </a:pPr>
            <a:r>
              <a:rPr lang="en-US" sz="1800" dirty="0">
                <a:effectLst/>
                <a:latin typeface="Times New Roman" panose="02020603050405020304" pitchFamily="18" charset="0"/>
                <a:ea typeface="Times New Roman" panose="02020603050405020304" pitchFamily="18" charset="0"/>
              </a:rPr>
              <a:t>Another</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crucial</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thing</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to</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remember</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while</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translating</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is</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context. The context will determine the meaning of a word. When</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you</a:t>
            </a:r>
            <a:r>
              <a:rPr lang="en-US" sz="1800" spc="21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look</a:t>
            </a:r>
            <a:r>
              <a:rPr lang="en-US" sz="1800" spc="20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up</a:t>
            </a:r>
            <a:r>
              <a:rPr lang="en-US" sz="1800" spc="21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for</a:t>
            </a:r>
            <a:r>
              <a:rPr lang="en-US" sz="1800" spc="18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a</a:t>
            </a:r>
            <a:r>
              <a:rPr lang="en-US" sz="1800" spc="20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word</a:t>
            </a:r>
            <a:r>
              <a:rPr lang="en-US" sz="1800" spc="21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in</a:t>
            </a:r>
            <a:r>
              <a:rPr lang="en-US" sz="1800" spc="21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the</a:t>
            </a:r>
            <a:r>
              <a:rPr lang="en-US" sz="1800" spc="33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dictionary,</a:t>
            </a:r>
            <a:r>
              <a:rPr lang="en-US" sz="1800" spc="19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you</a:t>
            </a:r>
            <a:r>
              <a:rPr lang="en-US" sz="1800" spc="25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may</a:t>
            </a:r>
            <a:r>
              <a:rPr lang="en-US" sz="1800" spc="21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find</a:t>
            </a:r>
            <a:r>
              <a:rPr lang="en-US" sz="1800" spc="22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many equivalents</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or synonyms. It</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is</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now left for you</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to choose</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the</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appropriate or correct equivalent. It is the context that will tell you</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which word or expression is appropriate. Take for instance, the</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following</a:t>
            </a:r>
            <a:r>
              <a:rPr lang="en-US" sz="1800" spc="1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sentences:</a:t>
            </a:r>
          </a:p>
          <a:p>
            <a:pPr marL="95885" marR="109855" indent="444500">
              <a:lnSpc>
                <a:spcPct val="100000"/>
              </a:lnSpc>
              <a:spcBef>
                <a:spcPts val="10"/>
              </a:spcBef>
              <a:spcAft>
                <a:spcPts val="0"/>
              </a:spcAft>
            </a:pPr>
            <a:r>
              <a:rPr lang="en-US" sz="1800" i="1" dirty="0">
                <a:effectLst/>
                <a:latin typeface="Times New Roman" panose="02020603050405020304" pitchFamily="18" charset="0"/>
                <a:ea typeface="Times New Roman" panose="02020603050405020304" pitchFamily="18" charset="0"/>
              </a:rPr>
              <a:t>The</a:t>
            </a:r>
            <a:r>
              <a:rPr lang="en-US" sz="1800" i="1" spc="75" dirty="0">
                <a:effectLst/>
                <a:latin typeface="Times New Roman" panose="02020603050405020304" pitchFamily="18" charset="0"/>
                <a:ea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rPr>
              <a:t>man</a:t>
            </a:r>
            <a:r>
              <a:rPr lang="en-US" sz="1800" i="1" spc="95" dirty="0">
                <a:effectLst/>
                <a:latin typeface="Times New Roman" panose="02020603050405020304" pitchFamily="18" charset="0"/>
                <a:ea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rPr>
              <a:t>kicked</a:t>
            </a:r>
            <a:r>
              <a:rPr lang="en-US" sz="1800" i="1" spc="70" dirty="0">
                <a:effectLst/>
                <a:latin typeface="Times New Roman" panose="02020603050405020304" pitchFamily="18" charset="0"/>
                <a:ea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rPr>
              <a:t>the</a:t>
            </a:r>
            <a:r>
              <a:rPr lang="en-US" sz="1800" i="1" spc="60" dirty="0">
                <a:effectLst/>
                <a:latin typeface="Times New Roman" panose="02020603050405020304" pitchFamily="18" charset="0"/>
                <a:ea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rPr>
              <a:t>bucket</a:t>
            </a:r>
            <a:r>
              <a:rPr lang="en-US" sz="1800" i="1" spc="70" dirty="0">
                <a:effectLst/>
                <a:latin typeface="Times New Roman" panose="02020603050405020304" pitchFamily="18" charset="0"/>
                <a:ea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rPr>
              <a:t>yesterday.</a:t>
            </a:r>
            <a:r>
              <a:rPr lang="en-US" sz="1800" i="1" spc="65" dirty="0">
                <a:effectLst/>
                <a:latin typeface="Times New Roman" panose="02020603050405020304" pitchFamily="18" charset="0"/>
                <a:ea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rPr>
              <a:t>He</a:t>
            </a:r>
            <a:r>
              <a:rPr lang="en-US" sz="1800" i="1" spc="75" dirty="0">
                <a:effectLst/>
                <a:latin typeface="Times New Roman" panose="02020603050405020304" pitchFamily="18" charset="0"/>
                <a:ea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rPr>
              <a:t>is</a:t>
            </a:r>
            <a:r>
              <a:rPr lang="en-US" sz="1800" i="1" spc="65" dirty="0">
                <a:effectLst/>
                <a:latin typeface="Times New Roman" panose="02020603050405020304" pitchFamily="18" charset="0"/>
                <a:ea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rPr>
              <a:t>going</a:t>
            </a:r>
            <a:r>
              <a:rPr lang="en-US" sz="1800" i="1" spc="70" dirty="0">
                <a:effectLst/>
                <a:latin typeface="Times New Roman" panose="02020603050405020304" pitchFamily="18" charset="0"/>
                <a:ea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rPr>
              <a:t>to</a:t>
            </a:r>
            <a:r>
              <a:rPr lang="en-US" sz="1800" i="1" spc="95" dirty="0">
                <a:effectLst/>
                <a:latin typeface="Times New Roman" panose="02020603050405020304" pitchFamily="18" charset="0"/>
                <a:ea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rPr>
              <a:t>be</a:t>
            </a:r>
            <a:r>
              <a:rPr lang="en-US" sz="1800" i="1" spc="-375" dirty="0">
                <a:effectLst/>
                <a:latin typeface="Times New Roman" panose="02020603050405020304" pitchFamily="18" charset="0"/>
                <a:ea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rPr>
              <a:t>buried</a:t>
            </a:r>
            <a:r>
              <a:rPr lang="en-US" sz="1800" i="1" spc="-15" dirty="0">
                <a:effectLst/>
                <a:latin typeface="Times New Roman" panose="02020603050405020304" pitchFamily="18" charset="0"/>
                <a:ea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rPr>
              <a:t>today</a:t>
            </a:r>
            <a:r>
              <a:rPr lang="en-US" sz="1800" dirty="0">
                <a:effectLst/>
                <a:latin typeface="Times New Roman" panose="02020603050405020304" pitchFamily="18" charset="0"/>
                <a:ea typeface="Times New Roman" panose="02020603050405020304" pitchFamily="18" charset="0"/>
              </a:rPr>
              <a:t>.</a:t>
            </a:r>
          </a:p>
          <a:p>
            <a:pPr marL="95885" marR="74930" indent="444500">
              <a:lnSpc>
                <a:spcPct val="100000"/>
              </a:lnSpc>
              <a:spcAft>
                <a:spcPts val="0"/>
              </a:spcAft>
            </a:pPr>
            <a:r>
              <a:rPr lang="en-US" sz="1800" dirty="0">
                <a:effectLst/>
                <a:latin typeface="Times New Roman" panose="02020603050405020304" pitchFamily="18" charset="0"/>
                <a:ea typeface="Times New Roman" panose="02020603050405020304" pitchFamily="18" charset="0"/>
              </a:rPr>
              <a:t>From the</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context,</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it is clear that the</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man</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did</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not physically</a:t>
            </a:r>
            <a:r>
              <a:rPr lang="en-US" sz="1800" spc="-37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kick</a:t>
            </a:r>
            <a:r>
              <a:rPr lang="en-US" sz="1800" spc="6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the</a:t>
            </a:r>
            <a:r>
              <a:rPr lang="en-US" sz="1800" spc="7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bucket</a:t>
            </a:r>
            <a:r>
              <a:rPr lang="en-US" sz="1800" spc="6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in</a:t>
            </a:r>
            <a:r>
              <a:rPr lang="en-US" sz="1800" spc="8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the</a:t>
            </a:r>
            <a:r>
              <a:rPr lang="en-US" sz="1800" spc="8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sense</a:t>
            </a:r>
            <a:r>
              <a:rPr lang="en-US" sz="1800" spc="5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of</a:t>
            </a:r>
            <a:r>
              <a:rPr lang="en-US" sz="1800" spc="7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using</a:t>
            </a:r>
            <a:r>
              <a:rPr lang="en-US" sz="1800" spc="8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his</a:t>
            </a:r>
            <a:r>
              <a:rPr lang="en-US" sz="1800" spc="6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leg</a:t>
            </a:r>
            <a:r>
              <a:rPr lang="en-US" sz="1800" spc="6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to</a:t>
            </a:r>
            <a:r>
              <a:rPr lang="en-US" sz="1800" spc="8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strike</a:t>
            </a:r>
            <a:r>
              <a:rPr lang="en-US" sz="1800" spc="6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a</a:t>
            </a:r>
            <a:r>
              <a:rPr lang="en-US" sz="1800" spc="10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bucket.</a:t>
            </a:r>
            <a:r>
              <a:rPr lang="en-US" sz="1800" spc="6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The</a:t>
            </a:r>
            <a:r>
              <a:rPr lang="en-US" sz="1800" spc="-37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second</a:t>
            </a:r>
            <a:r>
              <a:rPr lang="en-US" sz="1800" spc="11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sentence</a:t>
            </a:r>
            <a:r>
              <a:rPr lang="en-US" sz="1800" spc="11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which</a:t>
            </a:r>
            <a:r>
              <a:rPr lang="en-US" sz="1800" spc="10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talks</a:t>
            </a:r>
            <a:r>
              <a:rPr lang="en-US" sz="1800" spc="7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about</a:t>
            </a:r>
            <a:r>
              <a:rPr lang="en-US" sz="1800" spc="10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burial</a:t>
            </a:r>
            <a:r>
              <a:rPr lang="en-US" sz="1800" spc="9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gives</a:t>
            </a:r>
            <a:r>
              <a:rPr lang="en-US" sz="1800" spc="10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you</a:t>
            </a:r>
            <a:r>
              <a:rPr lang="en-US" sz="1800" spc="10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the</a:t>
            </a:r>
            <a:r>
              <a:rPr lang="en-US" sz="1800" spc="10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clue</a:t>
            </a:r>
            <a:r>
              <a:rPr lang="en-US" sz="1800" spc="8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to</a:t>
            </a:r>
            <a:r>
              <a:rPr lang="en-US" sz="1800" spc="11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the</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contextual</a:t>
            </a:r>
            <a:r>
              <a:rPr lang="en-US" sz="1800" spc="16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meaning.</a:t>
            </a:r>
            <a:r>
              <a:rPr lang="en-US" sz="1800" spc="11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It</a:t>
            </a:r>
            <a:r>
              <a:rPr lang="en-US" sz="1800" spc="15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means</a:t>
            </a:r>
            <a:r>
              <a:rPr lang="en-US" sz="1800" spc="12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“the</a:t>
            </a:r>
            <a:r>
              <a:rPr lang="en-US" sz="1800" spc="12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man</a:t>
            </a:r>
            <a:r>
              <a:rPr lang="en-US" sz="1800" spc="13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died”.</a:t>
            </a:r>
            <a:r>
              <a:rPr lang="en-US" sz="1800" spc="12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In</a:t>
            </a:r>
            <a:r>
              <a:rPr lang="en-US" sz="1800" spc="15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fact</a:t>
            </a:r>
            <a:r>
              <a:rPr lang="en-US" sz="1800" spc="12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“to</a:t>
            </a:r>
            <a:r>
              <a:rPr lang="en-US" sz="1800" spc="13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kick</a:t>
            </a:r>
            <a:r>
              <a:rPr lang="en-US" sz="1800" spc="13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the</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bucket”</a:t>
            </a:r>
            <a:r>
              <a:rPr lang="en-US" sz="1800" spc="3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is</a:t>
            </a:r>
            <a:r>
              <a:rPr lang="en-US" sz="1800" spc="5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an</a:t>
            </a:r>
            <a:r>
              <a:rPr lang="en-US" sz="1800" spc="5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idiomatic</a:t>
            </a:r>
            <a:r>
              <a:rPr lang="en-US" sz="1800" spc="7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expression</a:t>
            </a:r>
            <a:r>
              <a:rPr lang="en-US" sz="1800" spc="8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meaning</a:t>
            </a:r>
            <a:r>
              <a:rPr lang="en-US" sz="1800" spc="6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“to</a:t>
            </a:r>
            <a:r>
              <a:rPr lang="en-US" sz="1800" spc="5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die”.</a:t>
            </a:r>
            <a:r>
              <a:rPr lang="en-US" sz="1800" spc="55"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870972570"/>
      </p:ext>
    </p:extLst>
  </p:cSld>
  <p:clrMapOvr>
    <a:masterClrMapping/>
  </p:clrMapOvr>
  <p:transition spd="slow">
    <p:push dir="u"/>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457200"/>
            <a:ext cx="8229600" cy="5867400"/>
          </a:xfrm>
        </p:spPr>
        <p:txBody>
          <a:bodyPr/>
          <a:lstStyle/>
          <a:p>
            <a:r>
              <a:rPr lang="ar-IQ" dirty="0"/>
              <a:t>نەورۆز وەك چۆن هەمیشە لای گەلی كورد جێی شكۆمەندیی بووەو لەكلتوورو ریزی نەریتە نەتەوەییەكاندا لەپێشەنگدایە، یادكردنەوەو بەرزڕاگرتنی ساڵانەی ئەو یادە پڕشكۆیە لەكوردستانی لانەی پێكەوەژیانی نەتەوەو ئایین‌و ئاینزا جیاوازەكان‌و ئازادیی فرە بیروباوەڕەكان‌و مەڵبەندی پێگەیاندنی پیاوچاكانی بواری چاكسازیی پەروەردەو دەرخەری رووی گەشی شارستانی‌و فراوانبوونی بازنەی گەشەسەندووی كۆمەڵایەتی‌و دیموكراسی، زیندووڕاگرتن‌و بەڵێن نوێكردنەوەی گەلی كوردە لەپرسی نەتەوەو خۆشەویستی نیشتمانی كوردستاندا، هەر لەبەر ئەوەیە گەلەكەمان لەبەرەبەیانی مێژووەوە وەك یەكێك لەنەتەوە دێرینەكانی مرۆڤایەتی لەڕیزبەندییەكاندا ژمارەیەكی دیارو بەرچاوەو لەنێو لاپەڕەكانی تۆماری مێژوودا ئەستێرەیەكی گەشاوەیە. گەرچی ئەمساڵ یادكردنەوەی ئەو بۆنە نەتەوەییە لەهەلومەرجێكی زۆر تایبەتی قەیراناویی سیاسی‌و ئابوورییەكی سەختی پڕمەینەتی‌و نائارامیدا بەڕێدەكەین، </a:t>
            </a:r>
          </a:p>
        </p:txBody>
      </p:sp>
    </p:spTree>
  </p:cSld>
  <p:clrMapOvr>
    <a:masterClrMapping/>
  </p:clrMapOvr>
  <p:transition spd="slow">
    <p:push dir="u"/>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r>
              <a:rPr lang="ar-IQ" dirty="0"/>
              <a:t>هەموو میللەتانی دنیا بەدرێژایی مێژووی جۆراوجۆری خۆیان شانازی بەناوو هەڵسوکەوتی مێژووی میللەتەکەیان دەکەن، هەروەها لەپێناو بەهەند زانینی ناوی میللەتەکەیان خۆیان دەکەن بەقوربانی. ئێمەی کوردیش وەک هەموو میللەتانی دنیا چ باتاک و چ بەکۆمەڵ، لەپێناو بەهەند زانینی ناوی میللەتەکەمان (کورد)و خاکی میللەتەکەمان (کوردستان) بۆ بەرژەوەندی سەربەخۆیی کوردستان و ئازادی مرۆڤی کورد، هەر لەڕێگاداین و هێشتا نەگەیشتووینەتە مەنزڵگای پێویستی خۆمان بۆ ئەم ئامانجە پیرۆزە.</a:t>
            </a:r>
          </a:p>
        </p:txBody>
      </p:sp>
    </p:spTree>
  </p:cSld>
  <p:clrMapOvr>
    <a:masterClrMapping/>
  </p:clrMapOvr>
  <p:transition spd="slow">
    <p:push dir="u"/>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normAutofit fontScale="55000" lnSpcReduction="20000"/>
          </a:bodyPr>
          <a:lstStyle/>
          <a:p>
            <a:r>
              <a:rPr lang="ar-IQ" dirty="0"/>
              <a:t>گەشت و سەیرانكردن بە یەكێك لە هۆكارە باشەكانی خاڵی بوونی فشارە دەروونییەكانی مرۆڤ هەژمار دەكرێت، بەهۆی ئەوەی لە كاتی گەشت و سەیراندا جوڵەی زۆر ئەنجامدەدرێت كە ئەوەش بۆ تەندروستی مرۆڤ بەسوودە، لەگەڵ جوڵەی جۆر و بەركەوتنی خۆر بۆ پێست پزیشكان چەند ئامۆژگارییەكیان هەیە بۆ خۆبەردوركەوتن لە زیانەكانی بەركەوتنی تیشكی خۆر لەسەر پێست تا تیشكی خۆر كاریگەری نەبێت لەسەریان.</a:t>
            </a:r>
            <a:br>
              <a:rPr lang="ar-IQ" dirty="0"/>
            </a:br>
            <a:br>
              <a:rPr lang="ar-IQ" dirty="0"/>
            </a:br>
            <a:r>
              <a:rPr lang="ar-IQ" dirty="0"/>
              <a:t>پاراستنی پێست لە تیشكی خۆر</a:t>
            </a:r>
            <a:br>
              <a:rPr lang="ar-IQ" dirty="0"/>
            </a:br>
            <a:r>
              <a:rPr lang="ar-IQ" dirty="0"/>
              <a:t>بەهۆی ئەوەی لە وەرزی گەشتكردندا زۆر هەتاو بەر دەموچاودەكەوێت پێویستە هاووڵاتیان خۆیان بپارێزن لە تیشكی خۆر تا زیان بە پێستیان نەگات. پزیشكان گەشتیاران هۆشیار دەكەنەوە كە بە چوار شێوە خۆیان بپارێزن لە تیشكی خۆر:</a:t>
            </a:r>
            <a:br>
              <a:rPr lang="ar-IQ" dirty="0"/>
            </a:br>
            <a:r>
              <a:rPr lang="ar-IQ" dirty="0"/>
              <a:t>1.خۆتان لە خۆری ناوەندی ڕۆژ بپارێزن: لە كاتژمێر 10 بەیانی تا چواری ئێوارە خۆتان بپارێزن لەوەی تیشكی خۆر بەرتان بكەوێت، ئەمەش بەهۆی ئەوەیە كە تیشكی خۆی ڕاستەوخۆ بەر پێستان دەكەوێت، و لەو كاتانەدا تیشكی خۆر كاریگەری دەبێت لەسەر پێستان.</a:t>
            </a:r>
            <a:br>
              <a:rPr lang="ar-IQ" dirty="0"/>
            </a:br>
            <a:r>
              <a:rPr lang="ar-IQ" dirty="0"/>
              <a:t>2.دۆزینەوەی سێبەر: پێویستە لە كاتی سەیرانكردندا لەبن دار و سێبەربن، بۆ ئەوەی ڕاستەوخۆ تیشكی خۆرتان بەرنەكەوێت و بەهۆی گەڵای درەختەكانەوە پارێزراوبن لە تیشكی خۆر.</a:t>
            </a:r>
            <a:br>
              <a:rPr lang="ar-IQ" dirty="0"/>
            </a:br>
            <a:r>
              <a:rPr lang="ar-IQ" dirty="0"/>
              <a:t>3.جل وبەرگ: نابێت لەكاتی گەشتكردن بەجلی قۆڵكورت بچنە بەر خۆر یانیش گەشت بكەن، هەربۆیە پێویستە جلی قۆڵدرێژ لەبەر بكرێت و هەروەها قوماشی لۆكە و كەتان بپۆشن، بۆئەوەی جوڵەی هەوا لەناو پێستان هەبێت. هەروەها كڵاویش بەكار بهێنن بەتایبەت كڵاوی گەورە تا پشتەمل و دەموچاوتان بپارێزێت لە تیشكی خۆر.</a:t>
            </a:r>
            <a:br>
              <a:rPr lang="ar-IQ" dirty="0"/>
            </a:br>
            <a:r>
              <a:rPr lang="ar-IQ" dirty="0"/>
              <a:t>4.دژەخۆر: پێویستە لەكاتی گەشتكردن لەماڵەوە دژە خۆر بەكار بهێنن و لەگەڵ خۆشتان بیبەن بۆ ئەوەی لەكاتەكانی تریشدا بەكاری بهێنن هەروەك چۆن ڕوونكراوەتەوە لەسەر پاكەتی كرێمەكە و شێوازی بەكارهێنانەكەی. </a:t>
            </a:r>
            <a:br>
              <a:rPr lang="ar-IQ" dirty="0"/>
            </a:br>
            <a:r>
              <a:rPr lang="ar-IQ" dirty="0"/>
              <a:t>لەكاتی هەڵبژاردنی دژەخۆر پێویستە پزیشك بۆتان دەستنیشان بكات یانیش پزیشكی دەرمانساز پێتان بڵێت كام جۆر دژە خۆر بەكار بهێنن.</a:t>
            </a:r>
            <a:br>
              <a:rPr lang="ar-IQ" dirty="0"/>
            </a:br>
            <a:endParaRPr lang="ar-IQ" dirty="0"/>
          </a:p>
        </p:txBody>
      </p:sp>
    </p:spTree>
  </p:cSld>
  <p:clrMapOvr>
    <a:masterClrMapping/>
  </p:clrMapOvr>
  <p:transition spd="slow">
    <p:push dir="u"/>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457200"/>
            <a:ext cx="8229600" cy="5867400"/>
          </a:xfrm>
        </p:spPr>
        <p:txBody>
          <a:bodyPr>
            <a:normAutofit fontScale="92500" lnSpcReduction="20000"/>
          </a:bodyPr>
          <a:lstStyle/>
          <a:p>
            <a:r>
              <a:rPr lang="ar-IQ" dirty="0"/>
              <a:t>فتتح يوم السابع عشر من اذار الجاري وعلى حدائق بارك شاندر مهرجان اربيل للقراءة، وهو الاول من نوعه في المحافظة،متضمنا مختلف الفعاليات والنشاطات الفنية والثقافية التي توزعت بين الرسم والقراءة وتوقيع الكتب والقراءات الشعرية فضلا عن عدد من الجلسات الثقافية والرياضية واغاني فلكلورية كما خصص المهرجان ركنا للاطفال يتضمن الرسم الحر والقراءة.</a:t>
            </a:r>
            <a:br>
              <a:rPr lang="ar-IQ" dirty="0"/>
            </a:br>
            <a:endParaRPr lang="ar-IQ" dirty="0"/>
          </a:p>
          <a:p>
            <a:r>
              <a:rPr lang="ar-IQ" dirty="0"/>
              <a:t>هذه التظاهرة الثقافية هي امتداد لفكرة مهرجان «انا عراقي ..انا اقرأ» الذي نظم في بغداد قبل فترة. اذ يسعى القائمون عليه الى احياء روح القراءة في المجتمع الاربيلي كما اوضح المنسق العام للمهرجان محمد السالم :” الهدف العام هو التشجيع على القراءة الجماعية وخلق روح المبادرة بين الشباب والكبار على حد سواء.. اطلقنا الفكرة على الفيس بوك منذ عام تقريبا، وكان التفاعل كبيرا معها فتم التبرع  باكثر من 6000 كتاب، ومبالغ مالية ، فضلا عن مشاركة جمعيات المجتمع المدني التي كان لها الدور الكبير في انجاح هذا المهرجان مثل جمعية الامل العراقية التي وفرت لنا مكان العمل ومخزن للكتب التي وصلتنا وهي متنوعة منها الادبي والعلمي والاجتماعي..  فقد تبرعت جامعة صلاح الدين للمهرجان بخمسة الالف كتاب في اختصاص الزراعة ، ارسلت مباشرة الى جامعة الموصل وتم هذا الامر بالتعاون مع جمعية الامل ومدير مكتبها في اربيل زاهر الجامع . بعض المنظمات ساعدتنا بالتحضيرات اللوجستية للمهرجان مثل طباعة البوسترات  واجور الخيم والمقاعد وغيرها من المستلزمات الضرورية .. وصل العدد الكلي للمنظمات المساهمة 12 منظمة. مضيفاً، لم يقدم اي دعم حكومي، كل الدعم كان من منظمات المجتمع المدني وشركة فاست لنك للاتصالات ، فضلا عن تبرع عدد من دور الكتب المصرية والتونسية ببعض الكتب للمهرجان.</a:t>
            </a:r>
          </a:p>
        </p:txBody>
      </p:sp>
    </p:spTree>
  </p:cSld>
  <p:clrMapOvr>
    <a:masterClrMapping/>
  </p:clrMapOvr>
  <p:transition spd="slow">
    <p:push dir="u"/>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r>
              <a:rPr lang="ar-IQ" dirty="0"/>
              <a:t>فازت العراقية علية صالح خلف، أو التي يعرفها الجميع باسم (ام قصي) بجائزة وزارة الخارجية الامريكية لعام 2018 لاكثر النساء شجاعة بالعالم.</a:t>
            </a:r>
          </a:p>
          <a:p>
            <a:r>
              <a:rPr lang="ar-IQ" dirty="0"/>
              <a:t> أم قصي لمن لا يعرفها ، هي التي اوت مجموعة من طلبة الكلية العسكرية في منزلها وانقذتهم من الوقوع في قبضة تنظيم داعش الارهابي في عام 2014. وستتسلم اليوم الجمعة ام قصى جائزتها في حفل مهيب يليق بها من سيدة البيت الابيض ميلانيا ترامب.</a:t>
            </a:r>
          </a:p>
          <a:p>
            <a:r>
              <a:rPr lang="ar-IQ" dirty="0"/>
              <a:t>وبحسب الخارجية الأمريكية فإن جائزة </a:t>
            </a:r>
            <a:r>
              <a:rPr lang="en-US" dirty="0"/>
              <a:t>IWOC </a:t>
            </a:r>
            <a:r>
              <a:rPr lang="ar-IQ" dirty="0"/>
              <a:t>تمنحها الوزارة للنساء اللواتي أظهرن شجاعة وقيادة استثنائية وأسهمن في تحقيق السلام والعدالة والحفاظ على حقوق الإنسان.</a:t>
            </a:r>
          </a:p>
          <a:p>
            <a:endParaRPr lang="ar-IQ" dirty="0"/>
          </a:p>
        </p:txBody>
      </p:sp>
    </p:spTree>
  </p:cSld>
  <p:clrMapOvr>
    <a:masterClrMapping/>
  </p:clrMapOvr>
  <p:transition spd="slow">
    <p:push dir="u"/>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457200"/>
            <a:ext cx="8229600" cy="5867400"/>
          </a:xfrm>
        </p:spPr>
        <p:txBody>
          <a:bodyPr/>
          <a:lstStyle/>
          <a:p>
            <a:r>
              <a:rPr lang="ar-IQ" dirty="0"/>
              <a:t>القت مديرية مكافحة اجرام البصرة، اليوم الأربعاء، على اخطر عصابة للسطو المسلح في ناحية سفوان التابعة للمحافظة.</a:t>
            </a:r>
          </a:p>
          <a:p>
            <a:r>
              <a:rPr lang="ar-IQ" dirty="0"/>
              <a:t>وقال بيان لقيادة شرطة البصرة، انه" بعد ورود اخبار بوجود جريمة سطو مسلح على أحد الدور السكنية في ناحية سفوان وإصابة حراس الدار وسرقة عجلة نوع بيك آب، على الفور تم تشكيل فريق عمل بأمرة مدير قسم مكافحة أجرام البصرة ومجموعة من الضباط". </a:t>
            </a:r>
          </a:p>
          <a:p>
            <a:r>
              <a:rPr lang="ar-IQ" dirty="0"/>
              <a:t>وأضاف: " تم نشر المفارز والكمائن والدوريات بهذا الصدد وبعد جمع المعلومات والتوصل الى أخطر متهمي عصابات السطو المسلح"، مشيرا الى" رصد العصابة عن طريق كاميرات المراقبة وبعد التحري تمكنت القوة من القاء القبض على المتهمين بعد 24 ساعة من ارتكاب الجريمة".</a:t>
            </a:r>
            <a:endParaRPr lang="ar-IQ"/>
          </a:p>
          <a:p>
            <a:endParaRPr lang="ar-IQ" dirty="0"/>
          </a:p>
        </p:txBody>
      </p:sp>
    </p:spTree>
  </p:cSld>
  <p:clrMapOvr>
    <a:masterClrMapping/>
  </p:clrMapOvr>
  <p:transition spd="slow">
    <p:push dir="u"/>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ar-IQ" dirty="0"/>
              <a:t>جاران دەگوترا ژینگەی هەرێمی کوردستان ساڵ بە ساڵ پیستر دەبێت، بەڵام ئێستا گۆڕاوە بۆ رۆژ بەرۆژ. ئەگەر رۆژێک سەردانی تەپۆڵکێک، چیایەک یان پێدەشتێکی ئەو هەرێمە بکەیت و بۆ رۆژی سبەی دووبارە سەردانی بکەیتەوە هەست بە شوێنەوارەکانی پیسبوونی ژینگە دەکەیت و ئەگەر ئەم دۆخە بەم شێوەیە بەردەوام بێت ئەوا ژینگەی کوردستان زۆر بە خراپی تێکدەچێت و بە ئاسانی خاوێن ناکرێتەوە.</a:t>
            </a:r>
          </a:p>
          <a:p>
            <a:r>
              <a:rPr lang="ar-IQ" dirty="0"/>
              <a:t>ئەوەی هۆکاری سەرەکییە لە پیسبوونی ژینگەی کوردستان کارگە پیشەسازییەکان، وێستگەکانی بەرهەمهێنانی کارەبا نین، بەڵکو شتێکە هەموو تاکێکی ئەم وڵاتە بە شێوەیەک لە شێوەکان تیایدا بەشدارە و رۆڵی هەیە لە پیسبوونی ژینگە.</a:t>
            </a:r>
            <a:br>
              <a:rPr lang="ar-IQ" dirty="0"/>
            </a:br>
            <a:r>
              <a:rPr lang="ar-IQ" dirty="0"/>
              <a:t>ئەو مەوادە پلاستیکییەی هاووڵاتیان لە کاتی نەورۆز و سەیراندا لەگەڵ خۆیان دەیبەنە دەرەوە هەر لە سروشت جێی دەهێڵن مەترسیدارترین هۆکارە لە پیسکردنی ژینگەی کوردستان. ئاخر ئەو مەوادە پلاستیکییە بە سەدان ساڵی تر شیتاڵ نابن و هەر لە گەڵ خۆڵ و ئاوی کوردستان دەمێننەوە کە دواتر کاریگەری خراپی تەندروستیان بۆ سەر کشتوکاڵ و ئاسایشی خۆراک دەبێت.</a:t>
            </a:r>
          </a:p>
          <a:p>
            <a:endParaRPr lang="ar-IQ" dirty="0"/>
          </a:p>
        </p:txBody>
      </p:sp>
    </p:spTree>
  </p:cSld>
  <p:clrMapOvr>
    <a:masterClrMapping/>
  </p:clrMapOvr>
  <p:transition spd="slow">
    <p:push dir="u"/>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normAutofit fontScale="85000" lnSpcReduction="20000"/>
          </a:bodyPr>
          <a:lstStyle/>
          <a:p>
            <a:r>
              <a:rPr lang="ar-IQ" dirty="0"/>
              <a:t>الدكتورة هدى الشوربجي، استشاري الأمراض الجلدية، تؤكد أن هناك أكثر من وسيلة علاجية للتعامل مع مشكلة فرط التعرق، تختلف درجة فاعلية كل وسيلة منهم، وتتمثل هذه الوسائل في:</a:t>
            </a:r>
          </a:p>
          <a:p>
            <a:r>
              <a:rPr lang="ar-IQ" dirty="0"/>
              <a:t>كريمات أو مزيلات عرق غنية بمادة « الألومنيوم كلوريد الأكساهيدريت»: تستخدم في الحالات البسيطة أو المتوسطة، ونتائجها متوسطة من حيث درجة الفاعلية، أي لا تساعد على التخلص منفرط التعرق نهائيا بل تقلل من حدته فقط.</a:t>
            </a:r>
          </a:p>
          <a:p>
            <a:r>
              <a:rPr lang="ar-IQ" dirty="0"/>
              <a:t>حقن البوتكس: تمنع الغدد العرقية من إفراز مزيد من العرق، ويتم حقن المادة في المناطق التي يُفرز فيها العرق بكمية كبيرة تحت مخدر موضعي، لكن فاعلية هذه المادة لا تستمر سوى 6 أشهر فقط، وبالتالي يحتاج المريض إلى إعادة الحقن مرات أخرى، فضلا عن التكلفة المادية المرتفعة.</a:t>
            </a:r>
          </a:p>
          <a:p>
            <a:r>
              <a:rPr lang="ar-IQ" dirty="0"/>
              <a:t>قطع العصب السمبثاوي: عملية جراحية يتم فيها قطع العصب السمبثاوي في العمود الفقري بمعرفة طبيب جراح، يمكن أن تساعد على التخلص من المشكلة نهائيا، لكن لا تصلح في جميع الحالات فضلا عن آثارها الجانبية.</a:t>
            </a:r>
          </a:p>
          <a:p>
            <a:r>
              <a:rPr lang="ar-IQ" dirty="0"/>
              <a:t>شفط الغدد العرقية بالليزر: تعطي نتائج مرضية إلى حد ما، لكن هذه الوسيلة لا تصلح إلا في حالة زيادة التعرق في منطقة تحت الإبطين فقط.</a:t>
            </a:r>
          </a:p>
        </p:txBody>
      </p:sp>
    </p:spTree>
  </p:cSld>
  <p:clrMapOvr>
    <a:masterClrMapping/>
  </p:clrMapOvr>
  <p:transition spd="slow">
    <p:push dir="u"/>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BBC</a:t>
            </a:r>
            <a:endParaRPr lang="ar-IQ" dirty="0"/>
          </a:p>
        </p:txBody>
      </p:sp>
      <p:sp>
        <p:nvSpPr>
          <p:cNvPr id="3" name="Content Placeholder 2"/>
          <p:cNvSpPr>
            <a:spLocks noGrp="1"/>
          </p:cNvSpPr>
          <p:nvPr>
            <p:ph idx="1"/>
          </p:nvPr>
        </p:nvSpPr>
        <p:spPr/>
        <p:txBody>
          <a:bodyPr>
            <a:normAutofit fontScale="92500" lnSpcReduction="20000"/>
          </a:bodyPr>
          <a:lstStyle/>
          <a:p>
            <a:pPr algn="l" fontAlgn="base"/>
            <a:r>
              <a:rPr lang="en-US" b="1" dirty="0"/>
              <a:t>A suicide bomb attack at a voter registration centre in the Afghan capital Kabul has killed at least 57 people, officials say.</a:t>
            </a:r>
          </a:p>
          <a:p>
            <a:pPr algn="l" fontAlgn="base"/>
            <a:r>
              <a:rPr lang="en-US" dirty="0"/>
              <a:t>The dead include 21 women and five children, killed when the blast hit the queue outside. A further 119 people were injured.</a:t>
            </a:r>
          </a:p>
          <a:p>
            <a:pPr algn="l" fontAlgn="base"/>
            <a:r>
              <a:rPr lang="en-US" dirty="0"/>
              <a:t>The Islamic State group (IS) said it had carried out the attack.</a:t>
            </a:r>
          </a:p>
          <a:p>
            <a:pPr algn="l" fontAlgn="base"/>
            <a:r>
              <a:rPr lang="en-US" dirty="0"/>
              <a:t>Voter registration began this month for legislative elections which are due to take place in October.</a:t>
            </a:r>
          </a:p>
          <a:p>
            <a:pPr algn="l" fontAlgn="base"/>
            <a:r>
              <a:rPr lang="en-US" dirty="0"/>
              <a:t>IS's mouthpiece said a suicide bomber wearing an explosive belt had targeted the centre, which is in the </a:t>
            </a:r>
            <a:r>
              <a:rPr lang="en-US" dirty="0" err="1"/>
              <a:t>Dashte</a:t>
            </a:r>
            <a:r>
              <a:rPr lang="en-US" dirty="0"/>
              <a:t> </a:t>
            </a:r>
            <a:r>
              <a:rPr lang="en-US" dirty="0" err="1"/>
              <a:t>Barchi</a:t>
            </a:r>
            <a:r>
              <a:rPr lang="en-US" dirty="0"/>
              <a:t> </a:t>
            </a:r>
            <a:r>
              <a:rPr lang="ar-IQ" dirty="0"/>
              <a:t> </a:t>
            </a:r>
            <a:r>
              <a:rPr lang="en-US" dirty="0"/>
              <a:t>area of western Kabul.</a:t>
            </a:r>
          </a:p>
          <a:p>
            <a:pPr algn="l" rtl="0"/>
            <a:endParaRPr lang="ar-IQ" dirty="0"/>
          </a:p>
        </p:txBody>
      </p:sp>
    </p:spTree>
  </p:cSld>
  <p:clrMapOvr>
    <a:masterClrMapping/>
  </p:clrMapOvr>
  <p:transition spd="slow">
    <p:push dir="u"/>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Rudaw</a:t>
            </a:r>
            <a:endParaRPr lang="ar-IQ" dirty="0"/>
          </a:p>
        </p:txBody>
      </p:sp>
      <p:sp>
        <p:nvSpPr>
          <p:cNvPr id="3" name="Content Placeholder 2"/>
          <p:cNvSpPr>
            <a:spLocks noGrp="1"/>
          </p:cNvSpPr>
          <p:nvPr>
            <p:ph idx="1"/>
          </p:nvPr>
        </p:nvSpPr>
        <p:spPr/>
        <p:txBody>
          <a:bodyPr/>
          <a:lstStyle/>
          <a:p>
            <a:pPr algn="r" rtl="1"/>
            <a:r>
              <a:rPr lang="ar-IQ" dirty="0"/>
              <a:t>تەقینەوەکە ئەو کەسە سڤیلانەی کردووەتە ئامانج، کە بۆ مەبەستی وەرگرتنەوەی کارتی دەنگدان روویان لە ناوەندەکە کردبوو و لەوێ کۆببوونەوە.</a:t>
            </a:r>
            <a:br>
              <a:rPr lang="ar-IQ" dirty="0"/>
            </a:br>
            <a:r>
              <a:rPr lang="ar-IQ" dirty="0"/>
              <a:t>تەقینەوەکە لەڕێگەی خۆکوژێکەوە ئەنجامدراوە و رێکخراوی داعش بەرپرسیارییەتی ئەنجامدانی لەئەستۆگرت، کە جگە لە کوژرانی 31 کەس و برینداربوونی دەیانی دیکە، باڵەخانەکانی نزیک شوێنی رووداوەکەیش بەهۆیەوە زیانیان بەرکەوتووە.</a:t>
            </a:r>
          </a:p>
        </p:txBody>
      </p:sp>
    </p:spTree>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0D514-6B13-2403-6749-E1E98F39217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C954070-1B95-798B-3CA9-C07BC86F5F8B}"/>
              </a:ext>
            </a:extLst>
          </p:cNvPr>
          <p:cNvSpPr>
            <a:spLocks noGrp="1"/>
          </p:cNvSpPr>
          <p:nvPr>
            <p:ph idx="1"/>
          </p:nvPr>
        </p:nvSpPr>
        <p:spPr/>
        <p:txBody>
          <a:bodyPr>
            <a:normAutofit fontScale="77500" lnSpcReduction="20000"/>
          </a:bodyPr>
          <a:lstStyle/>
          <a:p>
            <a:pPr marL="457200" lvl="1" indent="0" rtl="0">
              <a:lnSpc>
                <a:spcPts val="1765"/>
              </a:lnSpc>
              <a:spcBef>
                <a:spcPts val="440"/>
              </a:spcBef>
              <a:spcAft>
                <a:spcPts val="0"/>
              </a:spcAft>
              <a:buSzPts val="1550"/>
              <a:buNone/>
              <a:tabLst>
                <a:tab pos="541020" algn="l"/>
                <a:tab pos="541655" algn="l"/>
              </a:tabLst>
            </a:pPr>
            <a:r>
              <a:rPr lang="en-GB" sz="2000" dirty="0">
                <a:latin typeface="Times New Roman" panose="02020603050405020304" pitchFamily="18" charset="0"/>
                <a:cs typeface="Times New Roman" panose="02020603050405020304" pitchFamily="18" charset="0"/>
              </a:rPr>
              <a:t>3- </a:t>
            </a:r>
            <a:r>
              <a:rPr lang="en-US" sz="2000" b="1" kern="0" spc="-5" dirty="0">
                <a:effectLst/>
                <a:latin typeface="Times New Roman" panose="02020603050405020304" pitchFamily="18" charset="0"/>
                <a:ea typeface="Times New Roman" panose="02020603050405020304" pitchFamily="18" charset="0"/>
                <a:cs typeface="Times New Roman" panose="02020603050405020304" pitchFamily="18" charset="0"/>
              </a:rPr>
              <a:t>Creativity</a:t>
            </a:r>
            <a:r>
              <a:rPr lang="en-US" sz="2000" b="1" kern="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spc="-5" dirty="0">
                <a:effectLst/>
                <a:latin typeface="Times New Roman" panose="02020603050405020304" pitchFamily="18" charset="0"/>
                <a:ea typeface="Times New Roman" panose="02020603050405020304" pitchFamily="18" charset="0"/>
                <a:cs typeface="Times New Roman" panose="02020603050405020304" pitchFamily="18" charset="0"/>
              </a:rPr>
              <a:t>and</a:t>
            </a:r>
            <a:r>
              <a:rPr lang="en-US" sz="2000" b="1" kern="0" spc="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spc="-5" dirty="0">
                <a:effectLst/>
                <a:latin typeface="Times New Roman" panose="02020603050405020304" pitchFamily="18" charset="0"/>
                <a:ea typeface="Times New Roman" panose="02020603050405020304" pitchFamily="18" charset="0"/>
                <a:cs typeface="Times New Roman" panose="02020603050405020304" pitchFamily="18" charset="0"/>
              </a:rPr>
              <a:t>Adaptation</a:t>
            </a:r>
          </a:p>
          <a:p>
            <a:pPr marL="95885" marR="106680" indent="444500">
              <a:spcAft>
                <a:spcPts val="0"/>
              </a:spcAft>
              <a:tabLst>
                <a:tab pos="1060450" algn="l"/>
                <a:tab pos="1344295" algn="l"/>
                <a:tab pos="1987550" algn="l"/>
                <a:tab pos="2877185" algn="l"/>
                <a:tab pos="3013075" algn="l"/>
                <a:tab pos="3482340" algn="l"/>
                <a:tab pos="3864610" algn="l"/>
                <a:tab pos="4064635" algn="l"/>
                <a:tab pos="4693920" algn="l"/>
                <a:tab pos="4904105" algn="l"/>
                <a:tab pos="5262245" algn="l"/>
              </a:tabLs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The</a:t>
            </a:r>
            <a:r>
              <a:rPr lang="en-US" sz="2000" spc="1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translator</a:t>
            </a:r>
            <a:r>
              <a:rPr lang="en-US" sz="2000" spc="1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should</a:t>
            </a:r>
            <a:r>
              <a:rPr lang="en-US" sz="2000" spc="14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be</a:t>
            </a:r>
            <a:r>
              <a:rPr lang="en-US" sz="2000" spc="1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creative</a:t>
            </a:r>
            <a:r>
              <a:rPr lang="en-US" sz="2000" spc="13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too.</a:t>
            </a:r>
            <a:r>
              <a:rPr lang="en-US" sz="2000" spc="1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This</a:t>
            </a:r>
            <a:r>
              <a:rPr lang="en-US" sz="2000" spc="1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will</a:t>
            </a:r>
            <a:r>
              <a:rPr lang="en-US" sz="2000" spc="1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be</a:t>
            </a:r>
            <a:r>
              <a:rPr lang="en-US" sz="2000" spc="1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necessary</a:t>
            </a:r>
            <a:r>
              <a:rPr lang="en-US" sz="2000" spc="-37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as</a:t>
            </a:r>
            <a:r>
              <a:rPr lang="en-US" sz="2000" spc="5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you</a:t>
            </a:r>
            <a:r>
              <a:rPr lang="en-US" sz="2000" spc="59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come	across	words</a:t>
            </a:r>
            <a:r>
              <a:rPr lang="en-US" sz="2000" spc="59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and 	expressions	that</a:t>
            </a:r>
            <a:r>
              <a:rPr lang="en-US" sz="2000" spc="57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you	cannot</a:t>
            </a:r>
            <a:r>
              <a:rPr lang="en-US" sz="20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translate</a:t>
            </a:r>
            <a:r>
              <a:rPr lang="en-US" sz="2000" spc="7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literally.</a:t>
            </a:r>
            <a:r>
              <a:rPr lang="en-US" sz="2000" spc="7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You</a:t>
            </a:r>
            <a:r>
              <a:rPr lang="en-US" sz="2000" spc="8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have</a:t>
            </a:r>
            <a:r>
              <a:rPr lang="en-US" sz="2000" spc="7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learnt</a:t>
            </a:r>
            <a:r>
              <a:rPr lang="en-US" sz="2000" spc="7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of</a:t>
            </a:r>
            <a:r>
              <a:rPr lang="en-US" sz="2000" spc="7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adaptation.</a:t>
            </a:r>
            <a:r>
              <a:rPr lang="en-US" sz="2000" spc="7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Another</a:t>
            </a:r>
            <a:r>
              <a:rPr lang="en-US" sz="2000" spc="5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word</a:t>
            </a:r>
            <a:r>
              <a:rPr lang="en-US" sz="2000" spc="9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for</a:t>
            </a:r>
            <a:r>
              <a:rPr lang="en-US" sz="2000" spc="-37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adaptation	is	</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accommodation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There	are	different	types	of</a:t>
            </a:r>
            <a:r>
              <a:rPr lang="en-US" sz="2000" spc="-37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adaptation</a:t>
            </a:r>
            <a:r>
              <a:rPr lang="en-US" sz="2000" spc="1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or</a:t>
            </a:r>
            <a:r>
              <a:rPr lang="en-US" sz="2000" spc="10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accommodation:</a:t>
            </a:r>
            <a:r>
              <a:rPr lang="en-US" sz="2000" spc="10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cultural,</a:t>
            </a:r>
            <a:r>
              <a:rPr lang="en-US" sz="2000" spc="9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political,</a:t>
            </a:r>
            <a:r>
              <a:rPr lang="en-US" sz="2000" spc="9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religious,</a:t>
            </a:r>
            <a:r>
              <a:rPr lang="en-US" sz="2000" spc="11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lvl="1" indent="0" rtl="0">
              <a:lnSpc>
                <a:spcPts val="1760"/>
              </a:lnSpc>
              <a:buSzPts val="1550"/>
              <a:buNone/>
              <a:tabLst>
                <a:tab pos="589915" algn="l"/>
                <a:tab pos="590550" algn="l"/>
              </a:tabLst>
            </a:pPr>
            <a:r>
              <a:rPr lang="en-US" sz="2000" b="1" kern="0" spc="-5" dirty="0">
                <a:effectLst/>
                <a:latin typeface="Times New Roman" panose="02020603050405020304" pitchFamily="18" charset="0"/>
                <a:ea typeface="Times New Roman" panose="02020603050405020304" pitchFamily="18" charset="0"/>
                <a:cs typeface="Times New Roman" panose="02020603050405020304" pitchFamily="18" charset="0"/>
              </a:rPr>
              <a:t>4- Beyond</a:t>
            </a:r>
            <a:r>
              <a:rPr lang="en-US" sz="2000" b="1" kern="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spc="-5" dirty="0">
                <a:effectLst/>
                <a:latin typeface="Times New Roman" panose="02020603050405020304" pitchFamily="18" charset="0"/>
                <a:ea typeface="Times New Roman" panose="02020603050405020304" pitchFamily="18" charset="0"/>
                <a:cs typeface="Times New Roman" panose="02020603050405020304" pitchFamily="18" charset="0"/>
              </a:rPr>
              <a:t>Bilingualism</a:t>
            </a:r>
          </a:p>
          <a:p>
            <a:pPr>
              <a:spcBef>
                <a:spcPts val="55"/>
              </a:spcBef>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97790" marR="73025" indent="444500" algn="just">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Bilingualism</a:t>
            </a:r>
            <a:r>
              <a:rPr lang="en-US" sz="20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involves</a:t>
            </a:r>
            <a:r>
              <a:rPr lang="en-US" sz="20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two</a:t>
            </a:r>
            <a:r>
              <a:rPr lang="en-US" sz="20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languages.</a:t>
            </a:r>
            <a:r>
              <a:rPr lang="en-US" sz="20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Someone</a:t>
            </a:r>
            <a:r>
              <a:rPr lang="en-US" sz="20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who</a:t>
            </a:r>
            <a:r>
              <a:rPr lang="en-US" sz="20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is</a:t>
            </a:r>
            <a:r>
              <a:rPr lang="en-US" sz="20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bilingual</a:t>
            </a:r>
            <a:r>
              <a:rPr lang="en-US" sz="2000" spc="26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is</a:t>
            </a:r>
            <a:r>
              <a:rPr lang="en-US" sz="2000" spc="25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able</a:t>
            </a:r>
            <a:r>
              <a:rPr lang="en-US" sz="2000" spc="26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to</a:t>
            </a:r>
            <a:r>
              <a:rPr lang="en-US" sz="2000" spc="25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speak</a:t>
            </a:r>
            <a:r>
              <a:rPr lang="en-US" sz="2000" spc="27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or</a:t>
            </a:r>
            <a:r>
              <a:rPr lang="en-US" sz="2000" spc="2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write</a:t>
            </a:r>
            <a:r>
              <a:rPr lang="en-US" sz="2000" spc="26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two</a:t>
            </a:r>
            <a:r>
              <a:rPr lang="en-US" sz="2000" spc="25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languages.</a:t>
            </a:r>
            <a:r>
              <a:rPr lang="en-US" sz="2000" spc="25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We</a:t>
            </a:r>
            <a:r>
              <a:rPr lang="en-US" sz="2000" spc="25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have</a:t>
            </a:r>
            <a:r>
              <a:rPr lang="en-US" sz="2000" spc="27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seen</a:t>
            </a:r>
            <a:r>
              <a:rPr lang="en-US" sz="2000" spc="-37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that it is not enough to be bilingual in order to translate. Language</a:t>
            </a:r>
            <a:r>
              <a:rPr lang="en-US" sz="20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involves elements of culture. You cannot understand some aspects</a:t>
            </a:r>
            <a:r>
              <a:rPr lang="en-US" sz="20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of</a:t>
            </a:r>
            <a:r>
              <a:rPr lang="en-US" sz="2000" spc="2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2000" spc="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language</a:t>
            </a:r>
            <a:r>
              <a:rPr lang="en-US" sz="2000" spc="2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if</a:t>
            </a:r>
            <a:r>
              <a:rPr lang="en-US" sz="2000" spc="19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you</a:t>
            </a:r>
            <a:r>
              <a:rPr lang="en-US" sz="2000" spc="2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do</a:t>
            </a:r>
            <a:r>
              <a:rPr lang="en-US" sz="2000" spc="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not</a:t>
            </a:r>
            <a:r>
              <a:rPr lang="en-US" sz="2000" spc="19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understand</a:t>
            </a:r>
            <a:r>
              <a:rPr lang="en-US" sz="2000" spc="2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the</a:t>
            </a:r>
            <a:r>
              <a:rPr lang="en-US" sz="2000" spc="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culture</a:t>
            </a:r>
            <a:r>
              <a:rPr lang="en-US" sz="2000" spc="2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of</a:t>
            </a:r>
            <a:r>
              <a:rPr lang="en-US" sz="2000" spc="19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the</a:t>
            </a:r>
            <a:r>
              <a:rPr lang="en-US" sz="2000" spc="20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people.</a:t>
            </a:r>
            <a:r>
              <a:rPr lang="en-US" sz="2000" spc="-37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For this reason, a translator should, ideally, be bicultural too. That</a:t>
            </a:r>
            <a:r>
              <a:rPr lang="en-US" sz="20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means</a:t>
            </a:r>
            <a:r>
              <a:rPr lang="en-US" sz="20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the</a:t>
            </a:r>
            <a:r>
              <a:rPr lang="en-US" sz="20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person</a:t>
            </a:r>
            <a:r>
              <a:rPr lang="en-US" sz="20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should</a:t>
            </a:r>
            <a:r>
              <a:rPr lang="en-US" sz="20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have</a:t>
            </a:r>
            <a:r>
              <a:rPr lang="en-US" sz="20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20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good</a:t>
            </a:r>
            <a:r>
              <a:rPr lang="en-US" sz="20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knowledge</a:t>
            </a:r>
            <a:r>
              <a:rPr lang="en-US" sz="20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of</a:t>
            </a:r>
            <a:r>
              <a:rPr lang="en-US" sz="2000" spc="38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the</a:t>
            </a:r>
            <a:r>
              <a:rPr lang="en-US" sz="2000" spc="39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two</a:t>
            </a:r>
            <a:r>
              <a:rPr lang="en-US" sz="20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cultures</a:t>
            </a:r>
            <a:r>
              <a:rPr lang="en-US" sz="20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in question.</a:t>
            </a:r>
          </a:p>
          <a:p>
            <a:endParaRPr lang="en-US" dirty="0"/>
          </a:p>
        </p:txBody>
      </p:sp>
    </p:spTree>
    <p:extLst>
      <p:ext uri="{BB962C8B-B14F-4D97-AF65-F5344CB8AC3E}">
        <p14:creationId xmlns:p14="http://schemas.microsoft.com/office/powerpoint/2010/main" val="1198801803"/>
      </p:ext>
    </p:extLst>
  </p:cSld>
  <p:clrMapOvr>
    <a:masterClrMapping/>
  </p:clrMapOvr>
  <p:transition spd="slow">
    <p:push dir="u"/>
  </p:transition>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normAutofit/>
          </a:bodyPr>
          <a:lstStyle/>
          <a:p>
            <a:pPr algn="r" rtl="1"/>
            <a:r>
              <a:rPr lang="ar-IQ" dirty="0"/>
              <a:t>شارەزایانی پەروەردە و منداڵان لە شارە سنوورییەکانی رۆژهەڵاتی کوردستان ناوەندی پەروەردە و راهێنانی منداڵانی کەمئەندام و بیرکۆڵ دەکەنەوە. ئەوان دەڵێن، نەبوونی ناوەندی لەو شێوەیە لە شارە بچووکەکان زیانی زۆری بەو منداڵانە گەیاندووە کە نەخۆشی زگماکییان هەیە. </a:t>
            </a:r>
            <a:br>
              <a:rPr lang="ar-IQ" dirty="0"/>
            </a:br>
            <a:br>
              <a:rPr lang="ar-IQ" dirty="0"/>
            </a:br>
            <a:r>
              <a:rPr lang="ar-IQ" dirty="0"/>
              <a:t>بەڕێوەبەرانی ناوەندێکی پەروەردەیی لە پیرانشار دەڵێن، ئەگەر منداڵانی کەمئەندام و بیرکۆڵ لە سەرەتاوە چاودێری پێویستیان لەسەر بێ و راهێنانی تایبەتیان پێبکرێت، دوای چەند ساڵێک دەتوانن بگەڕێنەوە بۆ ژیانی ئاسایی.</a:t>
            </a:r>
          </a:p>
          <a:p>
            <a:pPr algn="r" rtl="1"/>
            <a:br>
              <a:rPr lang="ar-IQ" dirty="0"/>
            </a:br>
            <a:endParaRPr lang="ar-IQ" dirty="0"/>
          </a:p>
        </p:txBody>
      </p:sp>
    </p:spTree>
  </p:cSld>
  <p:clrMapOvr>
    <a:masterClrMapping/>
  </p:clrMapOvr>
  <p:transition spd="slow">
    <p:push dir="u"/>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0E23B-96A1-EF41-F883-7C3EB3AB9FC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AE98E4E-5CFB-BCFA-E826-EA26734E23D0}"/>
              </a:ext>
            </a:extLst>
          </p:cNvPr>
          <p:cNvSpPr>
            <a:spLocks noGrp="1"/>
          </p:cNvSpPr>
          <p:nvPr>
            <p:ph idx="1"/>
          </p:nvPr>
        </p:nvSpPr>
        <p:spPr/>
        <p:txBody>
          <a:bodyPr>
            <a:normAutofit fontScale="92500" lnSpcReduction="10000"/>
          </a:bodyPr>
          <a:lstStyle/>
          <a:p>
            <a:pPr marL="742950" lvl="1" indent="-285750" rtl="0">
              <a:lnSpc>
                <a:spcPts val="1765"/>
              </a:lnSpc>
              <a:buSzPts val="1550"/>
              <a:buFont typeface="Times New Roman" panose="02020603050405020304" pitchFamily="18" charset="0"/>
              <a:buAutoNum type="arabicPeriod"/>
              <a:tabLst>
                <a:tab pos="392430" algn="l"/>
              </a:tabLst>
            </a:pPr>
            <a:r>
              <a:rPr lang="en-US" sz="1550" b="1" kern="0" spc="-5" dirty="0">
                <a:effectLst/>
                <a:latin typeface="Times New Roman" panose="02020603050405020304" pitchFamily="18" charset="0"/>
                <a:ea typeface="Times New Roman" panose="02020603050405020304" pitchFamily="18" charset="0"/>
              </a:rPr>
              <a:t>Model</a:t>
            </a:r>
            <a:r>
              <a:rPr lang="en-US" sz="1550" b="1" kern="0" spc="10" dirty="0">
                <a:effectLst/>
                <a:latin typeface="Times New Roman" panose="02020603050405020304" pitchFamily="18" charset="0"/>
                <a:ea typeface="Times New Roman" panose="02020603050405020304" pitchFamily="18" charset="0"/>
              </a:rPr>
              <a:t> </a:t>
            </a:r>
            <a:r>
              <a:rPr lang="en-US" sz="1550" b="1" kern="0" spc="-5" dirty="0">
                <a:effectLst/>
                <a:latin typeface="Times New Roman" panose="02020603050405020304" pitchFamily="18" charset="0"/>
                <a:ea typeface="Times New Roman" panose="02020603050405020304" pitchFamily="18" charset="0"/>
              </a:rPr>
              <a:t>Translation :</a:t>
            </a:r>
            <a:r>
              <a:rPr lang="en-US" sz="1550" b="1" kern="0" spc="10" dirty="0">
                <a:effectLst/>
                <a:latin typeface="Times New Roman" panose="02020603050405020304" pitchFamily="18" charset="0"/>
                <a:ea typeface="Times New Roman" panose="02020603050405020304" pitchFamily="18" charset="0"/>
              </a:rPr>
              <a:t> </a:t>
            </a:r>
            <a:r>
              <a:rPr lang="en-US" sz="1550" b="1" kern="0" spc="-5" dirty="0">
                <a:effectLst/>
                <a:latin typeface="Times New Roman" panose="02020603050405020304" pitchFamily="18" charset="0"/>
                <a:ea typeface="Times New Roman" panose="02020603050405020304" pitchFamily="18" charset="0"/>
              </a:rPr>
              <a:t>A</a:t>
            </a:r>
            <a:r>
              <a:rPr lang="en-US" sz="1550" b="1" kern="0" spc="30" dirty="0">
                <a:effectLst/>
                <a:latin typeface="Times New Roman" panose="02020603050405020304" pitchFamily="18" charset="0"/>
                <a:ea typeface="Times New Roman" panose="02020603050405020304" pitchFamily="18" charset="0"/>
              </a:rPr>
              <a:t> </a:t>
            </a:r>
            <a:r>
              <a:rPr lang="en-US" sz="1550" b="1" kern="0" spc="-5" dirty="0">
                <a:effectLst/>
                <a:latin typeface="Times New Roman" panose="02020603050405020304" pitchFamily="18" charset="0"/>
                <a:ea typeface="Times New Roman" panose="02020603050405020304" pitchFamily="18" charset="0"/>
              </a:rPr>
              <a:t>couple</a:t>
            </a:r>
            <a:r>
              <a:rPr lang="en-US" sz="1550" b="1" kern="0" spc="15" dirty="0">
                <a:effectLst/>
                <a:latin typeface="Times New Roman" panose="02020603050405020304" pitchFamily="18" charset="0"/>
                <a:ea typeface="Times New Roman" panose="02020603050405020304" pitchFamily="18" charset="0"/>
              </a:rPr>
              <a:t> </a:t>
            </a:r>
            <a:r>
              <a:rPr lang="en-US" sz="1550" b="1" kern="0" spc="-5" dirty="0">
                <a:effectLst/>
                <a:latin typeface="Times New Roman" panose="02020603050405020304" pitchFamily="18" charset="0"/>
                <a:ea typeface="Times New Roman" panose="02020603050405020304" pitchFamily="18" charset="0"/>
              </a:rPr>
              <a:t>suffers</a:t>
            </a:r>
            <a:r>
              <a:rPr lang="en-US" sz="1550" b="1" kern="0" spc="5" dirty="0">
                <a:effectLst/>
                <a:latin typeface="Times New Roman" panose="02020603050405020304" pitchFamily="18" charset="0"/>
                <a:ea typeface="Times New Roman" panose="02020603050405020304" pitchFamily="18" charset="0"/>
              </a:rPr>
              <a:t> </a:t>
            </a:r>
            <a:r>
              <a:rPr lang="en-US" sz="1550" b="1" kern="0" spc="-5" dirty="0">
                <a:effectLst/>
                <a:latin typeface="Times New Roman" panose="02020603050405020304" pitchFamily="18" charset="0"/>
                <a:ea typeface="Times New Roman" panose="02020603050405020304" pitchFamily="18" charset="0"/>
              </a:rPr>
              <a:t>from</a:t>
            </a:r>
            <a:r>
              <a:rPr lang="en-US" sz="1550" b="1" kern="0" spc="-10" dirty="0">
                <a:effectLst/>
                <a:latin typeface="Times New Roman" panose="02020603050405020304" pitchFamily="18" charset="0"/>
                <a:ea typeface="Times New Roman" panose="02020603050405020304" pitchFamily="18" charset="0"/>
              </a:rPr>
              <a:t> </a:t>
            </a:r>
            <a:r>
              <a:rPr lang="en-US" sz="1550" b="1" kern="0" spc="-5" dirty="0">
                <a:effectLst/>
                <a:latin typeface="Times New Roman" panose="02020603050405020304" pitchFamily="18" charset="0"/>
                <a:ea typeface="Times New Roman" panose="02020603050405020304" pitchFamily="18" charset="0"/>
              </a:rPr>
              <a:t>insomnia</a:t>
            </a:r>
          </a:p>
          <a:p>
            <a:pPr marL="95885" marR="73025" indent="444500">
              <a:spcAft>
                <a:spcPts val="0"/>
              </a:spcAft>
            </a:pPr>
            <a:r>
              <a:rPr lang="en-US" sz="1550" dirty="0">
                <a:effectLst/>
                <a:latin typeface="Times New Roman" panose="02020603050405020304" pitchFamily="18" charset="0"/>
                <a:ea typeface="Times New Roman" panose="02020603050405020304" pitchFamily="18" charset="0"/>
              </a:rPr>
              <a:t>“Doctor,</a:t>
            </a:r>
            <a:r>
              <a:rPr lang="en-US" sz="1550" spc="45" dirty="0">
                <a:effectLst/>
                <a:latin typeface="Times New Roman" panose="02020603050405020304" pitchFamily="18" charset="0"/>
                <a:ea typeface="Times New Roman" panose="02020603050405020304" pitchFamily="18" charset="0"/>
              </a:rPr>
              <a:t> </a:t>
            </a:r>
            <a:r>
              <a:rPr lang="en-US" sz="1550" dirty="0">
                <a:effectLst/>
                <a:latin typeface="Times New Roman" panose="02020603050405020304" pitchFamily="18" charset="0"/>
                <a:ea typeface="Times New Roman" panose="02020603050405020304" pitchFamily="18" charset="0"/>
              </a:rPr>
              <a:t>we</a:t>
            </a:r>
            <a:r>
              <a:rPr lang="en-US" sz="1550" spc="40" dirty="0">
                <a:effectLst/>
                <a:latin typeface="Times New Roman" panose="02020603050405020304" pitchFamily="18" charset="0"/>
                <a:ea typeface="Times New Roman" panose="02020603050405020304" pitchFamily="18" charset="0"/>
              </a:rPr>
              <a:t> </a:t>
            </a:r>
            <a:r>
              <a:rPr lang="en-US" sz="1550" dirty="0">
                <a:effectLst/>
                <a:latin typeface="Times New Roman" panose="02020603050405020304" pitchFamily="18" charset="0"/>
                <a:ea typeface="Times New Roman" panose="02020603050405020304" pitchFamily="18" charset="0"/>
              </a:rPr>
              <a:t>have</a:t>
            </a:r>
            <a:r>
              <a:rPr lang="en-US" sz="1550" spc="40" dirty="0">
                <a:effectLst/>
                <a:latin typeface="Times New Roman" panose="02020603050405020304" pitchFamily="18" charset="0"/>
                <a:ea typeface="Times New Roman" panose="02020603050405020304" pitchFamily="18" charset="0"/>
              </a:rPr>
              <a:t> </a:t>
            </a:r>
            <a:r>
              <a:rPr lang="en-US" sz="1550" dirty="0">
                <a:effectLst/>
                <a:latin typeface="Times New Roman" panose="02020603050405020304" pitchFamily="18" charset="0"/>
                <a:ea typeface="Times New Roman" panose="02020603050405020304" pitchFamily="18" charset="0"/>
              </a:rPr>
              <a:t>driven</a:t>
            </a:r>
            <a:r>
              <a:rPr lang="en-US" sz="1550" spc="50" dirty="0">
                <a:effectLst/>
                <a:latin typeface="Times New Roman" panose="02020603050405020304" pitchFamily="18" charset="0"/>
                <a:ea typeface="Times New Roman" panose="02020603050405020304" pitchFamily="18" charset="0"/>
              </a:rPr>
              <a:t> </a:t>
            </a:r>
            <a:r>
              <a:rPr lang="en-US" sz="1550" dirty="0">
                <a:effectLst/>
                <a:latin typeface="Times New Roman" panose="02020603050405020304" pitchFamily="18" charset="0"/>
                <a:ea typeface="Times New Roman" panose="02020603050405020304" pitchFamily="18" charset="0"/>
              </a:rPr>
              <a:t>fifty</a:t>
            </a:r>
            <a:r>
              <a:rPr lang="en-US" sz="1550" spc="40" dirty="0">
                <a:effectLst/>
                <a:latin typeface="Times New Roman" panose="02020603050405020304" pitchFamily="18" charset="0"/>
                <a:ea typeface="Times New Roman" panose="02020603050405020304" pitchFamily="18" charset="0"/>
              </a:rPr>
              <a:t> </a:t>
            </a:r>
            <a:r>
              <a:rPr lang="en-US" sz="1550" dirty="0">
                <a:effectLst/>
                <a:latin typeface="Times New Roman" panose="02020603050405020304" pitchFamily="18" charset="0"/>
                <a:ea typeface="Times New Roman" panose="02020603050405020304" pitchFamily="18" charset="0"/>
              </a:rPr>
              <a:t>kilometers</a:t>
            </a:r>
            <a:r>
              <a:rPr lang="en-US" sz="1550" spc="45" dirty="0">
                <a:effectLst/>
                <a:latin typeface="Times New Roman" panose="02020603050405020304" pitchFamily="18" charset="0"/>
                <a:ea typeface="Times New Roman" panose="02020603050405020304" pitchFamily="18" charset="0"/>
              </a:rPr>
              <a:t> </a:t>
            </a:r>
            <a:r>
              <a:rPr lang="en-US" sz="1550" dirty="0">
                <a:effectLst/>
                <a:latin typeface="Times New Roman" panose="02020603050405020304" pitchFamily="18" charset="0"/>
                <a:ea typeface="Times New Roman" panose="02020603050405020304" pitchFamily="18" charset="0"/>
              </a:rPr>
              <a:t>by</a:t>
            </a:r>
            <a:r>
              <a:rPr lang="en-US" sz="1550" spc="25" dirty="0">
                <a:effectLst/>
                <a:latin typeface="Times New Roman" panose="02020603050405020304" pitchFamily="18" charset="0"/>
                <a:ea typeface="Times New Roman" panose="02020603050405020304" pitchFamily="18" charset="0"/>
              </a:rPr>
              <a:t> </a:t>
            </a:r>
            <a:r>
              <a:rPr lang="en-US" sz="1550" dirty="0">
                <a:effectLst/>
                <a:latin typeface="Times New Roman" panose="02020603050405020304" pitchFamily="18" charset="0"/>
                <a:ea typeface="Times New Roman" panose="02020603050405020304" pitchFamily="18" charset="0"/>
              </a:rPr>
              <a:t>car,</a:t>
            </a:r>
            <a:r>
              <a:rPr lang="en-US" sz="1550" spc="65" dirty="0">
                <a:effectLst/>
                <a:latin typeface="Times New Roman" panose="02020603050405020304" pitchFamily="18" charset="0"/>
                <a:ea typeface="Times New Roman" panose="02020603050405020304" pitchFamily="18" charset="0"/>
              </a:rPr>
              <a:t> </a:t>
            </a:r>
            <a:r>
              <a:rPr lang="en-US" sz="1550" dirty="0">
                <a:effectLst/>
                <a:latin typeface="Times New Roman" panose="02020603050405020304" pitchFamily="18" charset="0"/>
                <a:ea typeface="Times New Roman" panose="02020603050405020304" pitchFamily="18" charset="0"/>
              </a:rPr>
              <a:t>my</a:t>
            </a:r>
            <a:r>
              <a:rPr lang="en-US" sz="1550" spc="65" dirty="0">
                <a:effectLst/>
                <a:latin typeface="Times New Roman" panose="02020603050405020304" pitchFamily="18" charset="0"/>
                <a:ea typeface="Times New Roman" panose="02020603050405020304" pitchFamily="18" charset="0"/>
              </a:rPr>
              <a:t> </a:t>
            </a:r>
            <a:r>
              <a:rPr lang="en-US" sz="1550" dirty="0">
                <a:effectLst/>
                <a:latin typeface="Times New Roman" panose="02020603050405020304" pitchFamily="18" charset="0"/>
                <a:ea typeface="Times New Roman" panose="02020603050405020304" pitchFamily="18" charset="0"/>
              </a:rPr>
              <a:t>wife</a:t>
            </a:r>
            <a:r>
              <a:rPr lang="en-US" sz="1550" spc="30" dirty="0">
                <a:effectLst/>
                <a:latin typeface="Times New Roman" panose="02020603050405020304" pitchFamily="18" charset="0"/>
                <a:ea typeface="Times New Roman" panose="02020603050405020304" pitchFamily="18" charset="0"/>
              </a:rPr>
              <a:t> </a:t>
            </a:r>
            <a:r>
              <a:rPr lang="en-US" sz="1550" dirty="0">
                <a:effectLst/>
                <a:latin typeface="Times New Roman" panose="02020603050405020304" pitchFamily="18" charset="0"/>
                <a:ea typeface="Times New Roman" panose="02020603050405020304" pitchFamily="18" charset="0"/>
              </a:rPr>
              <a:t>and</a:t>
            </a:r>
            <a:r>
              <a:rPr lang="en-US" sz="1550" spc="5" dirty="0">
                <a:effectLst/>
                <a:latin typeface="Times New Roman" panose="02020603050405020304" pitchFamily="18" charset="0"/>
                <a:ea typeface="Times New Roman" panose="02020603050405020304" pitchFamily="18" charset="0"/>
              </a:rPr>
              <a:t> </a:t>
            </a:r>
            <a:r>
              <a:rPr lang="en-US" sz="1550" dirty="0">
                <a:effectLst/>
                <a:latin typeface="Times New Roman" panose="02020603050405020304" pitchFamily="18" charset="0"/>
                <a:ea typeface="Times New Roman" panose="02020603050405020304" pitchFamily="18" charset="0"/>
              </a:rPr>
              <a:t>I to come and consult you. Neither of us had ever been sick for a</a:t>
            </a:r>
            <a:r>
              <a:rPr lang="en-US" sz="1550" spc="5" dirty="0">
                <a:effectLst/>
                <a:latin typeface="Times New Roman" panose="02020603050405020304" pitchFamily="18" charset="0"/>
                <a:ea typeface="Times New Roman" panose="02020603050405020304" pitchFamily="18" charset="0"/>
              </a:rPr>
              <a:t> </a:t>
            </a:r>
            <a:r>
              <a:rPr lang="en-US" sz="1550" dirty="0">
                <a:effectLst/>
                <a:latin typeface="Times New Roman" panose="02020603050405020304" pitchFamily="18" charset="0"/>
                <a:ea typeface="Times New Roman" panose="02020603050405020304" pitchFamily="18" charset="0"/>
              </a:rPr>
              <a:t>single day until these few months when we started suffering from</a:t>
            </a:r>
            <a:r>
              <a:rPr lang="en-US" sz="1550" spc="5" dirty="0">
                <a:effectLst/>
                <a:latin typeface="Times New Roman" panose="02020603050405020304" pitchFamily="18" charset="0"/>
                <a:ea typeface="Times New Roman" panose="02020603050405020304" pitchFamily="18" charset="0"/>
              </a:rPr>
              <a:t> </a:t>
            </a:r>
            <a:r>
              <a:rPr lang="en-US" sz="1550" dirty="0">
                <a:effectLst/>
                <a:latin typeface="Times New Roman" panose="02020603050405020304" pitchFamily="18" charset="0"/>
                <a:ea typeface="Times New Roman" panose="02020603050405020304" pitchFamily="18" charset="0"/>
              </a:rPr>
              <a:t>insomnia. We take sleeping tablets sometimes two or even more</a:t>
            </a:r>
            <a:r>
              <a:rPr lang="en-US" sz="1550" spc="5" dirty="0">
                <a:effectLst/>
                <a:latin typeface="Times New Roman" panose="02020603050405020304" pitchFamily="18" charset="0"/>
                <a:ea typeface="Times New Roman" panose="02020603050405020304" pitchFamily="18" charset="0"/>
              </a:rPr>
              <a:t> </a:t>
            </a:r>
            <a:r>
              <a:rPr lang="en-US" sz="1550" dirty="0">
                <a:effectLst/>
                <a:latin typeface="Times New Roman" panose="02020603050405020304" pitchFamily="18" charset="0"/>
                <a:ea typeface="Times New Roman" panose="02020603050405020304" pitchFamily="18" charset="0"/>
              </a:rPr>
              <a:t>every night, but we don’t think that is the real solution. I started</a:t>
            </a:r>
            <a:r>
              <a:rPr lang="en-US" sz="1550" spc="5" dirty="0">
                <a:effectLst/>
                <a:latin typeface="Times New Roman" panose="02020603050405020304" pitchFamily="18" charset="0"/>
                <a:ea typeface="Times New Roman" panose="02020603050405020304" pitchFamily="18" charset="0"/>
              </a:rPr>
              <a:t> </a:t>
            </a:r>
            <a:r>
              <a:rPr lang="en-US" sz="1550" dirty="0">
                <a:effectLst/>
                <a:latin typeface="Times New Roman" panose="02020603050405020304" pitchFamily="18" charset="0"/>
                <a:ea typeface="Times New Roman" panose="02020603050405020304" pitchFamily="18" charset="0"/>
              </a:rPr>
              <a:t>having pains in my stomach. </a:t>
            </a:r>
            <a:r>
              <a:rPr lang="en-US" sz="1550" dirty="0" err="1">
                <a:effectLst/>
                <a:latin typeface="Times New Roman" panose="02020603050405020304" pitchFamily="18" charset="0"/>
                <a:ea typeface="Times New Roman" panose="02020603050405020304" pitchFamily="18" charset="0"/>
              </a:rPr>
              <a:t>Xrays</a:t>
            </a:r>
            <a:r>
              <a:rPr lang="en-US" sz="1550" dirty="0">
                <a:effectLst/>
                <a:latin typeface="Times New Roman" panose="02020603050405020304" pitchFamily="18" charset="0"/>
                <a:ea typeface="Times New Roman" panose="02020603050405020304" pitchFamily="18" charset="0"/>
              </a:rPr>
              <a:t> were taken, but there is nothing</a:t>
            </a:r>
            <a:r>
              <a:rPr lang="en-US" sz="1550" spc="5" dirty="0">
                <a:effectLst/>
                <a:latin typeface="Times New Roman" panose="02020603050405020304" pitchFamily="18" charset="0"/>
                <a:ea typeface="Times New Roman" panose="02020603050405020304" pitchFamily="18" charset="0"/>
              </a:rPr>
              <a:t> </a:t>
            </a:r>
            <a:r>
              <a:rPr lang="en-US" sz="1550" dirty="0">
                <a:effectLst/>
                <a:latin typeface="Times New Roman" panose="02020603050405020304" pitchFamily="18" charset="0"/>
                <a:ea typeface="Times New Roman" panose="02020603050405020304" pitchFamily="18" charset="0"/>
              </a:rPr>
              <a:t>abnormal. My wife started</a:t>
            </a:r>
            <a:r>
              <a:rPr lang="en-US" sz="1550" spc="385" dirty="0">
                <a:effectLst/>
                <a:latin typeface="Times New Roman" panose="02020603050405020304" pitchFamily="18" charset="0"/>
                <a:ea typeface="Times New Roman" panose="02020603050405020304" pitchFamily="18" charset="0"/>
              </a:rPr>
              <a:t> </a:t>
            </a:r>
            <a:r>
              <a:rPr lang="en-US" sz="1550" dirty="0">
                <a:effectLst/>
                <a:latin typeface="Times New Roman" panose="02020603050405020304" pitchFamily="18" charset="0"/>
                <a:ea typeface="Times New Roman" panose="02020603050405020304" pitchFamily="18" charset="0"/>
              </a:rPr>
              <a:t>experiencing</a:t>
            </a:r>
            <a:r>
              <a:rPr lang="en-US" sz="1550" spc="390" dirty="0">
                <a:effectLst/>
                <a:latin typeface="Times New Roman" panose="02020603050405020304" pitchFamily="18" charset="0"/>
                <a:ea typeface="Times New Roman" panose="02020603050405020304" pitchFamily="18" charset="0"/>
              </a:rPr>
              <a:t> </a:t>
            </a:r>
            <a:r>
              <a:rPr lang="en-US" sz="1550" dirty="0">
                <a:effectLst/>
                <a:latin typeface="Times New Roman" panose="02020603050405020304" pitchFamily="18" charset="0"/>
                <a:ea typeface="Times New Roman" panose="02020603050405020304" pitchFamily="18" charset="0"/>
              </a:rPr>
              <a:t>pain around her heart, but</a:t>
            </a:r>
            <a:r>
              <a:rPr lang="en-US" sz="1550" spc="5" dirty="0">
                <a:effectLst/>
                <a:latin typeface="Times New Roman" panose="02020603050405020304" pitchFamily="18" charset="0"/>
                <a:ea typeface="Times New Roman" panose="02020603050405020304" pitchFamily="18" charset="0"/>
              </a:rPr>
              <a:t> </a:t>
            </a:r>
            <a:r>
              <a:rPr lang="en-US" sz="1550" dirty="0">
                <a:effectLst/>
                <a:latin typeface="Times New Roman" panose="02020603050405020304" pitchFamily="18" charset="0"/>
                <a:ea typeface="Times New Roman" panose="02020603050405020304" pitchFamily="18" charset="0"/>
              </a:rPr>
              <a:t>a</a:t>
            </a:r>
            <a:r>
              <a:rPr lang="en-US" sz="1550" spc="5" dirty="0">
                <a:effectLst/>
                <a:latin typeface="Times New Roman" panose="02020603050405020304" pitchFamily="18" charset="0"/>
                <a:ea typeface="Times New Roman" panose="02020603050405020304" pitchFamily="18" charset="0"/>
              </a:rPr>
              <a:t> </a:t>
            </a:r>
            <a:r>
              <a:rPr lang="en-US" sz="1550" dirty="0">
                <a:effectLst/>
                <a:latin typeface="Times New Roman" panose="02020603050405020304" pitchFamily="18" charset="0"/>
                <a:ea typeface="Times New Roman" panose="02020603050405020304" pitchFamily="18" charset="0"/>
              </a:rPr>
              <a:t>specialist</a:t>
            </a:r>
            <a:r>
              <a:rPr lang="en-US" sz="1550" spc="5" dirty="0">
                <a:effectLst/>
                <a:latin typeface="Times New Roman" panose="02020603050405020304" pitchFamily="18" charset="0"/>
                <a:ea typeface="Times New Roman" panose="02020603050405020304" pitchFamily="18" charset="0"/>
              </a:rPr>
              <a:t> </a:t>
            </a:r>
            <a:r>
              <a:rPr lang="en-US" sz="1550" dirty="0">
                <a:effectLst/>
                <a:latin typeface="Times New Roman" panose="02020603050405020304" pitchFamily="18" charset="0"/>
                <a:ea typeface="Times New Roman" panose="02020603050405020304" pitchFamily="18" charset="0"/>
              </a:rPr>
              <a:t>examined</a:t>
            </a:r>
            <a:r>
              <a:rPr lang="en-US" sz="1550" spc="5" dirty="0">
                <a:effectLst/>
                <a:latin typeface="Times New Roman" panose="02020603050405020304" pitchFamily="18" charset="0"/>
                <a:ea typeface="Times New Roman" panose="02020603050405020304" pitchFamily="18" charset="0"/>
              </a:rPr>
              <a:t> </a:t>
            </a:r>
            <a:r>
              <a:rPr lang="en-US" sz="1550" dirty="0">
                <a:effectLst/>
                <a:latin typeface="Times New Roman" panose="02020603050405020304" pitchFamily="18" charset="0"/>
                <a:ea typeface="Times New Roman" panose="02020603050405020304" pitchFamily="18" charset="0"/>
              </a:rPr>
              <a:t>her without finding</a:t>
            </a:r>
            <a:r>
              <a:rPr lang="en-US" sz="1550" spc="5" dirty="0">
                <a:effectLst/>
                <a:latin typeface="Times New Roman" panose="02020603050405020304" pitchFamily="18" charset="0"/>
                <a:ea typeface="Times New Roman" panose="02020603050405020304" pitchFamily="18" charset="0"/>
              </a:rPr>
              <a:t> </a:t>
            </a:r>
            <a:r>
              <a:rPr lang="en-US" sz="1550" dirty="0">
                <a:effectLst/>
                <a:latin typeface="Times New Roman" panose="02020603050405020304" pitchFamily="18" charset="0"/>
                <a:ea typeface="Times New Roman" panose="02020603050405020304" pitchFamily="18" charset="0"/>
              </a:rPr>
              <a:t>any defect.</a:t>
            </a:r>
            <a:r>
              <a:rPr lang="en-US" sz="1550" spc="5" dirty="0">
                <a:effectLst/>
                <a:latin typeface="Times New Roman" panose="02020603050405020304" pitchFamily="18" charset="0"/>
                <a:ea typeface="Times New Roman" panose="02020603050405020304" pitchFamily="18" charset="0"/>
              </a:rPr>
              <a:t> </a:t>
            </a:r>
            <a:r>
              <a:rPr lang="en-US" sz="1550" dirty="0">
                <a:effectLst/>
                <a:latin typeface="Times New Roman" panose="02020603050405020304" pitchFamily="18" charset="0"/>
                <a:ea typeface="Times New Roman" panose="02020603050405020304" pitchFamily="18" charset="0"/>
              </a:rPr>
              <a:t>We</a:t>
            </a:r>
            <a:r>
              <a:rPr lang="en-US" sz="1550" spc="5" dirty="0">
                <a:effectLst/>
                <a:latin typeface="Times New Roman" panose="02020603050405020304" pitchFamily="18" charset="0"/>
                <a:ea typeface="Times New Roman" panose="02020603050405020304" pitchFamily="18" charset="0"/>
              </a:rPr>
              <a:t> </a:t>
            </a:r>
            <a:r>
              <a:rPr lang="en-US" sz="1550" dirty="0">
                <a:effectLst/>
                <a:latin typeface="Times New Roman" panose="02020603050405020304" pitchFamily="18" charset="0"/>
                <a:ea typeface="Times New Roman" panose="02020603050405020304" pitchFamily="18" charset="0"/>
              </a:rPr>
              <a:t>have</a:t>
            </a:r>
            <a:r>
              <a:rPr lang="en-US" sz="1550" spc="5" dirty="0">
                <a:effectLst/>
                <a:latin typeface="Times New Roman" panose="02020603050405020304" pitchFamily="18" charset="0"/>
                <a:ea typeface="Times New Roman" panose="02020603050405020304" pitchFamily="18" charset="0"/>
              </a:rPr>
              <a:t> </a:t>
            </a:r>
            <a:r>
              <a:rPr lang="en-US" sz="1550" dirty="0">
                <a:effectLst/>
                <a:latin typeface="Times New Roman" panose="02020603050405020304" pitchFamily="18" charset="0"/>
                <a:ea typeface="Times New Roman" panose="02020603050405020304" pitchFamily="18" charset="0"/>
              </a:rPr>
              <a:t>therefore come to you this afternoon in the hope that you would be</a:t>
            </a:r>
            <a:r>
              <a:rPr lang="en-US" sz="1550" spc="5" dirty="0">
                <a:effectLst/>
                <a:latin typeface="Times New Roman" panose="02020603050405020304" pitchFamily="18" charset="0"/>
                <a:ea typeface="Times New Roman" panose="02020603050405020304" pitchFamily="18" charset="0"/>
              </a:rPr>
              <a:t> </a:t>
            </a:r>
            <a:r>
              <a:rPr lang="en-US" sz="1550" dirty="0">
                <a:effectLst/>
                <a:latin typeface="Times New Roman" panose="02020603050405020304" pitchFamily="18" charset="0"/>
                <a:ea typeface="Times New Roman" panose="02020603050405020304" pitchFamily="18" charset="0"/>
              </a:rPr>
              <a:t>able</a:t>
            </a:r>
            <a:r>
              <a:rPr lang="en-US" sz="1550" spc="-10" dirty="0">
                <a:effectLst/>
                <a:latin typeface="Times New Roman" panose="02020603050405020304" pitchFamily="18" charset="0"/>
                <a:ea typeface="Times New Roman" panose="02020603050405020304" pitchFamily="18" charset="0"/>
              </a:rPr>
              <a:t> </a:t>
            </a:r>
            <a:r>
              <a:rPr lang="en-US" sz="1550" dirty="0">
                <a:effectLst/>
                <a:latin typeface="Times New Roman" panose="02020603050405020304" pitchFamily="18" charset="0"/>
                <a:ea typeface="Times New Roman" panose="02020603050405020304" pitchFamily="18" charset="0"/>
              </a:rPr>
              <a:t>to help</a:t>
            </a:r>
            <a:r>
              <a:rPr lang="en-US" sz="1550" spc="10" dirty="0">
                <a:effectLst/>
                <a:latin typeface="Times New Roman" panose="02020603050405020304" pitchFamily="18" charset="0"/>
                <a:ea typeface="Times New Roman" panose="02020603050405020304" pitchFamily="18" charset="0"/>
              </a:rPr>
              <a:t> </a:t>
            </a:r>
            <a:r>
              <a:rPr lang="en-US" sz="1550" dirty="0">
                <a:effectLst/>
                <a:latin typeface="Times New Roman" panose="02020603050405020304" pitchFamily="18" charset="0"/>
                <a:ea typeface="Times New Roman" panose="02020603050405020304" pitchFamily="18" charset="0"/>
              </a:rPr>
              <a:t>us.</a:t>
            </a:r>
          </a:p>
          <a:p>
            <a:pPr marL="95885" marR="72390" indent="444500">
              <a:spcAft>
                <a:spcPts val="0"/>
              </a:spcAft>
            </a:pPr>
            <a:r>
              <a:rPr lang="en-US" sz="1550" dirty="0">
                <a:effectLst/>
                <a:latin typeface="Times New Roman" panose="02020603050405020304" pitchFamily="18" charset="0"/>
                <a:ea typeface="Times New Roman" panose="02020603050405020304" pitchFamily="18" charset="0"/>
              </a:rPr>
              <a:t>It</a:t>
            </a:r>
            <a:r>
              <a:rPr lang="en-US" sz="1550" spc="5" dirty="0">
                <a:effectLst/>
                <a:latin typeface="Times New Roman" panose="02020603050405020304" pitchFamily="18" charset="0"/>
                <a:ea typeface="Times New Roman" panose="02020603050405020304" pitchFamily="18" charset="0"/>
              </a:rPr>
              <a:t> </a:t>
            </a:r>
            <a:r>
              <a:rPr lang="en-US" sz="1550" dirty="0">
                <a:effectLst/>
                <a:latin typeface="Times New Roman" panose="02020603050405020304" pitchFamily="18" charset="0"/>
                <a:ea typeface="Times New Roman" panose="02020603050405020304" pitchFamily="18" charset="0"/>
              </a:rPr>
              <a:t>was</a:t>
            </a:r>
            <a:r>
              <a:rPr lang="en-US" sz="1550" spc="5" dirty="0">
                <a:effectLst/>
                <a:latin typeface="Times New Roman" panose="02020603050405020304" pitchFamily="18" charset="0"/>
                <a:ea typeface="Times New Roman" panose="02020603050405020304" pitchFamily="18" charset="0"/>
              </a:rPr>
              <a:t> </a:t>
            </a:r>
            <a:r>
              <a:rPr lang="en-US" sz="1550" dirty="0">
                <a:effectLst/>
                <a:latin typeface="Times New Roman" panose="02020603050405020304" pitchFamily="18" charset="0"/>
                <a:ea typeface="Times New Roman" panose="02020603050405020304" pitchFamily="18" charset="0"/>
              </a:rPr>
              <a:t>a</a:t>
            </a:r>
            <a:r>
              <a:rPr lang="en-US" sz="1550" spc="5" dirty="0">
                <a:effectLst/>
                <a:latin typeface="Times New Roman" panose="02020603050405020304" pitchFamily="18" charset="0"/>
                <a:ea typeface="Times New Roman" panose="02020603050405020304" pitchFamily="18" charset="0"/>
              </a:rPr>
              <a:t> </a:t>
            </a:r>
            <a:r>
              <a:rPr lang="en-US" sz="1550" dirty="0">
                <a:effectLst/>
                <a:latin typeface="Times New Roman" panose="02020603050405020304" pitchFamily="18" charset="0"/>
                <a:ea typeface="Times New Roman" panose="02020603050405020304" pitchFamily="18" charset="0"/>
              </a:rPr>
              <a:t>nice</a:t>
            </a:r>
            <a:r>
              <a:rPr lang="en-US" sz="1550" spc="5" dirty="0">
                <a:effectLst/>
                <a:latin typeface="Times New Roman" panose="02020603050405020304" pitchFamily="18" charset="0"/>
                <a:ea typeface="Times New Roman" panose="02020603050405020304" pitchFamily="18" charset="0"/>
              </a:rPr>
              <a:t> </a:t>
            </a:r>
            <a:r>
              <a:rPr lang="en-US" sz="1550" dirty="0">
                <a:effectLst/>
                <a:latin typeface="Times New Roman" panose="02020603050405020304" pitchFamily="18" charset="0"/>
                <a:ea typeface="Times New Roman" panose="02020603050405020304" pitchFamily="18" charset="0"/>
              </a:rPr>
              <a:t>couple</a:t>
            </a:r>
            <a:r>
              <a:rPr lang="en-US" sz="1550" spc="5" dirty="0">
                <a:effectLst/>
                <a:latin typeface="Times New Roman" panose="02020603050405020304" pitchFamily="18" charset="0"/>
                <a:ea typeface="Times New Roman" panose="02020603050405020304" pitchFamily="18" charset="0"/>
              </a:rPr>
              <a:t> </a:t>
            </a:r>
            <a:r>
              <a:rPr lang="en-US" sz="1550" dirty="0">
                <a:effectLst/>
                <a:latin typeface="Times New Roman" panose="02020603050405020304" pitchFamily="18" charset="0"/>
                <a:ea typeface="Times New Roman" panose="02020603050405020304" pitchFamily="18" charset="0"/>
              </a:rPr>
              <a:t>in</a:t>
            </a:r>
            <a:r>
              <a:rPr lang="en-US" sz="1550" spc="5" dirty="0">
                <a:effectLst/>
                <a:latin typeface="Times New Roman" panose="02020603050405020304" pitchFamily="18" charset="0"/>
                <a:ea typeface="Times New Roman" panose="02020603050405020304" pitchFamily="18" charset="0"/>
              </a:rPr>
              <a:t> </a:t>
            </a:r>
            <a:r>
              <a:rPr lang="en-US" sz="1550" dirty="0">
                <a:effectLst/>
                <a:latin typeface="Times New Roman" panose="02020603050405020304" pitchFamily="18" charset="0"/>
                <a:ea typeface="Times New Roman" panose="02020603050405020304" pitchFamily="18" charset="0"/>
              </a:rPr>
              <a:t>their</a:t>
            </a:r>
            <a:r>
              <a:rPr lang="en-US" sz="1550" spc="5" dirty="0">
                <a:effectLst/>
                <a:latin typeface="Times New Roman" panose="02020603050405020304" pitchFamily="18" charset="0"/>
                <a:ea typeface="Times New Roman" panose="02020603050405020304" pitchFamily="18" charset="0"/>
              </a:rPr>
              <a:t> </a:t>
            </a:r>
            <a:r>
              <a:rPr lang="en-US" sz="1550" dirty="0">
                <a:effectLst/>
                <a:latin typeface="Times New Roman" panose="02020603050405020304" pitchFamily="18" charset="0"/>
                <a:ea typeface="Times New Roman" panose="02020603050405020304" pitchFamily="18" charset="0"/>
              </a:rPr>
              <a:t>seventies. They</a:t>
            </a:r>
            <a:r>
              <a:rPr lang="en-US" sz="1550" spc="5" dirty="0">
                <a:effectLst/>
                <a:latin typeface="Times New Roman" panose="02020603050405020304" pitchFamily="18" charset="0"/>
                <a:ea typeface="Times New Roman" panose="02020603050405020304" pitchFamily="18" charset="0"/>
              </a:rPr>
              <a:t> </a:t>
            </a:r>
            <a:r>
              <a:rPr lang="en-US" sz="1550" dirty="0">
                <a:effectLst/>
                <a:latin typeface="Times New Roman" panose="02020603050405020304" pitchFamily="18" charset="0"/>
                <a:ea typeface="Times New Roman" panose="02020603050405020304" pitchFamily="18" charset="0"/>
              </a:rPr>
              <a:t>retired</a:t>
            </a:r>
            <a:r>
              <a:rPr lang="en-US" sz="1550" spc="5" dirty="0">
                <a:effectLst/>
                <a:latin typeface="Times New Roman" panose="02020603050405020304" pitchFamily="18" charset="0"/>
                <a:ea typeface="Times New Roman" panose="02020603050405020304" pitchFamily="18" charset="0"/>
              </a:rPr>
              <a:t> </a:t>
            </a:r>
            <a:r>
              <a:rPr lang="en-US" sz="1550" dirty="0">
                <a:effectLst/>
                <a:latin typeface="Times New Roman" panose="02020603050405020304" pitchFamily="18" charset="0"/>
                <a:ea typeface="Times New Roman" panose="02020603050405020304" pitchFamily="18" charset="0"/>
              </a:rPr>
              <a:t>from</a:t>
            </a:r>
            <a:r>
              <a:rPr lang="en-US" sz="1550" spc="5" dirty="0">
                <a:effectLst/>
                <a:latin typeface="Times New Roman" panose="02020603050405020304" pitchFamily="18" charset="0"/>
                <a:ea typeface="Times New Roman" panose="02020603050405020304" pitchFamily="18" charset="0"/>
              </a:rPr>
              <a:t> </a:t>
            </a:r>
            <a:r>
              <a:rPr lang="en-US" sz="1550" dirty="0">
                <a:effectLst/>
                <a:latin typeface="Times New Roman" panose="02020603050405020304" pitchFamily="18" charset="0"/>
                <a:ea typeface="Times New Roman" panose="02020603050405020304" pitchFamily="18" charset="0"/>
              </a:rPr>
              <a:t>teaching. I had</a:t>
            </a:r>
            <a:r>
              <a:rPr lang="en-US" sz="1550" spc="385" dirty="0">
                <a:effectLst/>
                <a:latin typeface="Times New Roman" panose="02020603050405020304" pitchFamily="18" charset="0"/>
                <a:ea typeface="Times New Roman" panose="02020603050405020304" pitchFamily="18" charset="0"/>
              </a:rPr>
              <a:t> </a:t>
            </a:r>
            <a:r>
              <a:rPr lang="en-US" sz="1550" dirty="0">
                <a:effectLst/>
                <a:latin typeface="Times New Roman" panose="02020603050405020304" pitchFamily="18" charset="0"/>
                <a:ea typeface="Times New Roman" panose="02020603050405020304" pitchFamily="18" charset="0"/>
              </a:rPr>
              <a:t>never seen them</a:t>
            </a:r>
            <a:r>
              <a:rPr lang="en-US" sz="1550" spc="390" dirty="0">
                <a:effectLst/>
                <a:latin typeface="Times New Roman" panose="02020603050405020304" pitchFamily="18" charset="0"/>
                <a:ea typeface="Times New Roman" panose="02020603050405020304" pitchFamily="18" charset="0"/>
              </a:rPr>
              <a:t> </a:t>
            </a:r>
            <a:r>
              <a:rPr lang="en-US" sz="1550" dirty="0">
                <a:effectLst/>
                <a:latin typeface="Times New Roman" panose="02020603050405020304" pitchFamily="18" charset="0"/>
                <a:ea typeface="Times New Roman" panose="02020603050405020304" pitchFamily="18" charset="0"/>
              </a:rPr>
              <a:t>before. I was overloaded with</a:t>
            </a:r>
            <a:r>
              <a:rPr lang="en-US" sz="1550" spc="5" dirty="0">
                <a:effectLst/>
                <a:latin typeface="Times New Roman" panose="02020603050405020304" pitchFamily="18" charset="0"/>
                <a:ea typeface="Times New Roman" panose="02020603050405020304" pitchFamily="18" charset="0"/>
              </a:rPr>
              <a:t> </a:t>
            </a:r>
            <a:r>
              <a:rPr lang="en-US" sz="1550" dirty="0">
                <a:effectLst/>
                <a:latin typeface="Times New Roman" panose="02020603050405020304" pitchFamily="18" charset="0"/>
                <a:ea typeface="Times New Roman" panose="02020603050405020304" pitchFamily="18" charset="0"/>
              </a:rPr>
              <a:t>work that afternoon and I was feeling that it would be difficult for</a:t>
            </a:r>
            <a:r>
              <a:rPr lang="en-US" sz="1550" spc="5" dirty="0">
                <a:effectLst/>
                <a:latin typeface="Times New Roman" panose="02020603050405020304" pitchFamily="18" charset="0"/>
                <a:ea typeface="Times New Roman" panose="02020603050405020304" pitchFamily="18" charset="0"/>
              </a:rPr>
              <a:t> </a:t>
            </a:r>
            <a:r>
              <a:rPr lang="en-US" sz="1550" dirty="0">
                <a:effectLst/>
                <a:latin typeface="Times New Roman" panose="02020603050405020304" pitchFamily="18" charset="0"/>
                <a:ea typeface="Times New Roman" panose="02020603050405020304" pitchFamily="18" charset="0"/>
              </a:rPr>
              <a:t>me</a:t>
            </a:r>
            <a:r>
              <a:rPr lang="en-US" sz="1550" spc="25" dirty="0">
                <a:effectLst/>
                <a:latin typeface="Times New Roman" panose="02020603050405020304" pitchFamily="18" charset="0"/>
                <a:ea typeface="Times New Roman" panose="02020603050405020304" pitchFamily="18" charset="0"/>
              </a:rPr>
              <a:t> </a:t>
            </a:r>
            <a:r>
              <a:rPr lang="en-US" sz="1550" dirty="0">
                <a:effectLst/>
                <a:latin typeface="Times New Roman" panose="02020603050405020304" pitchFamily="18" charset="0"/>
                <a:ea typeface="Times New Roman" panose="02020603050405020304" pitchFamily="18" charset="0"/>
              </a:rPr>
              <a:t>to help</a:t>
            </a:r>
            <a:r>
              <a:rPr lang="en-US" sz="1550" spc="5" dirty="0">
                <a:effectLst/>
                <a:latin typeface="Times New Roman" panose="02020603050405020304" pitchFamily="18" charset="0"/>
                <a:ea typeface="Times New Roman" panose="02020603050405020304" pitchFamily="18" charset="0"/>
              </a:rPr>
              <a:t> </a:t>
            </a:r>
            <a:r>
              <a:rPr lang="en-US" sz="1550" dirty="0">
                <a:effectLst/>
                <a:latin typeface="Times New Roman" panose="02020603050405020304" pitchFamily="18" charset="0"/>
                <a:ea typeface="Times New Roman" panose="02020603050405020304" pitchFamily="18" charset="0"/>
              </a:rPr>
              <a:t>them</a:t>
            </a:r>
            <a:r>
              <a:rPr lang="en-US" sz="1550" spc="-50" dirty="0">
                <a:effectLst/>
                <a:latin typeface="Times New Roman" panose="02020603050405020304" pitchFamily="18" charset="0"/>
                <a:ea typeface="Times New Roman" panose="02020603050405020304" pitchFamily="18" charset="0"/>
              </a:rPr>
              <a:t> </a:t>
            </a:r>
            <a:r>
              <a:rPr lang="en-US" sz="1550" dirty="0">
                <a:effectLst/>
                <a:latin typeface="Times New Roman" panose="02020603050405020304" pitchFamily="18" charset="0"/>
                <a:ea typeface="Times New Roman" panose="02020603050405020304" pitchFamily="18" charset="0"/>
              </a:rPr>
              <a:t>within the</a:t>
            </a:r>
            <a:r>
              <a:rPr lang="en-US" sz="1550" spc="-5" dirty="0">
                <a:effectLst/>
                <a:latin typeface="Times New Roman" panose="02020603050405020304" pitchFamily="18" charset="0"/>
                <a:ea typeface="Times New Roman" panose="02020603050405020304" pitchFamily="18" charset="0"/>
              </a:rPr>
              <a:t> </a:t>
            </a:r>
            <a:r>
              <a:rPr lang="en-US" sz="1550" dirty="0">
                <a:effectLst/>
                <a:latin typeface="Times New Roman" panose="02020603050405020304" pitchFamily="18" charset="0"/>
                <a:ea typeface="Times New Roman" panose="02020603050405020304" pitchFamily="18" charset="0"/>
              </a:rPr>
              <a:t>time</a:t>
            </a:r>
            <a:r>
              <a:rPr lang="en-US" sz="1550" spc="15" dirty="0">
                <a:effectLst/>
                <a:latin typeface="Times New Roman" panose="02020603050405020304" pitchFamily="18" charset="0"/>
                <a:ea typeface="Times New Roman" panose="02020603050405020304" pitchFamily="18" charset="0"/>
              </a:rPr>
              <a:t> </a:t>
            </a:r>
            <a:r>
              <a:rPr lang="en-US" sz="1550" dirty="0">
                <a:effectLst/>
                <a:latin typeface="Times New Roman" panose="02020603050405020304" pitchFamily="18" charset="0"/>
                <a:ea typeface="Times New Roman" panose="02020603050405020304" pitchFamily="18" charset="0"/>
              </a:rPr>
              <a:t>at</a:t>
            </a:r>
            <a:r>
              <a:rPr lang="en-US" sz="1550" spc="35" dirty="0">
                <a:effectLst/>
                <a:latin typeface="Times New Roman" panose="02020603050405020304" pitchFamily="18" charset="0"/>
                <a:ea typeface="Times New Roman" panose="02020603050405020304" pitchFamily="18" charset="0"/>
              </a:rPr>
              <a:t> </a:t>
            </a:r>
            <a:r>
              <a:rPr lang="en-US" sz="1550" dirty="0">
                <a:effectLst/>
                <a:latin typeface="Times New Roman" panose="02020603050405020304" pitchFamily="18" charset="0"/>
                <a:ea typeface="Times New Roman" panose="02020603050405020304" pitchFamily="18" charset="0"/>
              </a:rPr>
              <a:t>my</a:t>
            </a:r>
            <a:r>
              <a:rPr lang="en-US" sz="1550" spc="-25" dirty="0">
                <a:effectLst/>
                <a:latin typeface="Times New Roman" panose="02020603050405020304" pitchFamily="18" charset="0"/>
                <a:ea typeface="Times New Roman" panose="02020603050405020304" pitchFamily="18" charset="0"/>
              </a:rPr>
              <a:t> </a:t>
            </a:r>
            <a:r>
              <a:rPr lang="en-US" sz="1550" dirty="0">
                <a:effectLst/>
                <a:latin typeface="Times New Roman" panose="02020603050405020304" pitchFamily="18" charset="0"/>
                <a:ea typeface="Times New Roman" panose="02020603050405020304" pitchFamily="18" charset="0"/>
              </a:rPr>
              <a:t>disposal.</a:t>
            </a:r>
          </a:p>
          <a:p>
            <a:pPr marL="95885" marR="74295" indent="444500">
              <a:lnSpc>
                <a:spcPct val="100000"/>
              </a:lnSpc>
              <a:spcBef>
                <a:spcPts val="55"/>
              </a:spcBef>
              <a:spcAft>
                <a:spcPts val="0"/>
              </a:spcAft>
            </a:pPr>
            <a:r>
              <a:rPr lang="en-US" sz="1550" dirty="0">
                <a:effectLst/>
                <a:latin typeface="Times New Roman" panose="02020603050405020304" pitchFamily="18" charset="0"/>
                <a:ea typeface="Times New Roman" panose="02020603050405020304" pitchFamily="18" charset="0"/>
              </a:rPr>
              <a:t>After asking the woman a few brief questions followed by a</a:t>
            </a:r>
            <a:r>
              <a:rPr lang="en-US" sz="1550" spc="5" dirty="0">
                <a:effectLst/>
                <a:latin typeface="Times New Roman" panose="02020603050405020304" pitchFamily="18" charset="0"/>
                <a:ea typeface="Times New Roman" panose="02020603050405020304" pitchFamily="18" charset="0"/>
              </a:rPr>
              <a:t> </a:t>
            </a:r>
            <a:r>
              <a:rPr lang="en-US" sz="1550" dirty="0">
                <a:effectLst/>
                <a:latin typeface="Times New Roman" panose="02020603050405020304" pitchFamily="18" charset="0"/>
                <a:ea typeface="Times New Roman" panose="02020603050405020304" pitchFamily="18" charset="0"/>
              </a:rPr>
              <a:t>superficial</a:t>
            </a:r>
            <a:r>
              <a:rPr lang="en-US" sz="1550" spc="5" dirty="0">
                <a:effectLst/>
                <a:latin typeface="Times New Roman" panose="02020603050405020304" pitchFamily="18" charset="0"/>
                <a:ea typeface="Times New Roman" panose="02020603050405020304" pitchFamily="18" charset="0"/>
              </a:rPr>
              <a:t> </a:t>
            </a:r>
            <a:r>
              <a:rPr lang="en-US" sz="1550" dirty="0">
                <a:effectLst/>
                <a:latin typeface="Times New Roman" panose="02020603050405020304" pitchFamily="18" charset="0"/>
                <a:ea typeface="Times New Roman" panose="02020603050405020304" pitchFamily="18" charset="0"/>
              </a:rPr>
              <a:t>examination,</a:t>
            </a:r>
            <a:r>
              <a:rPr lang="en-US" sz="1550" spc="5" dirty="0">
                <a:effectLst/>
                <a:latin typeface="Times New Roman" panose="02020603050405020304" pitchFamily="18" charset="0"/>
                <a:ea typeface="Times New Roman" panose="02020603050405020304" pitchFamily="18" charset="0"/>
              </a:rPr>
              <a:t> </a:t>
            </a:r>
            <a:r>
              <a:rPr lang="en-US" sz="1550" dirty="0">
                <a:effectLst/>
                <a:latin typeface="Times New Roman" panose="02020603050405020304" pitchFamily="18" charset="0"/>
                <a:ea typeface="Times New Roman" panose="02020603050405020304" pitchFamily="18" charset="0"/>
              </a:rPr>
              <a:t>without</a:t>
            </a:r>
            <a:r>
              <a:rPr lang="en-US" sz="1550" spc="5" dirty="0">
                <a:effectLst/>
                <a:latin typeface="Times New Roman" panose="02020603050405020304" pitchFamily="18" charset="0"/>
                <a:ea typeface="Times New Roman" panose="02020603050405020304" pitchFamily="18" charset="0"/>
              </a:rPr>
              <a:t> </a:t>
            </a:r>
            <a:r>
              <a:rPr lang="en-US" sz="1550" dirty="0">
                <a:effectLst/>
                <a:latin typeface="Times New Roman" panose="02020603050405020304" pitchFamily="18" charset="0"/>
                <a:ea typeface="Times New Roman" panose="02020603050405020304" pitchFamily="18" charset="0"/>
              </a:rPr>
              <a:t>discovering</a:t>
            </a:r>
            <a:r>
              <a:rPr lang="en-US" sz="1550" spc="5" dirty="0">
                <a:effectLst/>
                <a:latin typeface="Times New Roman" panose="02020603050405020304" pitchFamily="18" charset="0"/>
                <a:ea typeface="Times New Roman" panose="02020603050405020304" pitchFamily="18" charset="0"/>
              </a:rPr>
              <a:t> </a:t>
            </a:r>
            <a:r>
              <a:rPr lang="en-US" sz="1550" dirty="0">
                <a:effectLst/>
                <a:latin typeface="Times New Roman" panose="02020603050405020304" pitchFamily="18" charset="0"/>
                <a:ea typeface="Times New Roman" panose="02020603050405020304" pitchFamily="18" charset="0"/>
              </a:rPr>
              <a:t>any</a:t>
            </a:r>
            <a:r>
              <a:rPr lang="en-US" sz="1550" spc="5" dirty="0">
                <a:effectLst/>
                <a:latin typeface="Times New Roman" panose="02020603050405020304" pitchFamily="18" charset="0"/>
                <a:ea typeface="Times New Roman" panose="02020603050405020304" pitchFamily="18" charset="0"/>
              </a:rPr>
              <a:t> </a:t>
            </a:r>
            <a:r>
              <a:rPr lang="en-US" sz="1550" dirty="0">
                <a:effectLst/>
                <a:latin typeface="Times New Roman" panose="02020603050405020304" pitchFamily="18" charset="0"/>
                <a:ea typeface="Times New Roman" panose="02020603050405020304" pitchFamily="18" charset="0"/>
              </a:rPr>
              <a:t>problem</a:t>
            </a:r>
            <a:r>
              <a:rPr lang="en-US" sz="1550" spc="5" dirty="0">
                <a:effectLst/>
                <a:latin typeface="Times New Roman" panose="02020603050405020304" pitchFamily="18" charset="0"/>
                <a:ea typeface="Times New Roman" panose="02020603050405020304" pitchFamily="18" charset="0"/>
              </a:rPr>
              <a:t> </a:t>
            </a:r>
            <a:r>
              <a:rPr lang="en-US" sz="1550" dirty="0">
                <a:effectLst/>
                <a:latin typeface="Times New Roman" panose="02020603050405020304" pitchFamily="18" charset="0"/>
                <a:ea typeface="Times New Roman" panose="02020603050405020304" pitchFamily="18" charset="0"/>
              </a:rPr>
              <a:t>whatsoever,</a:t>
            </a:r>
            <a:r>
              <a:rPr lang="en-US" sz="1550" spc="-5" dirty="0">
                <a:effectLst/>
                <a:latin typeface="Times New Roman" panose="02020603050405020304" pitchFamily="18" charset="0"/>
                <a:ea typeface="Times New Roman" panose="02020603050405020304" pitchFamily="18" charset="0"/>
              </a:rPr>
              <a:t> </a:t>
            </a:r>
            <a:r>
              <a:rPr lang="en-US" sz="1550" dirty="0">
                <a:effectLst/>
                <a:latin typeface="Times New Roman" panose="02020603050405020304" pitchFamily="18" charset="0"/>
                <a:ea typeface="Times New Roman" panose="02020603050405020304" pitchFamily="18" charset="0"/>
              </a:rPr>
              <a:t>she</a:t>
            </a:r>
            <a:r>
              <a:rPr lang="en-US" sz="1550" spc="-10" dirty="0">
                <a:effectLst/>
                <a:latin typeface="Times New Roman" panose="02020603050405020304" pitchFamily="18" charset="0"/>
                <a:ea typeface="Times New Roman" panose="02020603050405020304" pitchFamily="18" charset="0"/>
              </a:rPr>
              <a:t> </a:t>
            </a:r>
            <a:r>
              <a:rPr lang="en-US" sz="1550" dirty="0">
                <a:effectLst/>
                <a:latin typeface="Times New Roman" panose="02020603050405020304" pitchFamily="18" charset="0"/>
                <a:ea typeface="Times New Roman" panose="02020603050405020304" pitchFamily="18" charset="0"/>
              </a:rPr>
              <a:t>brought</a:t>
            </a:r>
            <a:r>
              <a:rPr lang="en-US" sz="1550" spc="-15" dirty="0">
                <a:effectLst/>
                <a:latin typeface="Times New Roman" panose="02020603050405020304" pitchFamily="18" charset="0"/>
                <a:ea typeface="Times New Roman" panose="02020603050405020304" pitchFamily="18" charset="0"/>
              </a:rPr>
              <a:t> </a:t>
            </a:r>
            <a:r>
              <a:rPr lang="en-US" sz="1550" dirty="0">
                <a:effectLst/>
                <a:latin typeface="Times New Roman" panose="02020603050405020304" pitchFamily="18" charset="0"/>
                <a:ea typeface="Times New Roman" panose="02020603050405020304" pitchFamily="18" charset="0"/>
              </a:rPr>
              <a:t>out</a:t>
            </a:r>
            <a:r>
              <a:rPr lang="en-US" sz="1550" spc="-15" dirty="0">
                <a:effectLst/>
                <a:latin typeface="Times New Roman" panose="02020603050405020304" pitchFamily="18" charset="0"/>
                <a:ea typeface="Times New Roman" panose="02020603050405020304" pitchFamily="18" charset="0"/>
              </a:rPr>
              <a:t> </a:t>
            </a:r>
            <a:r>
              <a:rPr lang="en-US" sz="1550" dirty="0">
                <a:effectLst/>
                <a:latin typeface="Times New Roman" panose="02020603050405020304" pitchFamily="18" charset="0"/>
                <a:ea typeface="Times New Roman" panose="02020603050405020304" pitchFamily="18" charset="0"/>
              </a:rPr>
              <a:t>a</a:t>
            </a:r>
            <a:r>
              <a:rPr lang="en-US" sz="1550" spc="5" dirty="0">
                <a:effectLst/>
                <a:latin typeface="Times New Roman" panose="02020603050405020304" pitchFamily="18" charset="0"/>
                <a:ea typeface="Times New Roman" panose="02020603050405020304" pitchFamily="18" charset="0"/>
              </a:rPr>
              <a:t> </a:t>
            </a:r>
            <a:r>
              <a:rPr lang="en-US" sz="1550" dirty="0">
                <a:effectLst/>
                <a:latin typeface="Times New Roman" panose="02020603050405020304" pitchFamily="18" charset="0"/>
                <a:ea typeface="Times New Roman" panose="02020603050405020304" pitchFamily="18" charset="0"/>
              </a:rPr>
              <a:t>letter from</a:t>
            </a:r>
            <a:r>
              <a:rPr lang="en-US" sz="1550" spc="-45" dirty="0">
                <a:effectLst/>
                <a:latin typeface="Times New Roman" panose="02020603050405020304" pitchFamily="18" charset="0"/>
                <a:ea typeface="Times New Roman" panose="02020603050405020304" pitchFamily="18" charset="0"/>
              </a:rPr>
              <a:t> </a:t>
            </a:r>
            <a:r>
              <a:rPr lang="en-US" sz="1550" dirty="0">
                <a:effectLst/>
                <a:latin typeface="Times New Roman" panose="02020603050405020304" pitchFamily="18" charset="0"/>
                <a:ea typeface="Times New Roman" panose="02020603050405020304" pitchFamily="18" charset="0"/>
              </a:rPr>
              <a:t>her pocket.</a:t>
            </a:r>
            <a:br>
              <a:rPr lang="en-US" sz="1100" dirty="0">
                <a:effectLst/>
                <a:latin typeface="Times New Roman" panose="02020603050405020304" pitchFamily="18" charset="0"/>
                <a:ea typeface="Times New Roman" panose="02020603050405020304" pitchFamily="18" charset="0"/>
              </a:rPr>
            </a:br>
            <a:r>
              <a:rPr lang="en-US" sz="1000" dirty="0">
                <a:effectLst/>
                <a:latin typeface="Times New Roman" panose="02020603050405020304" pitchFamily="18" charset="0"/>
                <a:ea typeface="Times New Roman" panose="02020603050405020304" pitchFamily="18" charset="0"/>
              </a:rPr>
              <a:t> </a:t>
            </a:r>
            <a:endParaRPr lang="en-US" sz="1550" dirty="0">
              <a:effectLst/>
              <a:latin typeface="Times New Roman" panose="02020603050405020304" pitchFamily="18" charset="0"/>
              <a:ea typeface="Times New Roman" panose="02020603050405020304" pitchFamily="18" charset="0"/>
            </a:endParaRPr>
          </a:p>
          <a:p>
            <a:pPr>
              <a:spcBef>
                <a:spcPts val="55"/>
              </a:spcBef>
            </a:pPr>
            <a:r>
              <a:rPr lang="en-US" sz="750" dirty="0">
                <a:effectLst/>
                <a:latin typeface="Times New Roman" panose="02020603050405020304" pitchFamily="18" charset="0"/>
                <a:ea typeface="Times New Roman" panose="02020603050405020304" pitchFamily="18" charset="0"/>
              </a:rPr>
              <a:t> </a:t>
            </a:r>
            <a:endParaRPr lang="en-US" sz="1550" dirty="0">
              <a:effectLst/>
              <a:latin typeface="Times New Roman" panose="02020603050405020304" pitchFamily="18" charset="0"/>
              <a:ea typeface="Times New Roman" panose="02020603050405020304" pitchFamily="18" charset="0"/>
            </a:endParaRPr>
          </a:p>
          <a:p>
            <a:pPr marL="96520" marR="73660" indent="444500">
              <a:lnSpc>
                <a:spcPct val="100000"/>
              </a:lnSpc>
              <a:spcBef>
                <a:spcPts val="435"/>
              </a:spcBef>
              <a:spcAft>
                <a:spcPts val="0"/>
              </a:spcAft>
            </a:pPr>
            <a:r>
              <a:rPr lang="en-US" sz="1550" dirty="0">
                <a:effectLst/>
                <a:latin typeface="Times New Roman" panose="02020603050405020304" pitchFamily="18" charset="0"/>
                <a:ea typeface="Times New Roman" panose="02020603050405020304" pitchFamily="18" charset="0"/>
              </a:rPr>
              <a:t>“Doctor,</a:t>
            </a:r>
            <a:r>
              <a:rPr lang="en-US" sz="1550" spc="5" dirty="0">
                <a:effectLst/>
                <a:latin typeface="Times New Roman" panose="02020603050405020304" pitchFamily="18" charset="0"/>
                <a:ea typeface="Times New Roman" panose="02020603050405020304" pitchFamily="18" charset="0"/>
              </a:rPr>
              <a:t> </a:t>
            </a:r>
            <a:r>
              <a:rPr lang="en-US" sz="1550" dirty="0">
                <a:effectLst/>
                <a:latin typeface="Times New Roman" panose="02020603050405020304" pitchFamily="18" charset="0"/>
                <a:ea typeface="Times New Roman" panose="02020603050405020304" pitchFamily="18" charset="0"/>
              </a:rPr>
              <a:t>perhaps</a:t>
            </a:r>
            <a:r>
              <a:rPr lang="en-US" sz="1550" spc="5" dirty="0">
                <a:effectLst/>
                <a:latin typeface="Times New Roman" panose="02020603050405020304" pitchFamily="18" charset="0"/>
                <a:ea typeface="Times New Roman" panose="02020603050405020304" pitchFamily="18" charset="0"/>
              </a:rPr>
              <a:t> </a:t>
            </a:r>
            <a:r>
              <a:rPr lang="en-US" sz="1550" dirty="0">
                <a:effectLst/>
                <a:latin typeface="Times New Roman" panose="02020603050405020304" pitchFamily="18" charset="0"/>
                <a:ea typeface="Times New Roman" panose="02020603050405020304" pitchFamily="18" charset="0"/>
              </a:rPr>
              <a:t>you</a:t>
            </a:r>
            <a:r>
              <a:rPr lang="en-US" sz="1550" spc="5" dirty="0">
                <a:effectLst/>
                <a:latin typeface="Times New Roman" panose="02020603050405020304" pitchFamily="18" charset="0"/>
                <a:ea typeface="Times New Roman" panose="02020603050405020304" pitchFamily="18" charset="0"/>
              </a:rPr>
              <a:t> </a:t>
            </a:r>
            <a:r>
              <a:rPr lang="en-US" sz="1550" dirty="0">
                <a:effectLst/>
                <a:latin typeface="Times New Roman" panose="02020603050405020304" pitchFamily="18" charset="0"/>
                <a:ea typeface="Times New Roman" panose="02020603050405020304" pitchFamily="18" charset="0"/>
              </a:rPr>
              <a:t>will</a:t>
            </a:r>
            <a:r>
              <a:rPr lang="en-US" sz="1550" spc="5" dirty="0">
                <a:effectLst/>
                <a:latin typeface="Times New Roman" panose="02020603050405020304" pitchFamily="18" charset="0"/>
                <a:ea typeface="Times New Roman" panose="02020603050405020304" pitchFamily="18" charset="0"/>
              </a:rPr>
              <a:t> </a:t>
            </a:r>
            <a:r>
              <a:rPr lang="en-US" sz="1550" dirty="0">
                <a:effectLst/>
                <a:latin typeface="Times New Roman" panose="02020603050405020304" pitchFamily="18" charset="0"/>
                <a:ea typeface="Times New Roman" panose="02020603050405020304" pitchFamily="18" charset="0"/>
              </a:rPr>
              <a:t>think</a:t>
            </a:r>
            <a:r>
              <a:rPr lang="en-US" sz="1550" spc="5" dirty="0">
                <a:effectLst/>
                <a:latin typeface="Times New Roman" panose="02020603050405020304" pitchFamily="18" charset="0"/>
                <a:ea typeface="Times New Roman" panose="02020603050405020304" pitchFamily="18" charset="0"/>
              </a:rPr>
              <a:t> </a:t>
            </a:r>
            <a:r>
              <a:rPr lang="en-US" sz="1550" dirty="0">
                <a:effectLst/>
                <a:latin typeface="Times New Roman" panose="02020603050405020304" pitchFamily="18" charset="0"/>
                <a:ea typeface="Times New Roman" panose="02020603050405020304" pitchFamily="18" charset="0"/>
              </a:rPr>
              <a:t>that</a:t>
            </a:r>
            <a:r>
              <a:rPr lang="en-US" sz="1550" spc="5" dirty="0">
                <a:effectLst/>
                <a:latin typeface="Times New Roman" panose="02020603050405020304" pitchFamily="18" charset="0"/>
                <a:ea typeface="Times New Roman" panose="02020603050405020304" pitchFamily="18" charset="0"/>
              </a:rPr>
              <a:t> </a:t>
            </a:r>
            <a:r>
              <a:rPr lang="en-US" sz="1550" dirty="0">
                <a:effectLst/>
                <a:latin typeface="Times New Roman" panose="02020603050405020304" pitchFamily="18" charset="0"/>
                <a:ea typeface="Times New Roman" panose="02020603050405020304" pitchFamily="18" charset="0"/>
              </a:rPr>
              <a:t>I</a:t>
            </a:r>
            <a:r>
              <a:rPr lang="en-US" sz="1550" spc="5" dirty="0">
                <a:effectLst/>
                <a:latin typeface="Times New Roman" panose="02020603050405020304" pitchFamily="18" charset="0"/>
                <a:ea typeface="Times New Roman" panose="02020603050405020304" pitchFamily="18" charset="0"/>
              </a:rPr>
              <a:t> </a:t>
            </a:r>
            <a:r>
              <a:rPr lang="en-US" sz="1550" dirty="0">
                <a:effectLst/>
                <a:latin typeface="Times New Roman" panose="02020603050405020304" pitchFamily="18" charset="0"/>
                <a:ea typeface="Times New Roman" panose="02020603050405020304" pitchFamily="18" charset="0"/>
              </a:rPr>
              <a:t>am stupid, but</a:t>
            </a:r>
            <a:r>
              <a:rPr lang="en-US" sz="1550" spc="5" dirty="0">
                <a:effectLst/>
                <a:latin typeface="Times New Roman" panose="02020603050405020304" pitchFamily="18" charset="0"/>
                <a:ea typeface="Times New Roman" panose="02020603050405020304" pitchFamily="18" charset="0"/>
              </a:rPr>
              <a:t> </a:t>
            </a:r>
            <a:r>
              <a:rPr lang="en-US" sz="1550" dirty="0">
                <a:effectLst/>
                <a:latin typeface="Times New Roman" panose="02020603050405020304" pitchFamily="18" charset="0"/>
                <a:ea typeface="Times New Roman" panose="02020603050405020304" pitchFamily="18" charset="0"/>
              </a:rPr>
              <a:t>our</a:t>
            </a:r>
            <a:r>
              <a:rPr lang="en-US" sz="1550" spc="5" dirty="0">
                <a:effectLst/>
                <a:latin typeface="Times New Roman" panose="02020603050405020304" pitchFamily="18" charset="0"/>
                <a:ea typeface="Times New Roman" panose="02020603050405020304" pitchFamily="18" charset="0"/>
              </a:rPr>
              <a:t> </a:t>
            </a:r>
            <a:r>
              <a:rPr lang="en-US" sz="1550" dirty="0">
                <a:effectLst/>
                <a:latin typeface="Times New Roman" panose="02020603050405020304" pitchFamily="18" charset="0"/>
                <a:ea typeface="Times New Roman" panose="02020603050405020304" pitchFamily="18" charset="0"/>
              </a:rPr>
              <a:t>problems seemed to have followed the reception of this letter. Here</a:t>
            </a:r>
            <a:r>
              <a:rPr lang="en-US" sz="1550" spc="5" dirty="0">
                <a:effectLst/>
                <a:latin typeface="Times New Roman" panose="02020603050405020304" pitchFamily="18" charset="0"/>
                <a:ea typeface="Times New Roman" panose="02020603050405020304" pitchFamily="18" charset="0"/>
              </a:rPr>
              <a:t> </a:t>
            </a:r>
            <a:r>
              <a:rPr lang="en-US" sz="1550" dirty="0">
                <a:effectLst/>
                <a:latin typeface="Times New Roman" panose="02020603050405020304" pitchFamily="18" charset="0"/>
                <a:ea typeface="Times New Roman" panose="02020603050405020304" pitchFamily="18" charset="0"/>
              </a:rPr>
              <a:t>it</a:t>
            </a:r>
            <a:r>
              <a:rPr lang="en-US" sz="1550" spc="-5" dirty="0">
                <a:effectLst/>
                <a:latin typeface="Times New Roman" panose="02020603050405020304" pitchFamily="18" charset="0"/>
                <a:ea typeface="Times New Roman" panose="02020603050405020304" pitchFamily="18" charset="0"/>
              </a:rPr>
              <a:t> </a:t>
            </a:r>
            <a:r>
              <a:rPr lang="en-US" sz="1550" dirty="0">
                <a:effectLst/>
                <a:latin typeface="Times New Roman" panose="02020603050405020304" pitchFamily="18" charset="0"/>
                <a:ea typeface="Times New Roman" panose="02020603050405020304" pitchFamily="18" charset="0"/>
              </a:rPr>
              <a:t>is,</a:t>
            </a:r>
            <a:r>
              <a:rPr lang="en-US" sz="1550" spc="-10" dirty="0">
                <a:effectLst/>
                <a:latin typeface="Times New Roman" panose="02020603050405020304" pitchFamily="18" charset="0"/>
                <a:ea typeface="Times New Roman" panose="02020603050405020304" pitchFamily="18" charset="0"/>
              </a:rPr>
              <a:t> </a:t>
            </a:r>
            <a:r>
              <a:rPr lang="en-US" sz="1550" dirty="0">
                <a:effectLst/>
                <a:latin typeface="Times New Roman" panose="02020603050405020304" pitchFamily="18" charset="0"/>
                <a:ea typeface="Times New Roman" panose="02020603050405020304" pitchFamily="18" charset="0"/>
              </a:rPr>
              <a:t>you</a:t>
            </a:r>
            <a:r>
              <a:rPr lang="en-US" sz="1550" spc="10" dirty="0">
                <a:effectLst/>
                <a:latin typeface="Times New Roman" panose="02020603050405020304" pitchFamily="18" charset="0"/>
                <a:ea typeface="Times New Roman" panose="02020603050405020304" pitchFamily="18" charset="0"/>
              </a:rPr>
              <a:t> </a:t>
            </a:r>
            <a:r>
              <a:rPr lang="en-US" sz="1550" dirty="0">
                <a:effectLst/>
                <a:latin typeface="Times New Roman" panose="02020603050405020304" pitchFamily="18" charset="0"/>
                <a:ea typeface="Times New Roman" panose="02020603050405020304" pitchFamily="18" charset="0"/>
              </a:rPr>
              <a:t>will</a:t>
            </a:r>
            <a:r>
              <a:rPr lang="en-US" sz="1550" spc="-20" dirty="0">
                <a:effectLst/>
                <a:latin typeface="Times New Roman" panose="02020603050405020304" pitchFamily="18" charset="0"/>
                <a:ea typeface="Times New Roman" panose="02020603050405020304" pitchFamily="18" charset="0"/>
              </a:rPr>
              <a:t> </a:t>
            </a:r>
            <a:r>
              <a:rPr lang="en-US" sz="1550" dirty="0">
                <a:effectLst/>
                <a:latin typeface="Times New Roman" panose="02020603050405020304" pitchFamily="18" charset="0"/>
                <a:ea typeface="Times New Roman" panose="02020603050405020304" pitchFamily="18" charset="0"/>
              </a:rPr>
              <a:t>like</a:t>
            </a:r>
            <a:r>
              <a:rPr lang="en-US" sz="1550" spc="20" dirty="0">
                <a:effectLst/>
                <a:latin typeface="Times New Roman" panose="02020603050405020304" pitchFamily="18" charset="0"/>
                <a:ea typeface="Times New Roman" panose="02020603050405020304" pitchFamily="18" charset="0"/>
              </a:rPr>
              <a:t> </a:t>
            </a:r>
            <a:r>
              <a:rPr lang="en-US" sz="1550" dirty="0">
                <a:effectLst/>
                <a:latin typeface="Times New Roman" panose="02020603050405020304" pitchFamily="18" charset="0"/>
                <a:ea typeface="Times New Roman" panose="02020603050405020304" pitchFamily="18" charset="0"/>
              </a:rPr>
              <a:t>to read it</a:t>
            </a:r>
            <a:r>
              <a:rPr lang="en-US" sz="1550" spc="5" dirty="0">
                <a:effectLst/>
                <a:latin typeface="Times New Roman" panose="02020603050405020304" pitchFamily="18" charset="0"/>
                <a:ea typeface="Times New Roman" panose="02020603050405020304" pitchFamily="18" charset="0"/>
              </a:rPr>
              <a:t> </a:t>
            </a:r>
            <a:r>
              <a:rPr lang="en-US" sz="1550" dirty="0">
                <a:effectLst/>
                <a:latin typeface="Times New Roman" panose="02020603050405020304" pitchFamily="18" charset="0"/>
                <a:ea typeface="Times New Roman" panose="02020603050405020304" pitchFamily="18" charset="0"/>
              </a:rPr>
              <a:t>?”</a:t>
            </a:r>
          </a:p>
          <a:p>
            <a:endParaRPr lang="en-US" dirty="0"/>
          </a:p>
        </p:txBody>
      </p:sp>
    </p:spTree>
    <p:extLst>
      <p:ext uri="{BB962C8B-B14F-4D97-AF65-F5344CB8AC3E}">
        <p14:creationId xmlns:p14="http://schemas.microsoft.com/office/powerpoint/2010/main" val="106768668"/>
      </p:ext>
    </p:extLst>
  </p:cSld>
  <p:clrMapOvr>
    <a:masterClrMapping/>
  </p:clrMapOvr>
  <p:transition spd="slow">
    <p:push dir="u"/>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7EC56-D73B-B8E7-4DCC-3CDF99A603AB}"/>
              </a:ext>
            </a:extLst>
          </p:cNvPr>
          <p:cNvSpPr>
            <a:spLocks noGrp="1"/>
          </p:cNvSpPr>
          <p:nvPr>
            <p:ph type="title"/>
          </p:nvPr>
        </p:nvSpPr>
        <p:spPr/>
        <p:txBody>
          <a:bodyPr/>
          <a:lstStyle/>
          <a:p>
            <a:endParaRPr lang="en-US"/>
          </a:p>
        </p:txBody>
      </p:sp>
      <p:sp>
        <p:nvSpPr>
          <p:cNvPr id="6" name="Content Placeholder 5">
            <a:extLst>
              <a:ext uri="{FF2B5EF4-FFF2-40B4-BE49-F238E27FC236}">
                <a16:creationId xmlns:a16="http://schemas.microsoft.com/office/drawing/2014/main" id="{248BB9C0-083C-861D-80F2-785C55777E8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786312037"/>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object 2"/>
          <p:cNvSpPr>
            <a:spLocks noChangeArrowheads="1"/>
          </p:cNvSpPr>
          <p:nvPr/>
        </p:nvSpPr>
        <p:spPr bwMode="auto">
          <a:xfrm>
            <a:off x="4013623" y="1230406"/>
            <a:ext cx="4168828" cy="1691448"/>
          </a:xfrm>
          <a:prstGeom prst="rect">
            <a:avLst/>
          </a:prstGeom>
          <a:blipFill dpi="0" rotWithShape="1">
            <a:blip r:embed="rId3" cstate="print"/>
            <a:srcRect/>
            <a:stretch>
              <a:fillRect/>
            </a:stretch>
          </a:blipFill>
          <a:ln w="9525">
            <a:noFill/>
            <a:miter lim="800000"/>
            <a:headEnd/>
            <a:tailEnd/>
          </a:ln>
        </p:spPr>
        <p:txBody>
          <a:bodyPr lIns="0" tIns="0" rIns="0" bIns="0"/>
          <a:lstStyle/>
          <a:p>
            <a:endParaRPr lang="ar-IQ"/>
          </a:p>
        </p:txBody>
      </p:sp>
    </p:spTree>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54095" y="266586"/>
            <a:ext cx="5155000" cy="492443"/>
          </a:xfrm>
          <a:prstGeom prst="rect">
            <a:avLst/>
          </a:prstGeom>
        </p:spPr>
        <p:txBody>
          <a:bodyPr wrap="square" lIns="0" tIns="0" rIns="0" bIns="0">
            <a:spAutoFit/>
          </a:bodyPr>
          <a:lstStyle/>
          <a:p>
            <a:pPr marL="11135">
              <a:defRPr/>
            </a:pPr>
            <a:r>
              <a:rPr sz="3200" spc="-4" dirty="0">
                <a:solidFill>
                  <a:srgbClr val="484236"/>
                </a:solidFill>
                <a:latin typeface="Book Antiqua"/>
                <a:cs typeface="Book Antiqua"/>
              </a:rPr>
              <a:t>H</a:t>
            </a:r>
            <a:r>
              <a:rPr sz="3200" dirty="0">
                <a:solidFill>
                  <a:srgbClr val="484236"/>
                </a:solidFill>
                <a:latin typeface="Book Antiqua"/>
                <a:cs typeface="Book Antiqua"/>
              </a:rPr>
              <a:t>ow</a:t>
            </a:r>
            <a:r>
              <a:rPr sz="3200" spc="4" dirty="0">
                <a:solidFill>
                  <a:srgbClr val="484236"/>
                </a:solidFill>
                <a:latin typeface="Times New Roman"/>
                <a:cs typeface="Times New Roman"/>
              </a:rPr>
              <a:t> </a:t>
            </a:r>
            <a:r>
              <a:rPr sz="3200" dirty="0">
                <a:solidFill>
                  <a:srgbClr val="484236"/>
                </a:solidFill>
                <a:latin typeface="Book Antiqua"/>
                <a:cs typeface="Book Antiqua"/>
              </a:rPr>
              <a:t>to</a:t>
            </a:r>
            <a:r>
              <a:rPr sz="3200" spc="4" dirty="0">
                <a:solidFill>
                  <a:srgbClr val="484236"/>
                </a:solidFill>
                <a:latin typeface="Times New Roman"/>
                <a:cs typeface="Times New Roman"/>
              </a:rPr>
              <a:t> </a:t>
            </a:r>
            <a:r>
              <a:rPr sz="3200" dirty="0">
                <a:solidFill>
                  <a:srgbClr val="484236"/>
                </a:solidFill>
                <a:latin typeface="Book Antiqua"/>
                <a:cs typeface="Book Antiqua"/>
              </a:rPr>
              <a:t>translate</a:t>
            </a:r>
            <a:r>
              <a:rPr lang="en-GB" sz="3200" dirty="0">
                <a:solidFill>
                  <a:srgbClr val="484236"/>
                </a:solidFill>
                <a:latin typeface="Book Antiqua"/>
                <a:cs typeface="Book Antiqua"/>
              </a:rPr>
              <a:t> </a:t>
            </a:r>
            <a:r>
              <a:rPr sz="3200" dirty="0">
                <a:solidFill>
                  <a:srgbClr val="484236"/>
                </a:solidFill>
                <a:latin typeface="Book Antiqua"/>
                <a:cs typeface="Book Antiqua"/>
              </a:rPr>
              <a:t>text?</a:t>
            </a:r>
            <a:endParaRPr sz="3200" dirty="0">
              <a:latin typeface="Book Antiqua"/>
              <a:cs typeface="Book Antiqua"/>
            </a:endParaRPr>
          </a:p>
        </p:txBody>
      </p:sp>
      <p:sp>
        <p:nvSpPr>
          <p:cNvPr id="3075" name="object 3"/>
          <p:cNvSpPr>
            <a:spLocks noChangeArrowheads="1"/>
          </p:cNvSpPr>
          <p:nvPr/>
        </p:nvSpPr>
        <p:spPr bwMode="auto">
          <a:xfrm>
            <a:off x="3032728" y="1179259"/>
            <a:ext cx="5732647" cy="4499481"/>
          </a:xfrm>
          <a:prstGeom prst="rect">
            <a:avLst/>
          </a:prstGeom>
          <a:blipFill dpi="0" rotWithShape="1">
            <a:blip r:embed="rId3" cstate="print"/>
            <a:srcRect/>
            <a:stretch>
              <a:fillRect/>
            </a:stretch>
          </a:blipFill>
          <a:ln w="9525">
            <a:noFill/>
            <a:miter lim="800000"/>
            <a:headEnd/>
            <a:tailEnd/>
          </a:ln>
        </p:spPr>
        <p:txBody>
          <a:bodyPr lIns="0" tIns="0" rIns="0" bIns="0"/>
          <a:lstStyle/>
          <a:p>
            <a:endParaRPr lang="ar-IQ"/>
          </a:p>
        </p:txBody>
      </p:sp>
    </p:spTree>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rtlCol="0"/>
          <a:lstStyle/>
          <a:p>
            <a:pPr marL="11135">
              <a:spcBef>
                <a:spcPts val="0"/>
              </a:spcBef>
              <a:defRPr/>
            </a:pPr>
            <a:r>
              <a:rPr spc="-4" dirty="0"/>
              <a:t>S</a:t>
            </a:r>
            <a:r>
              <a:rPr dirty="0"/>
              <a:t>teps</a:t>
            </a:r>
            <a:r>
              <a:rPr spc="4" dirty="0">
                <a:latin typeface="Times New Roman"/>
                <a:cs typeface="Times New Roman"/>
              </a:rPr>
              <a:t> </a:t>
            </a:r>
            <a:r>
              <a:rPr dirty="0"/>
              <a:t>in</a:t>
            </a:r>
            <a:r>
              <a:rPr spc="4" dirty="0">
                <a:latin typeface="Times New Roman"/>
                <a:cs typeface="Times New Roman"/>
              </a:rPr>
              <a:t> </a:t>
            </a:r>
            <a:r>
              <a:rPr dirty="0"/>
              <a:t>Tra</a:t>
            </a:r>
            <a:r>
              <a:rPr spc="-4" dirty="0"/>
              <a:t>ns</a:t>
            </a:r>
            <a:r>
              <a:rPr dirty="0"/>
              <a:t>lation</a:t>
            </a:r>
            <a:r>
              <a:rPr spc="4" dirty="0">
                <a:latin typeface="Times New Roman"/>
                <a:cs typeface="Times New Roman"/>
              </a:rPr>
              <a:t> </a:t>
            </a:r>
            <a:r>
              <a:rPr spc="-4" dirty="0"/>
              <a:t>P</a:t>
            </a:r>
            <a:r>
              <a:rPr dirty="0"/>
              <a:t>ro</a:t>
            </a:r>
            <a:r>
              <a:rPr spc="-4" dirty="0"/>
              <a:t>c</a:t>
            </a:r>
            <a:r>
              <a:rPr dirty="0"/>
              <a:t>e</a:t>
            </a:r>
            <a:r>
              <a:rPr spc="-4" dirty="0"/>
              <a:t>s</a:t>
            </a:r>
            <a:r>
              <a:rPr dirty="0"/>
              <a:t>s</a:t>
            </a:r>
          </a:p>
        </p:txBody>
      </p:sp>
      <p:sp>
        <p:nvSpPr>
          <p:cNvPr id="3" name="object 3"/>
          <p:cNvSpPr txBox="1"/>
          <p:nvPr/>
        </p:nvSpPr>
        <p:spPr>
          <a:xfrm>
            <a:off x="2456592" y="1891715"/>
            <a:ext cx="6708677" cy="3016595"/>
          </a:xfrm>
          <a:prstGeom prst="rect">
            <a:avLst/>
          </a:prstGeom>
        </p:spPr>
        <p:txBody>
          <a:bodyPr lIns="0" tIns="0" rIns="0" bIns="0">
            <a:spAutoFit/>
          </a:bodyPr>
          <a:lstStyle/>
          <a:p>
            <a:pPr marL="11135">
              <a:lnSpc>
                <a:spcPct val="102000"/>
              </a:lnSpc>
            </a:pPr>
            <a:r>
              <a:rPr lang="ar-IQ" sz="2100" dirty="0">
                <a:solidFill>
                  <a:srgbClr val="484236"/>
                </a:solidFill>
                <a:latin typeface="Book Antiqua" pitchFamily="18" charset="0"/>
                <a:ea typeface="Book Antiqua" pitchFamily="18" charset="0"/>
                <a:cs typeface="Book Antiqua" pitchFamily="18" charset="0"/>
              </a:rPr>
              <a:t>According</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to</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Ronald</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H.</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Bathgate</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(1983)</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states</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that</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there</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are</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seven</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steps</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in</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translation</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process:</a:t>
            </a:r>
            <a:endParaRPr lang="ar-IQ" sz="2100" dirty="0">
              <a:latin typeface="Book Antiqua" pitchFamily="18" charset="0"/>
              <a:ea typeface="Book Antiqua" pitchFamily="18" charset="0"/>
              <a:cs typeface="Book Antiqua" pitchFamily="18" charset="0"/>
            </a:endParaRPr>
          </a:p>
          <a:p>
            <a:pPr marL="11135">
              <a:lnSpc>
                <a:spcPts val="2565"/>
              </a:lnSpc>
              <a:spcBef>
                <a:spcPts val="55"/>
              </a:spcBef>
              <a:buClr>
                <a:srgbClr val="484236"/>
              </a:buClr>
              <a:buFont typeface="Book Antiqua" pitchFamily="18" charset="0"/>
              <a:buAutoNum type="arabicPeriod"/>
            </a:pPr>
            <a:r>
              <a:rPr lang="ar-IQ" sz="2100" dirty="0">
                <a:solidFill>
                  <a:srgbClr val="484236"/>
                </a:solidFill>
                <a:latin typeface="Book Antiqua" pitchFamily="18" charset="0"/>
                <a:ea typeface="Book Antiqua" pitchFamily="18" charset="0"/>
                <a:cs typeface="Book Antiqua" pitchFamily="18" charset="0"/>
              </a:rPr>
              <a:t>Tuning</a:t>
            </a:r>
            <a:endParaRPr lang="ar-IQ" sz="2100" dirty="0">
              <a:latin typeface="Book Antiqua" pitchFamily="18" charset="0"/>
              <a:ea typeface="Book Antiqua" pitchFamily="18" charset="0"/>
              <a:cs typeface="Book Antiqua" pitchFamily="18" charset="0"/>
            </a:endParaRPr>
          </a:p>
          <a:p>
            <a:pPr marL="11135">
              <a:lnSpc>
                <a:spcPts val="2565"/>
              </a:lnSpc>
              <a:buClr>
                <a:srgbClr val="484236"/>
              </a:buClr>
              <a:buFont typeface="Book Antiqua" pitchFamily="18" charset="0"/>
              <a:buAutoNum type="arabicPeriod"/>
            </a:pPr>
            <a:r>
              <a:rPr lang="ar-IQ" sz="2100" dirty="0">
                <a:solidFill>
                  <a:srgbClr val="484236"/>
                </a:solidFill>
                <a:latin typeface="Book Antiqua" pitchFamily="18" charset="0"/>
                <a:ea typeface="Book Antiqua" pitchFamily="18" charset="0"/>
                <a:cs typeface="Book Antiqua" pitchFamily="18" charset="0"/>
              </a:rPr>
              <a:t>Analysis</a:t>
            </a:r>
            <a:endParaRPr lang="ar-IQ" sz="2100" dirty="0">
              <a:latin typeface="Book Antiqua" pitchFamily="18" charset="0"/>
              <a:ea typeface="Book Antiqua" pitchFamily="18" charset="0"/>
              <a:cs typeface="Book Antiqua" pitchFamily="18" charset="0"/>
            </a:endParaRPr>
          </a:p>
          <a:p>
            <a:pPr marL="11135">
              <a:spcBef>
                <a:spcPts val="55"/>
              </a:spcBef>
              <a:buClr>
                <a:srgbClr val="484236"/>
              </a:buClr>
              <a:buFont typeface="Book Antiqua" pitchFamily="18" charset="0"/>
              <a:buAutoNum type="arabicPeriod"/>
            </a:pPr>
            <a:r>
              <a:rPr lang="ar-IQ" sz="2100" dirty="0">
                <a:solidFill>
                  <a:srgbClr val="484236"/>
                </a:solidFill>
                <a:latin typeface="Book Antiqua" pitchFamily="18" charset="0"/>
                <a:ea typeface="Book Antiqua" pitchFamily="18" charset="0"/>
                <a:cs typeface="Book Antiqua" pitchFamily="18" charset="0"/>
              </a:rPr>
              <a:t>Understanding</a:t>
            </a:r>
            <a:endParaRPr lang="ar-IQ" sz="2100" dirty="0">
              <a:latin typeface="Book Antiqua" pitchFamily="18" charset="0"/>
              <a:ea typeface="Book Antiqua" pitchFamily="18" charset="0"/>
              <a:cs typeface="Book Antiqua" pitchFamily="18" charset="0"/>
            </a:endParaRPr>
          </a:p>
          <a:p>
            <a:pPr marL="11135">
              <a:spcBef>
                <a:spcPts val="55"/>
              </a:spcBef>
              <a:buClr>
                <a:srgbClr val="484236"/>
              </a:buClr>
              <a:buFont typeface="Book Antiqua" pitchFamily="18" charset="0"/>
              <a:buAutoNum type="arabicPeriod"/>
            </a:pPr>
            <a:r>
              <a:rPr lang="ar-IQ" sz="2100" dirty="0">
                <a:solidFill>
                  <a:srgbClr val="484236"/>
                </a:solidFill>
                <a:latin typeface="Book Antiqua" pitchFamily="18" charset="0"/>
                <a:ea typeface="Book Antiqua" pitchFamily="18" charset="0"/>
                <a:cs typeface="Book Antiqua" pitchFamily="18" charset="0"/>
              </a:rPr>
              <a:t>Terminology</a:t>
            </a:r>
            <a:endParaRPr lang="ar-IQ" sz="2100" dirty="0">
              <a:latin typeface="Book Antiqua" pitchFamily="18" charset="0"/>
              <a:ea typeface="Book Antiqua" pitchFamily="18" charset="0"/>
              <a:cs typeface="Book Antiqua" pitchFamily="18" charset="0"/>
            </a:endParaRPr>
          </a:p>
          <a:p>
            <a:pPr marL="11135">
              <a:spcBef>
                <a:spcPts val="55"/>
              </a:spcBef>
              <a:buClr>
                <a:srgbClr val="484236"/>
              </a:buClr>
              <a:buFont typeface="Book Antiqua" pitchFamily="18" charset="0"/>
              <a:buAutoNum type="arabicPeriod"/>
            </a:pPr>
            <a:r>
              <a:rPr lang="ar-IQ" sz="2100" dirty="0">
                <a:solidFill>
                  <a:srgbClr val="484236"/>
                </a:solidFill>
                <a:latin typeface="Book Antiqua" pitchFamily="18" charset="0"/>
                <a:ea typeface="Book Antiqua" pitchFamily="18" charset="0"/>
                <a:cs typeface="Book Antiqua" pitchFamily="18" charset="0"/>
              </a:rPr>
              <a:t>Restructuring</a:t>
            </a:r>
            <a:endParaRPr lang="ar-IQ" sz="2100" dirty="0">
              <a:latin typeface="Book Antiqua" pitchFamily="18" charset="0"/>
              <a:ea typeface="Book Antiqua" pitchFamily="18" charset="0"/>
              <a:cs typeface="Book Antiqua" pitchFamily="18" charset="0"/>
            </a:endParaRPr>
          </a:p>
          <a:p>
            <a:pPr marL="11135">
              <a:lnSpc>
                <a:spcPts val="2565"/>
              </a:lnSpc>
              <a:spcBef>
                <a:spcPts val="55"/>
              </a:spcBef>
              <a:buClr>
                <a:srgbClr val="484236"/>
              </a:buClr>
              <a:buFont typeface="Book Antiqua" pitchFamily="18" charset="0"/>
              <a:buAutoNum type="arabicPeriod"/>
            </a:pPr>
            <a:r>
              <a:rPr lang="ar-IQ" sz="2100" dirty="0">
                <a:solidFill>
                  <a:srgbClr val="484236"/>
                </a:solidFill>
                <a:latin typeface="Book Antiqua" pitchFamily="18" charset="0"/>
                <a:ea typeface="Book Antiqua" pitchFamily="18" charset="0"/>
                <a:cs typeface="Book Antiqua" pitchFamily="18" charset="0"/>
              </a:rPr>
              <a:t>Checking</a:t>
            </a:r>
            <a:endParaRPr lang="ar-IQ" sz="2100" dirty="0">
              <a:latin typeface="Book Antiqua" pitchFamily="18" charset="0"/>
              <a:ea typeface="Book Antiqua" pitchFamily="18" charset="0"/>
              <a:cs typeface="Book Antiqua" pitchFamily="18" charset="0"/>
            </a:endParaRPr>
          </a:p>
          <a:p>
            <a:pPr marL="11135">
              <a:lnSpc>
                <a:spcPts val="2565"/>
              </a:lnSpc>
              <a:buClr>
                <a:srgbClr val="484236"/>
              </a:buClr>
              <a:buFont typeface="Book Antiqua" pitchFamily="18" charset="0"/>
              <a:buAutoNum type="arabicPeriod"/>
            </a:pPr>
            <a:r>
              <a:rPr lang="ar-IQ" sz="2100" dirty="0">
                <a:solidFill>
                  <a:srgbClr val="484236"/>
                </a:solidFill>
                <a:latin typeface="Book Antiqua" pitchFamily="18" charset="0"/>
                <a:ea typeface="Book Antiqua" pitchFamily="18" charset="0"/>
                <a:cs typeface="Book Antiqua" pitchFamily="18" charset="0"/>
              </a:rPr>
              <a:t>Discussion</a:t>
            </a:r>
            <a:endParaRPr lang="ar-IQ" sz="2100" dirty="0">
              <a:latin typeface="Book Antiqua" pitchFamily="18" charset="0"/>
              <a:ea typeface="Book Antiqua" pitchFamily="18" charset="0"/>
              <a:cs typeface="Book Antiqua" pitchFamily="18" charset="0"/>
            </a:endParaRPr>
          </a:p>
        </p:txBody>
      </p:sp>
    </p:spTree>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6C299D7-9DC7-719B-C770-F927F7DB2735}"/>
              </a:ext>
            </a:extLst>
          </p:cNvPr>
          <p:cNvSpPr>
            <a:spLocks noGrp="1" noChangeArrowheads="1"/>
          </p:cNvSpPr>
          <p:nvPr>
            <p:ph type="title"/>
          </p:nvPr>
        </p:nvSpPr>
        <p:spPr/>
        <p:txBody>
          <a:bodyPr/>
          <a:lstStyle/>
          <a:p>
            <a:pPr marL="838200" indent="-838200"/>
            <a:r>
              <a:rPr lang="en-US" altLang="en-US">
                <a:solidFill>
                  <a:schemeClr val="tx1"/>
                </a:solidFill>
                <a:cs typeface="Times New Roman" panose="02020603050405020304" pitchFamily="18" charset="0"/>
              </a:rPr>
              <a:t> What is translation?</a:t>
            </a:r>
            <a:r>
              <a:rPr lang="en-US" altLang="en-US">
                <a:solidFill>
                  <a:schemeClr val="tx1"/>
                </a:solidFill>
              </a:rPr>
              <a:t> </a:t>
            </a:r>
          </a:p>
        </p:txBody>
      </p:sp>
      <p:sp>
        <p:nvSpPr>
          <p:cNvPr id="3075" name="Rectangle 3">
            <a:extLst>
              <a:ext uri="{FF2B5EF4-FFF2-40B4-BE49-F238E27FC236}">
                <a16:creationId xmlns:a16="http://schemas.microsoft.com/office/drawing/2014/main" id="{D0AB4451-8F2F-68DC-DC26-B24A74CF21D4}"/>
              </a:ext>
            </a:extLst>
          </p:cNvPr>
          <p:cNvSpPr>
            <a:spLocks noGrp="1" noChangeArrowheads="1"/>
          </p:cNvSpPr>
          <p:nvPr>
            <p:ph idx="1"/>
          </p:nvPr>
        </p:nvSpPr>
        <p:spPr>
          <a:xfrm>
            <a:off x="2362200" y="2057400"/>
            <a:ext cx="7772400" cy="4114800"/>
          </a:xfrm>
        </p:spPr>
        <p:txBody>
          <a:bodyPr/>
          <a:lstStyle/>
          <a:p>
            <a:pPr algn="ctr" eaLnBrk="1" hangingPunct="1">
              <a:buFont typeface="Wingdings" panose="05000000000000000000" pitchFamily="2" charset="2"/>
              <a:buNone/>
            </a:pPr>
            <a:endParaRPr lang="en-US" altLang="en-US">
              <a:cs typeface="Times New Roman" panose="02020603050405020304" pitchFamily="18" charset="0"/>
            </a:endParaRPr>
          </a:p>
          <a:p>
            <a:pPr algn="ctr" eaLnBrk="1" hangingPunct="1">
              <a:buFont typeface="Wingdings" panose="05000000000000000000" pitchFamily="2" charset="2"/>
              <a:buNone/>
            </a:pPr>
            <a:endParaRPr lang="en-US" altLang="en-US">
              <a:cs typeface="Times New Roman" panose="02020603050405020304" pitchFamily="18" charset="0"/>
            </a:endParaRPr>
          </a:p>
          <a:p>
            <a:pPr eaLnBrk="1" hangingPunct="1">
              <a:buFont typeface="Wingdings" panose="05000000000000000000" pitchFamily="2" charset="2"/>
              <a:buNone/>
            </a:pPr>
            <a:r>
              <a:rPr lang="en-US" altLang="en-US">
                <a:cs typeface="Times New Roman" panose="02020603050405020304" pitchFamily="18" charset="0"/>
              </a:rPr>
              <a:t>	a. Translation consists of transferring the meaning of the source language text into the receptor language text.</a:t>
            </a:r>
          </a:p>
          <a:p>
            <a:pPr eaLnBrk="1" hangingPunct="1">
              <a:buFont typeface="Wingdings" panose="05000000000000000000" pitchFamily="2" charset="2"/>
              <a:buNone/>
            </a:pPr>
            <a:endParaRPr lang="en-US" altLang="en-US">
              <a:cs typeface="Times New Roman" panose="02020603050405020304" pitchFamily="18" charset="0"/>
            </a:endParaRPr>
          </a:p>
          <a:p>
            <a:pPr eaLnBrk="1" hangingPunct="1"/>
            <a:endParaRPr lang="en-US"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0-#ppt_w/2"/>
                                          </p:val>
                                        </p:tav>
                                        <p:tav tm="100000">
                                          <p:val>
                                            <p:strVal val="#ppt_x"/>
                                          </p:val>
                                        </p:tav>
                                      </p:tavLst>
                                    </p:anim>
                                    <p:anim calcmode="lin" valueType="num">
                                      <p:cBhvr additive="base">
                                        <p:cTn id="8"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075">
                                            <p:txEl>
                                              <p:pRg st="2" end="2"/>
                                            </p:txEl>
                                          </p:spTgt>
                                        </p:tgtEl>
                                        <p:attrNameLst>
                                          <p:attrName>style.visibility</p:attrName>
                                        </p:attrNameLst>
                                      </p:cBhvr>
                                      <p:to>
                                        <p:strVal val="visible"/>
                                      </p:to>
                                    </p:set>
                                    <p:anim calcmode="lin" valueType="num">
                                      <p:cBhvr additive="base">
                                        <p:cTn id="13" dur="500" fill="hold"/>
                                        <p:tgtEl>
                                          <p:spTgt spid="307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7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utoUpdateAnimBg="0"/>
      <p:bldP spid="3075"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90982" y="1227525"/>
            <a:ext cx="6556639" cy="3786036"/>
          </a:xfrm>
          <a:prstGeom prst="rect">
            <a:avLst/>
          </a:prstGeom>
        </p:spPr>
        <p:txBody>
          <a:bodyPr lIns="0" tIns="0" rIns="0" bIns="0">
            <a:spAutoFit/>
          </a:bodyPr>
          <a:lstStyle/>
          <a:p>
            <a:pPr marL="11135" algn="just">
              <a:lnSpc>
                <a:spcPct val="102000"/>
              </a:lnSpc>
            </a:pPr>
            <a:r>
              <a:rPr lang="ar-IQ" sz="2100" dirty="0">
                <a:solidFill>
                  <a:srgbClr val="484236"/>
                </a:solidFill>
                <a:latin typeface="Book Antiqua" pitchFamily="18" charset="0"/>
                <a:ea typeface="Book Antiqua" pitchFamily="18" charset="0"/>
                <a:cs typeface="Book Antiqua" pitchFamily="18" charset="0"/>
              </a:rPr>
              <a:t>Next,</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comprehension.</a:t>
            </a:r>
            <a:r>
              <a:rPr lang="ar-IQ" sz="2100" dirty="0">
                <a:solidFill>
                  <a:srgbClr val="FFFFFF"/>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In</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this</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step,</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translators</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try</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to</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catch</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the</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overall</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meaning</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of</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the</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text</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and</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be</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equipped</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with</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his</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vast</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knowledge</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of</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the</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text.</a:t>
            </a:r>
            <a:endParaRPr lang="ar-IQ" sz="2100" dirty="0">
              <a:latin typeface="Book Antiqua" pitchFamily="18" charset="0"/>
              <a:ea typeface="Book Antiqua" pitchFamily="18" charset="0"/>
              <a:cs typeface="Book Antiqua" pitchFamily="18" charset="0"/>
            </a:endParaRPr>
          </a:p>
          <a:p>
            <a:pPr marL="11135">
              <a:spcBef>
                <a:spcPts val="33"/>
              </a:spcBef>
            </a:pPr>
            <a:endParaRPr lang="ar-IQ" sz="2100" dirty="0">
              <a:latin typeface="Times New Roman" pitchFamily="18" charset="0"/>
              <a:cs typeface="Times New Roman" pitchFamily="18" charset="0"/>
            </a:endParaRPr>
          </a:p>
          <a:p>
            <a:pPr marL="11135" algn="just">
              <a:lnSpc>
                <a:spcPct val="102000"/>
              </a:lnSpc>
            </a:pPr>
            <a:r>
              <a:rPr lang="ar-IQ" sz="2100" dirty="0">
                <a:solidFill>
                  <a:srgbClr val="484236"/>
                </a:solidFill>
                <a:latin typeface="Book Antiqua" pitchFamily="18" charset="0"/>
                <a:ea typeface="Book Antiqua" pitchFamily="18" charset="0"/>
                <a:cs typeface="Book Antiqua" pitchFamily="18" charset="0"/>
              </a:rPr>
              <a:t>Next,</a:t>
            </a:r>
            <a:r>
              <a:rPr lang="ar-IQ" sz="2100" dirty="0">
                <a:solidFill>
                  <a:srgbClr val="484236"/>
                </a:solidFill>
                <a:latin typeface="Times New Roman" pitchFamily="18" charset="0"/>
                <a:cs typeface="Times New Roman" pitchFamily="18" charset="0"/>
              </a:rPr>
              <a:t>  terminology:  an  </a:t>
            </a:r>
            <a:r>
              <a:rPr lang="ar-IQ" sz="2100" dirty="0">
                <a:solidFill>
                  <a:srgbClr val="484236"/>
                </a:solidFill>
                <a:latin typeface="Book Antiqua" pitchFamily="18" charset="0"/>
                <a:ea typeface="Book Antiqua" pitchFamily="18" charset="0"/>
                <a:cs typeface="Book Antiqua" pitchFamily="18" charset="0"/>
              </a:rPr>
              <a:t>effort</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to</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find</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equivalent</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and</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appropriate</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terms</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for</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the</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transfer</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from</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Source</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L</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anguage</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to</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Target</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Language</a:t>
            </a:r>
            <a:endParaRPr lang="ar-IQ" sz="2100" dirty="0">
              <a:latin typeface="Book Antiqua" pitchFamily="18" charset="0"/>
              <a:ea typeface="Book Antiqua" pitchFamily="18" charset="0"/>
              <a:cs typeface="Book Antiqua" pitchFamily="18" charset="0"/>
            </a:endParaRPr>
          </a:p>
          <a:p>
            <a:pPr marL="11135" algn="just">
              <a:lnSpc>
                <a:spcPct val="101000"/>
              </a:lnSpc>
              <a:spcBef>
                <a:spcPts val="1447"/>
              </a:spcBef>
            </a:pPr>
            <a:r>
              <a:rPr lang="ar-IQ" sz="2100" dirty="0">
                <a:solidFill>
                  <a:srgbClr val="484236"/>
                </a:solidFill>
                <a:latin typeface="Book Antiqua" pitchFamily="18" charset="0"/>
                <a:ea typeface="Book Antiqua" pitchFamily="18" charset="0"/>
                <a:cs typeface="Book Antiqua" pitchFamily="18" charset="0"/>
              </a:rPr>
              <a:t>Next</a:t>
            </a:r>
            <a:r>
              <a:rPr lang="ar-IQ" sz="2100" dirty="0">
                <a:solidFill>
                  <a:srgbClr val="484236"/>
                </a:solidFill>
                <a:latin typeface="Times New Roman" pitchFamily="18" charset="0"/>
                <a:cs typeface="Times New Roman" pitchFamily="18" charset="0"/>
              </a:rPr>
              <a:t>,   restructuringt</a:t>
            </a:r>
            <a:r>
              <a:rPr lang="ar-IQ" sz="2100" dirty="0">
                <a:solidFill>
                  <a:srgbClr val="484236"/>
                </a:solidFill>
                <a:latin typeface="Book Antiqua" pitchFamily="18" charset="0"/>
                <a:ea typeface="Book Antiqua" pitchFamily="18" charset="0"/>
                <a:cs typeface="Book Antiqua" pitchFamily="18" charset="0"/>
              </a:rPr>
              <a:t>.</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In</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this</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step,</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translators</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try</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to</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make</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new</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structure</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in</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TL</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after</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the</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SL</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text</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has</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been</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splitted</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structurally</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and</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semantically</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into</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clauses,</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pharases</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and</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words.</a:t>
            </a:r>
            <a:endParaRPr lang="ar-IQ" sz="2100" dirty="0">
              <a:latin typeface="Book Antiqua" pitchFamily="18" charset="0"/>
              <a:ea typeface="Book Antiqua" pitchFamily="18" charset="0"/>
              <a:cs typeface="Book Antiqua" pitchFamily="18" charset="0"/>
            </a:endParaRPr>
          </a:p>
        </p:txBody>
      </p:sp>
    </p:spTree>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895601" y="1219200"/>
            <a:ext cx="6137177" cy="3002810"/>
          </a:xfrm>
          <a:prstGeom prst="rect">
            <a:avLst/>
          </a:prstGeom>
        </p:spPr>
        <p:txBody>
          <a:bodyPr lIns="0" tIns="0" rIns="0" bIns="0">
            <a:spAutoFit/>
          </a:bodyPr>
          <a:lstStyle/>
          <a:p>
            <a:pPr marL="11135" algn="just">
              <a:lnSpc>
                <a:spcPct val="102000"/>
              </a:lnSpc>
            </a:pPr>
            <a:r>
              <a:rPr lang="ar-IQ" sz="2100" dirty="0">
                <a:solidFill>
                  <a:srgbClr val="484236"/>
                </a:solidFill>
                <a:latin typeface="Book Antiqua" pitchFamily="18" charset="0"/>
                <a:ea typeface="Book Antiqua" pitchFamily="18" charset="0"/>
                <a:cs typeface="Book Antiqua" pitchFamily="18" charset="0"/>
              </a:rPr>
              <a:t>Checking</a:t>
            </a:r>
            <a:r>
              <a:rPr lang="ar-IQ" sz="2100" dirty="0">
                <a:solidFill>
                  <a:srgbClr val="FFFFFF"/>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means</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proofreading.</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Translators</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check</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the</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final</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draft</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and</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then</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consult</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it</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to</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experts</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or</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editor,</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etc.</a:t>
            </a:r>
            <a:endParaRPr lang="ar-IQ" sz="2100" dirty="0">
              <a:latin typeface="Book Antiqua" pitchFamily="18" charset="0"/>
              <a:ea typeface="Book Antiqua" pitchFamily="18" charset="0"/>
              <a:cs typeface="Book Antiqua" pitchFamily="18" charset="0"/>
            </a:endParaRPr>
          </a:p>
          <a:p>
            <a:pPr marL="11135"/>
            <a:endParaRPr lang="ar-IQ" sz="2200" dirty="0">
              <a:latin typeface="Times New Roman" pitchFamily="18" charset="0"/>
              <a:cs typeface="Times New Roman" pitchFamily="18" charset="0"/>
            </a:endParaRPr>
          </a:p>
          <a:p>
            <a:pPr marL="11135"/>
            <a:endParaRPr lang="ar-IQ" sz="2100" dirty="0">
              <a:latin typeface="Times New Roman" pitchFamily="18" charset="0"/>
              <a:cs typeface="Times New Roman" pitchFamily="18" charset="0"/>
            </a:endParaRPr>
          </a:p>
          <a:p>
            <a:pPr marL="11135" algn="just">
              <a:lnSpc>
                <a:spcPct val="101000"/>
              </a:lnSpc>
            </a:pPr>
            <a:r>
              <a:rPr lang="ar-IQ" sz="2100" dirty="0">
                <a:solidFill>
                  <a:srgbClr val="484236"/>
                </a:solidFill>
                <a:latin typeface="Book Antiqua" pitchFamily="18" charset="0"/>
                <a:ea typeface="Book Antiqua" pitchFamily="18" charset="0"/>
                <a:cs typeface="Book Antiqua" pitchFamily="18" charset="0"/>
              </a:rPr>
              <a:t>Then,</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discussion.  After</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having</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review</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from</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experts</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or</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editors,</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then</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it</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goes</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to</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the</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last</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step.</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In</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this</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step,</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the</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final</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draft</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in</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Target</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Language</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is</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ready</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to</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be</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published</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and</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critsized</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by</a:t>
            </a:r>
            <a:r>
              <a:rPr lang="ar-IQ" sz="2100" dirty="0">
                <a:solidFill>
                  <a:srgbClr val="484236"/>
                </a:solidFill>
                <a:latin typeface="Times New Roman" pitchFamily="18" charset="0"/>
                <a:cs typeface="Times New Roman" pitchFamily="18" charset="0"/>
              </a:rPr>
              <a:t> </a:t>
            </a:r>
            <a:r>
              <a:rPr lang="ar-IQ" sz="2100" dirty="0">
                <a:solidFill>
                  <a:srgbClr val="484236"/>
                </a:solidFill>
                <a:latin typeface="Book Antiqua" pitchFamily="18" charset="0"/>
                <a:ea typeface="Book Antiqua" pitchFamily="18" charset="0"/>
                <a:cs typeface="Book Antiqua" pitchFamily="18" charset="0"/>
              </a:rPr>
              <a:t>public.</a:t>
            </a:r>
            <a:endParaRPr lang="ar-IQ" sz="2100" dirty="0">
              <a:latin typeface="Book Antiqua" pitchFamily="18" charset="0"/>
              <a:ea typeface="Book Antiqua" pitchFamily="18" charset="0"/>
              <a:cs typeface="Book Antiqua" pitchFamily="18" charset="0"/>
            </a:endParaRPr>
          </a:p>
        </p:txBody>
      </p:sp>
    </p:spTree>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63386" y="868777"/>
            <a:ext cx="5234451" cy="2349361"/>
          </a:xfrm>
          <a:prstGeom prst="rect">
            <a:avLst/>
          </a:prstGeom>
        </p:spPr>
        <p:txBody>
          <a:bodyPr lIns="0" tIns="0" rIns="0" bIns="0">
            <a:spAutoFit/>
          </a:bodyPr>
          <a:lstStyle/>
          <a:p>
            <a:pPr marL="11135">
              <a:defRPr/>
            </a:pPr>
            <a:r>
              <a:rPr sz="2100" spc="13" dirty="0">
                <a:solidFill>
                  <a:srgbClr val="484236"/>
                </a:solidFill>
                <a:latin typeface="Book Antiqua"/>
                <a:cs typeface="Book Antiqua"/>
              </a:rPr>
              <a:t>A</a:t>
            </a:r>
            <a:r>
              <a:rPr sz="2100" spc="4" dirty="0">
                <a:solidFill>
                  <a:srgbClr val="484236"/>
                </a:solidFill>
                <a:latin typeface="Book Antiqua"/>
                <a:cs typeface="Book Antiqua"/>
              </a:rPr>
              <a:t>cc</a:t>
            </a:r>
            <a:r>
              <a:rPr sz="2100" spc="9" dirty="0">
                <a:solidFill>
                  <a:srgbClr val="484236"/>
                </a:solidFill>
                <a:latin typeface="Book Antiqua"/>
                <a:cs typeface="Book Antiqua"/>
              </a:rPr>
              <a:t>o</a:t>
            </a:r>
            <a:r>
              <a:rPr sz="2100" spc="-35" dirty="0">
                <a:solidFill>
                  <a:srgbClr val="484236"/>
                </a:solidFill>
                <a:latin typeface="Book Antiqua"/>
                <a:cs typeface="Book Antiqua"/>
              </a:rPr>
              <a:t>r</a:t>
            </a:r>
            <a:r>
              <a:rPr sz="2100" spc="9" dirty="0">
                <a:solidFill>
                  <a:srgbClr val="484236"/>
                </a:solidFill>
                <a:latin typeface="Book Antiqua"/>
                <a:cs typeface="Book Antiqua"/>
              </a:rPr>
              <a:t>ding</a:t>
            </a:r>
            <a:r>
              <a:rPr sz="2100" spc="4" dirty="0">
                <a:solidFill>
                  <a:srgbClr val="484236"/>
                </a:solidFill>
                <a:latin typeface="Times New Roman"/>
                <a:cs typeface="Times New Roman"/>
              </a:rPr>
              <a:t> </a:t>
            </a:r>
            <a:r>
              <a:rPr sz="2100" spc="9" dirty="0">
                <a:solidFill>
                  <a:srgbClr val="484236"/>
                </a:solidFill>
                <a:latin typeface="Book Antiqua"/>
                <a:cs typeface="Book Antiqua"/>
              </a:rPr>
              <a:t>to</a:t>
            </a:r>
            <a:r>
              <a:rPr sz="2100" spc="4" dirty="0">
                <a:solidFill>
                  <a:srgbClr val="484236"/>
                </a:solidFill>
                <a:latin typeface="Times New Roman"/>
                <a:cs typeface="Times New Roman"/>
              </a:rPr>
              <a:t> </a:t>
            </a:r>
            <a:r>
              <a:rPr sz="2100" spc="9" dirty="0">
                <a:solidFill>
                  <a:srgbClr val="484236"/>
                </a:solidFill>
                <a:latin typeface="Book Antiqua"/>
                <a:cs typeface="Book Antiqua"/>
              </a:rPr>
              <a:t>Nida</a:t>
            </a:r>
            <a:r>
              <a:rPr sz="2100" spc="4" dirty="0">
                <a:solidFill>
                  <a:srgbClr val="484236"/>
                </a:solidFill>
                <a:latin typeface="Times New Roman"/>
                <a:cs typeface="Times New Roman"/>
              </a:rPr>
              <a:t> </a:t>
            </a:r>
            <a:r>
              <a:rPr sz="2100" spc="9" dirty="0">
                <a:solidFill>
                  <a:srgbClr val="484236"/>
                </a:solidFill>
                <a:latin typeface="Book Antiqua"/>
                <a:cs typeface="Book Antiqua"/>
              </a:rPr>
              <a:t>(1974)</a:t>
            </a:r>
            <a:endParaRPr sz="2100" dirty="0">
              <a:latin typeface="Book Antiqua"/>
              <a:cs typeface="Book Antiqua"/>
            </a:endParaRPr>
          </a:p>
          <a:p>
            <a:pPr>
              <a:spcBef>
                <a:spcPts val="14"/>
              </a:spcBef>
              <a:defRPr/>
            </a:pPr>
            <a:endParaRPr sz="2300" dirty="0">
              <a:latin typeface="Times New Roman"/>
              <a:cs typeface="Times New Roman"/>
            </a:endParaRPr>
          </a:p>
          <a:p>
            <a:pPr marL="11135">
              <a:lnSpc>
                <a:spcPts val="2560"/>
              </a:lnSpc>
              <a:tabLst>
                <a:tab pos="2675827" algn="l"/>
              </a:tabLst>
              <a:defRPr/>
            </a:pPr>
            <a:r>
              <a:rPr sz="2100" spc="9" dirty="0">
                <a:solidFill>
                  <a:srgbClr val="484236"/>
                </a:solidFill>
                <a:latin typeface="Book Antiqua"/>
                <a:cs typeface="Book Antiqua"/>
              </a:rPr>
              <a:t>The</a:t>
            </a:r>
            <a:r>
              <a:rPr sz="2100" spc="-35" dirty="0">
                <a:solidFill>
                  <a:srgbClr val="484236"/>
                </a:solidFill>
                <a:latin typeface="Book Antiqua"/>
                <a:cs typeface="Book Antiqua"/>
              </a:rPr>
              <a:t>r</a:t>
            </a:r>
            <a:r>
              <a:rPr sz="2100" spc="9" dirty="0">
                <a:solidFill>
                  <a:srgbClr val="484236"/>
                </a:solidFill>
                <a:latin typeface="Book Antiqua"/>
                <a:cs typeface="Book Antiqua"/>
              </a:rPr>
              <a:t>e</a:t>
            </a:r>
            <a:r>
              <a:rPr sz="2100" spc="4" dirty="0">
                <a:solidFill>
                  <a:srgbClr val="484236"/>
                </a:solidFill>
                <a:latin typeface="Times New Roman"/>
                <a:cs typeface="Times New Roman"/>
              </a:rPr>
              <a:t> </a:t>
            </a:r>
            <a:r>
              <a:rPr sz="2100" spc="9" dirty="0">
                <a:solidFill>
                  <a:srgbClr val="484236"/>
                </a:solidFill>
                <a:latin typeface="Book Antiqua"/>
                <a:cs typeface="Book Antiqua"/>
              </a:rPr>
              <a:t>a</a:t>
            </a:r>
            <a:r>
              <a:rPr sz="2100" spc="-35" dirty="0">
                <a:solidFill>
                  <a:srgbClr val="484236"/>
                </a:solidFill>
                <a:latin typeface="Book Antiqua"/>
                <a:cs typeface="Book Antiqua"/>
              </a:rPr>
              <a:t>r</a:t>
            </a:r>
            <a:r>
              <a:rPr sz="2100" spc="9" dirty="0">
                <a:solidFill>
                  <a:srgbClr val="484236"/>
                </a:solidFill>
                <a:latin typeface="Book Antiqua"/>
                <a:cs typeface="Book Antiqua"/>
              </a:rPr>
              <a:t>e</a:t>
            </a:r>
            <a:r>
              <a:rPr sz="2100" spc="4" dirty="0">
                <a:solidFill>
                  <a:srgbClr val="484236"/>
                </a:solidFill>
                <a:latin typeface="Times New Roman"/>
                <a:cs typeface="Times New Roman"/>
              </a:rPr>
              <a:t> </a:t>
            </a:r>
            <a:r>
              <a:rPr sz="2100" spc="9" dirty="0">
                <a:solidFill>
                  <a:srgbClr val="484236"/>
                </a:solidFill>
                <a:latin typeface="Book Antiqua"/>
                <a:cs typeface="Book Antiqua"/>
              </a:rPr>
              <a:t>th</a:t>
            </a:r>
            <a:r>
              <a:rPr sz="2100" spc="-35" dirty="0">
                <a:solidFill>
                  <a:srgbClr val="484236"/>
                </a:solidFill>
                <a:latin typeface="Book Antiqua"/>
                <a:cs typeface="Book Antiqua"/>
              </a:rPr>
              <a:t>r</a:t>
            </a:r>
            <a:r>
              <a:rPr sz="2100" spc="9" dirty="0">
                <a:solidFill>
                  <a:srgbClr val="484236"/>
                </a:solidFill>
                <a:latin typeface="Book Antiqua"/>
                <a:cs typeface="Book Antiqua"/>
              </a:rPr>
              <a:t>ee</a:t>
            </a:r>
            <a:r>
              <a:rPr sz="2100" spc="4" dirty="0">
                <a:solidFill>
                  <a:srgbClr val="484236"/>
                </a:solidFill>
                <a:latin typeface="Times New Roman"/>
                <a:cs typeface="Times New Roman"/>
              </a:rPr>
              <a:t> </a:t>
            </a:r>
            <a:r>
              <a:rPr sz="2100" spc="9" dirty="0">
                <a:solidFill>
                  <a:srgbClr val="484236"/>
                </a:solidFill>
                <a:latin typeface="Book Antiqua"/>
                <a:cs typeface="Book Antiqua"/>
              </a:rPr>
              <a:t>steps</a:t>
            </a:r>
            <a:r>
              <a:rPr sz="2100" dirty="0">
                <a:solidFill>
                  <a:srgbClr val="484236"/>
                </a:solidFill>
                <a:latin typeface="Times New Roman"/>
                <a:cs typeface="Times New Roman"/>
              </a:rPr>
              <a:t>	</a:t>
            </a:r>
            <a:r>
              <a:rPr sz="2100" spc="9" dirty="0">
                <a:solidFill>
                  <a:srgbClr val="484236"/>
                </a:solidFill>
                <a:latin typeface="Book Antiqua"/>
                <a:cs typeface="Book Antiqua"/>
              </a:rPr>
              <a:t>of</a:t>
            </a:r>
            <a:r>
              <a:rPr sz="2100" spc="4" dirty="0">
                <a:solidFill>
                  <a:srgbClr val="484236"/>
                </a:solidFill>
                <a:latin typeface="Times New Roman"/>
                <a:cs typeface="Times New Roman"/>
              </a:rPr>
              <a:t> </a:t>
            </a:r>
            <a:r>
              <a:rPr sz="2100" spc="9" dirty="0">
                <a:solidFill>
                  <a:srgbClr val="484236"/>
                </a:solidFill>
                <a:latin typeface="Book Antiqua"/>
                <a:cs typeface="Book Antiqua"/>
              </a:rPr>
              <a:t>translation</a:t>
            </a:r>
            <a:r>
              <a:rPr sz="2100" spc="4" dirty="0">
                <a:solidFill>
                  <a:srgbClr val="484236"/>
                </a:solidFill>
                <a:latin typeface="Times New Roman"/>
                <a:cs typeface="Times New Roman"/>
              </a:rPr>
              <a:t> </a:t>
            </a:r>
            <a:r>
              <a:rPr sz="2100" spc="9" dirty="0">
                <a:solidFill>
                  <a:srgbClr val="484236"/>
                </a:solidFill>
                <a:latin typeface="Book Antiqua"/>
                <a:cs typeface="Book Antiqua"/>
              </a:rPr>
              <a:t>p</a:t>
            </a:r>
            <a:r>
              <a:rPr sz="2100" spc="-35" dirty="0">
                <a:solidFill>
                  <a:srgbClr val="484236"/>
                </a:solidFill>
                <a:latin typeface="Book Antiqua"/>
                <a:cs typeface="Book Antiqua"/>
              </a:rPr>
              <a:t>r</a:t>
            </a:r>
            <a:r>
              <a:rPr sz="2100" spc="9" dirty="0">
                <a:solidFill>
                  <a:srgbClr val="484236"/>
                </a:solidFill>
                <a:latin typeface="Book Antiqua"/>
                <a:cs typeface="Book Antiqua"/>
              </a:rPr>
              <a:t>o</a:t>
            </a:r>
            <a:r>
              <a:rPr sz="2100" spc="4" dirty="0">
                <a:solidFill>
                  <a:srgbClr val="484236"/>
                </a:solidFill>
                <a:latin typeface="Book Antiqua"/>
                <a:cs typeface="Book Antiqua"/>
              </a:rPr>
              <a:t>c</a:t>
            </a:r>
            <a:r>
              <a:rPr sz="2100" spc="9" dirty="0">
                <a:solidFill>
                  <a:srgbClr val="484236"/>
                </a:solidFill>
                <a:latin typeface="Book Antiqua"/>
                <a:cs typeface="Book Antiqua"/>
              </a:rPr>
              <a:t>e</a:t>
            </a:r>
            <a:r>
              <a:rPr sz="2100" spc="4" dirty="0">
                <a:solidFill>
                  <a:srgbClr val="484236"/>
                </a:solidFill>
                <a:latin typeface="Book Antiqua"/>
                <a:cs typeface="Book Antiqua"/>
              </a:rPr>
              <a:t>ss:</a:t>
            </a:r>
            <a:endParaRPr sz="2100" dirty="0">
              <a:latin typeface="Book Antiqua"/>
              <a:cs typeface="Book Antiqua"/>
            </a:endParaRPr>
          </a:p>
          <a:p>
            <a:pPr marL="392521" indent="-381386">
              <a:lnSpc>
                <a:spcPts val="2560"/>
              </a:lnSpc>
              <a:buClr>
                <a:srgbClr val="484236"/>
              </a:buClr>
              <a:buFont typeface="Book Antiqua"/>
              <a:buAutoNum type="arabicParenBoth"/>
              <a:tabLst>
                <a:tab pos="393077" algn="l"/>
              </a:tabLst>
              <a:defRPr/>
            </a:pPr>
            <a:r>
              <a:rPr sz="2100" spc="9" dirty="0">
                <a:solidFill>
                  <a:srgbClr val="484236"/>
                </a:solidFill>
                <a:latin typeface="Book Antiqua"/>
                <a:cs typeface="Book Antiqua"/>
              </a:rPr>
              <a:t>Analysis</a:t>
            </a:r>
            <a:endParaRPr sz="2100" dirty="0">
              <a:latin typeface="Book Antiqua"/>
              <a:cs typeface="Book Antiqua"/>
            </a:endParaRPr>
          </a:p>
          <a:p>
            <a:pPr marL="402543" indent="-391408">
              <a:spcBef>
                <a:spcPts val="53"/>
              </a:spcBef>
              <a:buClr>
                <a:srgbClr val="484236"/>
              </a:buClr>
              <a:buFont typeface="Book Antiqua"/>
              <a:buAutoNum type="arabicParenBoth"/>
              <a:tabLst>
                <a:tab pos="403100" algn="l"/>
              </a:tabLst>
              <a:defRPr/>
            </a:pPr>
            <a:r>
              <a:rPr sz="2100" spc="9" dirty="0">
                <a:solidFill>
                  <a:srgbClr val="484236"/>
                </a:solidFill>
                <a:latin typeface="Book Antiqua"/>
                <a:cs typeface="Book Antiqua"/>
              </a:rPr>
              <a:t>transferring</a:t>
            </a:r>
            <a:endParaRPr sz="2100" dirty="0">
              <a:latin typeface="Book Antiqua"/>
              <a:cs typeface="Book Antiqua"/>
            </a:endParaRPr>
          </a:p>
          <a:p>
            <a:pPr marL="402543" indent="-391408">
              <a:spcBef>
                <a:spcPts val="53"/>
              </a:spcBef>
              <a:buClr>
                <a:srgbClr val="484236"/>
              </a:buClr>
              <a:buFont typeface="Book Antiqua"/>
              <a:buAutoNum type="arabicParenBoth"/>
              <a:tabLst>
                <a:tab pos="403100" algn="l"/>
              </a:tabLst>
              <a:defRPr/>
            </a:pPr>
            <a:r>
              <a:rPr sz="2100" spc="-35" dirty="0">
                <a:solidFill>
                  <a:srgbClr val="484236"/>
                </a:solidFill>
                <a:latin typeface="Book Antiqua"/>
                <a:cs typeface="Book Antiqua"/>
              </a:rPr>
              <a:t>r</a:t>
            </a:r>
            <a:r>
              <a:rPr sz="2100" spc="9" dirty="0">
                <a:solidFill>
                  <a:srgbClr val="484236"/>
                </a:solidFill>
                <a:latin typeface="Book Antiqua"/>
                <a:cs typeface="Book Antiqua"/>
              </a:rPr>
              <a:t>e</a:t>
            </a:r>
            <a:r>
              <a:rPr sz="2100" spc="4" dirty="0">
                <a:solidFill>
                  <a:srgbClr val="484236"/>
                </a:solidFill>
                <a:latin typeface="Book Antiqua"/>
                <a:cs typeface="Book Antiqua"/>
              </a:rPr>
              <a:t>st</a:t>
            </a:r>
            <a:r>
              <a:rPr sz="2100" spc="-13" dirty="0">
                <a:solidFill>
                  <a:srgbClr val="484236"/>
                </a:solidFill>
                <a:latin typeface="Book Antiqua"/>
                <a:cs typeface="Book Antiqua"/>
              </a:rPr>
              <a:t>r</a:t>
            </a:r>
            <a:r>
              <a:rPr sz="2100" spc="9" dirty="0">
                <a:solidFill>
                  <a:srgbClr val="484236"/>
                </a:solidFill>
                <a:latin typeface="Book Antiqua"/>
                <a:cs typeface="Book Antiqua"/>
              </a:rPr>
              <a:t>u</a:t>
            </a:r>
            <a:r>
              <a:rPr sz="2100" spc="4" dirty="0">
                <a:solidFill>
                  <a:srgbClr val="484236"/>
                </a:solidFill>
                <a:latin typeface="Book Antiqua"/>
                <a:cs typeface="Book Antiqua"/>
              </a:rPr>
              <a:t>c</a:t>
            </a:r>
            <a:r>
              <a:rPr sz="2100" spc="9" dirty="0">
                <a:solidFill>
                  <a:srgbClr val="484236"/>
                </a:solidFill>
                <a:latin typeface="Book Antiqua"/>
                <a:cs typeface="Book Antiqua"/>
              </a:rPr>
              <a:t>turing</a:t>
            </a:r>
            <a:endParaRPr sz="2100" dirty="0">
              <a:latin typeface="Book Antiqua"/>
              <a:cs typeface="Book Antiqua"/>
            </a:endParaRPr>
          </a:p>
        </p:txBody>
      </p:sp>
      <p:sp>
        <p:nvSpPr>
          <p:cNvPr id="8195" name="object 3"/>
          <p:cNvSpPr>
            <a:spLocks noChangeArrowheads="1"/>
          </p:cNvSpPr>
          <p:nvPr/>
        </p:nvSpPr>
        <p:spPr bwMode="auto">
          <a:xfrm>
            <a:off x="4114800" y="3276600"/>
            <a:ext cx="4114528" cy="2782100"/>
          </a:xfrm>
          <a:prstGeom prst="rect">
            <a:avLst/>
          </a:prstGeom>
          <a:blipFill dpi="0" rotWithShape="1">
            <a:blip r:embed="rId3" cstate="print"/>
            <a:srcRect/>
            <a:stretch>
              <a:fillRect/>
            </a:stretch>
          </a:blipFill>
          <a:ln w="9525">
            <a:noFill/>
            <a:miter lim="800000"/>
            <a:headEnd/>
            <a:tailEnd/>
          </a:ln>
        </p:spPr>
        <p:txBody>
          <a:bodyPr lIns="0" tIns="0" rIns="0" bIns="0"/>
          <a:lstStyle/>
          <a:p>
            <a:endParaRPr lang="ar-IQ"/>
          </a:p>
        </p:txBody>
      </p:sp>
    </p:spTree>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8980A-988B-D92D-2B22-F70201D5FC22}"/>
              </a:ext>
            </a:extLst>
          </p:cNvPr>
          <p:cNvSpPr>
            <a:spLocks noGrp="1"/>
          </p:cNvSpPr>
          <p:nvPr>
            <p:ph type="title"/>
          </p:nvPr>
        </p:nvSpPr>
        <p:spPr>
          <a:xfrm>
            <a:off x="1828800" y="381000"/>
            <a:ext cx="8229600" cy="1143000"/>
          </a:xfrm>
        </p:spPr>
        <p:txBody>
          <a:bodyPr/>
          <a:lstStyle/>
          <a:p>
            <a:endParaRPr lang="en-US" dirty="0"/>
          </a:p>
        </p:txBody>
      </p:sp>
      <p:sp>
        <p:nvSpPr>
          <p:cNvPr id="3" name="Content Placeholder 2">
            <a:extLst>
              <a:ext uri="{FF2B5EF4-FFF2-40B4-BE49-F238E27FC236}">
                <a16:creationId xmlns:a16="http://schemas.microsoft.com/office/drawing/2014/main" id="{8631929B-7903-35C2-515B-E6F9D17160CE}"/>
              </a:ext>
            </a:extLst>
          </p:cNvPr>
          <p:cNvSpPr>
            <a:spLocks noGrp="1"/>
          </p:cNvSpPr>
          <p:nvPr>
            <p:ph idx="1"/>
          </p:nvPr>
        </p:nvSpPr>
        <p:spPr/>
        <p:txBody>
          <a:bodyPr/>
          <a:lstStyle/>
          <a:p>
            <a:pPr algn="just" rtl="0"/>
            <a:r>
              <a:rPr lang="en-GB" b="0" i="0" dirty="0">
                <a:solidFill>
                  <a:srgbClr val="1D2228"/>
                </a:solidFill>
                <a:effectLst/>
                <a:latin typeface="Helvetica Neue"/>
              </a:rPr>
              <a:t>Read the original story thoroughly: Before starting the translation process, it's essential to understand the original story completely. Read it several times to make sure you understand the plot, characters, and themes.</a:t>
            </a:r>
          </a:p>
          <a:p>
            <a:endParaRPr lang="en-US" dirty="0"/>
          </a:p>
        </p:txBody>
      </p:sp>
      <p:sp>
        <p:nvSpPr>
          <p:cNvPr id="5" name="TextBox 4">
            <a:extLst>
              <a:ext uri="{FF2B5EF4-FFF2-40B4-BE49-F238E27FC236}">
                <a16:creationId xmlns:a16="http://schemas.microsoft.com/office/drawing/2014/main" id="{06E5C971-948F-33AD-3E0F-4518695FF0F3}"/>
              </a:ext>
            </a:extLst>
          </p:cNvPr>
          <p:cNvSpPr txBox="1"/>
          <p:nvPr/>
        </p:nvSpPr>
        <p:spPr>
          <a:xfrm>
            <a:off x="2324100" y="830388"/>
            <a:ext cx="7543800" cy="923330"/>
          </a:xfrm>
          <a:prstGeom prst="rect">
            <a:avLst/>
          </a:prstGeom>
          <a:noFill/>
        </p:spPr>
        <p:txBody>
          <a:bodyPr wrap="square">
            <a:spAutoFit/>
          </a:bodyPr>
          <a:lstStyle/>
          <a:p>
            <a:pPr algn="l"/>
            <a:r>
              <a:rPr lang="en-GB" dirty="0">
                <a:solidFill>
                  <a:srgbClr val="00B0F0"/>
                </a:solidFill>
                <a:latin typeface="Comic Sans MS" panose="030F0702030302020204" pitchFamily="66" charset="0"/>
              </a:rPr>
              <a:t>Translating short stories can be a challenging but rewarding task. Here are some steps you can follow to help you translate a short story:</a:t>
            </a:r>
          </a:p>
        </p:txBody>
      </p:sp>
    </p:spTree>
    <p:extLst>
      <p:ext uri="{BB962C8B-B14F-4D97-AF65-F5344CB8AC3E}">
        <p14:creationId xmlns:p14="http://schemas.microsoft.com/office/powerpoint/2010/main" val="2577655528"/>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6A0A2-BA59-68E2-19A8-9758A029C6B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DAE7F5A-2949-14EE-A6E8-5ADD8F73721E}"/>
              </a:ext>
            </a:extLst>
          </p:cNvPr>
          <p:cNvSpPr>
            <a:spLocks noGrp="1"/>
          </p:cNvSpPr>
          <p:nvPr>
            <p:ph idx="1"/>
          </p:nvPr>
        </p:nvSpPr>
        <p:spPr/>
        <p:txBody>
          <a:bodyPr/>
          <a:lstStyle/>
          <a:p>
            <a:pPr algn="just" rtl="0"/>
            <a:r>
              <a:rPr lang="en-GB" b="0" i="0" dirty="0">
                <a:solidFill>
                  <a:srgbClr val="1D2228"/>
                </a:solidFill>
                <a:effectLst/>
                <a:latin typeface="Helvetica Neue"/>
              </a:rPr>
              <a:t>Make a rough translation: Start with a rough translation of the story. Don't worry about getting it perfect at this stage, just aim to get the general meaning across. Use a dictionary and other resources to help you with difficult words and phrases</a:t>
            </a:r>
            <a:endParaRPr lang="en-US" dirty="0"/>
          </a:p>
        </p:txBody>
      </p:sp>
    </p:spTree>
    <p:extLst>
      <p:ext uri="{BB962C8B-B14F-4D97-AF65-F5344CB8AC3E}">
        <p14:creationId xmlns:p14="http://schemas.microsoft.com/office/powerpoint/2010/main" val="489866101"/>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8036B-12B8-B0C4-2352-2182F9243C2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176991B-88B8-F8BB-04A0-E8AFBCA7BD5A}"/>
              </a:ext>
            </a:extLst>
          </p:cNvPr>
          <p:cNvSpPr>
            <a:spLocks noGrp="1"/>
          </p:cNvSpPr>
          <p:nvPr>
            <p:ph idx="1"/>
          </p:nvPr>
        </p:nvSpPr>
        <p:spPr/>
        <p:txBody>
          <a:bodyPr/>
          <a:lstStyle/>
          <a:p>
            <a:pPr algn="just" rtl="0"/>
            <a:r>
              <a:rPr lang="en-GB" b="0" i="0" dirty="0">
                <a:solidFill>
                  <a:srgbClr val="1D2228"/>
                </a:solidFill>
                <a:effectLst/>
                <a:latin typeface="Helvetica Neue"/>
              </a:rPr>
              <a:t>Revise the rough translation: Once you have a rough translation, revise it to ensure that it's accurate and flows well in the target language. Make sure that you have captured the meaning of the original story while also ensuring that the translated text reads well and makes sense in the target language.</a:t>
            </a:r>
          </a:p>
          <a:p>
            <a:endParaRPr lang="en-US" dirty="0"/>
          </a:p>
        </p:txBody>
      </p:sp>
    </p:spTree>
    <p:extLst>
      <p:ext uri="{BB962C8B-B14F-4D97-AF65-F5344CB8AC3E}">
        <p14:creationId xmlns:p14="http://schemas.microsoft.com/office/powerpoint/2010/main" val="3101531349"/>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3E81C-A096-8AC8-0CB0-A9C1FDFC686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D625BC8-D058-6DA4-C04F-4250B25D31F8}"/>
              </a:ext>
            </a:extLst>
          </p:cNvPr>
          <p:cNvSpPr>
            <a:spLocks noGrp="1"/>
          </p:cNvSpPr>
          <p:nvPr>
            <p:ph idx="1"/>
          </p:nvPr>
        </p:nvSpPr>
        <p:spPr/>
        <p:txBody>
          <a:bodyPr/>
          <a:lstStyle/>
          <a:p>
            <a:pPr algn="just" rtl="0"/>
            <a:r>
              <a:rPr lang="en-GB" b="0" i="0" dirty="0">
                <a:solidFill>
                  <a:srgbClr val="1D2228"/>
                </a:solidFill>
                <a:effectLst/>
                <a:latin typeface="Helvetica Neue"/>
              </a:rPr>
              <a:t>Pay attention to style and tone: When translating a short story, it's essential to capture the author's style and tone. This means paying attention to the author's choice of words, sentence structure, and literary devices. Try to replicate the author's style and tone as closely as possible</a:t>
            </a:r>
            <a:endParaRPr lang="en-US" dirty="0"/>
          </a:p>
        </p:txBody>
      </p:sp>
    </p:spTree>
    <p:extLst>
      <p:ext uri="{BB962C8B-B14F-4D97-AF65-F5344CB8AC3E}">
        <p14:creationId xmlns:p14="http://schemas.microsoft.com/office/powerpoint/2010/main" val="4052013299"/>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48632-298F-B6C0-0566-A64DD8117FC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816758C-41E8-B8BC-2756-74F8E140C1D0}"/>
              </a:ext>
            </a:extLst>
          </p:cNvPr>
          <p:cNvSpPr>
            <a:spLocks noGrp="1"/>
          </p:cNvSpPr>
          <p:nvPr>
            <p:ph idx="1"/>
          </p:nvPr>
        </p:nvSpPr>
        <p:spPr/>
        <p:txBody>
          <a:bodyPr/>
          <a:lstStyle/>
          <a:p>
            <a:pPr algn="just" rtl="0"/>
            <a:r>
              <a:rPr lang="en-GB" b="0" i="0" dirty="0">
                <a:solidFill>
                  <a:srgbClr val="1D2228"/>
                </a:solidFill>
                <a:effectLst/>
                <a:latin typeface="Helvetica Neue"/>
              </a:rPr>
              <a:t>Get feedback: Once you have completed the translation, ask for feedback from someone who is fluent in both languages. This will help you identify any errors or areas that need improvement.</a:t>
            </a:r>
          </a:p>
          <a:p>
            <a:endParaRPr lang="en-US" dirty="0"/>
          </a:p>
        </p:txBody>
      </p:sp>
    </p:spTree>
    <p:extLst>
      <p:ext uri="{BB962C8B-B14F-4D97-AF65-F5344CB8AC3E}">
        <p14:creationId xmlns:p14="http://schemas.microsoft.com/office/powerpoint/2010/main" val="2972264535"/>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B1964-34AA-8578-ACA4-650892691B3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30C25F9-377B-7AFD-442E-863D41D91DFD}"/>
              </a:ext>
            </a:extLst>
          </p:cNvPr>
          <p:cNvSpPr>
            <a:spLocks noGrp="1"/>
          </p:cNvSpPr>
          <p:nvPr>
            <p:ph idx="1"/>
          </p:nvPr>
        </p:nvSpPr>
        <p:spPr/>
        <p:txBody>
          <a:bodyPr/>
          <a:lstStyle/>
          <a:p>
            <a:pPr algn="just" rtl="0"/>
            <a:r>
              <a:rPr lang="en-GB" b="0" i="0" dirty="0">
                <a:solidFill>
                  <a:srgbClr val="1D2228"/>
                </a:solidFill>
                <a:effectLst/>
                <a:latin typeface="Helvetica Neue"/>
              </a:rPr>
              <a:t>Proofread: Once you have incorporated the feedback, proofread the translation carefully. Look for errors in grammar, punctuation, and spelling. You may want to use an online grammar checker or proofreading tool to help you with this.</a:t>
            </a:r>
          </a:p>
          <a:p>
            <a:endParaRPr lang="en-US" dirty="0"/>
          </a:p>
        </p:txBody>
      </p:sp>
    </p:spTree>
    <p:extLst>
      <p:ext uri="{BB962C8B-B14F-4D97-AF65-F5344CB8AC3E}">
        <p14:creationId xmlns:p14="http://schemas.microsoft.com/office/powerpoint/2010/main" val="2030793704"/>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43E0A-AF52-1E2B-1DC3-2A9D099AE66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D555D1A-907F-01DB-81DF-0F48AA8276AC}"/>
              </a:ext>
            </a:extLst>
          </p:cNvPr>
          <p:cNvSpPr>
            <a:spLocks noGrp="1"/>
          </p:cNvSpPr>
          <p:nvPr>
            <p:ph idx="1"/>
          </p:nvPr>
        </p:nvSpPr>
        <p:spPr/>
        <p:txBody>
          <a:bodyPr/>
          <a:lstStyle/>
          <a:p>
            <a:pPr algn="just" rtl="0"/>
            <a:r>
              <a:rPr lang="en-GB" b="0" i="0" dirty="0">
                <a:solidFill>
                  <a:srgbClr val="1D2228"/>
                </a:solidFill>
                <a:effectLst/>
                <a:latin typeface="Helvetica Neue"/>
              </a:rPr>
              <a:t>Edit as needed: Finally, make any necessary edits to the translation to ensure that it's the best it can be. Once you're happy with the final version, you can share the translated story with others</a:t>
            </a:r>
          </a:p>
          <a:p>
            <a:pPr algn="l" rtl="0"/>
            <a:endParaRPr lang="en-US" dirty="0"/>
          </a:p>
        </p:txBody>
      </p:sp>
    </p:spTree>
    <p:extLst>
      <p:ext uri="{BB962C8B-B14F-4D97-AF65-F5344CB8AC3E}">
        <p14:creationId xmlns:p14="http://schemas.microsoft.com/office/powerpoint/2010/main" val="353417785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0C18804E-D648-CF7C-A23F-2CEDA7087F37}"/>
              </a:ext>
            </a:extLst>
          </p:cNvPr>
          <p:cNvSpPr>
            <a:spLocks noGrp="1" noChangeArrowheads="1"/>
          </p:cNvSpPr>
          <p:nvPr>
            <p:ph type="title"/>
          </p:nvPr>
        </p:nvSpPr>
        <p:spPr/>
        <p:txBody>
          <a:bodyPr/>
          <a:lstStyle/>
          <a:p>
            <a:pPr eaLnBrk="1" hangingPunct="1"/>
            <a:r>
              <a:rPr lang="en-US" altLang="en-US">
                <a:solidFill>
                  <a:schemeClr val="tx1"/>
                </a:solidFill>
                <a:cs typeface="Times New Roman" panose="02020603050405020304" pitchFamily="18" charset="0"/>
              </a:rPr>
              <a:t>What is translation?</a:t>
            </a:r>
          </a:p>
        </p:txBody>
      </p:sp>
      <p:sp>
        <p:nvSpPr>
          <p:cNvPr id="6147" name="Rectangle 3">
            <a:extLst>
              <a:ext uri="{FF2B5EF4-FFF2-40B4-BE49-F238E27FC236}">
                <a16:creationId xmlns:a16="http://schemas.microsoft.com/office/drawing/2014/main" id="{1129C718-341D-52CA-2FF6-DB7E4004FF54}"/>
              </a:ext>
            </a:extLst>
          </p:cNvPr>
          <p:cNvSpPr>
            <a:spLocks noGrp="1" noChangeArrowheads="1"/>
          </p:cNvSpPr>
          <p:nvPr>
            <p:ph idx="1"/>
          </p:nvPr>
        </p:nvSpPr>
        <p:spPr/>
        <p:txBody>
          <a:bodyPr/>
          <a:lstStyle/>
          <a:p>
            <a:pPr eaLnBrk="1" hangingPunct="1"/>
            <a:r>
              <a:rPr lang="en-US" altLang="en-US"/>
              <a:t>b. Roger T. Bell (1965: 6) Translation is the replacement of textual material in one language by equivalent textual material in another language. </a:t>
            </a:r>
          </a:p>
        </p:txBody>
      </p:sp>
    </p:spTree>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330F2-3768-3E69-5484-E8A051E5B28B}"/>
              </a:ext>
            </a:extLst>
          </p:cNvPr>
          <p:cNvSpPr>
            <a:spLocks noGrp="1"/>
          </p:cNvSpPr>
          <p:nvPr>
            <p:ph type="title"/>
          </p:nvPr>
        </p:nvSpPr>
        <p:spPr>
          <a:xfrm>
            <a:off x="1308294" y="365125"/>
            <a:ext cx="10045505" cy="1325563"/>
          </a:xfrm>
        </p:spPr>
        <p:txBody>
          <a:bodyPr>
            <a:normAutofit/>
          </a:bodyPr>
          <a:lstStyle/>
          <a:p>
            <a:pPr algn="ctr"/>
            <a:r>
              <a:rPr lang="en-US" sz="3200" dirty="0">
                <a:effectLst/>
                <a:latin typeface="Times New Roman" panose="02020603050405020304" pitchFamily="18" charset="0"/>
                <a:ea typeface="Times New Roman" panose="02020603050405020304" pitchFamily="18" charset="0"/>
              </a:rPr>
              <a:t>Problems</a:t>
            </a:r>
            <a:r>
              <a:rPr lang="en-US" sz="3200" spc="-5" dirty="0">
                <a:effectLst/>
                <a:latin typeface="Times New Roman" panose="02020603050405020304" pitchFamily="18" charset="0"/>
                <a:ea typeface="Times New Roman" panose="02020603050405020304" pitchFamily="18" charset="0"/>
              </a:rPr>
              <a:t> </a:t>
            </a:r>
            <a:r>
              <a:rPr lang="en-US" sz="3200" dirty="0">
                <a:effectLst/>
                <a:latin typeface="Times New Roman" panose="02020603050405020304" pitchFamily="18" charset="0"/>
                <a:ea typeface="Times New Roman" panose="02020603050405020304" pitchFamily="18" charset="0"/>
              </a:rPr>
              <a:t>of</a:t>
            </a:r>
            <a:r>
              <a:rPr lang="en-US" sz="3200" spc="-10" dirty="0">
                <a:effectLst/>
                <a:latin typeface="Times New Roman" panose="02020603050405020304" pitchFamily="18" charset="0"/>
                <a:ea typeface="Times New Roman" panose="02020603050405020304" pitchFamily="18" charset="0"/>
              </a:rPr>
              <a:t> </a:t>
            </a:r>
            <a:r>
              <a:rPr lang="en-US" sz="3200" dirty="0">
                <a:effectLst/>
                <a:latin typeface="Times New Roman" panose="02020603050405020304" pitchFamily="18" charset="0"/>
                <a:ea typeface="Times New Roman" panose="02020603050405020304" pitchFamily="18" charset="0"/>
              </a:rPr>
              <a:t>English-Kurdish</a:t>
            </a:r>
            <a:r>
              <a:rPr lang="en-US" sz="3200" spc="-10" dirty="0">
                <a:effectLst/>
                <a:latin typeface="Times New Roman" panose="02020603050405020304" pitchFamily="18" charset="0"/>
                <a:ea typeface="Times New Roman" panose="02020603050405020304" pitchFamily="18" charset="0"/>
              </a:rPr>
              <a:t> </a:t>
            </a:r>
            <a:r>
              <a:rPr lang="en-US" sz="3200" dirty="0">
                <a:effectLst/>
                <a:latin typeface="Times New Roman" panose="02020603050405020304" pitchFamily="18" charset="0"/>
                <a:ea typeface="Times New Roman" panose="02020603050405020304" pitchFamily="18" charset="0"/>
              </a:rPr>
              <a:t>Translation</a:t>
            </a:r>
            <a:endParaRPr lang="en-US" sz="3200" dirty="0"/>
          </a:p>
        </p:txBody>
      </p:sp>
      <p:sp>
        <p:nvSpPr>
          <p:cNvPr id="3" name="Content Placeholder 2">
            <a:extLst>
              <a:ext uri="{FF2B5EF4-FFF2-40B4-BE49-F238E27FC236}">
                <a16:creationId xmlns:a16="http://schemas.microsoft.com/office/drawing/2014/main" id="{F045F188-F733-BDD3-E5B0-2358ABD2C296}"/>
              </a:ext>
            </a:extLst>
          </p:cNvPr>
          <p:cNvSpPr>
            <a:spLocks noGrp="1"/>
          </p:cNvSpPr>
          <p:nvPr>
            <p:ph idx="1"/>
          </p:nvPr>
        </p:nvSpPr>
        <p:spPr/>
        <p:txBody>
          <a:bodyPr>
            <a:normAutofit/>
          </a:bodyPr>
          <a:lstStyle/>
          <a:p>
            <a:pPr algn="just"/>
            <a:r>
              <a:rPr lang="en-US" sz="2000" b="1" dirty="0">
                <a:effectLst/>
                <a:latin typeface="Times New Roman" panose="02020603050405020304" pitchFamily="18" charset="0"/>
                <a:ea typeface="Times New Roman" panose="02020603050405020304" pitchFamily="18" charset="0"/>
              </a:rPr>
              <a:t>Cultural</a:t>
            </a:r>
            <a:r>
              <a:rPr lang="en-US" sz="2000" b="1" spc="-20" dirty="0">
                <a:effectLst/>
                <a:latin typeface="Times New Roman" panose="02020603050405020304" pitchFamily="18" charset="0"/>
                <a:ea typeface="Times New Roman" panose="02020603050405020304" pitchFamily="18" charset="0"/>
              </a:rPr>
              <a:t> </a:t>
            </a:r>
            <a:r>
              <a:rPr lang="en-US" sz="2000" b="1" dirty="0">
                <a:effectLst/>
                <a:latin typeface="Times New Roman" panose="02020603050405020304" pitchFamily="18" charset="0"/>
                <a:ea typeface="Times New Roman" panose="02020603050405020304" pitchFamily="18" charset="0"/>
              </a:rPr>
              <a:t>Problems</a:t>
            </a:r>
            <a:r>
              <a:rPr lang="en-US" sz="2000" b="1" spc="-15" dirty="0">
                <a:effectLst/>
                <a:latin typeface="Times New Roman" panose="02020603050405020304" pitchFamily="18" charset="0"/>
                <a:ea typeface="Times New Roman" panose="02020603050405020304" pitchFamily="18" charset="0"/>
              </a:rPr>
              <a:t> </a:t>
            </a:r>
            <a:r>
              <a:rPr lang="en-US" sz="2000" b="1" dirty="0">
                <a:effectLst/>
                <a:latin typeface="Times New Roman" panose="02020603050405020304" pitchFamily="18" charset="0"/>
                <a:ea typeface="Times New Roman" panose="02020603050405020304" pitchFamily="18" charset="0"/>
              </a:rPr>
              <a:t>of</a:t>
            </a:r>
            <a:r>
              <a:rPr lang="en-US" sz="2000" b="1" spc="-10" dirty="0">
                <a:effectLst/>
                <a:latin typeface="Times New Roman" panose="02020603050405020304" pitchFamily="18" charset="0"/>
                <a:ea typeface="Times New Roman" panose="02020603050405020304" pitchFamily="18" charset="0"/>
              </a:rPr>
              <a:t> </a:t>
            </a:r>
            <a:r>
              <a:rPr lang="en-US" sz="2000" b="1" dirty="0">
                <a:effectLst/>
                <a:latin typeface="Times New Roman" panose="02020603050405020304" pitchFamily="18" charset="0"/>
                <a:ea typeface="Times New Roman" panose="02020603050405020304" pitchFamily="18" charset="0"/>
              </a:rPr>
              <a:t>English</a:t>
            </a:r>
            <a:r>
              <a:rPr lang="en-US" sz="2000" b="1" spc="-15" dirty="0">
                <a:effectLst/>
                <a:latin typeface="Times New Roman" panose="02020603050405020304" pitchFamily="18" charset="0"/>
                <a:ea typeface="Times New Roman" panose="02020603050405020304" pitchFamily="18" charset="0"/>
              </a:rPr>
              <a:t> </a:t>
            </a:r>
            <a:r>
              <a:rPr lang="en-US" sz="2000" b="1" dirty="0">
                <a:effectLst/>
                <a:latin typeface="Times New Roman" panose="02020603050405020304" pitchFamily="18" charset="0"/>
                <a:ea typeface="Times New Roman" panose="02020603050405020304" pitchFamily="18" charset="0"/>
              </a:rPr>
              <a:t>–Kurdish</a:t>
            </a:r>
            <a:r>
              <a:rPr lang="en-US" sz="2000" b="1" spc="-5" dirty="0">
                <a:effectLst/>
                <a:latin typeface="Times New Roman" panose="02020603050405020304" pitchFamily="18" charset="0"/>
                <a:ea typeface="Times New Roman" panose="02020603050405020304" pitchFamily="18" charset="0"/>
              </a:rPr>
              <a:t> </a:t>
            </a:r>
            <a:r>
              <a:rPr lang="en-US" sz="2000" b="1" dirty="0">
                <a:effectLst/>
                <a:latin typeface="Times New Roman" panose="02020603050405020304" pitchFamily="18" charset="0"/>
                <a:ea typeface="Times New Roman" panose="02020603050405020304" pitchFamily="18" charset="0"/>
              </a:rPr>
              <a:t>Translation</a:t>
            </a:r>
            <a:endParaRPr lang="en-US" sz="2000" dirty="0">
              <a:effectLst/>
              <a:latin typeface="Times New Roman" panose="02020603050405020304" pitchFamily="18" charset="0"/>
              <a:ea typeface="Times New Roman" panose="02020603050405020304" pitchFamily="18" charset="0"/>
            </a:endParaRPr>
          </a:p>
          <a:p>
            <a:pPr algn="just"/>
            <a:r>
              <a:rPr lang="en-US" sz="2000" dirty="0">
                <a:effectLst/>
                <a:latin typeface="Times New Roman" panose="02020603050405020304" pitchFamily="18" charset="0"/>
                <a:ea typeface="Times New Roman" panose="02020603050405020304" pitchFamily="18" charset="0"/>
              </a:rPr>
              <a:t>The cultural factor in</a:t>
            </a:r>
            <a:r>
              <a:rPr lang="en-US" sz="2000" spc="325"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translation is indisputable as no meaningful communication can</a:t>
            </a:r>
            <a:r>
              <a:rPr lang="en-US" sz="2000" spc="5"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take</a:t>
            </a:r>
            <a:r>
              <a:rPr lang="en-US" sz="2000" spc="5"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place</a:t>
            </a:r>
            <a:r>
              <a:rPr lang="en-US" sz="2000" spc="5"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unless</a:t>
            </a:r>
            <a:r>
              <a:rPr lang="en-US" sz="2000" spc="5"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the</a:t>
            </a:r>
            <a:r>
              <a:rPr lang="en-US" sz="2000" spc="5"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message</a:t>
            </a:r>
            <a:r>
              <a:rPr lang="en-US" sz="2000" spc="5"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transmitted</a:t>
            </a:r>
            <a:r>
              <a:rPr lang="en-US" sz="2000" spc="5"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through</a:t>
            </a:r>
            <a:r>
              <a:rPr lang="en-US" sz="2000" spc="5"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texts</a:t>
            </a:r>
            <a:r>
              <a:rPr lang="en-US" sz="2000" spc="5"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is</a:t>
            </a:r>
            <a:r>
              <a:rPr lang="en-US" sz="2000" spc="5"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well</a:t>
            </a:r>
            <a:r>
              <a:rPr lang="en-US" sz="2000" spc="5"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understood</a:t>
            </a:r>
            <a:r>
              <a:rPr lang="en-US" sz="2000" spc="5"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by</a:t>
            </a:r>
            <a:r>
              <a:rPr lang="en-US" sz="2000" spc="5"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the</a:t>
            </a:r>
            <a:r>
              <a:rPr lang="en-US" sz="2000" spc="5"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communicants. People belonging to the same linguistic community are members of one culture.</a:t>
            </a:r>
            <a:r>
              <a:rPr lang="en-US" sz="2000" spc="-310"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They share in common many traditions, habits, and ways of life. </a:t>
            </a:r>
            <a:endParaRPr lang="en-US" sz="2000" dirty="0"/>
          </a:p>
        </p:txBody>
      </p:sp>
    </p:spTree>
    <p:extLst>
      <p:ext uri="{BB962C8B-B14F-4D97-AF65-F5344CB8AC3E}">
        <p14:creationId xmlns:p14="http://schemas.microsoft.com/office/powerpoint/2010/main" val="920983609"/>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D3381-BB32-3045-0269-3692B76434C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304A607-76B6-B184-34BD-5A8FEFAF6F5F}"/>
              </a:ext>
            </a:extLst>
          </p:cNvPr>
          <p:cNvSpPr>
            <a:spLocks noGrp="1"/>
          </p:cNvSpPr>
          <p:nvPr>
            <p:ph idx="1"/>
          </p:nvPr>
        </p:nvSpPr>
        <p:spPr/>
        <p:txBody>
          <a:bodyPr/>
          <a:lstStyle/>
          <a:p>
            <a:pPr marL="100965" marR="87630" algn="just">
              <a:spcBef>
                <a:spcPts val="5"/>
              </a:spcBef>
              <a:spcAft>
                <a:spcPts val="0"/>
              </a:spcAft>
            </a:pPr>
            <a:r>
              <a:rPr lang="en-US" sz="2000" dirty="0">
                <a:latin typeface="Times New Roman" panose="02020603050405020304" pitchFamily="18" charset="0"/>
              </a:rPr>
              <a:t>Researchers have observed that general problems of translation include lack of exact equivalent in the target language due to cultural difference, semantic differentiation, grammatical structure, dearth of vocabulary etc. Isabel </a:t>
            </a:r>
            <a:r>
              <a:rPr lang="en-US" sz="2000" dirty="0" err="1">
                <a:latin typeface="Times New Roman" panose="02020603050405020304" pitchFamily="18" charset="0"/>
              </a:rPr>
              <a:t>Alousque</a:t>
            </a:r>
            <a:r>
              <a:rPr lang="en-US" sz="2000" dirty="0">
                <a:latin typeface="Times New Roman" panose="02020603050405020304" pitchFamily="18" charset="0"/>
              </a:rPr>
              <a:t>, while explaining the implication of cultural domains for translation observes that:</a:t>
            </a:r>
          </a:p>
          <a:p>
            <a:pPr marL="558165" marR="86360" algn="just">
              <a:spcAft>
                <a:spcPts val="0"/>
              </a:spcAft>
            </a:pPr>
            <a:r>
              <a:rPr lang="en-US" sz="2000" dirty="0">
                <a:latin typeface="Times New Roman" panose="02020603050405020304" pitchFamily="18" charset="0"/>
              </a:rPr>
              <a:t>“Words encoding cultural information are difficult to translate since they involve cultural knowledge and a cultural background. Literal translation may not fully render the meaning of culture bound words because they do not have the same semantic range in the source and the target languages”.</a:t>
            </a:r>
          </a:p>
          <a:p>
            <a:endParaRPr lang="en-US" dirty="0"/>
          </a:p>
        </p:txBody>
      </p:sp>
    </p:spTree>
    <p:extLst>
      <p:ext uri="{BB962C8B-B14F-4D97-AF65-F5344CB8AC3E}">
        <p14:creationId xmlns:p14="http://schemas.microsoft.com/office/powerpoint/2010/main" val="2165290631"/>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03809-0D7D-2EE4-C852-CEFB63B2D6E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AAF0381-C331-F473-52F9-151B9F3A80F9}"/>
              </a:ext>
            </a:extLst>
          </p:cNvPr>
          <p:cNvSpPr>
            <a:spLocks noGrp="1"/>
          </p:cNvSpPr>
          <p:nvPr>
            <p:ph idx="1"/>
          </p:nvPr>
        </p:nvSpPr>
        <p:spPr/>
        <p:txBody>
          <a:bodyPr/>
          <a:lstStyle/>
          <a:p>
            <a:endParaRPr lang="en-US" sz="1800" dirty="0">
              <a:effectLst/>
              <a:latin typeface="Times New Roman" panose="02020603050405020304" pitchFamily="18" charset="0"/>
              <a:ea typeface="Times New Roman" panose="02020603050405020304" pitchFamily="18" charset="0"/>
            </a:endParaRPr>
          </a:p>
          <a:p>
            <a:endParaRPr lang="en-US" sz="1800" dirty="0">
              <a:latin typeface="Times New Roman" panose="02020603050405020304" pitchFamily="18" charset="0"/>
              <a:ea typeface="Times New Roman" panose="02020603050405020304" pitchFamily="18" charset="0"/>
            </a:endParaRPr>
          </a:p>
          <a:p>
            <a:r>
              <a:rPr lang="en-US" sz="2000" dirty="0">
                <a:latin typeface="Times New Roman" panose="02020603050405020304" pitchFamily="18" charset="0"/>
              </a:rPr>
              <a:t>These cultural problems could be divided into political, social, religious, material and ecological (Nida1964). There are differences between Western and Kurdish cultures, which may cause problem in English - Kurdish translation. Therefore, finding translation equivalents for cultural terms would require bridging the cultural gaps between English and Kurdish cultures so as to meet readers' expectations.</a:t>
            </a:r>
          </a:p>
          <a:p>
            <a:endParaRPr lang="en-US" dirty="0"/>
          </a:p>
        </p:txBody>
      </p:sp>
    </p:spTree>
    <p:extLst>
      <p:ext uri="{BB962C8B-B14F-4D97-AF65-F5344CB8AC3E}">
        <p14:creationId xmlns:p14="http://schemas.microsoft.com/office/powerpoint/2010/main" val="1709921935"/>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69EAE-B17B-C189-4FBC-1F13BE33EF7A}"/>
              </a:ext>
            </a:extLst>
          </p:cNvPr>
          <p:cNvSpPr>
            <a:spLocks noGrp="1"/>
          </p:cNvSpPr>
          <p:nvPr>
            <p:ph type="title"/>
          </p:nvPr>
        </p:nvSpPr>
        <p:spPr/>
        <p:txBody>
          <a:bodyPr/>
          <a:lstStyle/>
          <a:p>
            <a:br>
              <a:rPr lang="en-US" sz="1800" b="1" kern="0" dirty="0">
                <a:effectLst/>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5EC7A73D-64B9-6D13-6237-EB510E5FAA13}"/>
              </a:ext>
            </a:extLst>
          </p:cNvPr>
          <p:cNvSpPr>
            <a:spLocks noGrp="1"/>
          </p:cNvSpPr>
          <p:nvPr>
            <p:ph idx="1"/>
          </p:nvPr>
        </p:nvSpPr>
        <p:spPr>
          <a:xfrm>
            <a:off x="838200" y="703385"/>
            <a:ext cx="10515600" cy="5473578"/>
          </a:xfrm>
        </p:spPr>
        <p:txBody>
          <a:bodyPr/>
          <a:lstStyle/>
          <a:p>
            <a:r>
              <a:rPr lang="en-US" sz="2800" b="1" kern="0" dirty="0">
                <a:effectLst/>
                <a:latin typeface="Times New Roman" panose="02020603050405020304" pitchFamily="18" charset="0"/>
                <a:ea typeface="Times New Roman" panose="02020603050405020304" pitchFamily="18" charset="0"/>
              </a:rPr>
              <a:t>Linguistic</a:t>
            </a:r>
            <a:r>
              <a:rPr lang="en-US" sz="2800" b="1" kern="0" spc="-15" dirty="0">
                <a:effectLst/>
                <a:latin typeface="Times New Roman" panose="02020603050405020304" pitchFamily="18" charset="0"/>
                <a:ea typeface="Times New Roman" panose="02020603050405020304" pitchFamily="18" charset="0"/>
              </a:rPr>
              <a:t> </a:t>
            </a:r>
            <a:r>
              <a:rPr lang="en-US" sz="2800" b="1" kern="0" dirty="0">
                <a:effectLst/>
                <a:latin typeface="Times New Roman" panose="02020603050405020304" pitchFamily="18" charset="0"/>
                <a:ea typeface="Times New Roman" panose="02020603050405020304" pitchFamily="18" charset="0"/>
              </a:rPr>
              <a:t>Problems of</a:t>
            </a:r>
            <a:r>
              <a:rPr lang="en-US" sz="2800" b="1" kern="0" spc="-10" dirty="0">
                <a:effectLst/>
                <a:latin typeface="Times New Roman" panose="02020603050405020304" pitchFamily="18" charset="0"/>
                <a:ea typeface="Times New Roman" panose="02020603050405020304" pitchFamily="18" charset="0"/>
              </a:rPr>
              <a:t> </a:t>
            </a:r>
            <a:r>
              <a:rPr lang="en-US" sz="2800" b="1" kern="0" dirty="0">
                <a:effectLst/>
                <a:latin typeface="Times New Roman" panose="02020603050405020304" pitchFamily="18" charset="0"/>
                <a:ea typeface="Times New Roman" panose="02020603050405020304" pitchFamily="18" charset="0"/>
              </a:rPr>
              <a:t>English</a:t>
            </a:r>
            <a:r>
              <a:rPr lang="en-US" sz="2800" b="1" kern="0" spc="-20" dirty="0">
                <a:effectLst/>
                <a:latin typeface="Times New Roman" panose="02020603050405020304" pitchFamily="18" charset="0"/>
                <a:ea typeface="Times New Roman" panose="02020603050405020304" pitchFamily="18" charset="0"/>
              </a:rPr>
              <a:t> </a:t>
            </a:r>
            <a:r>
              <a:rPr lang="en-US" sz="2800" b="1" kern="0" dirty="0">
                <a:effectLst/>
                <a:latin typeface="Times New Roman" panose="02020603050405020304" pitchFamily="18" charset="0"/>
                <a:ea typeface="Times New Roman" panose="02020603050405020304" pitchFamily="18" charset="0"/>
              </a:rPr>
              <a:t>– Kurdish</a:t>
            </a:r>
            <a:r>
              <a:rPr lang="en-US" sz="2800" b="1" kern="0" spc="-10" dirty="0">
                <a:effectLst/>
                <a:latin typeface="Times New Roman" panose="02020603050405020304" pitchFamily="18" charset="0"/>
                <a:ea typeface="Times New Roman" panose="02020603050405020304" pitchFamily="18" charset="0"/>
              </a:rPr>
              <a:t> </a:t>
            </a:r>
            <a:r>
              <a:rPr lang="en-US" sz="2800" b="1" kern="0" dirty="0">
                <a:effectLst/>
                <a:latin typeface="Times New Roman" panose="02020603050405020304" pitchFamily="18" charset="0"/>
                <a:ea typeface="Times New Roman" panose="02020603050405020304" pitchFamily="18" charset="0"/>
              </a:rPr>
              <a:t>Translation</a:t>
            </a:r>
          </a:p>
          <a:p>
            <a:pPr algn="just"/>
            <a:r>
              <a:rPr lang="en-US" sz="2000" dirty="0">
                <a:effectLst/>
                <a:latin typeface="Times New Roman" panose="02020603050405020304" pitchFamily="18" charset="0"/>
                <a:ea typeface="Times New Roman" panose="02020603050405020304" pitchFamily="18" charset="0"/>
              </a:rPr>
              <a:t>It</a:t>
            </a:r>
            <a:r>
              <a:rPr lang="en-US" sz="2000" spc="5"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is</a:t>
            </a:r>
            <a:r>
              <a:rPr lang="en-US" sz="2000" spc="5"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particularly</a:t>
            </a:r>
            <a:r>
              <a:rPr lang="en-US" sz="2000" spc="5"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necessary</a:t>
            </a:r>
            <a:r>
              <a:rPr lang="en-US" sz="2000" spc="5"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for</a:t>
            </a:r>
            <a:r>
              <a:rPr lang="en-US" sz="2000" spc="5"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English</a:t>
            </a:r>
            <a:r>
              <a:rPr lang="en-US" sz="2000" spc="5"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a:t>
            </a:r>
            <a:r>
              <a:rPr lang="en-US" sz="2000" spc="5"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Kurdish</a:t>
            </a:r>
            <a:r>
              <a:rPr lang="en-US" sz="2000" spc="5"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translators</a:t>
            </a:r>
            <a:r>
              <a:rPr lang="en-US" sz="2000" spc="5"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to</a:t>
            </a:r>
            <a:r>
              <a:rPr lang="en-US" sz="2000" spc="5"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be</a:t>
            </a:r>
            <a:r>
              <a:rPr lang="en-US" sz="2000" spc="5"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conscious</a:t>
            </a:r>
            <a:r>
              <a:rPr lang="en-US" sz="2000" spc="5"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of</a:t>
            </a:r>
            <a:r>
              <a:rPr lang="en-US" sz="2000" spc="5"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the</a:t>
            </a:r>
            <a:r>
              <a:rPr lang="en-US" sz="2000" spc="5"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differences</a:t>
            </a:r>
            <a:r>
              <a:rPr lang="en-US" sz="2000" spc="185"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between</a:t>
            </a:r>
            <a:r>
              <a:rPr lang="en-US" sz="2000" spc="185"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English</a:t>
            </a:r>
            <a:r>
              <a:rPr lang="en-US" sz="2000" spc="190"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and</a:t>
            </a:r>
            <a:r>
              <a:rPr lang="en-US" sz="2000" spc="185"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Kurdish</a:t>
            </a:r>
            <a:r>
              <a:rPr lang="en-US" sz="2000" spc="185"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linguistic</a:t>
            </a:r>
            <a:r>
              <a:rPr lang="en-US" sz="2000" spc="190"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systems,</a:t>
            </a:r>
            <a:r>
              <a:rPr lang="en-US" sz="2000" spc="185"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as</a:t>
            </a:r>
            <a:r>
              <a:rPr lang="en-US" sz="2000" spc="185"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differences</a:t>
            </a:r>
            <a:r>
              <a:rPr lang="en-US" sz="2000" spc="185"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between</a:t>
            </a:r>
            <a:r>
              <a:rPr lang="en-US" sz="2000" spc="190"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the</a:t>
            </a:r>
            <a:r>
              <a:rPr lang="en-US" sz="2000" spc="-315"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two systems may cause problems in translation, and affect the quality of the Kurdish</a:t>
            </a:r>
            <a:r>
              <a:rPr lang="en-US" sz="2000" spc="5"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translation (i.e. the Kurdish output). Studies have identified morphology and syntax (such</a:t>
            </a:r>
            <a:r>
              <a:rPr lang="en-US" sz="2000" spc="5"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as adjectives, adverbials, prepositions, conjunctions </a:t>
            </a:r>
            <a:r>
              <a:rPr lang="en-US" sz="2000" dirty="0" err="1">
                <a:effectLst/>
                <a:latin typeface="Times New Roman" panose="02020603050405020304" pitchFamily="18" charset="0"/>
                <a:ea typeface="Times New Roman" panose="02020603050405020304" pitchFamily="18" charset="0"/>
              </a:rPr>
              <a:t>etc</a:t>
            </a:r>
            <a:r>
              <a:rPr lang="en-US" sz="2000" dirty="0">
                <a:effectLst/>
                <a:latin typeface="Times New Roman" panose="02020603050405020304" pitchFamily="18" charset="0"/>
                <a:ea typeface="Times New Roman" panose="02020603050405020304" pitchFamily="18" charset="0"/>
              </a:rPr>
              <a:t>) as some of the areas of linguistic</a:t>
            </a:r>
            <a:r>
              <a:rPr lang="en-US" sz="2000" spc="-310"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problems in English – Kurdish translation because both languages differ in morphological</a:t>
            </a:r>
            <a:r>
              <a:rPr lang="en-US" sz="2000" spc="5"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and</a:t>
            </a:r>
            <a:r>
              <a:rPr lang="en-US" sz="2000" spc="-5"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syntactic systems.</a:t>
            </a:r>
          </a:p>
          <a:p>
            <a:endParaRPr lang="en-US" dirty="0"/>
          </a:p>
        </p:txBody>
      </p:sp>
    </p:spTree>
    <p:extLst>
      <p:ext uri="{BB962C8B-B14F-4D97-AF65-F5344CB8AC3E}">
        <p14:creationId xmlns:p14="http://schemas.microsoft.com/office/powerpoint/2010/main" val="113364764"/>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97C94-92D4-7CE5-0970-FD785D8E4B5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3EA9EC8-739D-A9B6-DD99-44B4599F7389}"/>
              </a:ext>
            </a:extLst>
          </p:cNvPr>
          <p:cNvSpPr>
            <a:spLocks noGrp="1"/>
          </p:cNvSpPr>
          <p:nvPr>
            <p:ph idx="1"/>
          </p:nvPr>
        </p:nvSpPr>
        <p:spPr/>
        <p:txBody>
          <a:bodyPr>
            <a:normAutofit/>
          </a:bodyPr>
          <a:lstStyle/>
          <a:p>
            <a:r>
              <a:rPr lang="en-US" sz="2000" dirty="0">
                <a:effectLst/>
                <a:latin typeface="Times New Roman" panose="02020603050405020304" pitchFamily="18" charset="0"/>
                <a:ea typeface="Times New Roman" panose="02020603050405020304" pitchFamily="18" charset="0"/>
                <a:cs typeface="+mj-cs"/>
              </a:rPr>
              <a:t>Unlike Kurdish, some English words may belong to more than one word class such as</a:t>
            </a:r>
            <a:r>
              <a:rPr lang="en-US" sz="2000" spc="5" dirty="0">
                <a:effectLst/>
                <a:latin typeface="Times New Roman" panose="02020603050405020304" pitchFamily="18" charset="0"/>
                <a:ea typeface="Times New Roman" panose="02020603050405020304" pitchFamily="18" charset="0"/>
                <a:cs typeface="+mj-cs"/>
              </a:rPr>
              <a:t> </a:t>
            </a:r>
            <a:r>
              <a:rPr lang="en-US" sz="2000" dirty="0">
                <a:effectLst/>
                <a:latin typeface="Times New Roman" panose="02020603050405020304" pitchFamily="18" charset="0"/>
                <a:ea typeface="Times New Roman" panose="02020603050405020304" pitchFamily="18" charset="0"/>
                <a:cs typeface="+mj-cs"/>
              </a:rPr>
              <a:t>"fire", which can be both a noun and a verb. On the other hand, some grammatical</a:t>
            </a:r>
            <a:r>
              <a:rPr lang="en-US" sz="2000" spc="5" dirty="0">
                <a:effectLst/>
                <a:latin typeface="Times New Roman" panose="02020603050405020304" pitchFamily="18" charset="0"/>
                <a:ea typeface="Times New Roman" panose="02020603050405020304" pitchFamily="18" charset="0"/>
                <a:cs typeface="+mj-cs"/>
              </a:rPr>
              <a:t> </a:t>
            </a:r>
            <a:r>
              <a:rPr lang="en-US" sz="2000" dirty="0">
                <a:effectLst/>
                <a:latin typeface="Times New Roman" panose="02020603050405020304" pitchFamily="18" charset="0"/>
                <a:ea typeface="Times New Roman" panose="02020603050405020304" pitchFamily="18" charset="0"/>
                <a:cs typeface="+mj-cs"/>
              </a:rPr>
              <a:t>features</a:t>
            </a:r>
            <a:r>
              <a:rPr lang="en-US" sz="2000" spc="40" dirty="0">
                <a:effectLst/>
                <a:latin typeface="Times New Roman" panose="02020603050405020304" pitchFamily="18" charset="0"/>
                <a:ea typeface="Times New Roman" panose="02020603050405020304" pitchFamily="18" charset="0"/>
                <a:cs typeface="+mj-cs"/>
              </a:rPr>
              <a:t> </a:t>
            </a:r>
            <a:r>
              <a:rPr lang="en-US" sz="2000" dirty="0">
                <a:effectLst/>
                <a:latin typeface="Times New Roman" panose="02020603050405020304" pitchFamily="18" charset="0"/>
                <a:ea typeface="Times New Roman" panose="02020603050405020304" pitchFamily="18" charset="0"/>
                <a:cs typeface="+mj-cs"/>
              </a:rPr>
              <a:t>which</a:t>
            </a:r>
            <a:r>
              <a:rPr lang="en-US" sz="2000" spc="50" dirty="0">
                <a:effectLst/>
                <a:latin typeface="Times New Roman" panose="02020603050405020304" pitchFamily="18" charset="0"/>
                <a:ea typeface="Times New Roman" panose="02020603050405020304" pitchFamily="18" charset="0"/>
                <a:cs typeface="+mj-cs"/>
              </a:rPr>
              <a:t> </a:t>
            </a:r>
            <a:r>
              <a:rPr lang="en-US" sz="2000" dirty="0">
                <a:effectLst/>
                <a:latin typeface="Times New Roman" panose="02020603050405020304" pitchFamily="18" charset="0"/>
                <a:ea typeface="Times New Roman" panose="02020603050405020304" pitchFamily="18" charset="0"/>
                <a:cs typeface="+mj-cs"/>
              </a:rPr>
              <a:t>are</a:t>
            </a:r>
            <a:r>
              <a:rPr lang="en-US" sz="2000" spc="50" dirty="0">
                <a:effectLst/>
                <a:latin typeface="Times New Roman" panose="02020603050405020304" pitchFamily="18" charset="0"/>
                <a:ea typeface="Times New Roman" panose="02020603050405020304" pitchFamily="18" charset="0"/>
                <a:cs typeface="+mj-cs"/>
              </a:rPr>
              <a:t> </a:t>
            </a:r>
            <a:r>
              <a:rPr lang="en-US" sz="2000" dirty="0">
                <a:effectLst/>
                <a:latin typeface="Times New Roman" panose="02020603050405020304" pitchFamily="18" charset="0"/>
                <a:ea typeface="Times New Roman" panose="02020603050405020304" pitchFamily="18" charset="0"/>
                <a:cs typeface="+mj-cs"/>
              </a:rPr>
              <a:t>expressed</a:t>
            </a:r>
            <a:r>
              <a:rPr lang="en-US" sz="2000" spc="50" dirty="0">
                <a:effectLst/>
                <a:latin typeface="Times New Roman" panose="02020603050405020304" pitchFamily="18" charset="0"/>
                <a:ea typeface="Times New Roman" panose="02020603050405020304" pitchFamily="18" charset="0"/>
                <a:cs typeface="+mj-cs"/>
              </a:rPr>
              <a:t> </a:t>
            </a:r>
            <a:r>
              <a:rPr lang="en-US" sz="2000" dirty="0">
                <a:effectLst/>
                <a:latin typeface="Times New Roman" panose="02020603050405020304" pitchFamily="18" charset="0"/>
                <a:ea typeface="Times New Roman" panose="02020603050405020304" pitchFamily="18" charset="0"/>
                <a:cs typeface="+mj-cs"/>
              </a:rPr>
              <a:t>by</a:t>
            </a:r>
            <a:r>
              <a:rPr lang="en-US" sz="2000" spc="35" dirty="0">
                <a:effectLst/>
                <a:latin typeface="Times New Roman" panose="02020603050405020304" pitchFamily="18" charset="0"/>
                <a:ea typeface="Times New Roman" panose="02020603050405020304" pitchFamily="18" charset="0"/>
                <a:cs typeface="+mj-cs"/>
              </a:rPr>
              <a:t> </a:t>
            </a:r>
            <a:r>
              <a:rPr lang="en-US" sz="2000" dirty="0">
                <a:effectLst/>
                <a:latin typeface="Times New Roman" panose="02020603050405020304" pitchFamily="18" charset="0"/>
                <a:ea typeface="Times New Roman" panose="02020603050405020304" pitchFamily="18" charset="0"/>
                <a:cs typeface="+mj-cs"/>
              </a:rPr>
              <a:t>morphology</a:t>
            </a:r>
            <a:r>
              <a:rPr lang="en-US" sz="2000" spc="30" dirty="0">
                <a:effectLst/>
                <a:latin typeface="Times New Roman" panose="02020603050405020304" pitchFamily="18" charset="0"/>
                <a:ea typeface="Times New Roman" panose="02020603050405020304" pitchFamily="18" charset="0"/>
                <a:cs typeface="+mj-cs"/>
              </a:rPr>
              <a:t> </a:t>
            </a:r>
            <a:r>
              <a:rPr lang="en-US" sz="2000" dirty="0">
                <a:effectLst/>
                <a:latin typeface="Times New Roman" panose="02020603050405020304" pitchFamily="18" charset="0"/>
                <a:ea typeface="Times New Roman" panose="02020603050405020304" pitchFamily="18" charset="0"/>
                <a:cs typeface="+mj-cs"/>
              </a:rPr>
              <a:t>in</a:t>
            </a:r>
            <a:r>
              <a:rPr lang="en-US" sz="2000" spc="50" dirty="0">
                <a:effectLst/>
                <a:latin typeface="Times New Roman" panose="02020603050405020304" pitchFamily="18" charset="0"/>
                <a:ea typeface="Times New Roman" panose="02020603050405020304" pitchFamily="18" charset="0"/>
                <a:cs typeface="+mj-cs"/>
              </a:rPr>
              <a:t> </a:t>
            </a:r>
            <a:r>
              <a:rPr lang="en-US" sz="2000" dirty="0">
                <a:effectLst/>
                <a:latin typeface="Times New Roman" panose="02020603050405020304" pitchFamily="18" charset="0"/>
                <a:ea typeface="Times New Roman" panose="02020603050405020304" pitchFamily="18" charset="0"/>
                <a:cs typeface="+mj-cs"/>
              </a:rPr>
              <a:t>Kurdish</a:t>
            </a:r>
            <a:r>
              <a:rPr lang="en-US" sz="2000" spc="50" dirty="0">
                <a:effectLst/>
                <a:latin typeface="Times New Roman" panose="02020603050405020304" pitchFamily="18" charset="0"/>
                <a:ea typeface="Times New Roman" panose="02020603050405020304" pitchFamily="18" charset="0"/>
                <a:cs typeface="+mj-cs"/>
              </a:rPr>
              <a:t> </a:t>
            </a:r>
            <a:r>
              <a:rPr lang="en-US" sz="2000" dirty="0">
                <a:effectLst/>
                <a:latin typeface="Times New Roman" panose="02020603050405020304" pitchFamily="18" charset="0"/>
                <a:ea typeface="Times New Roman" panose="02020603050405020304" pitchFamily="18" charset="0"/>
                <a:cs typeface="+mj-cs"/>
              </a:rPr>
              <a:t>such</a:t>
            </a:r>
            <a:r>
              <a:rPr lang="en-US" sz="2000" spc="50" dirty="0">
                <a:effectLst/>
                <a:latin typeface="Times New Roman" panose="02020603050405020304" pitchFamily="18" charset="0"/>
                <a:ea typeface="Times New Roman" panose="02020603050405020304" pitchFamily="18" charset="0"/>
                <a:cs typeface="+mj-cs"/>
              </a:rPr>
              <a:t> </a:t>
            </a:r>
            <a:r>
              <a:rPr lang="en-US" sz="2000" dirty="0">
                <a:effectLst/>
                <a:latin typeface="Times New Roman" panose="02020603050405020304" pitchFamily="18" charset="0"/>
                <a:ea typeface="Times New Roman" panose="02020603050405020304" pitchFamily="18" charset="0"/>
                <a:cs typeface="+mj-cs"/>
              </a:rPr>
              <a:t>as</a:t>
            </a:r>
            <a:r>
              <a:rPr lang="en-US" sz="2000" spc="45" dirty="0">
                <a:effectLst/>
                <a:latin typeface="Times New Roman" panose="02020603050405020304" pitchFamily="18" charset="0"/>
                <a:ea typeface="Times New Roman" panose="02020603050405020304" pitchFamily="18" charset="0"/>
                <a:cs typeface="+mj-cs"/>
              </a:rPr>
              <a:t> </a:t>
            </a:r>
            <a:r>
              <a:rPr lang="en-US" sz="2000" dirty="0">
                <a:effectLst/>
                <a:latin typeface="Times New Roman" panose="02020603050405020304" pitchFamily="18" charset="0"/>
                <a:ea typeface="Times New Roman" panose="02020603050405020304" pitchFamily="18" charset="0"/>
                <a:cs typeface="+mj-cs"/>
              </a:rPr>
              <a:t>passivation</a:t>
            </a:r>
            <a:r>
              <a:rPr lang="en-US" sz="2000" spc="45" dirty="0">
                <a:effectLst/>
                <a:latin typeface="Times New Roman" panose="02020603050405020304" pitchFamily="18" charset="0"/>
                <a:ea typeface="Times New Roman" panose="02020603050405020304" pitchFamily="18" charset="0"/>
                <a:cs typeface="+mj-cs"/>
              </a:rPr>
              <a:t> </a:t>
            </a:r>
            <a:r>
              <a:rPr lang="en-US" sz="2000" dirty="0">
                <a:effectLst/>
                <a:latin typeface="Times New Roman" panose="02020603050405020304" pitchFamily="18" charset="0"/>
                <a:ea typeface="Times New Roman" panose="02020603050405020304" pitchFamily="18" charset="0"/>
                <a:cs typeface="+mj-cs"/>
              </a:rPr>
              <a:t>are</a:t>
            </a:r>
            <a:r>
              <a:rPr lang="en-US" sz="2000" spc="50" dirty="0">
                <a:effectLst/>
                <a:latin typeface="Times New Roman" panose="02020603050405020304" pitchFamily="18" charset="0"/>
                <a:ea typeface="Times New Roman" panose="02020603050405020304" pitchFamily="18" charset="0"/>
                <a:cs typeface="+mj-cs"/>
              </a:rPr>
              <a:t> </a:t>
            </a:r>
            <a:r>
              <a:rPr lang="en-US" sz="2000" dirty="0">
                <a:effectLst/>
                <a:latin typeface="Times New Roman" panose="02020603050405020304" pitchFamily="18" charset="0"/>
                <a:ea typeface="Times New Roman" panose="02020603050405020304" pitchFamily="18" charset="0"/>
                <a:cs typeface="+mj-cs"/>
              </a:rPr>
              <a:t>expressed</a:t>
            </a:r>
          </a:p>
          <a:p>
            <a:r>
              <a:rPr lang="en-US" sz="2000" dirty="0">
                <a:effectLst/>
                <a:latin typeface="Times New Roman" panose="02020603050405020304" pitchFamily="18" charset="0"/>
                <a:ea typeface="Times New Roman" panose="02020603050405020304" pitchFamily="18" charset="0"/>
                <a:cs typeface="+mj-cs"/>
              </a:rPr>
              <a:t>in</a:t>
            </a:r>
            <a:r>
              <a:rPr lang="en-US" sz="2000" spc="305" dirty="0">
                <a:effectLst/>
                <a:latin typeface="Times New Roman" panose="02020603050405020304" pitchFamily="18" charset="0"/>
                <a:ea typeface="Times New Roman" panose="02020603050405020304" pitchFamily="18" charset="0"/>
                <a:cs typeface="+mj-cs"/>
              </a:rPr>
              <a:t> </a:t>
            </a:r>
            <a:r>
              <a:rPr lang="en-US" sz="2000" dirty="0">
                <a:effectLst/>
                <a:latin typeface="Times New Roman" panose="02020603050405020304" pitchFamily="18" charset="0"/>
                <a:ea typeface="Times New Roman" panose="02020603050405020304" pitchFamily="18" charset="0"/>
                <a:cs typeface="+mj-cs"/>
              </a:rPr>
              <a:t>English</a:t>
            </a:r>
            <a:r>
              <a:rPr lang="en-US" sz="2000" spc="310" dirty="0">
                <a:effectLst/>
                <a:latin typeface="Times New Roman" panose="02020603050405020304" pitchFamily="18" charset="0"/>
                <a:ea typeface="Times New Roman" panose="02020603050405020304" pitchFamily="18" charset="0"/>
                <a:cs typeface="+mj-cs"/>
              </a:rPr>
              <a:t> </a:t>
            </a:r>
            <a:r>
              <a:rPr lang="en-US" sz="2000" dirty="0">
                <a:effectLst/>
                <a:latin typeface="Times New Roman" panose="02020603050405020304" pitchFamily="18" charset="0"/>
                <a:ea typeface="Times New Roman" panose="02020603050405020304" pitchFamily="18" charset="0"/>
                <a:cs typeface="+mj-cs"/>
              </a:rPr>
              <a:t>by</a:t>
            </a:r>
            <a:r>
              <a:rPr lang="en-US" sz="2000" spc="290" dirty="0">
                <a:effectLst/>
                <a:latin typeface="Times New Roman" panose="02020603050405020304" pitchFamily="18" charset="0"/>
                <a:ea typeface="Times New Roman" panose="02020603050405020304" pitchFamily="18" charset="0"/>
                <a:cs typeface="+mj-cs"/>
              </a:rPr>
              <a:t> </a:t>
            </a:r>
            <a:r>
              <a:rPr lang="en-US" sz="2000" dirty="0">
                <a:effectLst/>
                <a:latin typeface="Times New Roman" panose="02020603050405020304" pitchFamily="18" charset="0"/>
                <a:ea typeface="Times New Roman" panose="02020603050405020304" pitchFamily="18" charset="0"/>
                <a:cs typeface="+mj-cs"/>
              </a:rPr>
              <a:t>syntactic</a:t>
            </a:r>
            <a:r>
              <a:rPr lang="en-US" sz="2000" spc="310" dirty="0">
                <a:effectLst/>
                <a:latin typeface="Times New Roman" panose="02020603050405020304" pitchFamily="18" charset="0"/>
                <a:ea typeface="Times New Roman" panose="02020603050405020304" pitchFamily="18" charset="0"/>
                <a:cs typeface="+mj-cs"/>
              </a:rPr>
              <a:t> </a:t>
            </a:r>
            <a:r>
              <a:rPr lang="en-US" sz="2000" dirty="0">
                <a:effectLst/>
                <a:latin typeface="Times New Roman" panose="02020603050405020304" pitchFamily="18" charset="0"/>
                <a:ea typeface="Times New Roman" panose="02020603050405020304" pitchFamily="18" charset="0"/>
                <a:cs typeface="+mj-cs"/>
              </a:rPr>
              <a:t>features.</a:t>
            </a:r>
            <a:r>
              <a:rPr lang="en-US" sz="2000" spc="310" dirty="0">
                <a:effectLst/>
                <a:latin typeface="Times New Roman" panose="02020603050405020304" pitchFamily="18" charset="0"/>
                <a:ea typeface="Times New Roman" panose="02020603050405020304" pitchFamily="18" charset="0"/>
                <a:cs typeface="+mj-cs"/>
              </a:rPr>
              <a:t> </a:t>
            </a:r>
            <a:r>
              <a:rPr lang="en-US" sz="2000" dirty="0">
                <a:effectLst/>
                <a:latin typeface="Times New Roman" panose="02020603050405020304" pitchFamily="18" charset="0"/>
                <a:ea typeface="Times New Roman" panose="02020603050405020304" pitchFamily="18" charset="0"/>
                <a:cs typeface="+mj-cs"/>
              </a:rPr>
              <a:t>One</a:t>
            </a:r>
            <a:r>
              <a:rPr lang="en-US" sz="2000" spc="310" dirty="0">
                <a:effectLst/>
                <a:latin typeface="Times New Roman" panose="02020603050405020304" pitchFamily="18" charset="0"/>
                <a:ea typeface="Times New Roman" panose="02020603050405020304" pitchFamily="18" charset="0"/>
                <a:cs typeface="+mj-cs"/>
              </a:rPr>
              <a:t> </a:t>
            </a:r>
            <a:r>
              <a:rPr lang="en-US" sz="2000" dirty="0">
                <a:effectLst/>
                <a:latin typeface="Times New Roman" panose="02020603050405020304" pitchFamily="18" charset="0"/>
                <a:ea typeface="Times New Roman" panose="02020603050405020304" pitchFamily="18" charset="0"/>
                <a:cs typeface="+mj-cs"/>
              </a:rPr>
              <a:t>word</a:t>
            </a:r>
            <a:r>
              <a:rPr lang="en-US" sz="2000" spc="310" dirty="0">
                <a:effectLst/>
                <a:latin typeface="Times New Roman" panose="02020603050405020304" pitchFamily="18" charset="0"/>
                <a:ea typeface="Times New Roman" panose="02020603050405020304" pitchFamily="18" charset="0"/>
                <a:cs typeface="+mj-cs"/>
              </a:rPr>
              <a:t> </a:t>
            </a:r>
            <a:r>
              <a:rPr lang="en-US" sz="2000" dirty="0">
                <a:effectLst/>
                <a:latin typeface="Times New Roman" panose="02020603050405020304" pitchFamily="18" charset="0"/>
                <a:ea typeface="Times New Roman" panose="02020603050405020304" pitchFamily="18" charset="0"/>
                <a:cs typeface="+mj-cs"/>
              </a:rPr>
              <a:t>in</a:t>
            </a:r>
            <a:r>
              <a:rPr lang="en-US" sz="2000" spc="310" dirty="0">
                <a:effectLst/>
                <a:latin typeface="Times New Roman" panose="02020603050405020304" pitchFamily="18" charset="0"/>
                <a:ea typeface="Times New Roman" panose="02020603050405020304" pitchFamily="18" charset="0"/>
                <a:cs typeface="+mj-cs"/>
              </a:rPr>
              <a:t> </a:t>
            </a:r>
            <a:r>
              <a:rPr lang="en-US" sz="2000" dirty="0">
                <a:effectLst/>
                <a:latin typeface="Times New Roman" panose="02020603050405020304" pitchFamily="18" charset="0"/>
                <a:ea typeface="Times New Roman" panose="02020603050405020304" pitchFamily="18" charset="0"/>
                <a:cs typeface="+mj-cs"/>
              </a:rPr>
              <a:t>Kurdish</a:t>
            </a:r>
            <a:r>
              <a:rPr lang="en-US" sz="2000" spc="310" dirty="0">
                <a:effectLst/>
                <a:latin typeface="Times New Roman" panose="02020603050405020304" pitchFamily="18" charset="0"/>
                <a:ea typeface="Times New Roman" panose="02020603050405020304" pitchFamily="18" charset="0"/>
                <a:cs typeface="+mj-cs"/>
              </a:rPr>
              <a:t> </a:t>
            </a:r>
            <a:r>
              <a:rPr lang="en-US" sz="2000" dirty="0">
                <a:effectLst/>
                <a:latin typeface="Times New Roman" panose="02020603050405020304" pitchFamily="18" charset="0"/>
                <a:ea typeface="Times New Roman" panose="02020603050405020304" pitchFamily="18" charset="0"/>
                <a:cs typeface="+mj-cs"/>
              </a:rPr>
              <a:t>can</a:t>
            </a:r>
            <a:r>
              <a:rPr lang="en-US" sz="2000" spc="310" dirty="0">
                <a:effectLst/>
                <a:latin typeface="Times New Roman" panose="02020603050405020304" pitchFamily="18" charset="0"/>
                <a:ea typeface="Times New Roman" panose="02020603050405020304" pitchFamily="18" charset="0"/>
                <a:cs typeface="+mj-cs"/>
              </a:rPr>
              <a:t> </a:t>
            </a:r>
            <a:r>
              <a:rPr lang="en-US" sz="2000" dirty="0">
                <a:effectLst/>
                <a:latin typeface="Times New Roman" panose="02020603050405020304" pitchFamily="18" charset="0"/>
                <a:ea typeface="Times New Roman" panose="02020603050405020304" pitchFamily="18" charset="0"/>
                <a:cs typeface="+mj-cs"/>
              </a:rPr>
              <a:t>frequently</a:t>
            </a:r>
            <a:r>
              <a:rPr lang="en-US" sz="2000" spc="275" dirty="0">
                <a:effectLst/>
                <a:latin typeface="Times New Roman" panose="02020603050405020304" pitchFamily="18" charset="0"/>
                <a:ea typeface="Times New Roman" panose="02020603050405020304" pitchFamily="18" charset="0"/>
                <a:cs typeface="+mj-cs"/>
              </a:rPr>
              <a:t> </a:t>
            </a:r>
            <a:r>
              <a:rPr lang="en-US" sz="2000" dirty="0">
                <a:effectLst/>
                <a:latin typeface="Times New Roman" panose="02020603050405020304" pitchFamily="18" charset="0"/>
                <a:ea typeface="Times New Roman" panose="02020603050405020304" pitchFamily="18" charset="0"/>
                <a:cs typeface="+mj-cs"/>
              </a:rPr>
              <a:t>be</a:t>
            </a:r>
            <a:r>
              <a:rPr lang="en-US" sz="2000" spc="310" dirty="0">
                <a:effectLst/>
                <a:latin typeface="Times New Roman" panose="02020603050405020304" pitchFamily="18" charset="0"/>
                <a:ea typeface="Times New Roman" panose="02020603050405020304" pitchFamily="18" charset="0"/>
                <a:cs typeface="+mj-cs"/>
              </a:rPr>
              <a:t> </a:t>
            </a:r>
            <a:r>
              <a:rPr lang="en-US" sz="2000" dirty="0">
                <a:effectLst/>
                <a:latin typeface="Times New Roman" panose="02020603050405020304" pitchFamily="18" charset="0"/>
                <a:ea typeface="Times New Roman" panose="02020603050405020304" pitchFamily="18" charset="0"/>
                <a:cs typeface="+mj-cs"/>
              </a:rPr>
              <a:t>a</a:t>
            </a:r>
            <a:r>
              <a:rPr lang="en-US" sz="2000" spc="310" dirty="0">
                <a:effectLst/>
                <a:latin typeface="Times New Roman" panose="02020603050405020304" pitchFamily="18" charset="0"/>
                <a:ea typeface="Times New Roman" panose="02020603050405020304" pitchFamily="18" charset="0"/>
                <a:cs typeface="+mj-cs"/>
              </a:rPr>
              <a:t> </a:t>
            </a:r>
            <a:r>
              <a:rPr lang="en-US" sz="2000" dirty="0">
                <a:effectLst/>
                <a:latin typeface="Times New Roman" panose="02020603050405020304" pitchFamily="18" charset="0"/>
                <a:ea typeface="Times New Roman" panose="02020603050405020304" pitchFamily="18" charset="0"/>
                <a:cs typeface="+mj-cs"/>
              </a:rPr>
              <a:t>complete sentence</a:t>
            </a:r>
            <a:r>
              <a:rPr lang="en-US" sz="2000" spc="45" dirty="0">
                <a:effectLst/>
                <a:latin typeface="Times New Roman" panose="02020603050405020304" pitchFamily="18" charset="0"/>
                <a:ea typeface="Times New Roman" panose="02020603050405020304" pitchFamily="18" charset="0"/>
                <a:cs typeface="+mj-cs"/>
              </a:rPr>
              <a:t> </a:t>
            </a:r>
            <a:r>
              <a:rPr lang="en-US" sz="2000" dirty="0">
                <a:effectLst/>
                <a:latin typeface="Times New Roman" panose="02020603050405020304" pitchFamily="18" charset="0"/>
                <a:ea typeface="Times New Roman" panose="02020603050405020304" pitchFamily="18" charset="0"/>
                <a:cs typeface="+mj-cs"/>
              </a:rPr>
              <a:t>in</a:t>
            </a:r>
            <a:r>
              <a:rPr lang="en-US" sz="2000" spc="60" dirty="0">
                <a:effectLst/>
                <a:latin typeface="Times New Roman" panose="02020603050405020304" pitchFamily="18" charset="0"/>
                <a:ea typeface="Times New Roman" panose="02020603050405020304" pitchFamily="18" charset="0"/>
                <a:cs typeface="+mj-cs"/>
              </a:rPr>
              <a:t> </a:t>
            </a:r>
            <a:r>
              <a:rPr lang="en-US" sz="2000" dirty="0">
                <a:effectLst/>
                <a:latin typeface="Times New Roman" panose="02020603050405020304" pitchFamily="18" charset="0"/>
                <a:ea typeface="Times New Roman" panose="02020603050405020304" pitchFamily="18" charset="0"/>
                <a:cs typeface="+mj-cs"/>
              </a:rPr>
              <a:t>Engl</a:t>
            </a:r>
            <a:r>
              <a:rPr lang="en-US" sz="2000" spc="10" dirty="0">
                <a:effectLst/>
                <a:latin typeface="Times New Roman" panose="02020603050405020304" pitchFamily="18" charset="0"/>
                <a:ea typeface="Times New Roman" panose="02020603050405020304" pitchFamily="18" charset="0"/>
                <a:cs typeface="+mj-cs"/>
              </a:rPr>
              <a:t>i</a:t>
            </a:r>
            <a:r>
              <a:rPr lang="en-US" sz="2000" dirty="0">
                <a:effectLst/>
                <a:latin typeface="Times New Roman" panose="02020603050405020304" pitchFamily="18" charset="0"/>
                <a:ea typeface="Times New Roman" panose="02020603050405020304" pitchFamily="18" charset="0"/>
                <a:cs typeface="+mj-cs"/>
              </a:rPr>
              <a:t>sh.</a:t>
            </a:r>
            <a:r>
              <a:rPr lang="en-US" sz="2000" spc="45" dirty="0">
                <a:effectLst/>
                <a:latin typeface="Times New Roman" panose="02020603050405020304" pitchFamily="18" charset="0"/>
                <a:ea typeface="Times New Roman" panose="02020603050405020304" pitchFamily="18" charset="0"/>
                <a:cs typeface="+mj-cs"/>
              </a:rPr>
              <a:t> </a:t>
            </a:r>
            <a:r>
              <a:rPr lang="en-US" sz="2000" spc="10" dirty="0">
                <a:effectLst/>
                <a:latin typeface="Times New Roman" panose="02020603050405020304" pitchFamily="18" charset="0"/>
                <a:ea typeface="Times New Roman" panose="02020603050405020304" pitchFamily="18" charset="0"/>
                <a:cs typeface="+mj-cs"/>
              </a:rPr>
              <a:t>F</a:t>
            </a:r>
            <a:r>
              <a:rPr lang="en-US" sz="2000" dirty="0">
                <a:effectLst/>
                <a:latin typeface="Times New Roman" panose="02020603050405020304" pitchFamily="18" charset="0"/>
                <a:ea typeface="Times New Roman" panose="02020603050405020304" pitchFamily="18" charset="0"/>
                <a:cs typeface="+mj-cs"/>
              </a:rPr>
              <a:t>or</a:t>
            </a:r>
            <a:r>
              <a:rPr lang="en-US" sz="2000" spc="45" dirty="0">
                <a:effectLst/>
                <a:latin typeface="Times New Roman" panose="02020603050405020304" pitchFamily="18" charset="0"/>
                <a:ea typeface="Times New Roman" panose="02020603050405020304" pitchFamily="18" charset="0"/>
                <a:cs typeface="+mj-cs"/>
              </a:rPr>
              <a:t> </a:t>
            </a:r>
            <a:r>
              <a:rPr lang="en-US" sz="2000" dirty="0">
                <a:effectLst/>
                <a:latin typeface="Times New Roman" panose="02020603050405020304" pitchFamily="18" charset="0"/>
                <a:ea typeface="Times New Roman" panose="02020603050405020304" pitchFamily="18" charset="0"/>
                <a:cs typeface="+mj-cs"/>
              </a:rPr>
              <a:t>ex</a:t>
            </a:r>
            <a:r>
              <a:rPr lang="en-US" sz="2000" spc="10" dirty="0">
                <a:effectLst/>
                <a:latin typeface="Times New Roman" panose="02020603050405020304" pitchFamily="18" charset="0"/>
                <a:ea typeface="Times New Roman" panose="02020603050405020304" pitchFamily="18" charset="0"/>
                <a:cs typeface="+mj-cs"/>
              </a:rPr>
              <a:t>a</a:t>
            </a:r>
            <a:r>
              <a:rPr lang="en-US" sz="2000" spc="-15" dirty="0">
                <a:effectLst/>
                <a:latin typeface="Times New Roman" panose="02020603050405020304" pitchFamily="18" charset="0"/>
                <a:ea typeface="Times New Roman" panose="02020603050405020304" pitchFamily="18" charset="0"/>
                <a:cs typeface="+mj-cs"/>
              </a:rPr>
              <a:t>m</a:t>
            </a:r>
            <a:r>
              <a:rPr lang="en-US" sz="2000" dirty="0">
                <a:effectLst/>
                <a:latin typeface="Times New Roman" panose="02020603050405020304" pitchFamily="18" charset="0"/>
                <a:ea typeface="Times New Roman" panose="02020603050405020304" pitchFamily="18" charset="0"/>
                <a:cs typeface="+mj-cs"/>
              </a:rPr>
              <a:t>pl</a:t>
            </a:r>
            <a:r>
              <a:rPr lang="en-US" sz="2000" spc="10" dirty="0">
                <a:effectLst/>
                <a:latin typeface="Times New Roman" panose="02020603050405020304" pitchFamily="18" charset="0"/>
                <a:ea typeface="Times New Roman" panose="02020603050405020304" pitchFamily="18" charset="0"/>
                <a:cs typeface="+mj-cs"/>
              </a:rPr>
              <a:t>e</a:t>
            </a:r>
            <a:r>
              <a:rPr lang="en-US" sz="2000" dirty="0">
                <a:effectLst/>
                <a:latin typeface="Times New Roman" panose="02020603050405020304" pitchFamily="18" charset="0"/>
                <a:ea typeface="Times New Roman" panose="02020603050405020304" pitchFamily="18" charset="0"/>
                <a:cs typeface="+mj-cs"/>
              </a:rPr>
              <a:t>,</a:t>
            </a:r>
            <a:r>
              <a:rPr lang="en-US" sz="2000" spc="45" dirty="0">
                <a:effectLst/>
                <a:latin typeface="Times New Roman" panose="02020603050405020304" pitchFamily="18" charset="0"/>
                <a:ea typeface="Times New Roman" panose="02020603050405020304" pitchFamily="18" charset="0"/>
                <a:cs typeface="+mj-cs"/>
              </a:rPr>
              <a:t> </a:t>
            </a:r>
            <a:r>
              <a:rPr lang="en-US" sz="2000" dirty="0">
                <a:effectLst/>
                <a:latin typeface="Times New Roman" panose="02020603050405020304" pitchFamily="18" charset="0"/>
                <a:ea typeface="Times New Roman" panose="02020603050405020304" pitchFamily="18" charset="0"/>
                <a:cs typeface="+mj-cs"/>
              </a:rPr>
              <a:t>the</a:t>
            </a:r>
            <a:r>
              <a:rPr lang="en-US" sz="2000" spc="60" dirty="0">
                <a:effectLst/>
                <a:latin typeface="Times New Roman" panose="02020603050405020304" pitchFamily="18" charset="0"/>
                <a:ea typeface="Times New Roman" panose="02020603050405020304" pitchFamily="18" charset="0"/>
                <a:cs typeface="+mj-cs"/>
              </a:rPr>
              <a:t> </a:t>
            </a:r>
            <a:r>
              <a:rPr lang="en-US" sz="2000" dirty="0">
                <a:effectLst/>
                <a:latin typeface="Times New Roman" panose="02020603050405020304" pitchFamily="18" charset="0"/>
                <a:ea typeface="Times New Roman" panose="02020603050405020304" pitchFamily="18" charset="0"/>
                <a:cs typeface="+mj-cs"/>
              </a:rPr>
              <a:t>Kurdish</a:t>
            </a:r>
            <a:r>
              <a:rPr lang="en-US" sz="2000" spc="60" dirty="0">
                <a:effectLst/>
                <a:latin typeface="Times New Roman" panose="02020603050405020304" pitchFamily="18" charset="0"/>
                <a:ea typeface="Times New Roman" panose="02020603050405020304" pitchFamily="18" charset="0"/>
                <a:cs typeface="+mj-cs"/>
              </a:rPr>
              <a:t> </a:t>
            </a:r>
            <a:r>
              <a:rPr lang="en-US" sz="2000" dirty="0">
                <a:effectLst/>
                <a:latin typeface="Times New Roman" panose="02020603050405020304" pitchFamily="18" charset="0"/>
                <a:ea typeface="Times New Roman" panose="02020603050405020304" pitchFamily="18" charset="0"/>
                <a:cs typeface="+mj-cs"/>
              </a:rPr>
              <a:t>word</a:t>
            </a:r>
            <a:r>
              <a:rPr lang="en-US" sz="2000" spc="60" dirty="0">
                <a:effectLst/>
                <a:latin typeface="Times New Roman" panose="02020603050405020304" pitchFamily="18" charset="0"/>
                <a:ea typeface="Times New Roman" panose="02020603050405020304" pitchFamily="18" charset="0"/>
                <a:cs typeface="+mj-cs"/>
              </a:rPr>
              <a:t> (</a:t>
            </a:r>
            <a:r>
              <a:rPr lang="ar-JO" sz="2000" spc="60" dirty="0">
                <a:effectLst/>
                <a:latin typeface="Times New Roman" panose="02020603050405020304" pitchFamily="18" charset="0"/>
                <a:ea typeface="Times New Roman" panose="02020603050405020304" pitchFamily="18" charset="0"/>
                <a:cs typeface="+mj-cs"/>
              </a:rPr>
              <a:t>دةيناسم</a:t>
            </a:r>
            <a:r>
              <a:rPr lang="en-US" sz="2000" spc="60" dirty="0">
                <a:effectLst/>
                <a:latin typeface="Times New Roman" panose="02020603050405020304" pitchFamily="18" charset="0"/>
                <a:ea typeface="Times New Roman" panose="02020603050405020304" pitchFamily="18" charset="0"/>
                <a:cs typeface="+mj-cs"/>
              </a:rPr>
              <a:t>)</a:t>
            </a:r>
            <a:r>
              <a:rPr lang="en-US" sz="2000" dirty="0">
                <a:effectLst/>
                <a:latin typeface="Times New Roman" panose="02020603050405020304" pitchFamily="18" charset="0"/>
                <a:ea typeface="Times New Roman" panose="02020603050405020304" pitchFamily="18" charset="0"/>
                <a:cs typeface="+mj-cs"/>
              </a:rPr>
              <a:t>"I</a:t>
            </a:r>
            <a:r>
              <a:rPr lang="en-US" sz="2000" spc="45" dirty="0">
                <a:effectLst/>
                <a:latin typeface="Times New Roman" panose="02020603050405020304" pitchFamily="18" charset="0"/>
                <a:ea typeface="Times New Roman" panose="02020603050405020304" pitchFamily="18" charset="0"/>
                <a:cs typeface="+mj-cs"/>
              </a:rPr>
              <a:t> </a:t>
            </a:r>
            <a:r>
              <a:rPr lang="en-US" sz="2000" dirty="0">
                <a:effectLst/>
                <a:latin typeface="Times New Roman" panose="02020603050405020304" pitchFamily="18" charset="0"/>
                <a:ea typeface="Times New Roman" panose="02020603050405020304" pitchFamily="18" charset="0"/>
                <a:cs typeface="+mj-cs"/>
              </a:rPr>
              <a:t>k</a:t>
            </a:r>
            <a:r>
              <a:rPr lang="en-US" sz="2000" spc="10" dirty="0">
                <a:effectLst/>
                <a:latin typeface="Times New Roman" panose="02020603050405020304" pitchFamily="18" charset="0"/>
                <a:ea typeface="Times New Roman" panose="02020603050405020304" pitchFamily="18" charset="0"/>
                <a:cs typeface="+mj-cs"/>
              </a:rPr>
              <a:t>n</a:t>
            </a:r>
            <a:r>
              <a:rPr lang="en-US" sz="2000" dirty="0">
                <a:effectLst/>
                <a:latin typeface="Times New Roman" panose="02020603050405020304" pitchFamily="18" charset="0"/>
                <a:ea typeface="Times New Roman" panose="02020603050405020304" pitchFamily="18" charset="0"/>
                <a:cs typeface="+mj-cs"/>
              </a:rPr>
              <a:t>ow</a:t>
            </a:r>
            <a:r>
              <a:rPr lang="en-US" sz="2000" spc="45" dirty="0">
                <a:effectLst/>
                <a:latin typeface="Times New Roman" panose="02020603050405020304" pitchFamily="18" charset="0"/>
                <a:ea typeface="Times New Roman" panose="02020603050405020304" pitchFamily="18" charset="0"/>
                <a:cs typeface="+mj-cs"/>
              </a:rPr>
              <a:t> </a:t>
            </a:r>
            <a:r>
              <a:rPr lang="en-US" sz="2000" dirty="0">
                <a:effectLst/>
                <a:latin typeface="Times New Roman" panose="02020603050405020304" pitchFamily="18" charset="0"/>
                <a:ea typeface="Times New Roman" panose="02020603050405020304" pitchFamily="18" charset="0"/>
                <a:cs typeface="+mj-cs"/>
              </a:rPr>
              <a:t>h</a:t>
            </a:r>
            <a:r>
              <a:rPr lang="en-US" sz="2000" spc="10" dirty="0">
                <a:effectLst/>
                <a:latin typeface="Times New Roman" panose="02020603050405020304" pitchFamily="18" charset="0"/>
                <a:ea typeface="Times New Roman" panose="02020603050405020304" pitchFamily="18" charset="0"/>
                <a:cs typeface="+mj-cs"/>
              </a:rPr>
              <a:t>i</a:t>
            </a:r>
            <a:r>
              <a:rPr lang="en-US" sz="2000" spc="-15" dirty="0">
                <a:effectLst/>
                <a:latin typeface="Times New Roman" panose="02020603050405020304" pitchFamily="18" charset="0"/>
                <a:ea typeface="Times New Roman" panose="02020603050405020304" pitchFamily="18" charset="0"/>
                <a:cs typeface="+mj-cs"/>
              </a:rPr>
              <a:t>m</a:t>
            </a:r>
            <a:r>
              <a:rPr lang="en-US" sz="2000" dirty="0">
                <a:effectLst/>
                <a:latin typeface="Times New Roman" panose="02020603050405020304" pitchFamily="18" charset="0"/>
                <a:ea typeface="Times New Roman" panose="02020603050405020304" pitchFamily="18" charset="0"/>
                <a:cs typeface="+mj-cs"/>
              </a:rPr>
              <a:t>"</a:t>
            </a:r>
            <a:r>
              <a:rPr lang="en-US" sz="2000" spc="55" dirty="0">
                <a:effectLst/>
                <a:latin typeface="Times New Roman" panose="02020603050405020304" pitchFamily="18" charset="0"/>
                <a:ea typeface="Times New Roman" panose="02020603050405020304" pitchFamily="18" charset="0"/>
                <a:cs typeface="+mj-cs"/>
              </a:rPr>
              <a:t> </a:t>
            </a:r>
            <a:r>
              <a:rPr lang="en-US" sz="2000" dirty="0">
                <a:effectLst/>
                <a:latin typeface="Times New Roman" panose="02020603050405020304" pitchFamily="18" charset="0"/>
                <a:ea typeface="Times New Roman" panose="02020603050405020304" pitchFamily="18" charset="0"/>
                <a:cs typeface="+mj-cs"/>
              </a:rPr>
              <a:t>conta</a:t>
            </a:r>
            <a:r>
              <a:rPr lang="en-US" sz="2000" spc="10" dirty="0">
                <a:effectLst/>
                <a:latin typeface="Times New Roman" panose="02020603050405020304" pitchFamily="18" charset="0"/>
                <a:ea typeface="Times New Roman" panose="02020603050405020304" pitchFamily="18" charset="0"/>
                <a:cs typeface="+mj-cs"/>
              </a:rPr>
              <a:t>i</a:t>
            </a:r>
            <a:r>
              <a:rPr lang="en-US" sz="2000" dirty="0">
                <a:effectLst/>
                <a:latin typeface="Times New Roman" panose="02020603050405020304" pitchFamily="18" charset="0"/>
                <a:ea typeface="Times New Roman" panose="02020603050405020304" pitchFamily="18" charset="0"/>
                <a:cs typeface="+mj-cs"/>
              </a:rPr>
              <a:t>ns</a:t>
            </a:r>
            <a:r>
              <a:rPr lang="en-US" sz="2000" spc="45" dirty="0">
                <a:effectLst/>
                <a:latin typeface="Times New Roman" panose="02020603050405020304" pitchFamily="18" charset="0"/>
                <a:ea typeface="Times New Roman" panose="02020603050405020304" pitchFamily="18" charset="0"/>
                <a:cs typeface="+mj-cs"/>
              </a:rPr>
              <a:t> </a:t>
            </a:r>
            <a:r>
              <a:rPr lang="en-US" sz="2000" dirty="0">
                <a:effectLst/>
                <a:latin typeface="Times New Roman" panose="02020603050405020304" pitchFamily="18" charset="0"/>
                <a:ea typeface="Times New Roman" panose="02020603050405020304" pitchFamily="18" charset="0"/>
                <a:cs typeface="+mj-cs"/>
              </a:rPr>
              <a:t>the</a:t>
            </a:r>
            <a:r>
              <a:rPr lang="en-US" sz="2000" spc="60" dirty="0">
                <a:effectLst/>
                <a:latin typeface="Times New Roman" panose="02020603050405020304" pitchFamily="18" charset="0"/>
                <a:ea typeface="Times New Roman" panose="02020603050405020304" pitchFamily="18" charset="0"/>
                <a:cs typeface="+mj-cs"/>
              </a:rPr>
              <a:t> </a:t>
            </a:r>
            <a:r>
              <a:rPr lang="en-US" sz="2000" dirty="0">
                <a:effectLst/>
                <a:latin typeface="Times New Roman" panose="02020603050405020304" pitchFamily="18" charset="0"/>
                <a:ea typeface="Times New Roman" panose="02020603050405020304" pitchFamily="18" charset="0"/>
                <a:cs typeface="+mj-cs"/>
              </a:rPr>
              <a:t>ver</a:t>
            </a:r>
            <a:r>
              <a:rPr lang="en-US" sz="2000" spc="10" dirty="0">
                <a:effectLst/>
                <a:latin typeface="Times New Roman" panose="02020603050405020304" pitchFamily="18" charset="0"/>
                <a:ea typeface="Times New Roman" panose="02020603050405020304" pitchFamily="18" charset="0"/>
                <a:cs typeface="+mj-cs"/>
              </a:rPr>
              <a:t>b</a:t>
            </a:r>
            <a:r>
              <a:rPr lang="en-US" sz="2000" dirty="0">
                <a:effectLst/>
                <a:latin typeface="Times New Roman" panose="02020603050405020304" pitchFamily="18" charset="0"/>
                <a:ea typeface="Times New Roman" panose="02020603050405020304" pitchFamily="18" charset="0"/>
                <a:cs typeface="+mj-cs"/>
              </a:rPr>
              <a:t>, the</a:t>
            </a:r>
            <a:r>
              <a:rPr lang="en-US" sz="2000" spc="80" dirty="0">
                <a:effectLst/>
                <a:latin typeface="Times New Roman" panose="02020603050405020304" pitchFamily="18" charset="0"/>
                <a:ea typeface="Times New Roman" panose="02020603050405020304" pitchFamily="18" charset="0"/>
                <a:cs typeface="+mj-cs"/>
              </a:rPr>
              <a:t> </a:t>
            </a:r>
            <a:r>
              <a:rPr lang="en-US" sz="2000" dirty="0">
                <a:effectLst/>
                <a:latin typeface="Times New Roman" panose="02020603050405020304" pitchFamily="18" charset="0"/>
                <a:ea typeface="Times New Roman" panose="02020603050405020304" pitchFamily="18" charset="0"/>
                <a:cs typeface="+mj-cs"/>
              </a:rPr>
              <a:t>subject</a:t>
            </a:r>
            <a:r>
              <a:rPr lang="en-US" sz="2000" spc="85" dirty="0">
                <a:effectLst/>
                <a:latin typeface="Times New Roman" panose="02020603050405020304" pitchFamily="18" charset="0"/>
                <a:ea typeface="Times New Roman" panose="02020603050405020304" pitchFamily="18" charset="0"/>
                <a:cs typeface="+mj-cs"/>
              </a:rPr>
              <a:t> </a:t>
            </a:r>
            <a:r>
              <a:rPr lang="en-US" sz="2000" dirty="0">
                <a:effectLst/>
                <a:latin typeface="Times New Roman" panose="02020603050405020304" pitchFamily="18" charset="0"/>
                <a:ea typeface="Times New Roman" panose="02020603050405020304" pitchFamily="18" charset="0"/>
                <a:cs typeface="+mj-cs"/>
              </a:rPr>
              <a:t>and</a:t>
            </a:r>
            <a:r>
              <a:rPr lang="en-US" sz="2000" spc="80" dirty="0">
                <a:effectLst/>
                <a:latin typeface="Times New Roman" panose="02020603050405020304" pitchFamily="18" charset="0"/>
                <a:ea typeface="Times New Roman" panose="02020603050405020304" pitchFamily="18" charset="0"/>
                <a:cs typeface="+mj-cs"/>
              </a:rPr>
              <a:t> </a:t>
            </a:r>
            <a:r>
              <a:rPr lang="en-US" sz="2000" dirty="0">
                <a:effectLst/>
                <a:latin typeface="Times New Roman" panose="02020603050405020304" pitchFamily="18" charset="0"/>
                <a:ea typeface="Times New Roman" panose="02020603050405020304" pitchFamily="18" charset="0"/>
                <a:cs typeface="+mj-cs"/>
              </a:rPr>
              <a:t>the</a:t>
            </a:r>
            <a:r>
              <a:rPr lang="en-US" sz="2000" spc="85" dirty="0">
                <a:effectLst/>
                <a:latin typeface="Times New Roman" panose="02020603050405020304" pitchFamily="18" charset="0"/>
                <a:ea typeface="Times New Roman" panose="02020603050405020304" pitchFamily="18" charset="0"/>
                <a:cs typeface="+mj-cs"/>
              </a:rPr>
              <a:t> </a:t>
            </a:r>
            <a:r>
              <a:rPr lang="en-US" sz="2000" dirty="0">
                <a:effectLst/>
                <a:latin typeface="Times New Roman" panose="02020603050405020304" pitchFamily="18" charset="0"/>
                <a:ea typeface="Times New Roman" panose="02020603050405020304" pitchFamily="18" charset="0"/>
                <a:cs typeface="+mj-cs"/>
              </a:rPr>
              <a:t>object</a:t>
            </a:r>
            <a:endParaRPr lang="en-US" sz="2000" dirty="0">
              <a:cs typeface="+mj-cs"/>
            </a:endParaRPr>
          </a:p>
        </p:txBody>
      </p:sp>
    </p:spTree>
    <p:extLst>
      <p:ext uri="{BB962C8B-B14F-4D97-AF65-F5344CB8AC3E}">
        <p14:creationId xmlns:p14="http://schemas.microsoft.com/office/powerpoint/2010/main" val="2214121174"/>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482C1-17A1-8D49-BFED-065327A7757A}"/>
              </a:ext>
            </a:extLst>
          </p:cNvPr>
          <p:cNvSpPr>
            <a:spLocks noGrp="1"/>
          </p:cNvSpPr>
          <p:nvPr>
            <p:ph type="title"/>
          </p:nvPr>
        </p:nvSpPr>
        <p:spPr/>
        <p:txBody>
          <a:bodyPr/>
          <a:lstStyle/>
          <a:p>
            <a:pPr algn="ctr"/>
            <a:r>
              <a:rPr lang="en-GB" dirty="0"/>
              <a:t>Types of Translation</a:t>
            </a:r>
            <a:endParaRPr lang="en-US" dirty="0"/>
          </a:p>
        </p:txBody>
      </p:sp>
      <p:sp>
        <p:nvSpPr>
          <p:cNvPr id="3" name="Content Placeholder 2">
            <a:extLst>
              <a:ext uri="{FF2B5EF4-FFF2-40B4-BE49-F238E27FC236}">
                <a16:creationId xmlns:a16="http://schemas.microsoft.com/office/drawing/2014/main" id="{B85AE150-EDB4-DA2F-A203-F6F7875DCEE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763531580"/>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53318-83EE-2DC6-790B-FF4ECC06F6E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ADAB189-447C-C41E-D79B-4468F61B3BF1}"/>
              </a:ext>
            </a:extLst>
          </p:cNvPr>
          <p:cNvSpPr>
            <a:spLocks noGrp="1"/>
          </p:cNvSpPr>
          <p:nvPr>
            <p:ph idx="1"/>
          </p:nvPr>
        </p:nvSpPr>
        <p:spPr/>
        <p:txBody>
          <a:bodyPr/>
          <a:lstStyle/>
          <a:p>
            <a:r>
              <a:rPr lang="en-US" sz="1800" b="1" kern="0" spc="-5" dirty="0">
                <a:effectLst/>
                <a:latin typeface="Times New Roman" panose="02020603050405020304" pitchFamily="18" charset="0"/>
                <a:ea typeface="Times New Roman" panose="02020603050405020304" pitchFamily="18" charset="0"/>
              </a:rPr>
              <a:t>Written</a:t>
            </a:r>
            <a:r>
              <a:rPr lang="en-US" sz="1800" b="1" kern="0" spc="10" dirty="0">
                <a:effectLst/>
                <a:latin typeface="Times New Roman" panose="02020603050405020304" pitchFamily="18" charset="0"/>
                <a:ea typeface="Times New Roman" panose="02020603050405020304" pitchFamily="18" charset="0"/>
              </a:rPr>
              <a:t> </a:t>
            </a:r>
            <a:r>
              <a:rPr lang="en-US" sz="1800" b="1" kern="0" spc="-5" dirty="0">
                <a:effectLst/>
                <a:latin typeface="Times New Roman" panose="02020603050405020304" pitchFamily="18" charset="0"/>
                <a:ea typeface="Times New Roman" panose="02020603050405020304" pitchFamily="18" charset="0"/>
              </a:rPr>
              <a:t>Translation</a:t>
            </a:r>
          </a:p>
          <a:p>
            <a:r>
              <a:rPr lang="en-US" dirty="0">
                <a:effectLst/>
                <a:latin typeface="Times New Roman" panose="02020603050405020304" pitchFamily="18" charset="0"/>
                <a:ea typeface="Times New Roman" panose="02020603050405020304" pitchFamily="18" charset="0"/>
              </a:rPr>
              <a:t>Written</a:t>
            </a:r>
            <a:r>
              <a:rPr lang="en-US" spc="50" dirty="0">
                <a:effectLst/>
                <a:latin typeface="Times New Roman" panose="02020603050405020304" pitchFamily="18" charset="0"/>
                <a:ea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rPr>
              <a:t>translation</a:t>
            </a:r>
            <a:r>
              <a:rPr lang="en-US" spc="65" dirty="0">
                <a:effectLst/>
                <a:latin typeface="Times New Roman" panose="02020603050405020304" pitchFamily="18" charset="0"/>
                <a:ea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rPr>
              <a:t>is</a:t>
            </a:r>
            <a:r>
              <a:rPr lang="en-US" spc="55" dirty="0">
                <a:effectLst/>
                <a:latin typeface="Times New Roman" panose="02020603050405020304" pitchFamily="18" charset="0"/>
                <a:ea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rPr>
              <a:t>the</a:t>
            </a:r>
            <a:r>
              <a:rPr lang="en-US" spc="55" dirty="0">
                <a:effectLst/>
                <a:latin typeface="Times New Roman" panose="02020603050405020304" pitchFamily="18" charset="0"/>
                <a:ea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rPr>
              <a:t>translation</a:t>
            </a:r>
            <a:r>
              <a:rPr lang="en-US" spc="85" dirty="0">
                <a:effectLst/>
                <a:latin typeface="Times New Roman" panose="02020603050405020304" pitchFamily="18" charset="0"/>
                <a:ea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rPr>
              <a:t>you</a:t>
            </a:r>
            <a:r>
              <a:rPr lang="en-US" spc="75" dirty="0">
                <a:effectLst/>
                <a:latin typeface="Times New Roman" panose="02020603050405020304" pitchFamily="18" charset="0"/>
                <a:ea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rPr>
              <a:t>see</a:t>
            </a:r>
            <a:r>
              <a:rPr lang="en-US" spc="55" dirty="0">
                <a:effectLst/>
                <a:latin typeface="Times New Roman" panose="02020603050405020304" pitchFamily="18" charset="0"/>
                <a:ea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rPr>
              <a:t>on</a:t>
            </a:r>
            <a:r>
              <a:rPr lang="en-US" spc="75" dirty="0">
                <a:effectLst/>
                <a:latin typeface="Times New Roman" panose="02020603050405020304" pitchFamily="18" charset="0"/>
                <a:ea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rPr>
              <a:t>paper.</a:t>
            </a:r>
            <a:r>
              <a:rPr lang="en-US" spc="80" dirty="0">
                <a:effectLst/>
                <a:latin typeface="Times New Roman" panose="02020603050405020304" pitchFamily="18" charset="0"/>
                <a:ea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rPr>
              <a:t>It</a:t>
            </a:r>
            <a:r>
              <a:rPr lang="en-US" spc="60" dirty="0">
                <a:effectLst/>
                <a:latin typeface="Times New Roman" panose="02020603050405020304" pitchFamily="18" charset="0"/>
                <a:ea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rPr>
              <a:t>is</a:t>
            </a:r>
            <a:r>
              <a:rPr lang="en-US" spc="5" dirty="0">
                <a:effectLst/>
                <a:latin typeface="Times New Roman" panose="02020603050405020304" pitchFamily="18" charset="0"/>
                <a:ea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rPr>
              <a:t>the translation	that	you	write.	This	type	differs</a:t>
            </a:r>
            <a:r>
              <a:rPr lang="en-US" dirty="0">
                <a:latin typeface="Times New Roman" panose="02020603050405020304" pitchFamily="18" charset="0"/>
                <a:ea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rPr>
              <a:t>from	</a:t>
            </a:r>
            <a:r>
              <a:rPr lang="en-US" spc="-5" dirty="0">
                <a:effectLst/>
                <a:latin typeface="Times New Roman" panose="02020603050405020304" pitchFamily="18" charset="0"/>
                <a:ea typeface="Times New Roman" panose="02020603050405020304" pitchFamily="18" charset="0"/>
              </a:rPr>
              <a:t>oral </a:t>
            </a:r>
            <a:r>
              <a:rPr lang="en-US" dirty="0">
                <a:effectLst/>
                <a:latin typeface="Times New Roman" panose="02020603050405020304" pitchFamily="18" charset="0"/>
                <a:ea typeface="Times New Roman" panose="02020603050405020304" pitchFamily="18" charset="0"/>
              </a:rPr>
              <a:t>translation,	which	is better</a:t>
            </a:r>
            <a:r>
              <a:rPr lang="en-US" dirty="0">
                <a:latin typeface="Times New Roman" panose="02020603050405020304" pitchFamily="18" charset="0"/>
                <a:ea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rPr>
              <a:t>known</a:t>
            </a:r>
            <a:r>
              <a:rPr lang="en-US" dirty="0">
                <a:latin typeface="Times New Roman" panose="02020603050405020304" pitchFamily="18" charset="0"/>
                <a:ea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rPr>
              <a:t>as</a:t>
            </a:r>
            <a:r>
              <a:rPr lang="en-US" dirty="0">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interpretation.</a:t>
            </a:r>
            <a:r>
              <a:rPr lang="en-US" spc="-5" dirty="0" err="1">
                <a:effectLst/>
                <a:latin typeface="Times New Roman" panose="02020603050405020304" pitchFamily="18" charset="0"/>
                <a:ea typeface="Times New Roman" panose="02020603050405020304" pitchFamily="18" charset="0"/>
              </a:rPr>
              <a:t>The</a:t>
            </a:r>
            <a:r>
              <a:rPr lang="en-US" spc="-375" dirty="0">
                <a:effectLst/>
                <a:latin typeface="Times New Roman" panose="02020603050405020304" pitchFamily="18" charset="0"/>
                <a:ea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rPr>
              <a:t>similarities</a:t>
            </a:r>
            <a:r>
              <a:rPr lang="en-US" spc="-20" dirty="0">
                <a:effectLst/>
                <a:latin typeface="Times New Roman" panose="02020603050405020304" pitchFamily="18" charset="0"/>
                <a:ea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rPr>
              <a:t>and</a:t>
            </a:r>
            <a:r>
              <a:rPr lang="en-US" spc="15" dirty="0">
                <a:effectLst/>
                <a:latin typeface="Times New Roman" panose="02020603050405020304" pitchFamily="18" charset="0"/>
                <a:ea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rPr>
              <a:t>differences</a:t>
            </a:r>
            <a:r>
              <a:rPr lang="en-US" spc="5" dirty="0">
                <a:effectLst/>
                <a:latin typeface="Times New Roman" panose="02020603050405020304" pitchFamily="18" charset="0"/>
                <a:ea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rPr>
              <a:t>will</a:t>
            </a:r>
            <a:r>
              <a:rPr lang="en-US" spc="-5" dirty="0">
                <a:effectLst/>
                <a:latin typeface="Times New Roman" panose="02020603050405020304" pitchFamily="18" charset="0"/>
                <a:ea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rPr>
              <a:t>be</a:t>
            </a:r>
            <a:r>
              <a:rPr lang="en-US" spc="20" dirty="0">
                <a:effectLst/>
                <a:latin typeface="Times New Roman" panose="02020603050405020304" pitchFamily="18" charset="0"/>
                <a:ea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rPr>
              <a:t>highlighted as the</a:t>
            </a:r>
            <a:r>
              <a:rPr lang="en-US" spc="15" dirty="0">
                <a:effectLst/>
                <a:latin typeface="Times New Roman" panose="02020603050405020304" pitchFamily="18" charset="0"/>
                <a:ea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rPr>
              <a:t>unit expands.</a:t>
            </a:r>
          </a:p>
          <a:p>
            <a:endParaRPr lang="en-US" dirty="0"/>
          </a:p>
        </p:txBody>
      </p:sp>
    </p:spTree>
    <p:extLst>
      <p:ext uri="{BB962C8B-B14F-4D97-AF65-F5344CB8AC3E}">
        <p14:creationId xmlns:p14="http://schemas.microsoft.com/office/powerpoint/2010/main" val="2282502555"/>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52C6E-1EA4-C953-5EEC-1B836E36D84A}"/>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807CEDFE-65A9-E2C9-D9BB-879514DE8BEF}"/>
              </a:ext>
            </a:extLst>
          </p:cNvPr>
          <p:cNvSpPr>
            <a:spLocks noGrp="1"/>
          </p:cNvSpPr>
          <p:nvPr>
            <p:ph idx="1"/>
          </p:nvPr>
        </p:nvSpPr>
        <p:spPr/>
        <p:txBody>
          <a:bodyPr/>
          <a:lstStyle/>
          <a:p>
            <a:r>
              <a:rPr lang="en-US" sz="1800" b="1" kern="0" spc="-5" dirty="0">
                <a:effectLst/>
                <a:latin typeface="Times New Roman" panose="02020603050405020304" pitchFamily="18" charset="0"/>
                <a:ea typeface="Times New Roman" panose="02020603050405020304" pitchFamily="18" charset="0"/>
              </a:rPr>
              <a:t>Oral Translation</a:t>
            </a:r>
            <a:r>
              <a:rPr lang="en-US" sz="1800" b="1" kern="0" spc="25" dirty="0">
                <a:effectLst/>
                <a:latin typeface="Times New Roman" panose="02020603050405020304" pitchFamily="18" charset="0"/>
                <a:ea typeface="Times New Roman" panose="02020603050405020304" pitchFamily="18" charset="0"/>
              </a:rPr>
              <a:t> </a:t>
            </a:r>
            <a:r>
              <a:rPr lang="en-US" sz="1800" b="1" kern="0" spc="-5" dirty="0">
                <a:effectLst/>
                <a:latin typeface="Times New Roman" panose="02020603050405020304" pitchFamily="18" charset="0"/>
                <a:ea typeface="Times New Roman" panose="02020603050405020304" pitchFamily="18" charset="0"/>
              </a:rPr>
              <a:t>or Interpretation</a:t>
            </a:r>
          </a:p>
          <a:p>
            <a:r>
              <a:rPr lang="en-US" sz="1800" dirty="0">
                <a:effectLst/>
                <a:latin typeface="Times New Roman" panose="02020603050405020304" pitchFamily="18" charset="0"/>
                <a:ea typeface="Times New Roman" panose="02020603050405020304" pitchFamily="18" charset="0"/>
              </a:rPr>
              <a:t>In</a:t>
            </a:r>
            <a:r>
              <a:rPr lang="en-US" sz="1800" spc="16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“oral</a:t>
            </a:r>
            <a:r>
              <a:rPr lang="en-US" sz="1800" spc="16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translation”,</a:t>
            </a:r>
            <a:r>
              <a:rPr lang="en-US" sz="1800" spc="14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the</a:t>
            </a:r>
            <a:r>
              <a:rPr lang="en-US" sz="1800" spc="15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words</a:t>
            </a:r>
            <a:r>
              <a:rPr lang="en-US" sz="1800" spc="15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are</a:t>
            </a:r>
            <a:r>
              <a:rPr lang="en-US" sz="1800" spc="19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spoken,</a:t>
            </a:r>
            <a:r>
              <a:rPr lang="en-US" sz="1800" spc="15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not</a:t>
            </a:r>
            <a:r>
              <a:rPr lang="en-US" sz="1800" spc="16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written. This</a:t>
            </a:r>
            <a:r>
              <a:rPr lang="en-US" sz="1800" spc="11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type</a:t>
            </a:r>
            <a:r>
              <a:rPr lang="en-US" sz="1800" spc="11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of</a:t>
            </a:r>
            <a:r>
              <a:rPr lang="en-US" sz="1800" spc="8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translation</a:t>
            </a:r>
            <a:r>
              <a:rPr lang="en-US" sz="1800" spc="12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is</a:t>
            </a:r>
            <a:r>
              <a:rPr lang="en-US" sz="1800" spc="10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called</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interpretation.</a:t>
            </a:r>
            <a:r>
              <a:rPr lang="en-US" sz="1800" spc="29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The</a:t>
            </a:r>
            <a:r>
              <a:rPr lang="en-US" sz="1800" spc="32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person</a:t>
            </a:r>
            <a:r>
              <a:rPr lang="en-US" sz="1800" spc="31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who</a:t>
            </a:r>
            <a:r>
              <a:rPr lang="en-US" sz="1800" spc="31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does</a:t>
            </a:r>
            <a:r>
              <a:rPr lang="en-US" sz="1800" spc="30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oral</a:t>
            </a:r>
            <a:r>
              <a:rPr lang="en-US" sz="1800" spc="30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translation</a:t>
            </a:r>
            <a:r>
              <a:rPr lang="en-US" sz="1800" spc="33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is</a:t>
            </a:r>
            <a:r>
              <a:rPr lang="en-US" sz="1800" spc="30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called</a:t>
            </a:r>
            <a:r>
              <a:rPr lang="en-US" sz="1800" spc="29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an</a:t>
            </a:r>
            <a:r>
              <a:rPr lang="en-US" sz="1800" spc="-37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interpreter.</a:t>
            </a:r>
            <a:endParaRPr lang="en-US" dirty="0"/>
          </a:p>
        </p:txBody>
      </p:sp>
    </p:spTree>
    <p:extLst>
      <p:ext uri="{BB962C8B-B14F-4D97-AF65-F5344CB8AC3E}">
        <p14:creationId xmlns:p14="http://schemas.microsoft.com/office/powerpoint/2010/main" val="771566604"/>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CE82F-89BC-F3D5-9AF9-ABAA30C6359A}"/>
              </a:ext>
            </a:extLst>
          </p:cNvPr>
          <p:cNvSpPr>
            <a:spLocks noGrp="1"/>
          </p:cNvSpPr>
          <p:nvPr>
            <p:ph type="title"/>
          </p:nvPr>
        </p:nvSpPr>
        <p:spPr/>
        <p:txBody>
          <a:bodyPr/>
          <a:lstStyle/>
          <a:p>
            <a:r>
              <a:rPr lang="en-GB" dirty="0"/>
              <a:t> Types of </a:t>
            </a:r>
            <a:r>
              <a:rPr lang="en-GB" dirty="0" err="1"/>
              <a:t>Intrpretations</a:t>
            </a:r>
            <a:endParaRPr lang="en-US" dirty="0"/>
          </a:p>
        </p:txBody>
      </p:sp>
      <p:sp>
        <p:nvSpPr>
          <p:cNvPr id="3" name="Content Placeholder 2">
            <a:extLst>
              <a:ext uri="{FF2B5EF4-FFF2-40B4-BE49-F238E27FC236}">
                <a16:creationId xmlns:a16="http://schemas.microsoft.com/office/drawing/2014/main" id="{A6612EBF-7616-77AA-BA79-21AF8A64EDEA}"/>
              </a:ext>
            </a:extLst>
          </p:cNvPr>
          <p:cNvSpPr>
            <a:spLocks noGrp="1"/>
          </p:cNvSpPr>
          <p:nvPr>
            <p:ph idx="1"/>
          </p:nvPr>
        </p:nvSpPr>
        <p:spPr/>
        <p:txBody>
          <a:bodyPr/>
          <a:lstStyle/>
          <a:p>
            <a:r>
              <a:rPr lang="en-US" sz="1800" b="1" kern="0" spc="-5" dirty="0">
                <a:effectLst/>
                <a:latin typeface="Times New Roman" panose="02020603050405020304" pitchFamily="18" charset="0"/>
                <a:ea typeface="Times New Roman" panose="02020603050405020304" pitchFamily="18" charset="0"/>
              </a:rPr>
              <a:t>1- Simultaneous</a:t>
            </a:r>
            <a:r>
              <a:rPr lang="en-US" sz="1800" b="1" kern="0" spc="15" dirty="0">
                <a:effectLst/>
                <a:latin typeface="Times New Roman" panose="02020603050405020304" pitchFamily="18" charset="0"/>
                <a:ea typeface="Times New Roman" panose="02020603050405020304" pitchFamily="18" charset="0"/>
              </a:rPr>
              <a:t> </a:t>
            </a:r>
            <a:r>
              <a:rPr lang="en-US" sz="1800" b="1" kern="0" spc="-5" dirty="0">
                <a:effectLst/>
                <a:latin typeface="Times New Roman" panose="02020603050405020304" pitchFamily="18" charset="0"/>
                <a:ea typeface="Times New Roman" panose="02020603050405020304" pitchFamily="18" charset="0"/>
              </a:rPr>
              <a:t>Interpretation</a:t>
            </a:r>
          </a:p>
          <a:p>
            <a:pPr marL="95885" indent="444500">
              <a:lnSpc>
                <a:spcPct val="100000"/>
              </a:lnSpc>
            </a:pPr>
            <a:r>
              <a:rPr lang="en-US" sz="1800" dirty="0">
                <a:effectLst/>
                <a:latin typeface="Times New Roman" panose="02020603050405020304" pitchFamily="18" charset="0"/>
                <a:ea typeface="Times New Roman" panose="02020603050405020304" pitchFamily="18" charset="0"/>
              </a:rPr>
              <a:t>As</a:t>
            </a:r>
            <a:r>
              <a:rPr lang="en-US" sz="1800" spc="12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the</a:t>
            </a:r>
            <a:r>
              <a:rPr lang="en-US" sz="1800" spc="7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name</a:t>
            </a:r>
            <a:r>
              <a:rPr lang="en-US" sz="1800" spc="6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suggests,</a:t>
            </a:r>
            <a:r>
              <a:rPr lang="en-US" sz="1800" spc="5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in</a:t>
            </a:r>
            <a:r>
              <a:rPr lang="en-US" sz="1800" spc="7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simultaneous</a:t>
            </a:r>
            <a:r>
              <a:rPr lang="en-US" sz="1800" spc="5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interpretation,</a:t>
            </a:r>
            <a:r>
              <a:rPr lang="en-US" sz="1800" spc="4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the</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speaker</a:t>
            </a:r>
            <a:r>
              <a:rPr lang="en-US" sz="1800" spc="4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or</a:t>
            </a:r>
            <a:r>
              <a:rPr lang="en-US" sz="1800" spc="4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orator</a:t>
            </a:r>
            <a:r>
              <a:rPr lang="en-US" sz="1800" spc="4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and</a:t>
            </a:r>
            <a:r>
              <a:rPr lang="en-US" sz="1800" spc="7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the</a:t>
            </a:r>
            <a:r>
              <a:rPr lang="en-US" sz="1800" spc="4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interpreter</a:t>
            </a:r>
            <a:r>
              <a:rPr lang="en-US" sz="1800" spc="5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speak</a:t>
            </a:r>
            <a:r>
              <a:rPr lang="en-US" sz="1800" spc="5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almost</a:t>
            </a:r>
            <a:r>
              <a:rPr lang="en-US" sz="1800" spc="5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at</a:t>
            </a:r>
            <a:r>
              <a:rPr lang="en-US" sz="1800" spc="6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the</a:t>
            </a:r>
            <a:r>
              <a:rPr lang="en-US" sz="1800" spc="7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same</a:t>
            </a:r>
            <a:r>
              <a:rPr lang="en-US" sz="1800" spc="7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time.</a:t>
            </a:r>
            <a:r>
              <a:rPr lang="en-US" sz="1800" spc="-37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As</a:t>
            </a:r>
            <a:r>
              <a:rPr lang="en-US" sz="1800" spc="9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the</a:t>
            </a:r>
            <a:r>
              <a:rPr lang="en-US" sz="1800" spc="10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speaker</a:t>
            </a:r>
            <a:r>
              <a:rPr lang="en-US" sz="1800" spc="7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is</a:t>
            </a:r>
            <a:r>
              <a:rPr lang="en-US" sz="1800" spc="7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talking,</a:t>
            </a:r>
            <a:r>
              <a:rPr lang="en-US" sz="1800" spc="7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the</a:t>
            </a:r>
            <a:r>
              <a:rPr lang="en-US" sz="1800" spc="8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interpreter</a:t>
            </a:r>
            <a:r>
              <a:rPr lang="en-US" sz="1800" spc="7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tries</a:t>
            </a:r>
            <a:r>
              <a:rPr lang="en-US" sz="1800" spc="8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to</a:t>
            </a:r>
            <a:r>
              <a:rPr lang="en-US" sz="1800" spc="9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produce</a:t>
            </a:r>
            <a:r>
              <a:rPr lang="en-US" sz="1800" spc="9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the</a:t>
            </a:r>
            <a:r>
              <a:rPr lang="en-US" sz="1800" spc="8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target</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language</a:t>
            </a:r>
            <a:r>
              <a:rPr lang="en-US" sz="1800" spc="8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message</a:t>
            </a:r>
            <a:r>
              <a:rPr lang="en-US" sz="1800" spc="7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immediately.</a:t>
            </a:r>
            <a:r>
              <a:rPr lang="en-US" sz="1800" spc="3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In</a:t>
            </a:r>
            <a:r>
              <a:rPr lang="en-US" sz="1800" spc="8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modern</a:t>
            </a:r>
            <a:r>
              <a:rPr lang="en-US" sz="1800" spc="7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times,</a:t>
            </a:r>
            <a:r>
              <a:rPr lang="en-US" sz="1800" spc="6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simultaneous</a:t>
            </a:r>
            <a:r>
              <a:rPr lang="en-US" sz="1800" spc="-37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interpretation</a:t>
            </a:r>
            <a:r>
              <a:rPr lang="en-US" sz="1800" spc="7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started</a:t>
            </a:r>
            <a:r>
              <a:rPr lang="en-US" sz="1800" spc="5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in</a:t>
            </a:r>
            <a:r>
              <a:rPr lang="en-US" sz="1800" spc="7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Nuremberg</a:t>
            </a:r>
            <a:r>
              <a:rPr lang="en-US" sz="1800" spc="6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in</a:t>
            </a:r>
            <a:r>
              <a:rPr lang="en-US" sz="1800" spc="7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1945/1946</a:t>
            </a:r>
            <a:r>
              <a:rPr lang="en-US" sz="1800" spc="6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when</a:t>
            </a:r>
            <a:r>
              <a:rPr lang="en-US" sz="1800" spc="6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interpreters</a:t>
            </a:r>
            <a:r>
              <a:rPr lang="en-US" sz="1800" spc="-37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did</a:t>
            </a:r>
            <a:r>
              <a:rPr lang="en-US" sz="1800" spc="1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their</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work in</a:t>
            </a:r>
            <a:r>
              <a:rPr lang="en-US" sz="1800" spc="-1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cabins.</a:t>
            </a:r>
          </a:p>
          <a:p>
            <a:pPr marL="95885" marR="73025" indent="444500" algn="just">
              <a:lnSpc>
                <a:spcPct val="100000"/>
              </a:lnSpc>
              <a:spcAft>
                <a:spcPts val="0"/>
              </a:spcAft>
            </a:pPr>
            <a:r>
              <a:rPr lang="en-US" sz="1800" dirty="0">
                <a:effectLst/>
                <a:latin typeface="Times New Roman" panose="02020603050405020304" pitchFamily="18" charset="0"/>
                <a:ea typeface="Times New Roman" panose="02020603050405020304" pitchFamily="18" charset="0"/>
              </a:rPr>
              <a:t>In</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advanced</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countries</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like</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America,</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Britain</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and</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France,</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simultaneous interpretation is a</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very serious business. It requires</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highly skilled people. Interpreters generally stay in a booth where</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they</a:t>
            </a:r>
            <a:r>
              <a:rPr lang="en-US" sz="1800" spc="12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can</a:t>
            </a:r>
            <a:r>
              <a:rPr lang="en-US" sz="1800" spc="14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work</a:t>
            </a:r>
            <a:r>
              <a:rPr lang="en-US" sz="1800" spc="15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undisturbed.</a:t>
            </a:r>
            <a:r>
              <a:rPr lang="en-US" sz="1800" spc="12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They</a:t>
            </a:r>
            <a:r>
              <a:rPr lang="en-US" sz="1800" spc="14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work</a:t>
            </a:r>
            <a:r>
              <a:rPr lang="en-US" sz="1800" spc="15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on</a:t>
            </a:r>
            <a:r>
              <a:rPr lang="en-US" sz="1800" spc="14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the</a:t>
            </a:r>
            <a:r>
              <a:rPr lang="en-US" sz="1800" spc="16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message,</a:t>
            </a:r>
            <a:r>
              <a:rPr lang="en-US" sz="1800" spc="14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bit</a:t>
            </a:r>
            <a:r>
              <a:rPr lang="en-US" sz="1800" spc="14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by</a:t>
            </a:r>
            <a:r>
              <a:rPr lang="en-US" sz="1800" spc="13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bit,</a:t>
            </a:r>
            <a:r>
              <a:rPr lang="en-US" sz="1800" spc="-37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as the speaker goes on, for the benefit of those who need to wear a</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headphone to understand.</a:t>
            </a:r>
          </a:p>
          <a:p>
            <a:endParaRPr lang="en-US" dirty="0"/>
          </a:p>
        </p:txBody>
      </p:sp>
    </p:spTree>
    <p:extLst>
      <p:ext uri="{BB962C8B-B14F-4D97-AF65-F5344CB8AC3E}">
        <p14:creationId xmlns:p14="http://schemas.microsoft.com/office/powerpoint/2010/main" val="342150180"/>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9E96F-3930-59AC-ED7E-50F44AD860F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8F01698-76F2-705F-0D7C-17A93E6012CD}"/>
              </a:ext>
            </a:extLst>
          </p:cNvPr>
          <p:cNvSpPr>
            <a:spLocks noGrp="1"/>
          </p:cNvSpPr>
          <p:nvPr>
            <p:ph idx="1"/>
          </p:nvPr>
        </p:nvSpPr>
        <p:spPr/>
        <p:txBody>
          <a:bodyPr/>
          <a:lstStyle/>
          <a:p>
            <a:r>
              <a:rPr lang="en-US" sz="1800" dirty="0">
                <a:effectLst/>
                <a:latin typeface="Times New Roman" panose="02020603050405020304" pitchFamily="18" charset="0"/>
                <a:ea typeface="Times New Roman" panose="02020603050405020304" pitchFamily="18" charset="0"/>
              </a:rPr>
              <a:t>2-Consecutive</a:t>
            </a:r>
            <a:r>
              <a:rPr lang="en-US" sz="1800" spc="1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Interpretation</a:t>
            </a:r>
          </a:p>
          <a:p>
            <a:pPr marL="95885" marR="109855" indent="444500" algn="just">
              <a:lnSpc>
                <a:spcPct val="101000"/>
              </a:lnSpc>
              <a:spcAft>
                <a:spcPts val="0"/>
              </a:spcAft>
              <a:tabLst>
                <a:tab pos="838200" algn="l"/>
                <a:tab pos="1134110" algn="l"/>
                <a:tab pos="1738630" algn="l"/>
                <a:tab pos="2383790" algn="l"/>
                <a:tab pos="2717165" algn="l"/>
                <a:tab pos="3025140" algn="l"/>
                <a:tab pos="3445510" algn="l"/>
                <a:tab pos="4001770" algn="l"/>
                <a:tab pos="5128260" algn="l"/>
              </a:tabLst>
            </a:pPr>
            <a:r>
              <a:rPr lang="en-US" sz="1800" dirty="0">
                <a:effectLst/>
                <a:latin typeface="Times New Roman" panose="02020603050405020304" pitchFamily="18" charset="0"/>
                <a:ea typeface="Times New Roman" panose="02020603050405020304" pitchFamily="18" charset="0"/>
              </a:rPr>
              <a:t>In</a:t>
            </a:r>
            <a:r>
              <a:rPr lang="en-US" sz="1800" spc="5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consecutive</a:t>
            </a:r>
            <a:r>
              <a:rPr lang="en-US" sz="1800" spc="6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interpretation,</a:t>
            </a:r>
            <a:r>
              <a:rPr lang="en-US" sz="1800" spc="6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the</a:t>
            </a:r>
            <a:r>
              <a:rPr lang="en-US" sz="1800" spc="4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interpreter</a:t>
            </a:r>
            <a:r>
              <a:rPr lang="en-US" sz="1800" spc="5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waits</a:t>
            </a:r>
            <a:r>
              <a:rPr lang="en-US" sz="1800" spc="3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for</a:t>
            </a:r>
            <a:r>
              <a:rPr lang="en-US" sz="1800" spc="4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the</a:t>
            </a:r>
            <a:r>
              <a:rPr lang="en-US" sz="1800" spc="-37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speaker to</a:t>
            </a:r>
            <a:r>
              <a:rPr lang="en-US" sz="1800" dirty="0">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finish</a:t>
            </a:r>
            <a:r>
              <a:rPr lang="en-US" sz="1800" dirty="0">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before</a:t>
            </a:r>
            <a:r>
              <a:rPr lang="en-US" sz="1800" dirty="0">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he</a:t>
            </a:r>
            <a:r>
              <a:rPr lang="en-US" sz="1800" dirty="0">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or</a:t>
            </a:r>
            <a:r>
              <a:rPr lang="en-US" sz="1800" dirty="0">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she</a:t>
            </a:r>
            <a:r>
              <a:rPr lang="en-US" sz="1800" dirty="0">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starts</a:t>
            </a:r>
            <a:r>
              <a:rPr lang="en-US" sz="1800" dirty="0">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interpreting. The interpreter starts after a good “chunk” of the message is given or</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waits till the end of the whole message. The waiting interval could</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range from one to fifteen or even</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thirty</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minutes. In some very formal situations, the speaker is obliged to stop at specific intervals</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to</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allow the interpreter to</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do</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his/her</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work. This</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is</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to</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avoid</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a</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situation</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where</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the</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speaker or orator</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may be</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carried</a:t>
            </a:r>
            <a:r>
              <a:rPr lang="en-US" sz="1800" spc="38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away and</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speak</a:t>
            </a:r>
            <a:r>
              <a:rPr lang="en-US" sz="1800" spc="1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for</a:t>
            </a:r>
            <a:r>
              <a:rPr lang="en-US" sz="1800" spc="-2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too</a:t>
            </a:r>
            <a:r>
              <a:rPr lang="en-US" sz="1800" spc="1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long. He or she normally writes down salient or important points or aid</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memory.</a:t>
            </a:r>
            <a:endParaRPr lang="en-US" dirty="0"/>
          </a:p>
        </p:txBody>
      </p:sp>
    </p:spTree>
    <p:extLst>
      <p:ext uri="{BB962C8B-B14F-4D97-AF65-F5344CB8AC3E}">
        <p14:creationId xmlns:p14="http://schemas.microsoft.com/office/powerpoint/2010/main" val="1268333132"/>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D0EFA67B-9BDB-FA1E-1676-D63118BB6655}"/>
              </a:ext>
            </a:extLst>
          </p:cNvPr>
          <p:cNvSpPr>
            <a:spLocks noGrp="1" noChangeArrowheads="1"/>
          </p:cNvSpPr>
          <p:nvPr>
            <p:ph type="title"/>
          </p:nvPr>
        </p:nvSpPr>
        <p:spPr/>
        <p:txBody>
          <a:bodyPr/>
          <a:lstStyle/>
          <a:p>
            <a:pPr eaLnBrk="1" hangingPunct="1"/>
            <a:r>
              <a:rPr lang="en-US" altLang="en-US">
                <a:solidFill>
                  <a:schemeClr val="tx1"/>
                </a:solidFill>
                <a:cs typeface="Times New Roman" panose="02020603050405020304" pitchFamily="18" charset="0"/>
              </a:rPr>
              <a:t>What is translation?</a:t>
            </a:r>
          </a:p>
        </p:txBody>
      </p:sp>
      <p:sp>
        <p:nvSpPr>
          <p:cNvPr id="7171" name="Rectangle 3">
            <a:extLst>
              <a:ext uri="{FF2B5EF4-FFF2-40B4-BE49-F238E27FC236}">
                <a16:creationId xmlns:a16="http://schemas.microsoft.com/office/drawing/2014/main" id="{99B7D161-A813-2F6F-5BC8-BBB91FE1C1EA}"/>
              </a:ext>
            </a:extLst>
          </p:cNvPr>
          <p:cNvSpPr>
            <a:spLocks noGrp="1" noChangeArrowheads="1"/>
          </p:cNvSpPr>
          <p:nvPr>
            <p:ph idx="1"/>
          </p:nvPr>
        </p:nvSpPr>
        <p:spPr/>
        <p:txBody>
          <a:bodyPr/>
          <a:lstStyle/>
          <a:p>
            <a:pPr eaLnBrk="1" hangingPunct="1"/>
            <a:r>
              <a:rPr lang="en-US" altLang="en-US"/>
              <a:t>C. Translating consists of reproducing in the receptor language the closest natural equivalent of the source language message, first in terms of meaning and secondly in terms of style </a:t>
            </a:r>
          </a:p>
          <a:p>
            <a:pPr eaLnBrk="1" hangingPunct="1"/>
            <a:endParaRPr lang="en-US" altLang="en-US"/>
          </a:p>
        </p:txBody>
      </p:sp>
    </p:spTree>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CCC3B-3A17-AB45-EE5A-9E66985FFD1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7F3C243-7183-3841-73CC-76557B55BBF9}"/>
              </a:ext>
            </a:extLst>
          </p:cNvPr>
          <p:cNvSpPr>
            <a:spLocks noGrp="1"/>
          </p:cNvSpPr>
          <p:nvPr>
            <p:ph idx="1"/>
          </p:nvPr>
        </p:nvSpPr>
        <p:spPr/>
        <p:txBody>
          <a:bodyPr/>
          <a:lstStyle/>
          <a:p>
            <a:pPr marL="95885">
              <a:lnSpc>
                <a:spcPts val="1760"/>
              </a:lnSpc>
              <a:tabLst>
                <a:tab pos="986155" algn="l"/>
              </a:tabLst>
            </a:pPr>
            <a:r>
              <a:rPr lang="en-US" sz="1800" b="1" kern="0" dirty="0">
                <a:effectLst/>
                <a:latin typeface="Times New Roman" panose="02020603050405020304" pitchFamily="18" charset="0"/>
                <a:ea typeface="Times New Roman" panose="02020603050405020304" pitchFamily="18" charset="0"/>
              </a:rPr>
              <a:t>3- Whispered</a:t>
            </a:r>
            <a:r>
              <a:rPr lang="en-US" sz="1800" b="1" kern="0" spc="15" dirty="0">
                <a:effectLst/>
                <a:latin typeface="Times New Roman" panose="02020603050405020304" pitchFamily="18" charset="0"/>
                <a:ea typeface="Times New Roman" panose="02020603050405020304" pitchFamily="18" charset="0"/>
              </a:rPr>
              <a:t> </a:t>
            </a:r>
            <a:r>
              <a:rPr lang="en-US" sz="1800" b="1" kern="0" dirty="0">
                <a:effectLst/>
                <a:latin typeface="Times New Roman" panose="02020603050405020304" pitchFamily="18" charset="0"/>
                <a:ea typeface="Times New Roman" panose="02020603050405020304" pitchFamily="18" charset="0"/>
              </a:rPr>
              <a:t>Interpretation</a:t>
            </a:r>
          </a:p>
          <a:p>
            <a:pPr marL="95885" indent="444500">
              <a:lnSpc>
                <a:spcPct val="100000"/>
              </a:lnSpc>
            </a:pPr>
            <a:r>
              <a:rPr lang="en-US" sz="1800" dirty="0">
                <a:effectLst/>
                <a:latin typeface="Times New Roman" panose="02020603050405020304" pitchFamily="18" charset="0"/>
                <a:ea typeface="Times New Roman" panose="02020603050405020304" pitchFamily="18" charset="0"/>
              </a:rPr>
              <a:t>In</a:t>
            </a:r>
            <a:r>
              <a:rPr lang="en-US" sz="1800" spc="15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this</a:t>
            </a:r>
            <a:r>
              <a:rPr lang="en-US" sz="1800" spc="14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case,</a:t>
            </a:r>
            <a:r>
              <a:rPr lang="en-US" sz="1800" spc="13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the</a:t>
            </a:r>
            <a:r>
              <a:rPr lang="en-US" sz="1800" spc="16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interpreter</a:t>
            </a:r>
            <a:r>
              <a:rPr lang="en-US" sz="1800" spc="16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sits</a:t>
            </a:r>
            <a:r>
              <a:rPr lang="en-US" sz="1800" spc="16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by</a:t>
            </a:r>
            <a:r>
              <a:rPr lang="en-US" sz="1800" spc="16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someone</a:t>
            </a:r>
            <a:r>
              <a:rPr lang="en-US" sz="1800" spc="14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who</a:t>
            </a:r>
            <a:r>
              <a:rPr lang="en-US" sz="1800" spc="16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does</a:t>
            </a:r>
            <a:r>
              <a:rPr lang="en-US" sz="1800" spc="16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not</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understand</a:t>
            </a:r>
            <a:r>
              <a:rPr lang="en-US" sz="1800" spc="24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the</a:t>
            </a:r>
            <a:r>
              <a:rPr lang="en-US" sz="1800" spc="23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language</a:t>
            </a:r>
            <a:r>
              <a:rPr lang="en-US" sz="1800" spc="23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of</a:t>
            </a:r>
            <a:r>
              <a:rPr lang="en-US" sz="1800" spc="23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the</a:t>
            </a:r>
            <a:r>
              <a:rPr lang="en-US" sz="1800" spc="23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speaker.</a:t>
            </a:r>
            <a:r>
              <a:rPr lang="en-US" sz="1800" spc="23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He</a:t>
            </a:r>
            <a:r>
              <a:rPr lang="en-US" sz="1800" spc="22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or</a:t>
            </a:r>
            <a:r>
              <a:rPr lang="en-US" sz="1800" spc="26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she</a:t>
            </a:r>
            <a:r>
              <a:rPr lang="en-US" sz="1800" spc="23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then</a:t>
            </a:r>
            <a:r>
              <a:rPr lang="en-US" sz="1800" spc="24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whispers</a:t>
            </a:r>
            <a:r>
              <a:rPr lang="en-US" sz="1800" spc="-37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into</a:t>
            </a:r>
            <a:r>
              <a:rPr lang="en-US" sz="1800" spc="9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the</a:t>
            </a:r>
            <a:r>
              <a:rPr lang="en-US" sz="1800" spc="7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ear</a:t>
            </a:r>
            <a:r>
              <a:rPr lang="en-US" sz="1800" spc="7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of</a:t>
            </a:r>
            <a:r>
              <a:rPr lang="en-US" sz="1800" spc="8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the</a:t>
            </a:r>
            <a:r>
              <a:rPr lang="en-US" sz="1800" spc="9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person</a:t>
            </a:r>
            <a:r>
              <a:rPr lang="en-US" sz="1800" spc="11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who</a:t>
            </a:r>
            <a:r>
              <a:rPr lang="en-US" sz="1800" spc="9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requires</a:t>
            </a:r>
            <a:r>
              <a:rPr lang="en-US" sz="1800" spc="9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interpretation.</a:t>
            </a:r>
            <a:r>
              <a:rPr lang="en-US" sz="1800" spc="8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This</a:t>
            </a:r>
            <a:r>
              <a:rPr lang="en-US" sz="1800" spc="7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is</a:t>
            </a:r>
            <a:r>
              <a:rPr lang="en-US" sz="1800" spc="9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done</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without gadgets like</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headphone or microphone. In</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French, we</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call</a:t>
            </a:r>
            <a:r>
              <a:rPr lang="en-US" sz="1800" spc="-37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this activity </a:t>
            </a:r>
            <a:r>
              <a:rPr lang="en-US" sz="1800" b="1" dirty="0">
                <a:effectLst/>
                <a:latin typeface="Times New Roman" panose="02020603050405020304" pitchFamily="18" charset="0"/>
                <a:ea typeface="Times New Roman" panose="02020603050405020304" pitchFamily="18" charset="0"/>
              </a:rPr>
              <a:t>le chuchotage</a:t>
            </a:r>
            <a:r>
              <a:rPr lang="en-US" sz="1800" dirty="0">
                <a:effectLst/>
                <a:latin typeface="Times New Roman" panose="02020603050405020304" pitchFamily="18" charset="0"/>
                <a:ea typeface="Times New Roman" panose="02020603050405020304" pitchFamily="18" charset="0"/>
              </a:rPr>
              <a:t>. The interpreter</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may interpret</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for</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more</a:t>
            </a:r>
            <a:r>
              <a:rPr lang="en-US" sz="1800" spc="-37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than</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one person.</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Le chuchotage is</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midway between</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simultaneous</a:t>
            </a:r>
            <a:r>
              <a:rPr lang="en-US" sz="1800" spc="-37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interpretation and consecutive</a:t>
            </a:r>
            <a:r>
              <a:rPr lang="en-US" sz="1800" spc="-1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interpretation.</a:t>
            </a:r>
          </a:p>
          <a:p>
            <a:endParaRPr lang="en-US" dirty="0"/>
          </a:p>
        </p:txBody>
      </p:sp>
    </p:spTree>
    <p:extLst>
      <p:ext uri="{BB962C8B-B14F-4D97-AF65-F5344CB8AC3E}">
        <p14:creationId xmlns:p14="http://schemas.microsoft.com/office/powerpoint/2010/main" val="4246785367"/>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2EFF9-0B1A-BD34-903A-48F0B0A39BC9}"/>
              </a:ext>
            </a:extLst>
          </p:cNvPr>
          <p:cNvSpPr>
            <a:spLocks noGrp="1"/>
          </p:cNvSpPr>
          <p:nvPr>
            <p:ph type="title"/>
          </p:nvPr>
        </p:nvSpPr>
        <p:spPr/>
        <p:txBody>
          <a:bodyPr/>
          <a:lstStyle/>
          <a:p>
            <a:r>
              <a:rPr lang="en-US" sz="4400" dirty="0"/>
              <a:t>Phases of Interpretation</a:t>
            </a:r>
            <a:endParaRPr lang="en-US" dirty="0"/>
          </a:p>
        </p:txBody>
      </p:sp>
      <p:sp>
        <p:nvSpPr>
          <p:cNvPr id="3" name="Content Placeholder 2">
            <a:extLst>
              <a:ext uri="{FF2B5EF4-FFF2-40B4-BE49-F238E27FC236}">
                <a16:creationId xmlns:a16="http://schemas.microsoft.com/office/drawing/2014/main" id="{F35EB240-5702-505B-8F3E-D5A844084BE6}"/>
              </a:ext>
            </a:extLst>
          </p:cNvPr>
          <p:cNvSpPr>
            <a:spLocks noGrp="1"/>
          </p:cNvSpPr>
          <p:nvPr>
            <p:ph idx="1"/>
          </p:nvPr>
        </p:nvSpPr>
        <p:spPr/>
        <p:txBody>
          <a:bodyPr>
            <a:normAutofit fontScale="70000" lnSpcReduction="20000"/>
          </a:bodyPr>
          <a:lstStyle/>
          <a:p>
            <a:pPr marL="914400" lvl="2" indent="0" rtl="0">
              <a:lnSpc>
                <a:spcPts val="1760"/>
              </a:lnSpc>
              <a:buSzPts val="1550"/>
              <a:buNone/>
              <a:tabLst>
                <a:tab pos="540385" algn="l"/>
              </a:tabLst>
            </a:pPr>
            <a:endParaRPr lang="en-US" sz="2800" dirty="0"/>
          </a:p>
          <a:p>
            <a:pPr marL="0" indent="0">
              <a:spcBef>
                <a:spcPts val="45"/>
              </a:spcBef>
              <a:buNone/>
            </a:pPr>
            <a:r>
              <a:rPr lang="en-US" dirty="0"/>
              <a:t> </a:t>
            </a:r>
          </a:p>
          <a:p>
            <a:pPr marL="96520" indent="444500"/>
            <a:r>
              <a:rPr lang="en-US" dirty="0"/>
              <a:t>The term “interpretation” is derived from Latin. It can be divided into three main phases:</a:t>
            </a:r>
          </a:p>
          <a:p>
            <a:pPr marL="1600200" marR="76200" lvl="3" indent="-228600">
              <a:lnSpc>
                <a:spcPct val="100000"/>
              </a:lnSpc>
              <a:buSzPts val="1550"/>
              <a:buFont typeface="Times New Roman" panose="02020603050405020304" pitchFamily="18" charset="0"/>
              <a:buAutoNum type="romanLcParenR"/>
              <a:tabLst>
                <a:tab pos="503555" algn="l"/>
              </a:tabLst>
            </a:pPr>
            <a:r>
              <a:rPr lang="en-US" sz="2800" dirty="0"/>
              <a:t>The listening phase. The interpreter listens attentively to the orator. He then reproduces the same message in a language that is different from that of the orator. The target language (TL) is that of the audience.</a:t>
            </a:r>
          </a:p>
          <a:p>
            <a:pPr marL="1600200" marR="75565" lvl="3" indent="-228600">
              <a:lnSpc>
                <a:spcPct val="100000"/>
              </a:lnSpc>
              <a:buSzPts val="1550"/>
              <a:buFont typeface="Times New Roman" panose="02020603050405020304" pitchFamily="18" charset="0"/>
              <a:buAutoNum type="romanLcParenR"/>
              <a:tabLst>
                <a:tab pos="560070" algn="l"/>
              </a:tabLst>
            </a:pPr>
            <a:r>
              <a:rPr lang="en-US" sz="2800" dirty="0"/>
              <a:t>The comprehension phase. The interpreter has to assimilate or properly understand the message. He cannot interpret what he does not understand. He has to understand the message correctly. A wrong understanding naturally leads to a wrong message.</a:t>
            </a:r>
          </a:p>
          <a:p>
            <a:pPr marL="1600200" marR="112395" lvl="3" indent="-228600">
              <a:lnSpc>
                <a:spcPct val="97000"/>
              </a:lnSpc>
              <a:buSzPts val="1550"/>
              <a:buFont typeface="Times New Roman" panose="02020603050405020304" pitchFamily="18" charset="0"/>
              <a:buAutoNum type="romanLcParenR"/>
              <a:tabLst>
                <a:tab pos="616585" algn="l"/>
                <a:tab pos="1109345" algn="l"/>
                <a:tab pos="2320925" algn="l"/>
                <a:tab pos="2976245" algn="l"/>
                <a:tab pos="3433445" algn="l"/>
                <a:tab pos="4260850" algn="l"/>
                <a:tab pos="4545965" algn="l"/>
              </a:tabLst>
            </a:pPr>
            <a:r>
              <a:rPr lang="en-US" sz="2800" dirty="0"/>
              <a:t>The	re-expression	phase.	The	message	is	reproduced faithfully, precisely and completely.</a:t>
            </a:r>
          </a:p>
          <a:p>
            <a:endParaRPr lang="en-US" dirty="0"/>
          </a:p>
        </p:txBody>
      </p:sp>
    </p:spTree>
    <p:extLst>
      <p:ext uri="{BB962C8B-B14F-4D97-AF65-F5344CB8AC3E}">
        <p14:creationId xmlns:p14="http://schemas.microsoft.com/office/powerpoint/2010/main" val="4094691084"/>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89D9C-A560-8224-D77B-4634906C7519}"/>
              </a:ext>
            </a:extLst>
          </p:cNvPr>
          <p:cNvSpPr>
            <a:spLocks noGrp="1"/>
          </p:cNvSpPr>
          <p:nvPr>
            <p:ph type="title"/>
          </p:nvPr>
        </p:nvSpPr>
        <p:spPr/>
        <p:txBody>
          <a:bodyPr>
            <a:normAutofit fontScale="90000"/>
          </a:bodyPr>
          <a:lstStyle/>
          <a:p>
            <a:r>
              <a:rPr lang="en-US" sz="4400" b="1" kern="0" spc="-5" dirty="0">
                <a:effectLst/>
                <a:latin typeface="Times New Roman" panose="02020603050405020304" pitchFamily="18" charset="0"/>
                <a:ea typeface="Times New Roman" panose="02020603050405020304" pitchFamily="18" charset="0"/>
              </a:rPr>
              <a:t>Differences</a:t>
            </a:r>
            <a:r>
              <a:rPr lang="en-US" sz="4400" b="1" kern="0" spc="10" dirty="0">
                <a:effectLst/>
                <a:latin typeface="Times New Roman" panose="02020603050405020304" pitchFamily="18" charset="0"/>
                <a:ea typeface="Times New Roman" panose="02020603050405020304" pitchFamily="18" charset="0"/>
              </a:rPr>
              <a:t> </a:t>
            </a:r>
            <a:r>
              <a:rPr lang="en-US" sz="4400" b="1" kern="0" spc="-5" dirty="0">
                <a:effectLst/>
                <a:latin typeface="Times New Roman" panose="02020603050405020304" pitchFamily="18" charset="0"/>
                <a:ea typeface="Times New Roman" panose="02020603050405020304" pitchFamily="18" charset="0"/>
              </a:rPr>
              <a:t>between</a:t>
            </a:r>
            <a:r>
              <a:rPr lang="en-US" sz="4400" b="1" kern="0" spc="20" dirty="0">
                <a:effectLst/>
                <a:latin typeface="Times New Roman" panose="02020603050405020304" pitchFamily="18" charset="0"/>
                <a:ea typeface="Times New Roman" panose="02020603050405020304" pitchFamily="18" charset="0"/>
              </a:rPr>
              <a:t> </a:t>
            </a:r>
            <a:r>
              <a:rPr lang="en-US" sz="4400" b="1" kern="0" spc="-5" dirty="0">
                <a:effectLst/>
                <a:latin typeface="Times New Roman" panose="02020603050405020304" pitchFamily="18" charset="0"/>
                <a:ea typeface="Times New Roman" panose="02020603050405020304" pitchFamily="18" charset="0"/>
              </a:rPr>
              <a:t>Translation</a:t>
            </a:r>
            <a:r>
              <a:rPr lang="en-US" sz="4400" b="1" kern="0" spc="10" dirty="0">
                <a:effectLst/>
                <a:latin typeface="Times New Roman" panose="02020603050405020304" pitchFamily="18" charset="0"/>
                <a:ea typeface="Times New Roman" panose="02020603050405020304" pitchFamily="18" charset="0"/>
              </a:rPr>
              <a:t> </a:t>
            </a:r>
            <a:r>
              <a:rPr lang="en-US" sz="4400" b="1" kern="0" spc="-5" dirty="0">
                <a:effectLst/>
                <a:latin typeface="Times New Roman" panose="02020603050405020304" pitchFamily="18" charset="0"/>
                <a:ea typeface="Times New Roman" panose="02020603050405020304" pitchFamily="18" charset="0"/>
              </a:rPr>
              <a:t>and</a:t>
            </a:r>
            <a:r>
              <a:rPr lang="en-US" sz="4400" b="1" kern="0" spc="10" dirty="0">
                <a:effectLst/>
                <a:latin typeface="Times New Roman" panose="02020603050405020304" pitchFamily="18" charset="0"/>
                <a:ea typeface="Times New Roman" panose="02020603050405020304" pitchFamily="18" charset="0"/>
              </a:rPr>
              <a:t> </a:t>
            </a:r>
            <a:r>
              <a:rPr lang="en-US" sz="4400" b="1" kern="0" spc="-5" dirty="0">
                <a:effectLst/>
                <a:latin typeface="Times New Roman" panose="02020603050405020304" pitchFamily="18" charset="0"/>
                <a:ea typeface="Times New Roman" panose="02020603050405020304" pitchFamily="18" charset="0"/>
              </a:rPr>
              <a:t>Interpretation.</a:t>
            </a:r>
            <a:br>
              <a:rPr lang="en-US" sz="4400" b="1" kern="0" spc="-5" dirty="0">
                <a:effectLst/>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377B6B14-69A8-068B-7847-F770B5924EEF}"/>
              </a:ext>
            </a:extLst>
          </p:cNvPr>
          <p:cNvSpPr>
            <a:spLocks noGrp="1"/>
          </p:cNvSpPr>
          <p:nvPr>
            <p:ph idx="1"/>
          </p:nvPr>
        </p:nvSpPr>
        <p:spPr/>
        <p:txBody>
          <a:bodyPr>
            <a:normAutofit fontScale="92500" lnSpcReduction="20000"/>
          </a:bodyPr>
          <a:lstStyle/>
          <a:p>
            <a:pPr marL="96520" marR="74295" indent="444500" algn="just">
              <a:lnSpc>
                <a:spcPct val="100000"/>
              </a:lnSpc>
              <a:spcAft>
                <a:spcPts val="0"/>
              </a:spcAft>
            </a:pPr>
            <a:r>
              <a:rPr lang="en-US" sz="2400" dirty="0">
                <a:effectLst/>
                <a:latin typeface="Times New Roman" panose="02020603050405020304" pitchFamily="18" charset="0"/>
                <a:ea typeface="Times New Roman" panose="02020603050405020304" pitchFamily="18" charset="0"/>
              </a:rPr>
              <a:t>When you use the word “translation” to mean solely what is</a:t>
            </a:r>
            <a:r>
              <a:rPr lang="en-US" sz="2400" spc="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written,</a:t>
            </a:r>
            <a:r>
              <a:rPr lang="en-US" sz="2400" spc="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you</a:t>
            </a:r>
            <a:r>
              <a:rPr lang="en-US" sz="2400" spc="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can</a:t>
            </a:r>
            <a:r>
              <a:rPr lang="en-US" sz="2400" spc="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distinguish</a:t>
            </a:r>
            <a:r>
              <a:rPr lang="en-US" sz="2400" spc="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it</a:t>
            </a:r>
            <a:r>
              <a:rPr lang="en-US" sz="2400" spc="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from interpretation.</a:t>
            </a:r>
            <a:r>
              <a:rPr lang="en-US" sz="2400" spc="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Some of</a:t>
            </a:r>
            <a:r>
              <a:rPr lang="en-US" sz="2400" spc="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the</a:t>
            </a:r>
            <a:r>
              <a:rPr lang="en-US" sz="2400" spc="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differences</a:t>
            </a:r>
            <a:r>
              <a:rPr lang="en-US" sz="2400" spc="-10"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are</a:t>
            </a:r>
            <a:r>
              <a:rPr lang="en-US" sz="2400" spc="-10"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as</a:t>
            </a:r>
            <a:r>
              <a:rPr lang="en-US" sz="2400" spc="-10"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follows:</a:t>
            </a:r>
          </a:p>
          <a:p>
            <a:pPr marL="342900" lvl="0" indent="-342900" algn="just">
              <a:lnSpc>
                <a:spcPts val="1765"/>
              </a:lnSpc>
              <a:buSzPts val="1550"/>
              <a:buFont typeface="Times New Roman" panose="02020603050405020304" pitchFamily="18" charset="0"/>
              <a:buAutoNum type="arabicPeriod"/>
              <a:tabLst>
                <a:tab pos="538480" algn="l"/>
              </a:tabLst>
            </a:pPr>
            <a:r>
              <a:rPr lang="en-US" sz="2400" dirty="0">
                <a:effectLst/>
                <a:latin typeface="Times New Roman" panose="02020603050405020304" pitchFamily="18" charset="0"/>
                <a:ea typeface="Times New Roman" panose="02020603050405020304" pitchFamily="18" charset="0"/>
              </a:rPr>
              <a:t>The</a:t>
            </a:r>
            <a:r>
              <a:rPr lang="en-US" sz="2400" spc="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translator</a:t>
            </a:r>
            <a:r>
              <a:rPr lang="en-US" sz="2400" spc="3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may</a:t>
            </a:r>
            <a:r>
              <a:rPr lang="en-US" sz="2400" spc="-10"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not</a:t>
            </a:r>
            <a:r>
              <a:rPr lang="en-US" sz="2400" spc="10"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see</a:t>
            </a:r>
            <a:r>
              <a:rPr lang="en-US" sz="2400" spc="-1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the</a:t>
            </a:r>
            <a:r>
              <a:rPr lang="en-US" sz="2400" spc="-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author.</a:t>
            </a:r>
          </a:p>
          <a:p>
            <a:pPr marL="342900" lvl="0" indent="-342900" algn="just">
              <a:lnSpc>
                <a:spcPts val="1780"/>
              </a:lnSpc>
              <a:buSzPts val="1550"/>
              <a:buFont typeface="Times New Roman" panose="02020603050405020304" pitchFamily="18" charset="0"/>
              <a:buAutoNum type="arabicPeriod"/>
              <a:tabLst>
                <a:tab pos="538480" algn="l"/>
              </a:tabLst>
            </a:pPr>
            <a:r>
              <a:rPr lang="en-US" sz="2400" dirty="0">
                <a:effectLst/>
                <a:latin typeface="Times New Roman" panose="02020603050405020304" pitchFamily="18" charset="0"/>
                <a:ea typeface="Times New Roman" panose="02020603050405020304" pitchFamily="18" charset="0"/>
              </a:rPr>
              <a:t>The</a:t>
            </a:r>
            <a:r>
              <a:rPr lang="en-US" sz="2400" spc="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work</a:t>
            </a:r>
            <a:r>
              <a:rPr lang="en-US" sz="2400" spc="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to</a:t>
            </a:r>
            <a:r>
              <a:rPr lang="en-US" sz="2400" spc="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be</a:t>
            </a:r>
            <a:r>
              <a:rPr lang="en-US" sz="2400" spc="20"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translated</a:t>
            </a:r>
            <a:r>
              <a:rPr lang="en-US" sz="2400" spc="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is</a:t>
            </a:r>
            <a:r>
              <a:rPr lang="en-US" sz="2400" spc="-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in</a:t>
            </a:r>
            <a:r>
              <a:rPr lang="en-US" sz="2400" spc="-10"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written</a:t>
            </a:r>
            <a:r>
              <a:rPr lang="en-US" sz="2400" spc="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form.</a:t>
            </a:r>
          </a:p>
          <a:p>
            <a:pPr marL="342900" marR="114300" lvl="0" indent="-342900" algn="just">
              <a:lnSpc>
                <a:spcPct val="100000"/>
              </a:lnSpc>
              <a:spcBef>
                <a:spcPts val="5"/>
              </a:spcBef>
              <a:spcAft>
                <a:spcPts val="0"/>
              </a:spcAft>
              <a:buSzPts val="1550"/>
              <a:buFont typeface="Times New Roman" panose="02020603050405020304" pitchFamily="18" charset="0"/>
              <a:buAutoNum type="arabicPeriod"/>
              <a:tabLst>
                <a:tab pos="538480" algn="l"/>
              </a:tabLst>
            </a:pPr>
            <a:r>
              <a:rPr lang="en-US" sz="2400" dirty="0">
                <a:effectLst/>
                <a:latin typeface="Times New Roman" panose="02020603050405020304" pitchFamily="18" charset="0"/>
                <a:ea typeface="Times New Roman" panose="02020603050405020304" pitchFamily="18" charset="0"/>
              </a:rPr>
              <a:t>In almost all cases, the original work and the translation are</a:t>
            </a:r>
            <a:r>
              <a:rPr lang="en-US" sz="2400" spc="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produced at</a:t>
            </a:r>
            <a:r>
              <a:rPr lang="en-US" sz="2400" spc="-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different</a:t>
            </a:r>
            <a:r>
              <a:rPr lang="en-US" sz="2400" spc="-20"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times.</a:t>
            </a:r>
          </a:p>
          <a:p>
            <a:pPr marL="96520" indent="444500" algn="just">
              <a:lnSpc>
                <a:spcPct val="100000"/>
              </a:lnSpc>
            </a:pPr>
            <a:r>
              <a:rPr lang="en-US" sz="2400" dirty="0">
                <a:effectLst/>
                <a:latin typeface="Times New Roman" panose="02020603050405020304" pitchFamily="18" charset="0"/>
                <a:ea typeface="Times New Roman" panose="02020603050405020304" pitchFamily="18" charset="0"/>
              </a:rPr>
              <a:t>On the</a:t>
            </a:r>
            <a:r>
              <a:rPr lang="en-US" sz="2400" spc="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other</a:t>
            </a:r>
            <a:r>
              <a:rPr lang="en-US" sz="2400" spc="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hand, the</a:t>
            </a:r>
            <a:r>
              <a:rPr lang="en-US" sz="2400" spc="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interpreter</a:t>
            </a:r>
            <a:r>
              <a:rPr lang="en-US" sz="2400" spc="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sees</a:t>
            </a:r>
            <a:r>
              <a:rPr lang="en-US" sz="2400" spc="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the</a:t>
            </a:r>
            <a:r>
              <a:rPr lang="en-US" sz="2400" spc="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speaker.</a:t>
            </a:r>
            <a:r>
              <a:rPr lang="en-US" sz="2400" spc="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He</a:t>
            </a:r>
            <a:r>
              <a:rPr lang="en-US" sz="2400" spc="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is</a:t>
            </a:r>
            <a:r>
              <a:rPr lang="en-US" sz="2400" spc="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present</a:t>
            </a:r>
            <a:r>
              <a:rPr lang="en-US" sz="2400" spc="130"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while</a:t>
            </a:r>
            <a:r>
              <a:rPr lang="en-US" sz="2400" spc="14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the</a:t>
            </a:r>
            <a:r>
              <a:rPr lang="en-US" sz="2400" spc="140"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speaker</a:t>
            </a:r>
            <a:r>
              <a:rPr lang="en-US" sz="2400" spc="14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is</a:t>
            </a:r>
            <a:r>
              <a:rPr lang="en-US" sz="2400" spc="12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delivering</a:t>
            </a:r>
            <a:r>
              <a:rPr lang="en-US" sz="2400" spc="150"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his</a:t>
            </a:r>
            <a:r>
              <a:rPr lang="en-US" sz="2400" spc="15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message.</a:t>
            </a:r>
            <a:r>
              <a:rPr lang="en-US" sz="2400" spc="150"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What</a:t>
            </a:r>
            <a:r>
              <a:rPr lang="en-US" sz="2400" spc="13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is</a:t>
            </a:r>
            <a:r>
              <a:rPr lang="en-US" sz="2400" spc="140"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to</a:t>
            </a:r>
            <a:r>
              <a:rPr lang="en-US" sz="2400" spc="150"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be</a:t>
            </a:r>
            <a:r>
              <a:rPr lang="en-US" sz="2400" spc="-370"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interpreted</a:t>
            </a:r>
            <a:r>
              <a:rPr lang="en-US" sz="2400" spc="12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may</a:t>
            </a:r>
            <a:r>
              <a:rPr lang="en-US" sz="2400" spc="6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not</a:t>
            </a:r>
            <a:r>
              <a:rPr lang="en-US" sz="2400" spc="90"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be</a:t>
            </a:r>
            <a:r>
              <a:rPr lang="en-US" sz="2400" spc="80"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written.</a:t>
            </a:r>
            <a:r>
              <a:rPr lang="en-US" sz="2400" spc="100"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It</a:t>
            </a:r>
            <a:r>
              <a:rPr lang="en-US" sz="2400" spc="25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may</a:t>
            </a:r>
            <a:r>
              <a:rPr lang="en-US" sz="2400" spc="230"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be</a:t>
            </a:r>
            <a:r>
              <a:rPr lang="en-US" sz="2400" spc="10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spoken</a:t>
            </a:r>
            <a:r>
              <a:rPr lang="en-US" sz="2400" spc="9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in</a:t>
            </a:r>
            <a:r>
              <a:rPr lang="en-US" sz="2400" spc="90"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the</a:t>
            </a:r>
            <a:r>
              <a:rPr lang="en-US" sz="2400" spc="9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original</a:t>
            </a:r>
            <a:r>
              <a:rPr lang="en-US" sz="2400" spc="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form</a:t>
            </a:r>
            <a:r>
              <a:rPr lang="en-US" sz="2400" spc="8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and</a:t>
            </a:r>
            <a:r>
              <a:rPr lang="en-US" sz="2400" spc="13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it</a:t>
            </a:r>
            <a:r>
              <a:rPr lang="en-US" sz="2400" spc="12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is</a:t>
            </a:r>
            <a:r>
              <a:rPr lang="en-US" sz="2400" spc="11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also</a:t>
            </a:r>
            <a:r>
              <a:rPr lang="en-US" sz="2400" spc="130"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interpreted</a:t>
            </a:r>
            <a:r>
              <a:rPr lang="en-US" sz="2400" spc="13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orally.</a:t>
            </a:r>
            <a:r>
              <a:rPr lang="en-US" sz="2400" spc="12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The</a:t>
            </a:r>
            <a:r>
              <a:rPr lang="en-US" sz="2400" spc="120"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translator</a:t>
            </a:r>
            <a:r>
              <a:rPr lang="en-US" sz="2400" spc="130"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has</a:t>
            </a:r>
            <a:r>
              <a:rPr lang="en-US" sz="2400" spc="130"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time</a:t>
            </a:r>
            <a:r>
              <a:rPr lang="en-US" sz="2400" spc="11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to</a:t>
            </a:r>
            <a:r>
              <a:rPr lang="en-US" sz="2400" spc="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consult</a:t>
            </a:r>
            <a:r>
              <a:rPr lang="en-US" sz="2400" spc="60"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dictionaries</a:t>
            </a:r>
            <a:r>
              <a:rPr lang="en-US" sz="2400" spc="60"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and</a:t>
            </a:r>
            <a:r>
              <a:rPr lang="en-US" sz="2400" spc="80"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other</a:t>
            </a:r>
            <a:r>
              <a:rPr lang="en-US" sz="2400" spc="6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documents</a:t>
            </a:r>
            <a:r>
              <a:rPr lang="en-US" sz="2400" spc="50"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in</a:t>
            </a:r>
            <a:r>
              <a:rPr lang="en-US" sz="2400" spc="70"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the</a:t>
            </a:r>
            <a:r>
              <a:rPr lang="en-US" sz="2400" spc="70"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course</a:t>
            </a:r>
            <a:r>
              <a:rPr lang="en-US" sz="2400" spc="70"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of</a:t>
            </a:r>
            <a:r>
              <a:rPr lang="en-US" sz="2400" spc="60"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his</a:t>
            </a:r>
            <a:r>
              <a:rPr lang="en-US" sz="2400" spc="60"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work.</a:t>
            </a:r>
            <a:r>
              <a:rPr lang="en-US" sz="2400" spc="-370"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The</a:t>
            </a:r>
            <a:r>
              <a:rPr lang="en-US" sz="2400" spc="6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interpreters</a:t>
            </a:r>
            <a:r>
              <a:rPr lang="en-US" sz="2400" spc="60"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cannot</a:t>
            </a:r>
            <a:r>
              <a:rPr lang="en-US" sz="2400" spc="70"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consult</a:t>
            </a:r>
            <a:r>
              <a:rPr lang="en-US" sz="2400" spc="7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while</a:t>
            </a:r>
            <a:r>
              <a:rPr lang="en-US" sz="2400" spc="230"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talking.</a:t>
            </a:r>
            <a:r>
              <a:rPr lang="en-US" sz="2400" spc="6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He</a:t>
            </a:r>
            <a:r>
              <a:rPr lang="en-US" sz="2400" spc="7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can</a:t>
            </a:r>
            <a:r>
              <a:rPr lang="en-US" sz="2400" spc="6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only</a:t>
            </a:r>
            <a:r>
              <a:rPr lang="en-US" sz="2400" spc="70"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do</a:t>
            </a:r>
            <a:r>
              <a:rPr lang="en-US" sz="2400" spc="80"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so</a:t>
            </a:r>
            <a:r>
              <a:rPr lang="en-US" sz="2400" spc="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after</a:t>
            </a:r>
            <a:r>
              <a:rPr lang="en-US" sz="2400" spc="-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the</a:t>
            </a:r>
            <a:r>
              <a:rPr lang="en-US" sz="2400" spc="-10"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work.</a:t>
            </a:r>
          </a:p>
          <a:p>
            <a:endParaRPr lang="en-US" dirty="0"/>
          </a:p>
        </p:txBody>
      </p:sp>
    </p:spTree>
    <p:extLst>
      <p:ext uri="{BB962C8B-B14F-4D97-AF65-F5344CB8AC3E}">
        <p14:creationId xmlns:p14="http://schemas.microsoft.com/office/powerpoint/2010/main" val="3666061405"/>
      </p:ext>
    </p:extLst>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CACB9-167B-1F71-B96F-26B34BB8522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A2EE3AC5-322B-2BFB-46DB-09DD7FC87BC1}"/>
              </a:ext>
            </a:extLst>
          </p:cNvPr>
          <p:cNvSpPr>
            <a:spLocks noGrp="1"/>
          </p:cNvSpPr>
          <p:nvPr>
            <p:ph idx="1"/>
          </p:nvPr>
        </p:nvSpPr>
        <p:spPr/>
        <p:txBody>
          <a:bodyPr>
            <a:normAutofit/>
          </a:bodyPr>
          <a:lstStyle/>
          <a:p>
            <a:r>
              <a:rPr lang="en-GB" sz="5400" dirty="0">
                <a:latin typeface="Times New Roman" panose="02020603050405020304" pitchFamily="18" charset="0"/>
                <a:cs typeface="Times New Roman" panose="02020603050405020304" pitchFamily="18" charset="0"/>
              </a:rPr>
              <a:t>Types of Competences Required for being a Professional Translator</a:t>
            </a:r>
            <a:endParaRPr lang="en-US"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5771062"/>
      </p:ext>
    </p:extLst>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1. Linguistic competence</a:t>
            </a:r>
            <a:endParaRPr lang="ar-IQ" dirty="0"/>
          </a:p>
        </p:txBody>
      </p:sp>
      <p:sp>
        <p:nvSpPr>
          <p:cNvPr id="3" name="Content Placeholder 2"/>
          <p:cNvSpPr>
            <a:spLocks noGrp="1"/>
          </p:cNvSpPr>
          <p:nvPr>
            <p:ph idx="1"/>
          </p:nvPr>
        </p:nvSpPr>
        <p:spPr/>
        <p:txBody>
          <a:bodyPr>
            <a:normAutofit lnSpcReduction="10000"/>
          </a:bodyPr>
          <a:lstStyle/>
          <a:p>
            <a:pPr algn="l" rtl="0"/>
            <a:r>
              <a:rPr lang="en-US" dirty="0"/>
              <a:t>This grammar encompasses a finite system of principles and set of rules on phonology, syntax and morphology. However, The Translator is more than an ordinary language</a:t>
            </a:r>
          </a:p>
          <a:p>
            <a:pPr algn="l" rtl="0"/>
            <a:r>
              <a:rPr lang="en-US" dirty="0"/>
              <a:t>user. The translator as a special user of languages may</a:t>
            </a:r>
          </a:p>
          <a:p>
            <a:pPr algn="l" rtl="0"/>
            <a:r>
              <a:rPr lang="en-US" dirty="0"/>
              <a:t>find this knowledge of a limited set of rules governing the</a:t>
            </a:r>
          </a:p>
          <a:p>
            <a:pPr algn="l" rtl="0"/>
            <a:r>
              <a:rPr lang="en-US" dirty="0"/>
              <a:t>language not sufficient to translate. He may require</a:t>
            </a:r>
          </a:p>
          <a:p>
            <a:pPr algn="l" rtl="0"/>
            <a:r>
              <a:rPr lang="en-US" dirty="0"/>
              <a:t>additional knowledge which might enable him to understand the characteristics of the language involved and might provide him with adequate linguistic means to accomplish his task.</a:t>
            </a:r>
            <a:endParaRPr lang="ar-IQ" dirty="0"/>
          </a:p>
        </p:txBody>
      </p:sp>
    </p:spTree>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2. Comprehension competence</a:t>
            </a:r>
            <a:endParaRPr lang="ar-IQ" dirty="0"/>
          </a:p>
        </p:txBody>
      </p:sp>
      <p:sp>
        <p:nvSpPr>
          <p:cNvPr id="3" name="Content Placeholder 2"/>
          <p:cNvSpPr>
            <a:spLocks noGrp="1"/>
          </p:cNvSpPr>
          <p:nvPr>
            <p:ph idx="1"/>
          </p:nvPr>
        </p:nvSpPr>
        <p:spPr/>
        <p:txBody>
          <a:bodyPr>
            <a:normAutofit fontScale="62500" lnSpcReduction="20000"/>
          </a:bodyPr>
          <a:lstStyle/>
          <a:p>
            <a:pPr algn="l" rtl="0"/>
            <a:r>
              <a:rPr lang="en-US" dirty="0"/>
              <a:t>Comprehension competence is the ability to </a:t>
            </a:r>
            <a:r>
              <a:rPr lang="en-US" dirty="0" err="1"/>
              <a:t>analyse</a:t>
            </a:r>
            <a:r>
              <a:rPr lang="en-US" dirty="0"/>
              <a:t> a text semantically and pragmatically. The translator must be able to extract information from the text, understand and interpret it. However, much of the information required in understanding a text is drawn from the language user‘s general knowledge. As Van </a:t>
            </a:r>
            <a:r>
              <a:rPr lang="en-US" dirty="0" err="1"/>
              <a:t>Dijk</a:t>
            </a:r>
            <a:r>
              <a:rPr lang="en-US" dirty="0"/>
              <a:t> and </a:t>
            </a:r>
            <a:r>
              <a:rPr lang="en-US" dirty="0" err="1"/>
              <a:t>Kintsh</a:t>
            </a:r>
            <a:r>
              <a:rPr lang="en-US" dirty="0"/>
              <a:t> (1983,42) put it:</a:t>
            </a:r>
          </a:p>
          <a:p>
            <a:pPr algn="l" rtl="0"/>
            <a:endParaRPr lang="en-US" dirty="0"/>
          </a:p>
          <a:p>
            <a:pPr algn="l" rtl="0"/>
            <a:r>
              <a:rPr lang="en-US" dirty="0"/>
              <a:t>" During comprehension readers pull out from their</a:t>
            </a:r>
          </a:p>
          <a:p>
            <a:pPr algn="l" rtl="0"/>
            <a:r>
              <a:rPr lang="en-US" dirty="0"/>
              <a:t>general store of knowledge some particular packet of</a:t>
            </a:r>
          </a:p>
          <a:p>
            <a:pPr algn="l" rtl="0"/>
            <a:r>
              <a:rPr lang="en-US" dirty="0"/>
              <a:t>knowledge and use it to provide a framework for the</a:t>
            </a:r>
          </a:p>
          <a:p>
            <a:pPr algn="l" rtl="0"/>
            <a:r>
              <a:rPr lang="en-US" dirty="0"/>
              <a:t>text they are reading".</a:t>
            </a:r>
          </a:p>
          <a:p>
            <a:pPr algn="l" rtl="0"/>
            <a:endParaRPr lang="en-US" dirty="0"/>
          </a:p>
          <a:p>
            <a:pPr algn="l" rtl="0"/>
            <a:r>
              <a:rPr lang="en-US" dirty="0"/>
              <a:t>This store of knowledge is embodied in the translator's</a:t>
            </a:r>
          </a:p>
          <a:p>
            <a:pPr algn="l" rtl="0"/>
            <a:r>
              <a:rPr lang="en-US" dirty="0"/>
              <a:t>encyclopedic knowledge.</a:t>
            </a:r>
          </a:p>
          <a:p>
            <a:pPr algn="l" rtl="0">
              <a:buNone/>
            </a:pPr>
            <a:endParaRPr lang="ar-IQ" dirty="0"/>
          </a:p>
        </p:txBody>
      </p:sp>
    </p:spTree>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3. Encyclopedic Competence</a:t>
            </a:r>
            <a:endParaRPr lang="ar-IQ" dirty="0"/>
          </a:p>
        </p:txBody>
      </p:sp>
      <p:sp>
        <p:nvSpPr>
          <p:cNvPr id="3" name="Content Placeholder 2"/>
          <p:cNvSpPr>
            <a:spLocks noGrp="1"/>
          </p:cNvSpPr>
          <p:nvPr>
            <p:ph idx="1"/>
          </p:nvPr>
        </p:nvSpPr>
        <p:spPr/>
        <p:txBody>
          <a:bodyPr>
            <a:normAutofit fontScale="92500" lnSpcReduction="20000"/>
          </a:bodyPr>
          <a:lstStyle/>
          <a:p>
            <a:pPr algn="l" rtl="0"/>
            <a:r>
              <a:rPr lang="en-US" dirty="0"/>
              <a:t>By encyclopedic competence we do not mean that the</a:t>
            </a:r>
          </a:p>
          <a:p>
            <a:pPr algn="l" rtl="0"/>
            <a:r>
              <a:rPr lang="en-US" dirty="0"/>
              <a:t>translator should know absolutely everything about anything. However, due to the variety of subject matters with which the translator is confronted, a certain encyclopedic knowledge ( or 'culture </a:t>
            </a:r>
            <a:r>
              <a:rPr lang="en-US" dirty="0" err="1"/>
              <a:t>generale</a:t>
            </a:r>
            <a:r>
              <a:rPr lang="en-US" dirty="0"/>
              <a:t>' ) is needed. When dealing with a specific text, for instance a literary text, the translator has to acquaint himself with the cultural, political, and historical aspects of the text if there are any. That </a:t>
            </a:r>
            <a:r>
              <a:rPr lang="en-US" b="1" dirty="0"/>
              <a:t>is, in short, he must have </a:t>
            </a:r>
            <a:r>
              <a:rPr lang="en-US" b="1" dirty="0" err="1"/>
              <a:t>backgound</a:t>
            </a:r>
            <a:r>
              <a:rPr lang="en-US" b="1" dirty="0"/>
              <a:t> knowledge </a:t>
            </a:r>
            <a:r>
              <a:rPr lang="en-US" dirty="0"/>
              <a:t>concerning the text he sets to translate. The translator of Joseph Conrad's novel 'Heart of Darkness', for example, would need to be familiar with all the facets of Conrad‘s time (political, cultural, etc.) in order to be able to</a:t>
            </a:r>
          </a:p>
          <a:p>
            <a:pPr algn="l" rtl="0"/>
            <a:r>
              <a:rPr lang="en-US" dirty="0"/>
              <a:t>understand the novel and ultimately translate it adequately.</a:t>
            </a:r>
            <a:endParaRPr lang="ar-IQ" dirty="0"/>
          </a:p>
        </p:txBody>
      </p:sp>
    </p:spTree>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normAutofit/>
          </a:bodyPr>
          <a:lstStyle/>
          <a:p>
            <a:pPr algn="l" rtl="0"/>
            <a:r>
              <a:rPr lang="en-US" dirty="0"/>
              <a:t>A full understanding of a source language text depends on the translator's comprehension competence and his encyclopedic competence. It is the interaction between the SL text and the translator‘s comprehension and encyclopedic competence which determines the understanding and </a:t>
            </a:r>
            <a:r>
              <a:rPr lang="en-US" dirty="0" err="1"/>
              <a:t>iterpretation</a:t>
            </a:r>
            <a:r>
              <a:rPr lang="en-US" dirty="0"/>
              <a:t> of the text. In other words, as De </a:t>
            </a:r>
            <a:r>
              <a:rPr lang="en-US" dirty="0" err="1"/>
              <a:t>Beaugrande</a:t>
            </a:r>
            <a:r>
              <a:rPr lang="en-US" dirty="0"/>
              <a:t> and Dressler (1981,6) suggest:</a:t>
            </a:r>
          </a:p>
          <a:p>
            <a:pPr algn="l"/>
            <a:r>
              <a:rPr lang="en-US" dirty="0"/>
              <a:t>"A text does not make sense by itself, but rather by</a:t>
            </a:r>
          </a:p>
          <a:p>
            <a:pPr algn="l"/>
            <a:r>
              <a:rPr lang="en-US" dirty="0"/>
              <a:t>the interaction of text—presented knowledge with</a:t>
            </a:r>
          </a:p>
          <a:p>
            <a:pPr algn="l" rtl="0"/>
            <a:r>
              <a:rPr lang="en-US" dirty="0" err="1"/>
              <a:t>peolpe's</a:t>
            </a:r>
            <a:r>
              <a:rPr lang="en-US" dirty="0"/>
              <a:t> stored knowledge of the world".</a:t>
            </a:r>
            <a:endParaRPr lang="ar-IQ" dirty="0"/>
          </a:p>
        </p:txBody>
      </p:sp>
    </p:spTree>
  </p:cSld>
  <p:clrMapOvr>
    <a:masterClrMapping/>
  </p:clrMapOvr>
  <p:transition spd="slow">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a:t>
            </a:r>
            <a:r>
              <a:rPr lang="en-US" b="1" dirty="0" err="1"/>
              <a:t>Reexpression</a:t>
            </a:r>
            <a:r>
              <a:rPr lang="en-US" b="1" dirty="0"/>
              <a:t> Competence</a:t>
            </a:r>
            <a:endParaRPr lang="ar-IQ" dirty="0"/>
          </a:p>
        </p:txBody>
      </p:sp>
      <p:sp>
        <p:nvSpPr>
          <p:cNvPr id="3" name="Content Placeholder 2"/>
          <p:cNvSpPr>
            <a:spLocks noGrp="1"/>
          </p:cNvSpPr>
          <p:nvPr>
            <p:ph idx="1"/>
          </p:nvPr>
        </p:nvSpPr>
        <p:spPr/>
        <p:txBody>
          <a:bodyPr>
            <a:normAutofit fontScale="40000" lnSpcReduction="20000"/>
          </a:bodyPr>
          <a:lstStyle/>
          <a:p>
            <a:pPr algn="l" rtl="0"/>
            <a:r>
              <a:rPr lang="en-US" dirty="0"/>
              <a:t>A fourth important level of the translator's competence is</a:t>
            </a:r>
          </a:p>
          <a:p>
            <a:pPr algn="l" rtl="0"/>
            <a:r>
              <a:rPr lang="en-US" dirty="0"/>
              <a:t>that of </a:t>
            </a:r>
            <a:r>
              <a:rPr lang="en-US" dirty="0" err="1"/>
              <a:t>reexpression</a:t>
            </a:r>
            <a:r>
              <a:rPr lang="en-US" dirty="0"/>
              <a:t> without it translation is</a:t>
            </a:r>
          </a:p>
          <a:p>
            <a:pPr algn="l" rtl="0"/>
            <a:r>
              <a:rPr lang="en-US" dirty="0"/>
              <a:t>inconceivable. Possessing a linguistic, encyclopedic, and</a:t>
            </a:r>
          </a:p>
          <a:p>
            <a:pPr algn="l" rtl="0"/>
            <a:r>
              <a:rPr lang="en-US" dirty="0"/>
              <a:t>comprehension competence is not sufficient to translate.</a:t>
            </a:r>
          </a:p>
          <a:p>
            <a:pPr algn="l" rtl="0"/>
            <a:r>
              <a:rPr lang="en-US" dirty="0"/>
              <a:t>The translator should be able to </a:t>
            </a:r>
            <a:r>
              <a:rPr lang="en-US" dirty="0" err="1"/>
              <a:t>reexpress</a:t>
            </a:r>
            <a:r>
              <a:rPr lang="en-US" dirty="0"/>
              <a:t> the SL message</a:t>
            </a:r>
          </a:p>
          <a:p>
            <a:pPr algn="l" rtl="0"/>
            <a:r>
              <a:rPr lang="en-US" dirty="0"/>
              <a:t>into the target language. That </a:t>
            </a:r>
            <a:r>
              <a:rPr lang="en-US" b="1" dirty="0"/>
              <a:t>is, in addition to his 'SLT</a:t>
            </a:r>
          </a:p>
          <a:p>
            <a:pPr algn="l" rtl="0"/>
            <a:r>
              <a:rPr lang="en-US" dirty="0"/>
              <a:t>analytical competence' (see: Wilss,1982,118) as represented</a:t>
            </a:r>
          </a:p>
          <a:p>
            <a:pPr algn="l" rtl="0"/>
            <a:r>
              <a:rPr lang="en-US" dirty="0"/>
              <a:t>by the linguistic, encyclopedic, and comprehension</a:t>
            </a:r>
          </a:p>
          <a:p>
            <a:pPr algn="l" rtl="0"/>
            <a:r>
              <a:rPr lang="en-US" dirty="0"/>
              <a:t>competence, the translator must have a . TLT reproductive</a:t>
            </a:r>
          </a:p>
          <a:p>
            <a:pPr algn="l" rtl="0"/>
            <a:r>
              <a:rPr lang="en-US" dirty="0"/>
              <a:t>competence'. He must possess specific abilities and</a:t>
            </a:r>
          </a:p>
          <a:p>
            <a:pPr algn="l" rtl="0"/>
            <a:r>
              <a:rPr lang="en-US" dirty="0"/>
              <a:t>strategies for TLT synthesis. The </a:t>
            </a:r>
            <a:r>
              <a:rPr lang="en-US" dirty="0" err="1"/>
              <a:t>reexpression</a:t>
            </a:r>
            <a:r>
              <a:rPr lang="en-US" dirty="0"/>
              <a:t> competence,</a:t>
            </a:r>
          </a:p>
          <a:p>
            <a:pPr algn="l" rtl="0"/>
            <a:r>
              <a:rPr lang="en-US" dirty="0"/>
              <a:t>thus, represents the translator's ability to reformulate SL</a:t>
            </a:r>
          </a:p>
          <a:p>
            <a:pPr algn="l" rtl="0"/>
            <a:r>
              <a:rPr lang="en-US" dirty="0"/>
              <a:t>messages into TL in accordance with TL conventions and</a:t>
            </a:r>
          </a:p>
          <a:p>
            <a:pPr algn="l" rtl="0"/>
            <a:r>
              <a:rPr lang="en-US" dirty="0"/>
              <a:t>rules.</a:t>
            </a:r>
            <a:endParaRPr lang="ar-IQ" dirty="0"/>
          </a:p>
        </p:txBody>
      </p:sp>
    </p:spTree>
  </p:cSld>
  <p:clrMapOvr>
    <a:masterClrMapping/>
  </p:clrMapOvr>
  <p:transition spd="slow">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74932-09A0-EAFF-2710-F7115E3BEF90}"/>
              </a:ext>
            </a:extLst>
          </p:cNvPr>
          <p:cNvSpPr>
            <a:spLocks noGrp="1"/>
          </p:cNvSpPr>
          <p:nvPr>
            <p:ph type="title"/>
          </p:nvPr>
        </p:nvSpPr>
        <p:spPr/>
        <p:txBody>
          <a:bodyPr>
            <a:normAutofit fontScale="90000"/>
          </a:bodyPr>
          <a:lstStyle/>
          <a:p>
            <a:r>
              <a:rPr lang="en-US" sz="4400" b="1" dirty="0">
                <a:effectLst/>
                <a:latin typeface="Times New Roman" panose="02020603050405020304" pitchFamily="18" charset="0"/>
                <a:ea typeface="Times New Roman" panose="02020603050405020304" pitchFamily="18" charset="0"/>
              </a:rPr>
              <a:t>TEXT TYPOLOGY</a:t>
            </a:r>
            <a:r>
              <a:rPr lang="en-US" sz="4400" b="1" spc="-5" dirty="0">
                <a:effectLst/>
                <a:latin typeface="Times New Roman" panose="02020603050405020304" pitchFamily="18" charset="0"/>
                <a:ea typeface="Times New Roman" panose="02020603050405020304" pitchFamily="18" charset="0"/>
              </a:rPr>
              <a:t> </a:t>
            </a:r>
            <a:r>
              <a:rPr lang="en-US" sz="4400" b="1" dirty="0">
                <a:effectLst/>
                <a:latin typeface="Times New Roman" panose="02020603050405020304" pitchFamily="18" charset="0"/>
                <a:ea typeface="Times New Roman" panose="02020603050405020304" pitchFamily="18" charset="0"/>
              </a:rPr>
              <a:t>IN TRANSLATION</a:t>
            </a:r>
            <a:endParaRPr lang="en-US" dirty="0"/>
          </a:p>
        </p:txBody>
      </p:sp>
      <p:sp>
        <p:nvSpPr>
          <p:cNvPr id="3" name="Content Placeholder 2">
            <a:extLst>
              <a:ext uri="{FF2B5EF4-FFF2-40B4-BE49-F238E27FC236}">
                <a16:creationId xmlns:a16="http://schemas.microsoft.com/office/drawing/2014/main" id="{B5626655-0B4B-0D02-3364-33D6FAB4CD4C}"/>
              </a:ext>
            </a:extLst>
          </p:cNvPr>
          <p:cNvSpPr>
            <a:spLocks noGrp="1"/>
          </p:cNvSpPr>
          <p:nvPr>
            <p:ph idx="1"/>
          </p:nvPr>
        </p:nvSpPr>
        <p:spPr/>
        <p:txBody>
          <a:bodyPr>
            <a:normAutofit fontScale="92500"/>
          </a:bodyPr>
          <a:lstStyle/>
          <a:p>
            <a:pPr marL="742950" lvl="1" indent="-285750" rtl="0">
              <a:lnSpc>
                <a:spcPts val="1765"/>
              </a:lnSpc>
              <a:buSzPts val="1550"/>
              <a:buFont typeface="Times New Roman" panose="02020603050405020304" pitchFamily="18" charset="0"/>
              <a:buAutoNum type="arabicPeriod"/>
              <a:tabLst>
                <a:tab pos="541655" algn="l"/>
              </a:tabLst>
            </a:pPr>
            <a:r>
              <a:rPr lang="en-GB" dirty="0"/>
              <a:t> </a:t>
            </a:r>
            <a:r>
              <a:rPr lang="en-US" b="1" kern="0" spc="-5" dirty="0">
                <a:effectLst/>
                <a:latin typeface="Times New Roman" panose="02020603050405020304" pitchFamily="18" charset="0"/>
                <a:ea typeface="Times New Roman" panose="02020603050405020304" pitchFamily="18" charset="0"/>
              </a:rPr>
              <a:t>Literary</a:t>
            </a:r>
            <a:r>
              <a:rPr lang="en-US" b="1" kern="0" spc="5" dirty="0">
                <a:effectLst/>
                <a:latin typeface="Times New Roman" panose="02020603050405020304" pitchFamily="18" charset="0"/>
                <a:ea typeface="Times New Roman" panose="02020603050405020304" pitchFamily="18" charset="0"/>
              </a:rPr>
              <a:t> </a:t>
            </a:r>
            <a:r>
              <a:rPr lang="en-US" b="1" kern="0" spc="-5" dirty="0">
                <a:effectLst/>
                <a:latin typeface="Times New Roman" panose="02020603050405020304" pitchFamily="18" charset="0"/>
                <a:ea typeface="Times New Roman" panose="02020603050405020304" pitchFamily="18" charset="0"/>
              </a:rPr>
              <a:t>texts</a:t>
            </a:r>
          </a:p>
          <a:p>
            <a:pPr marL="95885" marR="78740" indent="444500" algn="just">
              <a:lnSpc>
                <a:spcPct val="100000"/>
              </a:lnSpc>
              <a:spcAft>
                <a:spcPts val="0"/>
              </a:spcAft>
            </a:pPr>
            <a:r>
              <a:rPr lang="en-US" sz="2000" dirty="0">
                <a:effectLst/>
                <a:latin typeface="Times New Roman" panose="02020603050405020304" pitchFamily="18" charset="0"/>
                <a:ea typeface="Times New Roman" panose="02020603050405020304" pitchFamily="18" charset="0"/>
              </a:rPr>
              <a:t>Literary</a:t>
            </a:r>
            <a:r>
              <a:rPr lang="en-US" sz="2000" spc="110"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texts</a:t>
            </a:r>
            <a:r>
              <a:rPr lang="en-US" sz="2000" spc="130"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are</a:t>
            </a:r>
            <a:r>
              <a:rPr lang="en-US" sz="2000" spc="130"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texts</a:t>
            </a:r>
            <a:r>
              <a:rPr lang="en-US" sz="2000" spc="115"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relating</a:t>
            </a:r>
            <a:r>
              <a:rPr lang="en-US" sz="2000" spc="140"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to</a:t>
            </a:r>
            <a:r>
              <a:rPr lang="en-US" sz="2000" spc="115"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the</a:t>
            </a:r>
            <a:r>
              <a:rPr lang="en-US" sz="2000" spc="125"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kind</a:t>
            </a:r>
            <a:r>
              <a:rPr lang="en-US" sz="2000" spc="130"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of</a:t>
            </a:r>
            <a:r>
              <a:rPr lang="en-US" sz="2000" spc="125"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words</a:t>
            </a:r>
            <a:r>
              <a:rPr lang="en-US" sz="2000" spc="105"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you</a:t>
            </a:r>
            <a:r>
              <a:rPr lang="en-US" sz="2000" spc="130"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use</a:t>
            </a:r>
            <a:r>
              <a:rPr lang="en-US" sz="2000" spc="5"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in stories and poems. In this group or category, we have in mind</a:t>
            </a:r>
            <a:r>
              <a:rPr lang="en-US" sz="2000" spc="5"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novels,</a:t>
            </a:r>
            <a:r>
              <a:rPr lang="en-US" sz="2000" spc="-5"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short</a:t>
            </a:r>
            <a:r>
              <a:rPr lang="en-US" sz="2000" spc="-5"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stories,</a:t>
            </a:r>
            <a:r>
              <a:rPr lang="en-US" sz="2000" spc="-35"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poems</a:t>
            </a:r>
            <a:r>
              <a:rPr lang="en-US" sz="2000" spc="-10"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and</a:t>
            </a:r>
            <a:r>
              <a:rPr lang="en-US" sz="2000" spc="30"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plays.</a:t>
            </a:r>
          </a:p>
          <a:p>
            <a:pPr marL="541020" algn="just">
              <a:lnSpc>
                <a:spcPts val="1750"/>
              </a:lnSpc>
            </a:pPr>
            <a:r>
              <a:rPr lang="en-US" sz="2000" dirty="0">
                <a:effectLst/>
                <a:latin typeface="Times New Roman" panose="02020603050405020304" pitchFamily="18" charset="0"/>
                <a:ea typeface="Times New Roman" panose="02020603050405020304" pitchFamily="18" charset="0"/>
              </a:rPr>
              <a:t>Literary</a:t>
            </a:r>
            <a:r>
              <a:rPr lang="en-US" sz="2000" spc="65"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texts</a:t>
            </a:r>
            <a:r>
              <a:rPr lang="en-US" sz="2000" spc="70"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are</a:t>
            </a:r>
            <a:r>
              <a:rPr lang="en-US" sz="2000" spc="95"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written</a:t>
            </a:r>
            <a:r>
              <a:rPr lang="en-US" sz="2000" spc="80"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in</a:t>
            </a:r>
            <a:r>
              <a:rPr lang="en-US" sz="2000" spc="90"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form</a:t>
            </a:r>
            <a:r>
              <a:rPr lang="en-US" sz="2000" spc="175"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of</a:t>
            </a:r>
            <a:r>
              <a:rPr lang="en-US" sz="2000" spc="75"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prose,</a:t>
            </a:r>
            <a:r>
              <a:rPr lang="en-US" sz="2000" spc="70"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poetry</a:t>
            </a:r>
            <a:r>
              <a:rPr lang="en-US" sz="2000" spc="65"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or</a:t>
            </a:r>
            <a:r>
              <a:rPr lang="en-US" sz="2000" spc="50"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plays. There is a literary language which may not be common in normal</a:t>
            </a:r>
            <a:r>
              <a:rPr lang="en-US" sz="2000" spc="5"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writing or speech. In poetry, you may talk of rhymes and </a:t>
            </a:r>
            <a:r>
              <a:rPr lang="en-US" sz="2000" dirty="0" err="1">
                <a:effectLst/>
                <a:latin typeface="Times New Roman" panose="02020603050405020304" pitchFamily="18" charset="0"/>
                <a:ea typeface="Times New Roman" panose="02020603050405020304" pitchFamily="18" charset="0"/>
              </a:rPr>
              <a:t>metres</a:t>
            </a:r>
            <a:r>
              <a:rPr lang="en-US" sz="2000" dirty="0">
                <a:effectLst/>
                <a:latin typeface="Times New Roman" panose="02020603050405020304" pitchFamily="18" charset="0"/>
                <a:ea typeface="Times New Roman" panose="02020603050405020304" pitchFamily="18" charset="0"/>
              </a:rPr>
              <a:t>.</a:t>
            </a:r>
            <a:r>
              <a:rPr lang="en-US" sz="2000" spc="5"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Some literary writers like Soyinka may deliberately use flowery</a:t>
            </a:r>
            <a:r>
              <a:rPr lang="en-US" sz="2000" spc="5"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language.</a:t>
            </a:r>
            <a:r>
              <a:rPr lang="en-US" sz="2000" spc="5"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According</a:t>
            </a:r>
            <a:r>
              <a:rPr lang="en-US" sz="2000" spc="5"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to</a:t>
            </a:r>
            <a:r>
              <a:rPr lang="en-US" sz="2000" spc="5" dirty="0">
                <a:effectLst/>
                <a:latin typeface="Times New Roman" panose="02020603050405020304" pitchFamily="18" charset="0"/>
                <a:ea typeface="Times New Roman" panose="02020603050405020304" pitchFamily="18" charset="0"/>
              </a:rPr>
              <a:t> </a:t>
            </a:r>
            <a:r>
              <a:rPr lang="en-US" sz="2000" i="1" dirty="0">
                <a:effectLst/>
                <a:latin typeface="Times New Roman" panose="02020603050405020304" pitchFamily="18" charset="0"/>
                <a:ea typeface="Times New Roman" panose="02020603050405020304" pitchFamily="18" charset="0"/>
              </a:rPr>
              <a:t>Macmillan</a:t>
            </a:r>
            <a:r>
              <a:rPr lang="en-US" sz="2000" i="1" spc="5" dirty="0">
                <a:effectLst/>
                <a:latin typeface="Times New Roman" panose="02020603050405020304" pitchFamily="18" charset="0"/>
                <a:ea typeface="Times New Roman" panose="02020603050405020304" pitchFamily="18" charset="0"/>
              </a:rPr>
              <a:t> </a:t>
            </a:r>
            <a:r>
              <a:rPr lang="en-US" sz="2000" i="1" dirty="0">
                <a:effectLst/>
                <a:latin typeface="Times New Roman" panose="02020603050405020304" pitchFamily="18" charset="0"/>
                <a:ea typeface="Times New Roman" panose="02020603050405020304" pitchFamily="18" charset="0"/>
              </a:rPr>
              <a:t>English</a:t>
            </a:r>
            <a:r>
              <a:rPr lang="en-US" sz="2000" i="1" spc="5" dirty="0">
                <a:effectLst/>
                <a:latin typeface="Times New Roman" panose="02020603050405020304" pitchFamily="18" charset="0"/>
                <a:ea typeface="Times New Roman" panose="02020603050405020304" pitchFamily="18" charset="0"/>
              </a:rPr>
              <a:t> </a:t>
            </a:r>
            <a:r>
              <a:rPr lang="en-US" sz="2000" i="1" dirty="0">
                <a:effectLst/>
                <a:latin typeface="Times New Roman" panose="02020603050405020304" pitchFamily="18" charset="0"/>
                <a:ea typeface="Times New Roman" panose="02020603050405020304" pitchFamily="18" charset="0"/>
              </a:rPr>
              <a:t>Dictionary</a:t>
            </a:r>
            <a:r>
              <a:rPr lang="en-US" sz="2000" i="1" spc="390" dirty="0">
                <a:effectLst/>
                <a:latin typeface="Times New Roman" panose="02020603050405020304" pitchFamily="18" charset="0"/>
                <a:ea typeface="Times New Roman" panose="02020603050405020304" pitchFamily="18" charset="0"/>
              </a:rPr>
              <a:t> </a:t>
            </a:r>
            <a:r>
              <a:rPr lang="en-US" sz="2000" i="1" dirty="0">
                <a:effectLst/>
                <a:latin typeface="Times New Roman" panose="02020603050405020304" pitchFamily="18" charset="0"/>
                <a:ea typeface="Times New Roman" panose="02020603050405020304" pitchFamily="18" charset="0"/>
              </a:rPr>
              <a:t>for</a:t>
            </a:r>
            <a:r>
              <a:rPr lang="en-US" sz="2000" i="1" spc="5" dirty="0">
                <a:effectLst/>
                <a:latin typeface="Times New Roman" panose="02020603050405020304" pitchFamily="18" charset="0"/>
                <a:ea typeface="Times New Roman" panose="02020603050405020304" pitchFamily="18" charset="0"/>
              </a:rPr>
              <a:t> </a:t>
            </a:r>
            <a:r>
              <a:rPr lang="en-US" sz="2000" i="1" dirty="0">
                <a:effectLst/>
                <a:latin typeface="Times New Roman" panose="02020603050405020304" pitchFamily="18" charset="0"/>
                <a:ea typeface="Times New Roman" panose="02020603050405020304" pitchFamily="18" charset="0"/>
              </a:rPr>
              <a:t>Advanced</a:t>
            </a:r>
            <a:r>
              <a:rPr lang="en-US" sz="2000" i="1" spc="5" dirty="0">
                <a:effectLst/>
                <a:latin typeface="Times New Roman" panose="02020603050405020304" pitchFamily="18" charset="0"/>
                <a:ea typeface="Times New Roman" panose="02020603050405020304" pitchFamily="18" charset="0"/>
              </a:rPr>
              <a:t> </a:t>
            </a:r>
            <a:r>
              <a:rPr lang="en-US" sz="2000" i="1" dirty="0">
                <a:effectLst/>
                <a:latin typeface="Times New Roman" panose="02020603050405020304" pitchFamily="18" charset="0"/>
                <a:ea typeface="Times New Roman" panose="02020603050405020304" pitchFamily="18" charset="0"/>
              </a:rPr>
              <a:t>Learners</a:t>
            </a:r>
            <a:r>
              <a:rPr lang="en-US" sz="2000" dirty="0">
                <a:effectLst/>
                <a:latin typeface="Times New Roman" panose="02020603050405020304" pitchFamily="18" charset="0"/>
                <a:ea typeface="Times New Roman" panose="02020603050405020304" pitchFamily="18" charset="0"/>
              </a:rPr>
              <a:t>,</a:t>
            </a:r>
            <a:r>
              <a:rPr lang="en-US" sz="2000" spc="5"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“flowery</a:t>
            </a:r>
            <a:r>
              <a:rPr lang="en-US" sz="2000" spc="5"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language</a:t>
            </a:r>
            <a:r>
              <a:rPr lang="en-US" sz="2000" spc="5"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or</a:t>
            </a:r>
            <a:r>
              <a:rPr lang="en-US" sz="2000" spc="5"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writing</a:t>
            </a:r>
            <a:r>
              <a:rPr lang="en-US" sz="2000" spc="5"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uses</a:t>
            </a:r>
            <a:r>
              <a:rPr lang="en-US" sz="2000" spc="5"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many</a:t>
            </a:r>
            <a:r>
              <a:rPr lang="en-US" sz="2000" spc="5"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complicated words which are intended to make it more attractive”.</a:t>
            </a:r>
            <a:r>
              <a:rPr lang="en-US" sz="2000" spc="5"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This leads us to style. Every author has his own</a:t>
            </a:r>
            <a:r>
              <a:rPr lang="en-US" sz="2000" spc="5"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style.</a:t>
            </a:r>
            <a:r>
              <a:rPr lang="en-US" sz="2000" spc="5"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Chinua</a:t>
            </a:r>
            <a:r>
              <a:rPr lang="en-US" sz="2000" spc="5"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Achebe’s style is different from that of Wole Soyinka or Amos</a:t>
            </a:r>
            <a:r>
              <a:rPr lang="en-US" sz="2000" spc="5"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Tutuola. The style is not the message. It is the way the message is</a:t>
            </a:r>
            <a:r>
              <a:rPr lang="en-US" sz="2000" spc="5"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passed across. Most translators are of the opinion that the</a:t>
            </a:r>
            <a:r>
              <a:rPr lang="en-US" sz="2000" spc="385"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message</a:t>
            </a:r>
            <a:r>
              <a:rPr lang="en-US" sz="2000" spc="5"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is</a:t>
            </a:r>
            <a:r>
              <a:rPr lang="en-US" sz="2000" spc="90"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the</a:t>
            </a:r>
            <a:r>
              <a:rPr lang="en-US" sz="2000" spc="115"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most</a:t>
            </a:r>
            <a:r>
              <a:rPr lang="en-US" sz="2000" spc="85"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important</a:t>
            </a:r>
            <a:r>
              <a:rPr lang="en-US" sz="2000" spc="70"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thing</a:t>
            </a:r>
            <a:r>
              <a:rPr lang="en-US" sz="2000" spc="85"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in</a:t>
            </a:r>
            <a:r>
              <a:rPr lang="en-US" sz="2000" spc="85"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translation.</a:t>
            </a:r>
            <a:r>
              <a:rPr lang="en-US" sz="2000" spc="65"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The</a:t>
            </a:r>
            <a:r>
              <a:rPr lang="en-US" sz="2000" spc="90"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style</a:t>
            </a:r>
            <a:r>
              <a:rPr lang="en-US" sz="2000" spc="100"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is</a:t>
            </a:r>
            <a:r>
              <a:rPr lang="en-US" sz="2000" spc="65"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translated after the message has been translated. In other words, the message</a:t>
            </a:r>
            <a:r>
              <a:rPr lang="en-US" sz="2000" spc="5"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takes precedence over the style.</a:t>
            </a:r>
            <a:endParaRPr lang="en-US" sz="2000" dirty="0"/>
          </a:p>
        </p:txBody>
      </p:sp>
    </p:spTree>
    <p:extLst>
      <p:ext uri="{BB962C8B-B14F-4D97-AF65-F5344CB8AC3E}">
        <p14:creationId xmlns:p14="http://schemas.microsoft.com/office/powerpoint/2010/main" val="1635169320"/>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46A19-1809-B129-FABE-59EFFCB819CC}"/>
              </a:ext>
            </a:extLst>
          </p:cNvPr>
          <p:cNvSpPr>
            <a:spLocks noGrp="1"/>
          </p:cNvSpPr>
          <p:nvPr>
            <p:ph type="title"/>
          </p:nvPr>
        </p:nvSpPr>
        <p:spPr/>
        <p:txBody>
          <a:bodyPr/>
          <a:lstStyle/>
          <a:p>
            <a:r>
              <a:rPr lang="en-GB" dirty="0"/>
              <a:t>   What is Translation</a:t>
            </a:r>
            <a:endParaRPr lang="en-US" dirty="0"/>
          </a:p>
        </p:txBody>
      </p:sp>
      <p:sp>
        <p:nvSpPr>
          <p:cNvPr id="3" name="Content Placeholder 2">
            <a:extLst>
              <a:ext uri="{FF2B5EF4-FFF2-40B4-BE49-F238E27FC236}">
                <a16:creationId xmlns:a16="http://schemas.microsoft.com/office/drawing/2014/main" id="{E93DF9D0-51D2-0476-6637-022280F66EC9}"/>
              </a:ext>
            </a:extLst>
          </p:cNvPr>
          <p:cNvSpPr>
            <a:spLocks noGrp="1"/>
          </p:cNvSpPr>
          <p:nvPr>
            <p:ph idx="1"/>
          </p:nvPr>
        </p:nvSpPr>
        <p:spPr/>
        <p:txBody>
          <a:bodyPr>
            <a:normAutofit lnSpcReduction="10000"/>
          </a:bodyPr>
          <a:lstStyle/>
          <a:p>
            <a:r>
              <a:rPr lang="en-US" dirty="0">
                <a:cs typeface="Times New Roman" pitchFamily="18" charset="0"/>
              </a:rPr>
              <a:t>Translation consists of transferring the meaning of the source language text into the receptor language text.</a:t>
            </a:r>
          </a:p>
          <a:p>
            <a:r>
              <a:rPr lang="en-US" sz="2800" dirty="0">
                <a:solidFill>
                  <a:schemeClr val="tx1"/>
                </a:solidFill>
                <a:cs typeface="Times New Roman" pitchFamily="18" charset="0"/>
              </a:rPr>
              <a:t>What is the goal of a translator?</a:t>
            </a:r>
          </a:p>
          <a:p>
            <a:endParaRPr lang="en-US" dirty="0">
              <a:cs typeface="Times New Roman" pitchFamily="18" charset="0"/>
            </a:endParaRPr>
          </a:p>
          <a:p>
            <a:pPr algn="just"/>
            <a:r>
              <a:rPr lang="en-US" dirty="0">
                <a:cs typeface="Times New Roman" pitchFamily="18" charset="0"/>
              </a:rPr>
              <a:t>The goal of a translator should be to produce a receptor language text (translation), which is idiomatic; that is, one which has the same meaning as the source language but is expressed in the natural form of the receptor language. The meaning, not the form, is retained.</a:t>
            </a:r>
          </a:p>
          <a:p>
            <a:endParaRPr lang="en-US" dirty="0"/>
          </a:p>
        </p:txBody>
      </p:sp>
    </p:spTree>
    <p:extLst>
      <p:ext uri="{BB962C8B-B14F-4D97-AF65-F5344CB8AC3E}">
        <p14:creationId xmlns:p14="http://schemas.microsoft.com/office/powerpoint/2010/main" val="3212487998"/>
      </p:ext>
    </p:extLst>
  </p:cSld>
  <p:clrMapOvr>
    <a:masterClrMapping/>
  </p:clrMapOvr>
  <p:transition spd="slow">
    <p:push di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F20EA-DBB0-DC07-5C8A-01721BDF60B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C26E291-AF4D-5FB6-4F00-C0901DD926AA}"/>
              </a:ext>
            </a:extLst>
          </p:cNvPr>
          <p:cNvSpPr>
            <a:spLocks noGrp="1"/>
          </p:cNvSpPr>
          <p:nvPr>
            <p:ph idx="1"/>
          </p:nvPr>
        </p:nvSpPr>
        <p:spPr/>
        <p:txBody>
          <a:bodyPr/>
          <a:lstStyle/>
          <a:p>
            <a:pPr marL="457200" lvl="1" indent="0" rtl="0">
              <a:lnSpc>
                <a:spcPts val="1765"/>
              </a:lnSpc>
              <a:buSzPts val="1550"/>
              <a:buNone/>
              <a:tabLst>
                <a:tab pos="541020" algn="l"/>
                <a:tab pos="541655" algn="l"/>
              </a:tabLst>
            </a:pPr>
            <a:r>
              <a:rPr lang="en-US" b="1" kern="0" spc="-5" dirty="0">
                <a:latin typeface="Times New Roman" panose="02020603050405020304" pitchFamily="18" charset="0"/>
              </a:rPr>
              <a:t>2. Medical Texts</a:t>
            </a:r>
          </a:p>
          <a:p>
            <a:pPr marL="318770" marR="76835" indent="278765" algn="just">
              <a:spcAft>
                <a:spcPts val="0"/>
              </a:spcAft>
              <a:tabLst>
                <a:tab pos="1283335" algn="l"/>
                <a:tab pos="2047875" algn="l"/>
                <a:tab pos="2604135" algn="l"/>
                <a:tab pos="3148965" algn="l"/>
                <a:tab pos="3531235" algn="l"/>
                <a:tab pos="4408805" algn="l"/>
                <a:tab pos="5126990" algn="l"/>
              </a:tabLst>
            </a:pPr>
            <a:r>
              <a:rPr lang="en-US" sz="2000" dirty="0">
                <a:latin typeface="Times New Roman" panose="02020603050405020304" pitchFamily="18" charset="0"/>
              </a:rPr>
              <a:t>Medical texts are of utmost importance because they have to do with life. Their translations require accuracy. An unfaithful or incorrect translation can cause disaster, a situation which must be avoided. In translating medical texts, make sure you have good dictionaries at hand. Do not, however, be scared in translating medical texts.	They are generally simple. The apparently difficult words have the same roots in English and French. This makes it quite easy to get the equivalents.</a:t>
            </a:r>
          </a:p>
          <a:p>
            <a:endParaRPr lang="en-US" dirty="0"/>
          </a:p>
        </p:txBody>
      </p:sp>
    </p:spTree>
    <p:extLst>
      <p:ext uri="{BB962C8B-B14F-4D97-AF65-F5344CB8AC3E}">
        <p14:creationId xmlns:p14="http://schemas.microsoft.com/office/powerpoint/2010/main" val="2401729984"/>
      </p:ext>
    </p:extLst>
  </p:cSld>
  <p:clrMapOvr>
    <a:masterClrMapping/>
  </p:clrMapOvr>
  <p:transition spd="slow">
    <p:push di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AA741-86FF-DB48-B974-524309054E5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FF0E024-1C03-7D7A-520C-8C68DB4A6E0A}"/>
              </a:ext>
            </a:extLst>
          </p:cNvPr>
          <p:cNvSpPr>
            <a:spLocks noGrp="1"/>
          </p:cNvSpPr>
          <p:nvPr>
            <p:ph idx="1"/>
          </p:nvPr>
        </p:nvSpPr>
        <p:spPr/>
        <p:txBody>
          <a:bodyPr>
            <a:normAutofit/>
          </a:bodyPr>
          <a:lstStyle/>
          <a:p>
            <a:pPr algn="ctr"/>
            <a:r>
              <a:rPr lang="en-GB" sz="6600" dirty="0"/>
              <a:t>Exercises </a:t>
            </a:r>
            <a:endParaRPr lang="en-US" sz="6600" dirty="0"/>
          </a:p>
        </p:txBody>
      </p:sp>
    </p:spTree>
    <p:extLst>
      <p:ext uri="{BB962C8B-B14F-4D97-AF65-F5344CB8AC3E}">
        <p14:creationId xmlns:p14="http://schemas.microsoft.com/office/powerpoint/2010/main" val="3633148364"/>
      </p:ext>
    </p:extLst>
  </p:cSld>
  <p:clrMapOvr>
    <a:masterClrMapping/>
  </p:clrMapOvr>
  <p:transition spd="slow">
    <p:push dir="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33330F21-D6A5-80F6-9F73-76884254E59C}"/>
              </a:ext>
            </a:extLst>
          </p:cNvPr>
          <p:cNvSpPr>
            <a:spLocks noGrp="1" noChangeArrowheads="1"/>
          </p:cNvSpPr>
          <p:nvPr>
            <p:ph type="title"/>
          </p:nvPr>
        </p:nvSpPr>
        <p:spPr/>
        <p:txBody>
          <a:bodyPr/>
          <a:lstStyle/>
          <a:p>
            <a:endParaRPr lang="en-US" altLang="en-US"/>
          </a:p>
        </p:txBody>
      </p:sp>
      <p:sp>
        <p:nvSpPr>
          <p:cNvPr id="17411" name="Content Placeholder 2">
            <a:extLst>
              <a:ext uri="{FF2B5EF4-FFF2-40B4-BE49-F238E27FC236}">
                <a16:creationId xmlns:a16="http://schemas.microsoft.com/office/drawing/2014/main" id="{1E4CFA3E-FEFD-83F7-8377-881ACD7C9C26}"/>
              </a:ext>
            </a:extLst>
          </p:cNvPr>
          <p:cNvSpPr>
            <a:spLocks noGrp="1" noChangeArrowheads="1"/>
          </p:cNvSpPr>
          <p:nvPr>
            <p:ph idx="1"/>
          </p:nvPr>
        </p:nvSpPr>
        <p:spPr/>
        <p:txBody>
          <a:bodyPr/>
          <a:lstStyle/>
          <a:p>
            <a:r>
              <a:rPr lang="en-US" altLang="en-US"/>
              <a:t>Peace in the Middle East is the dream of all peace loving nations. We hope that love , co-operation and good relations will replace eras of wars , disputes and hatred.</a:t>
            </a:r>
          </a:p>
        </p:txBody>
      </p:sp>
    </p:spTree>
  </p:cSld>
  <p:clrMapOvr>
    <a:masterClrMapping/>
  </p:clrMapOvr>
  <p:transition spd="slow">
    <p:push dir="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44BBDC00-02A3-D03C-E1DA-9E184334DC91}"/>
              </a:ext>
            </a:extLst>
          </p:cNvPr>
          <p:cNvSpPr>
            <a:spLocks noGrp="1" noChangeArrowheads="1"/>
          </p:cNvSpPr>
          <p:nvPr>
            <p:ph type="title"/>
          </p:nvPr>
        </p:nvSpPr>
        <p:spPr/>
        <p:txBody>
          <a:bodyPr/>
          <a:lstStyle/>
          <a:p>
            <a:endParaRPr lang="en-US" altLang="en-US"/>
          </a:p>
        </p:txBody>
      </p:sp>
      <p:sp>
        <p:nvSpPr>
          <p:cNvPr id="18435" name="Content Placeholder 2">
            <a:extLst>
              <a:ext uri="{FF2B5EF4-FFF2-40B4-BE49-F238E27FC236}">
                <a16:creationId xmlns:a16="http://schemas.microsoft.com/office/drawing/2014/main" id="{4EC9A3DB-AF0D-3921-0062-663E5114E01B}"/>
              </a:ext>
            </a:extLst>
          </p:cNvPr>
          <p:cNvSpPr>
            <a:spLocks noGrp="1" noChangeArrowheads="1"/>
          </p:cNvSpPr>
          <p:nvPr>
            <p:ph idx="1"/>
          </p:nvPr>
        </p:nvSpPr>
        <p:spPr/>
        <p:txBody>
          <a:bodyPr/>
          <a:lstStyle/>
          <a:p>
            <a:r>
              <a:rPr lang="en-US" altLang="en-US"/>
              <a:t>Ghandi is the first man in history who waged bloodless war of independence.He was agains all violence and all aspects of evil.He never used force .People all over the world listened to his message of peace.His struggle for independence was long and hard.In the end success crowned his efforts and India became a free nation.</a:t>
            </a:r>
          </a:p>
        </p:txBody>
      </p:sp>
    </p:spTree>
  </p:cSld>
  <p:clrMapOvr>
    <a:masterClrMapping/>
  </p:clrMapOvr>
  <p:transition spd="slow">
    <p:push dir="u"/>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D95FF970-36EE-408A-6C99-4C17B5C15D5A}"/>
              </a:ext>
            </a:extLst>
          </p:cNvPr>
          <p:cNvSpPr>
            <a:spLocks noGrp="1" noChangeArrowheads="1"/>
          </p:cNvSpPr>
          <p:nvPr>
            <p:ph type="title"/>
          </p:nvPr>
        </p:nvSpPr>
        <p:spPr/>
        <p:txBody>
          <a:bodyPr/>
          <a:lstStyle/>
          <a:p>
            <a:r>
              <a:rPr lang="en-US" altLang="en-US"/>
              <a:t>Idioms to be translated</a:t>
            </a:r>
          </a:p>
        </p:txBody>
      </p:sp>
      <p:sp>
        <p:nvSpPr>
          <p:cNvPr id="19459" name="Content Placeholder 2">
            <a:extLst>
              <a:ext uri="{FF2B5EF4-FFF2-40B4-BE49-F238E27FC236}">
                <a16:creationId xmlns:a16="http://schemas.microsoft.com/office/drawing/2014/main" id="{187DA844-3C72-455C-D3B6-8356D6234899}"/>
              </a:ext>
            </a:extLst>
          </p:cNvPr>
          <p:cNvSpPr>
            <a:spLocks noGrp="1" noChangeArrowheads="1"/>
          </p:cNvSpPr>
          <p:nvPr>
            <p:ph idx="1"/>
          </p:nvPr>
        </p:nvSpPr>
        <p:spPr/>
        <p:txBody>
          <a:bodyPr/>
          <a:lstStyle/>
          <a:p>
            <a:r>
              <a:rPr lang="en-US" altLang="en-US"/>
              <a:t>The lion’s share , a little bird told me ,</a:t>
            </a:r>
          </a:p>
          <a:p>
            <a:r>
              <a:rPr lang="en-US" altLang="en-US"/>
              <a:t>Lick your lips ,bad blood , bad mouth ,( she is always bad mouthing her friends. , look on the bright side , wild horses , (wild horses couldn’t drag me to the party tonight) , a lost cause </a:t>
            </a:r>
          </a:p>
        </p:txBody>
      </p:sp>
    </p:spTree>
  </p:cSld>
  <p:clrMapOvr>
    <a:masterClrMapping/>
  </p:clrMapOvr>
  <p:transition spd="slow">
    <p:push dir="u"/>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26D8CCD9-8C11-F9B6-E991-D4FB779D0AAE}"/>
              </a:ext>
            </a:extLst>
          </p:cNvPr>
          <p:cNvSpPr>
            <a:spLocks noGrp="1" noChangeArrowheads="1"/>
          </p:cNvSpPr>
          <p:nvPr>
            <p:ph type="title"/>
          </p:nvPr>
        </p:nvSpPr>
        <p:spPr/>
        <p:txBody>
          <a:bodyPr/>
          <a:lstStyle/>
          <a:p>
            <a:r>
              <a:rPr lang="en-US" altLang="en-US"/>
              <a:t> Passage to be translated</a:t>
            </a:r>
          </a:p>
        </p:txBody>
      </p:sp>
      <p:sp>
        <p:nvSpPr>
          <p:cNvPr id="20483" name="Content Placeholder 2">
            <a:extLst>
              <a:ext uri="{FF2B5EF4-FFF2-40B4-BE49-F238E27FC236}">
                <a16:creationId xmlns:a16="http://schemas.microsoft.com/office/drawing/2014/main" id="{B026833A-ACC2-5157-6872-A83DC016DED4}"/>
              </a:ext>
            </a:extLst>
          </p:cNvPr>
          <p:cNvSpPr>
            <a:spLocks noGrp="1" noChangeArrowheads="1"/>
          </p:cNvSpPr>
          <p:nvPr>
            <p:ph idx="1"/>
          </p:nvPr>
        </p:nvSpPr>
        <p:spPr/>
        <p:txBody>
          <a:bodyPr/>
          <a:lstStyle/>
          <a:p>
            <a:r>
              <a:rPr lang="en-US" altLang="en-US"/>
              <a:t>The health of a person depends on the health of immune system . Everyday we come into contact with new viruses, bacteria and other foreign substances . Yet most of them do us no harm because our immune system quickly destroys them . When the immune system doesn’t work properly the person will become very sick from even minor illnesses.</a:t>
            </a:r>
          </a:p>
        </p:txBody>
      </p:sp>
    </p:spTree>
  </p:cSld>
  <p:clrMapOvr>
    <a:masterClrMapping/>
  </p:clrMapOvr>
  <p:transition spd="slow">
    <p:push dir="u"/>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70A57E9E-99B9-297B-7D2F-097451C4509B}"/>
              </a:ext>
            </a:extLst>
          </p:cNvPr>
          <p:cNvSpPr>
            <a:spLocks noGrp="1" noChangeArrowheads="1"/>
          </p:cNvSpPr>
          <p:nvPr>
            <p:ph type="title"/>
          </p:nvPr>
        </p:nvSpPr>
        <p:spPr/>
        <p:txBody>
          <a:bodyPr/>
          <a:lstStyle/>
          <a:p>
            <a:endParaRPr lang="en-US" altLang="en-US"/>
          </a:p>
        </p:txBody>
      </p:sp>
      <p:sp>
        <p:nvSpPr>
          <p:cNvPr id="21507" name="Content Placeholder 2">
            <a:extLst>
              <a:ext uri="{FF2B5EF4-FFF2-40B4-BE49-F238E27FC236}">
                <a16:creationId xmlns:a16="http://schemas.microsoft.com/office/drawing/2014/main" id="{8D82C457-9518-9B09-A72B-243605897494}"/>
              </a:ext>
            </a:extLst>
          </p:cNvPr>
          <p:cNvSpPr>
            <a:spLocks noGrp="1" noChangeArrowheads="1"/>
          </p:cNvSpPr>
          <p:nvPr>
            <p:ph idx="1"/>
          </p:nvPr>
        </p:nvSpPr>
        <p:spPr/>
        <p:txBody>
          <a:bodyPr/>
          <a:lstStyle/>
          <a:p>
            <a:r>
              <a:rPr lang="en-US" altLang="en-US"/>
              <a:t>Robot is a mechanical device that operates automatically.Robots can perform a wide variety of tasks . They are especially suitable for doing jobs too  boring , difficult or dangerous for people . Robots efficiently carry out such routine tasks as welding ,drilling and painting car body parts</a:t>
            </a:r>
          </a:p>
        </p:txBody>
      </p:sp>
    </p:spTree>
  </p:cSld>
  <p:clrMapOvr>
    <a:masterClrMapping/>
  </p:clrMapOvr>
  <p:transition spd="slow">
    <p:push dir="u"/>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F9422C13-59F2-3CBE-3A18-C218486865C7}"/>
              </a:ext>
            </a:extLst>
          </p:cNvPr>
          <p:cNvSpPr>
            <a:spLocks noGrp="1" noChangeArrowheads="1"/>
          </p:cNvSpPr>
          <p:nvPr>
            <p:ph type="title"/>
          </p:nvPr>
        </p:nvSpPr>
        <p:spPr/>
        <p:txBody>
          <a:bodyPr/>
          <a:lstStyle/>
          <a:p>
            <a:endParaRPr lang="en-US" altLang="en-US"/>
          </a:p>
        </p:txBody>
      </p:sp>
      <p:sp>
        <p:nvSpPr>
          <p:cNvPr id="26627" name="Content Placeholder 2">
            <a:extLst>
              <a:ext uri="{FF2B5EF4-FFF2-40B4-BE49-F238E27FC236}">
                <a16:creationId xmlns:a16="http://schemas.microsoft.com/office/drawing/2014/main" id="{D1733D03-945E-88DA-FCB1-2F823D3235CE}"/>
              </a:ext>
            </a:extLst>
          </p:cNvPr>
          <p:cNvSpPr>
            <a:spLocks noGrp="1" noChangeArrowheads="1"/>
          </p:cNvSpPr>
          <p:nvPr>
            <p:ph idx="1"/>
          </p:nvPr>
        </p:nvSpPr>
        <p:spPr/>
        <p:txBody>
          <a:bodyPr/>
          <a:lstStyle/>
          <a:p>
            <a:r>
              <a:rPr lang="en-US" altLang="en-US"/>
              <a:t>Adam , Eve , Cain , Abel , Noah , Jonah , Job , Terah , Abraham , Lot , Isaac , Ismael , Jacob ,(Israel) , Joseph , Moses , Aaron , Korah , Joshua , Saul , David , Solomon , Zacharias , John , Judaism , Gabriel , Michael , Azrael , Mary , peter , </a:t>
            </a:r>
          </a:p>
        </p:txBody>
      </p:sp>
    </p:spTree>
  </p:cSld>
  <p:clrMapOvr>
    <a:masterClrMapping/>
  </p:clrMapOvr>
  <p:transition spd="slow">
    <p:push dir="u"/>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AEB1FE89-85D5-002E-BD0B-3020ECB2B6D1}"/>
              </a:ext>
            </a:extLst>
          </p:cNvPr>
          <p:cNvSpPr>
            <a:spLocks noGrp="1" noChangeArrowheads="1"/>
          </p:cNvSpPr>
          <p:nvPr>
            <p:ph type="title"/>
          </p:nvPr>
        </p:nvSpPr>
        <p:spPr/>
        <p:txBody>
          <a:bodyPr/>
          <a:lstStyle/>
          <a:p>
            <a:r>
              <a:rPr lang="en-US" altLang="en-US"/>
              <a:t> Idioms</a:t>
            </a:r>
          </a:p>
        </p:txBody>
      </p:sp>
      <p:sp>
        <p:nvSpPr>
          <p:cNvPr id="27651" name="Content Placeholder 2">
            <a:extLst>
              <a:ext uri="{FF2B5EF4-FFF2-40B4-BE49-F238E27FC236}">
                <a16:creationId xmlns:a16="http://schemas.microsoft.com/office/drawing/2014/main" id="{B66F8595-089E-36BB-E3B4-935FF061CD87}"/>
              </a:ext>
            </a:extLst>
          </p:cNvPr>
          <p:cNvSpPr>
            <a:spLocks noGrp="1" noChangeArrowheads="1"/>
          </p:cNvSpPr>
          <p:nvPr>
            <p:ph idx="1"/>
          </p:nvPr>
        </p:nvSpPr>
        <p:spPr/>
        <p:txBody>
          <a:bodyPr>
            <a:normAutofit fontScale="70000" lnSpcReduction="20000"/>
          </a:bodyPr>
          <a:lstStyle/>
          <a:p>
            <a:r>
              <a:rPr lang="en-US" altLang="en-US" sz="2000"/>
              <a:t>Tom </a:t>
            </a:r>
            <a:r>
              <a:rPr lang="en-US" altLang="en-US" sz="2000" b="1"/>
              <a:t>noses</a:t>
            </a:r>
            <a:r>
              <a:rPr lang="en-US" altLang="en-US" sz="2000"/>
              <a:t> into people affairs.</a:t>
            </a:r>
          </a:p>
          <a:p>
            <a:r>
              <a:rPr lang="en-US" altLang="en-US" sz="2000"/>
              <a:t>He will </a:t>
            </a:r>
            <a:r>
              <a:rPr lang="en-US" altLang="en-US" sz="2000" b="1"/>
              <a:t>shoulder</a:t>
            </a:r>
            <a:r>
              <a:rPr lang="en-US" altLang="en-US" sz="2000"/>
              <a:t> the responsibility.</a:t>
            </a:r>
          </a:p>
          <a:p>
            <a:r>
              <a:rPr lang="en-US" altLang="en-US" sz="2000"/>
              <a:t>She will </a:t>
            </a:r>
            <a:r>
              <a:rPr lang="en-US" altLang="en-US" sz="2000" b="1"/>
              <a:t>head</a:t>
            </a:r>
            <a:r>
              <a:rPr lang="en-US" altLang="en-US" sz="2000"/>
              <a:t> the department.</a:t>
            </a:r>
          </a:p>
          <a:p>
            <a:r>
              <a:rPr lang="en-US" altLang="en-US" sz="2000"/>
              <a:t>Jane will</a:t>
            </a:r>
            <a:r>
              <a:rPr lang="en-US" altLang="en-US" sz="2000" b="1"/>
              <a:t> hand </a:t>
            </a:r>
            <a:r>
              <a:rPr lang="en-US" altLang="en-US" sz="2000"/>
              <a:t>the assignment tomorrow.</a:t>
            </a:r>
          </a:p>
          <a:p>
            <a:r>
              <a:rPr lang="en-US" altLang="en-US" sz="2000"/>
              <a:t>He </a:t>
            </a:r>
            <a:r>
              <a:rPr lang="en-US" altLang="en-US" sz="2000" b="1"/>
              <a:t>eyed</a:t>
            </a:r>
            <a:r>
              <a:rPr lang="en-US" altLang="en-US" sz="2000"/>
              <a:t> me with suspicion.</a:t>
            </a:r>
          </a:p>
          <a:p>
            <a:r>
              <a:rPr lang="en-US" altLang="en-US" sz="2000"/>
              <a:t>She </a:t>
            </a:r>
            <a:r>
              <a:rPr lang="en-US" altLang="en-US" sz="2000" b="1"/>
              <a:t>fingered</a:t>
            </a:r>
            <a:r>
              <a:rPr lang="en-US" altLang="en-US" sz="2000"/>
              <a:t> the silk to feel its quality.</a:t>
            </a:r>
          </a:p>
          <a:p>
            <a:r>
              <a:rPr lang="en-US" altLang="en-US" sz="2000"/>
              <a:t>He </a:t>
            </a:r>
            <a:r>
              <a:rPr lang="en-US" altLang="en-US" sz="2000" b="1"/>
              <a:t>kneed</a:t>
            </a:r>
            <a:r>
              <a:rPr lang="en-US" altLang="en-US" sz="2000"/>
              <a:t> the door open.</a:t>
            </a:r>
          </a:p>
          <a:p>
            <a:r>
              <a:rPr lang="en-US" altLang="en-US" sz="2000"/>
              <a:t>She will </a:t>
            </a:r>
            <a:r>
              <a:rPr lang="en-US" altLang="en-US" sz="2000" b="1"/>
              <a:t>foot</a:t>
            </a:r>
            <a:r>
              <a:rPr lang="en-US" altLang="en-US" sz="2000"/>
              <a:t> the bill for all the repairs.</a:t>
            </a:r>
          </a:p>
          <a:p>
            <a:r>
              <a:rPr lang="en-US" altLang="en-US" sz="2000"/>
              <a:t>The car broke down , we have to </a:t>
            </a:r>
            <a:r>
              <a:rPr lang="en-US" altLang="en-US" sz="2000" b="1"/>
              <a:t>leg</a:t>
            </a:r>
            <a:r>
              <a:rPr lang="en-US" altLang="en-US" sz="2000"/>
              <a:t> it.</a:t>
            </a:r>
          </a:p>
          <a:p>
            <a:r>
              <a:rPr lang="en-US" altLang="en-US" sz="2000"/>
              <a:t>He </a:t>
            </a:r>
            <a:r>
              <a:rPr lang="en-US" altLang="en-US" sz="2000" b="1"/>
              <a:t>thumbed</a:t>
            </a:r>
            <a:r>
              <a:rPr lang="en-US" altLang="en-US" sz="2000"/>
              <a:t> through the book.</a:t>
            </a:r>
          </a:p>
          <a:p>
            <a:endParaRPr lang="en-US" altLang="en-US"/>
          </a:p>
        </p:txBody>
      </p:sp>
    </p:spTree>
  </p:cSld>
  <p:clrMapOvr>
    <a:masterClrMapping/>
  </p:clrMapOvr>
  <p:transition spd="slow">
    <p:push dir="u"/>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06422A8E-F32C-CEFE-7462-CF47C7D695FC}"/>
              </a:ext>
            </a:extLst>
          </p:cNvPr>
          <p:cNvSpPr>
            <a:spLocks noGrp="1" noChangeArrowheads="1"/>
          </p:cNvSpPr>
          <p:nvPr>
            <p:ph type="title"/>
          </p:nvPr>
        </p:nvSpPr>
        <p:spPr/>
        <p:txBody>
          <a:bodyPr/>
          <a:lstStyle/>
          <a:p>
            <a:endParaRPr lang="en-US" altLang="en-US"/>
          </a:p>
        </p:txBody>
      </p:sp>
      <p:sp>
        <p:nvSpPr>
          <p:cNvPr id="28675" name="Content Placeholder 2">
            <a:extLst>
              <a:ext uri="{FF2B5EF4-FFF2-40B4-BE49-F238E27FC236}">
                <a16:creationId xmlns:a16="http://schemas.microsoft.com/office/drawing/2014/main" id="{2071BE8C-47BF-CD3D-34D4-141E679166A2}"/>
              </a:ext>
            </a:extLst>
          </p:cNvPr>
          <p:cNvSpPr>
            <a:spLocks noGrp="1" noChangeArrowheads="1"/>
          </p:cNvSpPr>
          <p:nvPr>
            <p:ph idx="1"/>
          </p:nvPr>
        </p:nvSpPr>
        <p:spPr/>
        <p:txBody>
          <a:bodyPr/>
          <a:lstStyle/>
          <a:p>
            <a:r>
              <a:rPr lang="en-US" altLang="en-US" sz="2000"/>
              <a:t>BEIJING (Reuters) - China can control the outbreak of an avian flu strain newly contracted by humans, a senior Chinese health official said on Sunday, a day after China reported its eighteenth case of the H7N9 virus that has so far killed six people.</a:t>
            </a:r>
          </a:p>
          <a:p>
            <a:r>
              <a:rPr lang="en-US" altLang="en-US" sz="2000"/>
              <a:t> </a:t>
            </a:r>
          </a:p>
          <a:p>
            <a:r>
              <a:rPr lang="en-US" altLang="en-US" sz="2000"/>
              <a:t>China has said it is mobilising resources nationwide to combat the new strain of bird flu, monitoring hundreds of close contacts of confirmed cases and culling tens of thousands of birds where traces of the virus were found.</a:t>
            </a:r>
          </a:p>
          <a:p>
            <a:endParaRPr lang="en-US" altLang="en-US"/>
          </a:p>
        </p:txBody>
      </p: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7963" y="381001"/>
            <a:ext cx="11282289" cy="5745163"/>
          </a:xfrm>
        </p:spPr>
        <p:txBody>
          <a:bodyPr>
            <a:normAutofit fontScale="92500"/>
          </a:bodyPr>
          <a:lstStyle/>
          <a:p>
            <a:pPr algn="l" rtl="0"/>
            <a:r>
              <a:rPr lang="en-US" b="1" dirty="0"/>
              <a:t>Translation procedures, strategies and methods</a:t>
            </a:r>
          </a:p>
          <a:p>
            <a:pPr algn="l" rtl="0"/>
            <a:r>
              <a:rPr lang="en-US" sz="2100" dirty="0">
                <a:latin typeface="Times New Roman" panose="02020603050405020304" pitchFamily="18" charset="0"/>
                <a:cs typeface="Times New Roman" panose="02020603050405020304" pitchFamily="18" charset="0"/>
              </a:rPr>
              <a:t>The translating procedures, as depicted by </a:t>
            </a:r>
            <a:r>
              <a:rPr lang="en-US" sz="2100" dirty="0" err="1">
                <a:latin typeface="Times New Roman" panose="02020603050405020304" pitchFamily="18" charset="0"/>
                <a:cs typeface="Times New Roman" panose="02020603050405020304" pitchFamily="18" charset="0"/>
              </a:rPr>
              <a:t>Nida</a:t>
            </a:r>
            <a:r>
              <a:rPr lang="en-US" sz="2100" dirty="0">
                <a:latin typeface="Times New Roman" panose="02020603050405020304" pitchFamily="18" charset="0"/>
                <a:cs typeface="Times New Roman" panose="02020603050405020304" pitchFamily="18" charset="0"/>
              </a:rPr>
              <a:t> (1964) are as follow:</a:t>
            </a:r>
          </a:p>
          <a:p>
            <a:pPr algn="l" rtl="0"/>
            <a:r>
              <a:rPr lang="en-US" sz="2100" i="1" dirty="0">
                <a:latin typeface="Times New Roman" panose="02020603050405020304" pitchFamily="18" charset="0"/>
                <a:cs typeface="Times New Roman" panose="02020603050405020304" pitchFamily="18" charset="0"/>
              </a:rPr>
              <a:t>I. Technical procedures:</a:t>
            </a:r>
          </a:p>
          <a:p>
            <a:pPr algn="l" rtl="0"/>
            <a:r>
              <a:rPr lang="en-US" sz="2100" dirty="0">
                <a:latin typeface="Times New Roman" panose="02020603050405020304" pitchFamily="18" charset="0"/>
                <a:cs typeface="Times New Roman" panose="02020603050405020304" pitchFamily="18" charset="0"/>
              </a:rPr>
              <a:t>A. analysis of the source and target languages;</a:t>
            </a:r>
          </a:p>
          <a:p>
            <a:pPr algn="l" rtl="0"/>
            <a:r>
              <a:rPr lang="en-US" sz="2100" dirty="0">
                <a:latin typeface="Times New Roman" panose="02020603050405020304" pitchFamily="18" charset="0"/>
                <a:cs typeface="Times New Roman" panose="02020603050405020304" pitchFamily="18" charset="0"/>
              </a:rPr>
              <a:t>B. a through study of the source language text before making</a:t>
            </a:r>
          </a:p>
          <a:p>
            <a:pPr algn="l" rtl="0"/>
            <a:r>
              <a:rPr lang="en-US" sz="2100" dirty="0">
                <a:latin typeface="Times New Roman" panose="02020603050405020304" pitchFamily="18" charset="0"/>
                <a:cs typeface="Times New Roman" panose="02020603050405020304" pitchFamily="18" charset="0"/>
              </a:rPr>
              <a:t>attempts translate it;</a:t>
            </a:r>
          </a:p>
          <a:p>
            <a:pPr algn="l" rtl="0"/>
            <a:r>
              <a:rPr lang="en-US" sz="2100" dirty="0">
                <a:latin typeface="Times New Roman" panose="02020603050405020304" pitchFamily="18" charset="0"/>
                <a:cs typeface="Times New Roman" panose="02020603050405020304" pitchFamily="18" charset="0"/>
              </a:rPr>
              <a:t>C. Making judgments of the semantic and syntactic approximations.</a:t>
            </a:r>
          </a:p>
          <a:p>
            <a:pPr algn="l" rtl="0"/>
            <a:r>
              <a:rPr lang="en-US" sz="2100" dirty="0">
                <a:latin typeface="Times New Roman" panose="02020603050405020304" pitchFamily="18" charset="0"/>
                <a:cs typeface="Times New Roman" panose="02020603050405020304" pitchFamily="18" charset="0"/>
              </a:rPr>
              <a:t>(pp. 241-45)</a:t>
            </a:r>
          </a:p>
          <a:p>
            <a:pPr algn="l" rtl="0"/>
            <a:r>
              <a:rPr lang="en-US" sz="2100" dirty="0">
                <a:latin typeface="Times New Roman" panose="02020603050405020304" pitchFamily="18" charset="0"/>
                <a:cs typeface="Times New Roman" panose="02020603050405020304" pitchFamily="18" charset="0"/>
              </a:rPr>
              <a:t>II. </a:t>
            </a:r>
            <a:r>
              <a:rPr lang="en-US" sz="2100" i="1" dirty="0">
                <a:latin typeface="Times New Roman" panose="02020603050405020304" pitchFamily="18" charset="0"/>
                <a:cs typeface="Times New Roman" panose="02020603050405020304" pitchFamily="18" charset="0"/>
              </a:rPr>
              <a:t>Organizational procedures:</a:t>
            </a:r>
          </a:p>
          <a:p>
            <a:pPr algn="l" rtl="0"/>
            <a:r>
              <a:rPr lang="en-US" sz="2100" dirty="0">
                <a:latin typeface="Times New Roman" panose="02020603050405020304" pitchFamily="18" charset="0"/>
                <a:cs typeface="Times New Roman" panose="02020603050405020304" pitchFamily="18" charset="0"/>
              </a:rPr>
              <a:t>constant reevaluation of the attempt made; contrasting it with the existing available translations of the same text done by other translators, and checking the text's communicative effectiveness by asking the target language readers to evaluate its accuracy and effectiveness and studying their reactions (pp. 246-47).</a:t>
            </a:r>
            <a:endParaRPr lang="ar-IQ" sz="2100" dirty="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FCFBAC97-8535-881E-C2FD-F0A0AFC534A7}"/>
              </a:ext>
            </a:extLst>
          </p:cNvPr>
          <p:cNvSpPr>
            <a:spLocks noGrp="1" noChangeArrowheads="1"/>
          </p:cNvSpPr>
          <p:nvPr>
            <p:ph type="title"/>
          </p:nvPr>
        </p:nvSpPr>
        <p:spPr/>
        <p:txBody>
          <a:bodyPr/>
          <a:lstStyle/>
          <a:p>
            <a:r>
              <a:rPr lang="en-US" altLang="en-US" sz="2800"/>
              <a:t>Spain to recognize Anfal and Halabja massacres as genocide </a:t>
            </a:r>
          </a:p>
        </p:txBody>
      </p:sp>
      <p:sp>
        <p:nvSpPr>
          <p:cNvPr id="29699" name="Content Placeholder 2">
            <a:extLst>
              <a:ext uri="{FF2B5EF4-FFF2-40B4-BE49-F238E27FC236}">
                <a16:creationId xmlns:a16="http://schemas.microsoft.com/office/drawing/2014/main" id="{679FEBB5-28D3-E501-3D9B-FC67AACD864F}"/>
              </a:ext>
            </a:extLst>
          </p:cNvPr>
          <p:cNvSpPr>
            <a:spLocks noGrp="1" noChangeArrowheads="1"/>
          </p:cNvSpPr>
          <p:nvPr>
            <p:ph idx="1"/>
          </p:nvPr>
        </p:nvSpPr>
        <p:spPr/>
        <p:txBody>
          <a:bodyPr>
            <a:normAutofit lnSpcReduction="10000"/>
          </a:bodyPr>
          <a:lstStyle/>
          <a:p>
            <a:r>
              <a:rPr lang="en-US" altLang="en-US" sz="1600"/>
              <a:t>In the framework of its official visit to Spain, the delegation of the Kurdistan Regional Government led by Emad Ahmed, KRG Deputy Prime Minister, met with Jose Manuel Garcia, Spanish Foreign Minister.</a:t>
            </a:r>
          </a:p>
          <a:p>
            <a:r>
              <a:rPr lang="en-US" altLang="en-US" sz="1600"/>
              <a:t>During the meeting, both sides discussed ways of strengthening bilateral ties between Spain and Kurdistan Region.</a:t>
            </a:r>
          </a:p>
          <a:p>
            <a:r>
              <a:rPr lang="en-US" altLang="en-US" sz="1600"/>
              <a:t>The Spanish Foreign Minister described the visit of the KRG delegation as important step in consolidating relations between Spain and Iraq, stressing his country's desire to develop its relations with the Kurdistan Region in all areas.</a:t>
            </a:r>
          </a:p>
          <a:p>
            <a:r>
              <a:rPr lang="en-US" altLang="en-US" sz="1600"/>
              <a:t>In another aspect of the meeting, Mr. Emad Ahmed called on Spanish Foreign Minister to support and assist Kurdistan Region to recognize crimes of Halabja and Anfal  as  genocide at the global level and in international forums, Garcia, for his part, expressed  readiness of his ministry to work for the recognition  of crimes of Halabja and the Anfal crimes as genocide.</a:t>
            </a:r>
          </a:p>
          <a:p>
            <a:endParaRPr lang="en-US" altLang="en-US"/>
          </a:p>
        </p:txBody>
      </p:sp>
    </p:spTree>
  </p:cSld>
  <p:clrMapOvr>
    <a:masterClrMapping/>
  </p:clrMapOvr>
  <p:transition spd="slow">
    <p:push dir="u"/>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3F10A40A-F01F-AD31-F0D0-B050FF45B349}"/>
              </a:ext>
            </a:extLst>
          </p:cNvPr>
          <p:cNvSpPr>
            <a:spLocks noGrp="1" noChangeArrowheads="1"/>
          </p:cNvSpPr>
          <p:nvPr>
            <p:ph type="title"/>
          </p:nvPr>
        </p:nvSpPr>
        <p:spPr/>
        <p:txBody>
          <a:bodyPr/>
          <a:lstStyle/>
          <a:p>
            <a:pPr algn="ctr"/>
            <a:r>
              <a:rPr lang="en-US" altLang="en-US" sz="2800"/>
              <a:t>The Negatives of Noise</a:t>
            </a:r>
            <a:br>
              <a:rPr lang="en-US" altLang="en-US"/>
            </a:br>
            <a:endParaRPr lang="en-US" altLang="en-US"/>
          </a:p>
        </p:txBody>
      </p:sp>
      <p:sp>
        <p:nvSpPr>
          <p:cNvPr id="30723" name="Content Placeholder 2">
            <a:extLst>
              <a:ext uri="{FF2B5EF4-FFF2-40B4-BE49-F238E27FC236}">
                <a16:creationId xmlns:a16="http://schemas.microsoft.com/office/drawing/2014/main" id="{32BFA35B-CD74-EEA9-0A00-A599B25D5600}"/>
              </a:ext>
            </a:extLst>
          </p:cNvPr>
          <p:cNvSpPr>
            <a:spLocks noGrp="1" noChangeArrowheads="1"/>
          </p:cNvSpPr>
          <p:nvPr>
            <p:ph idx="1"/>
          </p:nvPr>
        </p:nvSpPr>
        <p:spPr/>
        <p:txBody>
          <a:bodyPr>
            <a:normAutofit lnSpcReduction="10000"/>
          </a:bodyPr>
          <a:lstStyle/>
          <a:p>
            <a:pPr marL="0" indent="0" algn="just">
              <a:buNone/>
            </a:pPr>
            <a:r>
              <a:rPr lang="en-US" altLang="en-US" sz="2400"/>
              <a:t>All of us have experienced the frustration of trying to hear the television or radio while others are talking. Yet for students in the classroom, noise is more than just an annoyance. It causes a general breakdown of communication, which can result in missed information and ultimately in academic failure. Noise is often an uncontrollable factor and can emanate from both inside and  outside the room. Street traffic, playground noise, desk and chair movement, fans, and heaters are all contributors to poor speech  understanding.</a:t>
            </a:r>
          </a:p>
        </p:txBody>
      </p:sp>
    </p:spTree>
  </p:cSld>
  <p:clrMapOvr>
    <a:masterClrMapping/>
  </p:clrMapOvr>
  <p:transition spd="slow">
    <p:push dir="u"/>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D1A8DF23-AE8C-B402-B836-1AD348F6EE8B}"/>
              </a:ext>
            </a:extLst>
          </p:cNvPr>
          <p:cNvSpPr>
            <a:spLocks noGrp="1" noChangeArrowheads="1"/>
          </p:cNvSpPr>
          <p:nvPr>
            <p:ph type="title"/>
          </p:nvPr>
        </p:nvSpPr>
        <p:spPr/>
        <p:txBody>
          <a:bodyPr/>
          <a:lstStyle/>
          <a:p>
            <a:endParaRPr lang="en-US" altLang="en-US"/>
          </a:p>
        </p:txBody>
      </p:sp>
      <p:sp>
        <p:nvSpPr>
          <p:cNvPr id="34819" name="Content Placeholder 2">
            <a:extLst>
              <a:ext uri="{FF2B5EF4-FFF2-40B4-BE49-F238E27FC236}">
                <a16:creationId xmlns:a16="http://schemas.microsoft.com/office/drawing/2014/main" id="{95F7747F-AEEB-57BB-A227-5BFBC1DAF982}"/>
              </a:ext>
            </a:extLst>
          </p:cNvPr>
          <p:cNvSpPr>
            <a:spLocks noGrp="1" noChangeArrowheads="1"/>
          </p:cNvSpPr>
          <p:nvPr>
            <p:ph idx="1"/>
          </p:nvPr>
        </p:nvSpPr>
        <p:spPr/>
        <p:txBody>
          <a:bodyPr/>
          <a:lstStyle/>
          <a:p>
            <a:r>
              <a:rPr lang="en-US" altLang="en-US"/>
              <a:t>The United Nations has its specialized agencies all over the world. One of them is the United nations Educational ,Scientific and Cultural Organization (UNESCO) .The most urgent problem for many parts of the world i.e. food production , is being dealt with by the Food and Agricultural Organization (F.A.O)</a:t>
            </a:r>
          </a:p>
        </p:txBody>
      </p:sp>
    </p:spTree>
  </p:cSld>
  <p:clrMapOvr>
    <a:masterClrMapping/>
  </p:clrMapOvr>
  <p:transition spd="slow">
    <p:push dir="u"/>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F5575CD2-64E5-9799-4267-6CF89F2F9269}"/>
              </a:ext>
            </a:extLst>
          </p:cNvPr>
          <p:cNvSpPr>
            <a:spLocks noGrp="1" noChangeArrowheads="1"/>
          </p:cNvSpPr>
          <p:nvPr>
            <p:ph type="title"/>
          </p:nvPr>
        </p:nvSpPr>
        <p:spPr/>
        <p:txBody>
          <a:bodyPr/>
          <a:lstStyle/>
          <a:p>
            <a:r>
              <a:rPr lang="ar-IQ" altLang="en-US"/>
              <a:t>تاسێ رۆژی تر به‌فربارین به‌رده‌وامده‌بێت</a:t>
            </a:r>
            <a:endParaRPr lang="en-US" altLang="en-US"/>
          </a:p>
        </p:txBody>
      </p:sp>
      <p:sp>
        <p:nvSpPr>
          <p:cNvPr id="36867" name="Content Placeholder 2">
            <a:extLst>
              <a:ext uri="{FF2B5EF4-FFF2-40B4-BE49-F238E27FC236}">
                <a16:creationId xmlns:a16="http://schemas.microsoft.com/office/drawing/2014/main" id="{24D63130-EB4C-59CB-ABD6-8CE823D52666}"/>
              </a:ext>
            </a:extLst>
          </p:cNvPr>
          <p:cNvSpPr>
            <a:spLocks noGrp="1" noChangeArrowheads="1"/>
          </p:cNvSpPr>
          <p:nvPr>
            <p:ph idx="1"/>
          </p:nvPr>
        </p:nvSpPr>
        <p:spPr/>
        <p:txBody>
          <a:bodyPr/>
          <a:lstStyle/>
          <a:p>
            <a:pPr algn="just"/>
            <a:r>
              <a:rPr lang="ar-IQ" altLang="en-US" sz="2000"/>
              <a:t>به‌ڕێوه‌به‌ری كه‌شناسی و بومه‌له‌ره‌زی سلێمانی رایده‌گه‌یه‌نێت له‌هه‌ندێك ناوچه‌ی شاری سلێمانی به‌فرباریوه‌و كاریگه‌ری ئه‌و شه‌پۆلی سه‌رمایه‌ش تا چه‌ند رۆژی داهاتوو ده‌مێنێته‌وه‌.</a:t>
            </a:r>
          </a:p>
          <a:p>
            <a:pPr algn="just"/>
            <a:r>
              <a:rPr lang="ar-IQ" altLang="en-US" sz="2000"/>
              <a:t>دارا حه‌سه‌ن فه‌ره‌ج ‌ وتی: به‌هۆی هاتنی شه‌پۆلێكی پاڵه‌په‌ستۆی نزمه‌وه‌ بۆ هه‌رێم، له‌هه‌ندێك ناوچه‌ی ده‌وروبه‌ری سلێمانی، به‌تایبه‌ت ناوچه‌ شاخاوییه‌كانی وه‌ك پێنجوێن و پیره‌مه‌گرون و شارباژێر به‌فر باریوه‌، هه‌روه‌ها به‌هۆی دابه‌زینی پله‌كانی گه‌رماوه‌ به‌فربارین له‌و ناوچانه‌ به‌رده‌وامده‌بێت و تا 23و 24ی ئه‌م مانگه‌ ده‌خایه‌نێت.</a:t>
            </a:r>
          </a:p>
          <a:p>
            <a:pPr algn="just"/>
            <a:r>
              <a:rPr lang="ar-IQ" altLang="en-US" sz="2000"/>
              <a:t>به‌ڕێوه‌به‌ری كه‌شناسی سلێمانی ئه‌وه‌شی خسته‌ڕوو كه‌ هه‌ر به‌هۆی كاریگه‌ری ئه‌و شه‌پۆله‌وه‌ له‌ناوچه‌كانی سلێمانی و ده‌وروبه‌ری بارینی باران تا چه‌ند رۆژی داهاتوو به‌رده‌وامده‌بێت.</a:t>
            </a:r>
            <a:endParaRPr lang="en-US" altLang="en-US" sz="2000"/>
          </a:p>
        </p:txBody>
      </p:sp>
    </p:spTree>
  </p:cSld>
  <p:clrMapOvr>
    <a:masterClrMapping/>
  </p:clrMapOvr>
  <p:transition spd="slow">
    <p:push dir="u"/>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03EC9425-91DF-1397-EDBE-A77EE49C37AC}"/>
              </a:ext>
            </a:extLst>
          </p:cNvPr>
          <p:cNvSpPr>
            <a:spLocks noGrp="1" noChangeArrowheads="1"/>
          </p:cNvSpPr>
          <p:nvPr>
            <p:ph type="title"/>
          </p:nvPr>
        </p:nvSpPr>
        <p:spPr/>
        <p:txBody>
          <a:bodyPr>
            <a:normAutofit fontScale="90000"/>
          </a:bodyPr>
          <a:lstStyle/>
          <a:p>
            <a:pPr algn="r"/>
            <a:br>
              <a:rPr lang="ar-IQ" altLang="en-US"/>
            </a:br>
            <a:br>
              <a:rPr lang="ar-IQ" altLang="en-US"/>
            </a:br>
            <a:r>
              <a:rPr lang="ar-IQ" altLang="en-US" sz="2800"/>
              <a:t>الصين تؤكد تسبب فيروس إتش7إن9 بوقوع 91 إصابة </a:t>
            </a:r>
            <a:br>
              <a:rPr lang="ar-IQ" altLang="en-US" sz="2800"/>
            </a:br>
            <a:r>
              <a:rPr lang="ar-IQ" altLang="en-US" sz="2800"/>
              <a:t>و17 وفاة </a:t>
            </a:r>
            <a:endParaRPr lang="en-US" altLang="en-US" sz="2800"/>
          </a:p>
        </p:txBody>
      </p:sp>
      <p:sp>
        <p:nvSpPr>
          <p:cNvPr id="3" name="Content Placeholder 2">
            <a:extLst>
              <a:ext uri="{FF2B5EF4-FFF2-40B4-BE49-F238E27FC236}">
                <a16:creationId xmlns:a16="http://schemas.microsoft.com/office/drawing/2014/main" id="{982D6825-6F18-E55B-C52F-F2FC52B5498E}"/>
              </a:ext>
            </a:extLst>
          </p:cNvPr>
          <p:cNvSpPr>
            <a:spLocks noGrp="1"/>
          </p:cNvSpPr>
          <p:nvPr>
            <p:ph idx="1"/>
          </p:nvPr>
        </p:nvSpPr>
        <p:spPr/>
        <p:txBody>
          <a:bodyPr>
            <a:normAutofit fontScale="92500" lnSpcReduction="10000"/>
          </a:bodyPr>
          <a:lstStyle/>
          <a:p>
            <a:pPr marL="0" indent="0" algn="r">
              <a:buNone/>
              <a:defRPr/>
            </a:pPr>
            <a:r>
              <a:rPr lang="ar-IQ" sz="2000" dirty="0"/>
              <a:t>ارتفع إجمالي عدد الإصابات بالسلالة الجديدة من إنفلونزا الطيور في الصين إتش7إن9 إلى 91 شخصاً، توفي منهم 17 مصابا. </a:t>
            </a:r>
          </a:p>
          <a:p>
            <a:pPr algn="r">
              <a:defRPr/>
            </a:pPr>
            <a:r>
              <a:rPr lang="ar-IQ" sz="2000" dirty="0"/>
              <a:t>ونقلت وكالة أنباء الصين الجديدة عن لجنة الصحة العامة والتخطيط العائلي بالصين، أنه في الساعات الأربع والعشرين الماضية، تم تسجيل 4 إصابات جديدة بفيروس انفلونزا الطيور اتش 7 ان 9 واحدة منها في جيانغسو، و3 في تشيجيانغ، وأعلنت اللجنة أن إجمالي عدد الإصابات في البلاد بلغ 91، بينها 17 حالة وفاة.</a:t>
            </a:r>
          </a:p>
          <a:p>
            <a:pPr algn="r">
              <a:defRPr/>
            </a:pPr>
            <a:r>
              <a:rPr lang="ar-IQ" sz="2000" dirty="0"/>
              <a:t>وحتى الآن تم تسجيل 32 حالة، بينها 11 انتهت بالوفاة في شانغهاي، و22 حالة من بينها 3 حالات وفاة في جيانغسو، و30 حالة من بينها حالتا وفاة في تشيجيانغ، و3 حالات من بينها حالة وفاة واحدة في أنهوي، و3 حالات في هينان، كما تم تسجيل إصابة واحدة في العاصمة بكين.</a:t>
            </a:r>
          </a:p>
          <a:p>
            <a:pPr algn="r">
              <a:defRPr/>
            </a:pPr>
            <a:r>
              <a:rPr lang="ar-IQ" dirty="0"/>
              <a:t> </a:t>
            </a:r>
          </a:p>
          <a:p>
            <a:pPr algn="r">
              <a:defRPr/>
            </a:pPr>
            <a:endParaRPr lang="ar-IQ" dirty="0"/>
          </a:p>
          <a:p>
            <a:pPr algn="r">
              <a:defRPr/>
            </a:pPr>
            <a:endParaRPr lang="en-US" dirty="0"/>
          </a:p>
        </p:txBody>
      </p:sp>
    </p:spTree>
  </p:cSld>
  <p:clrMapOvr>
    <a:masterClrMapping/>
  </p:clrMapOvr>
  <p:transition spd="slow">
    <p:push dir="u"/>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9E449D35-48AF-4179-9526-9C3B84A73395}"/>
              </a:ext>
            </a:extLst>
          </p:cNvPr>
          <p:cNvSpPr>
            <a:spLocks noGrp="1" noChangeArrowheads="1"/>
          </p:cNvSpPr>
          <p:nvPr>
            <p:ph type="title"/>
          </p:nvPr>
        </p:nvSpPr>
        <p:spPr/>
        <p:txBody>
          <a:bodyPr/>
          <a:lstStyle/>
          <a:p>
            <a:r>
              <a:rPr lang="en-US" altLang="en-US"/>
              <a:t>Some terms to be translated</a:t>
            </a:r>
          </a:p>
        </p:txBody>
      </p:sp>
      <p:sp>
        <p:nvSpPr>
          <p:cNvPr id="39939" name="Content Placeholder 2">
            <a:extLst>
              <a:ext uri="{FF2B5EF4-FFF2-40B4-BE49-F238E27FC236}">
                <a16:creationId xmlns:a16="http://schemas.microsoft.com/office/drawing/2014/main" id="{7CF59FDA-8CBE-C445-2F09-61925F05EF19}"/>
              </a:ext>
            </a:extLst>
          </p:cNvPr>
          <p:cNvSpPr>
            <a:spLocks noGrp="1" noChangeArrowheads="1"/>
          </p:cNvSpPr>
          <p:nvPr>
            <p:ph idx="1"/>
          </p:nvPr>
        </p:nvSpPr>
        <p:spPr/>
        <p:txBody>
          <a:bodyPr/>
          <a:lstStyle/>
          <a:p>
            <a:r>
              <a:rPr lang="en-US" altLang="en-US" sz="2400"/>
              <a:t>Pilgrim , pilgrimage, pillars of Islam, prayer times, predestination, pre-Islamic period,proclaim the rights of man,prohibited months,prophet’s statement (Hadeeth), receive the revelation,recite,renegade from his religion, righteous caliphs,sincere repentance, sinners-wrong doers,swine-flesh,tales of the ancients,the beneficent the merciful,the companions of the prophet,the night-journey,the right path</a:t>
            </a:r>
          </a:p>
        </p:txBody>
      </p:sp>
    </p:spTree>
  </p:cSld>
  <p:clrMapOvr>
    <a:masterClrMapping/>
  </p:clrMapOvr>
  <p:transition spd="slow">
    <p:push dir="u"/>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1F470AB0-4910-0FEE-CD1F-E0865B6E7D19}"/>
              </a:ext>
            </a:extLst>
          </p:cNvPr>
          <p:cNvSpPr>
            <a:spLocks noGrp="1" noChangeArrowheads="1"/>
          </p:cNvSpPr>
          <p:nvPr>
            <p:ph type="title"/>
          </p:nvPr>
        </p:nvSpPr>
        <p:spPr/>
        <p:txBody>
          <a:bodyPr/>
          <a:lstStyle/>
          <a:p>
            <a:r>
              <a:rPr lang="en-US" altLang="en-US"/>
              <a:t>International trade</a:t>
            </a:r>
          </a:p>
        </p:txBody>
      </p:sp>
      <p:sp>
        <p:nvSpPr>
          <p:cNvPr id="40963" name="Content Placeholder 2">
            <a:extLst>
              <a:ext uri="{FF2B5EF4-FFF2-40B4-BE49-F238E27FC236}">
                <a16:creationId xmlns:a16="http://schemas.microsoft.com/office/drawing/2014/main" id="{2E6AEB01-95F1-AECC-5BAA-70463847EBAE}"/>
              </a:ext>
            </a:extLst>
          </p:cNvPr>
          <p:cNvSpPr>
            <a:spLocks noGrp="1" noChangeArrowheads="1"/>
          </p:cNvSpPr>
          <p:nvPr>
            <p:ph idx="1"/>
          </p:nvPr>
        </p:nvSpPr>
        <p:spPr/>
        <p:txBody>
          <a:bodyPr/>
          <a:lstStyle/>
          <a:p>
            <a:pPr algn="just"/>
            <a:r>
              <a:rPr lang="en-US" altLang="en-US" sz="2000"/>
              <a:t>Commercial relations arise not only between different parts of the same state, but between different regions which have no direct political connection. If trade is to be regular and constant , however, the two trading parties must come to some kind of understanding as to the terms on which they meet and do the business.In modern times there are ample facilities for trade between civilized countries. There are: fax , international phone calls ,email, and the internet. It is expected that electronic trade will thrive during the next ten years.</a:t>
            </a:r>
          </a:p>
        </p:txBody>
      </p:sp>
    </p:spTree>
  </p:cSld>
  <p:clrMapOvr>
    <a:masterClrMapping/>
  </p:clrMapOvr>
  <p:transition spd="slow">
    <p:push dir="u"/>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3DF731D4-6156-A67F-FCD2-75836F86ED8E}"/>
              </a:ext>
            </a:extLst>
          </p:cNvPr>
          <p:cNvSpPr>
            <a:spLocks noGrp="1" noChangeArrowheads="1"/>
          </p:cNvSpPr>
          <p:nvPr>
            <p:ph type="title"/>
          </p:nvPr>
        </p:nvSpPr>
        <p:spPr/>
        <p:txBody>
          <a:bodyPr/>
          <a:lstStyle/>
          <a:p>
            <a:r>
              <a:rPr lang="en-US" altLang="en-US" sz="3200"/>
              <a:t>Scottish legislator: ‘I wanted the whole world to know I love the Kurdish people</a:t>
            </a:r>
            <a:r>
              <a:rPr lang="en-US" altLang="en-US"/>
              <a:t>’</a:t>
            </a:r>
          </a:p>
        </p:txBody>
      </p:sp>
      <p:sp>
        <p:nvSpPr>
          <p:cNvPr id="41987" name="Content Placeholder 2">
            <a:extLst>
              <a:ext uri="{FF2B5EF4-FFF2-40B4-BE49-F238E27FC236}">
                <a16:creationId xmlns:a16="http://schemas.microsoft.com/office/drawing/2014/main" id="{49BA6151-1494-77C1-B818-E69A01B85A5A}"/>
              </a:ext>
            </a:extLst>
          </p:cNvPr>
          <p:cNvSpPr>
            <a:spLocks noGrp="1" noChangeArrowheads="1"/>
          </p:cNvSpPr>
          <p:nvPr>
            <p:ph idx="1"/>
          </p:nvPr>
        </p:nvSpPr>
        <p:spPr/>
        <p:txBody>
          <a:bodyPr>
            <a:normAutofit lnSpcReduction="10000"/>
          </a:bodyPr>
          <a:lstStyle/>
          <a:p>
            <a:pPr algn="just"/>
            <a:r>
              <a:rPr lang="en-US" altLang="en-US" sz="2400"/>
              <a:t>Glasgow, Scotland - At a recent session in the Scottish Parliament to discuss the Kurdish genocide, Scottish Labour Party member Hanzala Malik appeared in traditional Kurdish clothes. In this interview with Rudaw he explains that the Scottish Parliament has given the Kurdish people the maximum support it can within its powers. Malik was elected as a member of the Scottish Parliament for the Glasgow region in May 2011, and is also Vice Convener of the Europe and External Relations Committee in the Scottish Parliament.</a:t>
            </a:r>
          </a:p>
          <a:p>
            <a:endParaRPr lang="en-US" altLang="en-US"/>
          </a:p>
        </p:txBody>
      </p:sp>
    </p:spTree>
  </p:cSld>
  <p:clrMapOvr>
    <a:masterClrMapping/>
  </p:clrMapOvr>
  <p:transition spd="slow">
    <p:push dir="u"/>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C6025CFD-DAD8-CFE0-6D0B-A12916FC13C7}"/>
              </a:ext>
            </a:extLst>
          </p:cNvPr>
          <p:cNvSpPr>
            <a:spLocks noGrp="1" noChangeArrowheads="1"/>
          </p:cNvSpPr>
          <p:nvPr>
            <p:ph type="title"/>
          </p:nvPr>
        </p:nvSpPr>
        <p:spPr/>
        <p:txBody>
          <a:bodyPr/>
          <a:lstStyle/>
          <a:p>
            <a:r>
              <a:rPr lang="en-US" altLang="en-US"/>
              <a:t>Commerce,Economic&amp;Banking</a:t>
            </a:r>
          </a:p>
        </p:txBody>
      </p:sp>
      <p:sp>
        <p:nvSpPr>
          <p:cNvPr id="43011" name="Content Placeholder 2">
            <a:extLst>
              <a:ext uri="{FF2B5EF4-FFF2-40B4-BE49-F238E27FC236}">
                <a16:creationId xmlns:a16="http://schemas.microsoft.com/office/drawing/2014/main" id="{E48D40E5-B5B0-9282-762B-A2046E7EFC66}"/>
              </a:ext>
            </a:extLst>
          </p:cNvPr>
          <p:cNvSpPr>
            <a:spLocks noGrp="1" noChangeArrowheads="1"/>
          </p:cNvSpPr>
          <p:nvPr>
            <p:ph idx="1"/>
          </p:nvPr>
        </p:nvSpPr>
        <p:spPr/>
        <p:txBody>
          <a:bodyPr/>
          <a:lstStyle/>
          <a:p>
            <a:r>
              <a:rPr lang="en-US" altLang="en-US"/>
              <a:t>A charted accountant, financier , accountancy,  agglomeration, an insurance policy, boost the economic potential,boycotting, dpression of prices,earnings-revenues,economic and social welfare, economic assistance without strings attached,economic sanctions,economic stability,exemption from taxes,gross domestic product.</a:t>
            </a:r>
          </a:p>
        </p:txBody>
      </p:sp>
    </p:spTree>
  </p:cSld>
  <p:clrMapOvr>
    <a:masterClrMapping/>
  </p:clrMapOvr>
  <p:transition spd="slow">
    <p:push dir="u"/>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D3DD6-A577-7DEB-20F9-10EFA4207128}"/>
              </a:ext>
            </a:extLst>
          </p:cNvPr>
          <p:cNvSpPr>
            <a:spLocks noGrp="1"/>
          </p:cNvSpPr>
          <p:nvPr>
            <p:ph type="title"/>
          </p:nvPr>
        </p:nvSpPr>
        <p:spPr/>
        <p:txBody>
          <a:bodyPr/>
          <a:lstStyle/>
          <a:p>
            <a:pPr algn="ctr"/>
            <a:r>
              <a:rPr lang="en-GB" dirty="0"/>
              <a:t> Exercises</a:t>
            </a:r>
            <a:endParaRPr lang="en-US" dirty="0"/>
          </a:p>
        </p:txBody>
      </p:sp>
      <p:sp>
        <p:nvSpPr>
          <p:cNvPr id="3" name="Content Placeholder 2">
            <a:extLst>
              <a:ext uri="{FF2B5EF4-FFF2-40B4-BE49-F238E27FC236}">
                <a16:creationId xmlns:a16="http://schemas.microsoft.com/office/drawing/2014/main" id="{2A004EED-32FB-2108-578B-5F6F6FD79D47}"/>
              </a:ext>
            </a:extLst>
          </p:cNvPr>
          <p:cNvSpPr>
            <a:spLocks noGrp="1"/>
          </p:cNvSpPr>
          <p:nvPr>
            <p:ph idx="1"/>
          </p:nvPr>
        </p:nvSpPr>
        <p:spPr/>
        <p:txBody>
          <a:bodyPr/>
          <a:lstStyle/>
          <a:p>
            <a:r>
              <a:rPr lang="en-US" dirty="0"/>
              <a:t>Find yourself on the wrong side of the law </a:t>
            </a:r>
          </a:p>
          <a:p>
            <a:r>
              <a:rPr lang="en-US" dirty="0"/>
              <a:t>From last Monday, owners of fighting dogs who fail to control them in public could find themselves on the wrong side of the law.</a:t>
            </a:r>
            <a:endParaRPr lang="ar-IQ" dirty="0"/>
          </a:p>
          <a:p>
            <a:endParaRPr lang="en-US" dirty="0"/>
          </a:p>
        </p:txBody>
      </p:sp>
    </p:spTree>
    <p:extLst>
      <p:ext uri="{BB962C8B-B14F-4D97-AF65-F5344CB8AC3E}">
        <p14:creationId xmlns:p14="http://schemas.microsoft.com/office/powerpoint/2010/main" val="15011255"/>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7452" y="457201"/>
            <a:ext cx="10002130" cy="5668963"/>
          </a:xfrm>
        </p:spPr>
        <p:txBody>
          <a:bodyPr>
            <a:normAutofit/>
          </a:bodyPr>
          <a:lstStyle/>
          <a:p>
            <a:pPr algn="just" rtl="0"/>
            <a:r>
              <a:rPr lang="en-US" dirty="0" err="1"/>
              <a:t>Krings</a:t>
            </a:r>
            <a:r>
              <a:rPr lang="en-US" dirty="0"/>
              <a:t> (1986:18) defines translation strategy as "translator's potentially</a:t>
            </a:r>
          </a:p>
          <a:p>
            <a:pPr algn="just" rtl="0"/>
            <a:r>
              <a:rPr lang="en-US" dirty="0"/>
              <a:t>conscious plans for solving concrete translation problems in the framework of a</a:t>
            </a:r>
          </a:p>
          <a:p>
            <a:pPr algn="just" rtl="0"/>
            <a:r>
              <a:rPr lang="en-US" dirty="0"/>
              <a:t>concrete translation task," and </a:t>
            </a:r>
            <a:r>
              <a:rPr lang="en-US" dirty="0" err="1"/>
              <a:t>Seguinot</a:t>
            </a:r>
            <a:r>
              <a:rPr lang="en-US" dirty="0"/>
              <a:t> (1989) believes that there are at least</a:t>
            </a:r>
          </a:p>
          <a:p>
            <a:pPr algn="just" rtl="0"/>
            <a:r>
              <a:rPr lang="en-US" dirty="0"/>
              <a:t>three global strategies employed by the translators: (</a:t>
            </a:r>
            <a:r>
              <a:rPr lang="en-US" dirty="0" err="1"/>
              <a:t>i</a:t>
            </a:r>
            <a:r>
              <a:rPr lang="en-US" dirty="0"/>
              <a:t>) translating without</a:t>
            </a:r>
          </a:p>
          <a:p>
            <a:pPr algn="just" rtl="0"/>
            <a:r>
              <a:rPr lang="en-US" dirty="0"/>
              <a:t>interruption for as long as possible; (ii) correcting surface errors immediately;</a:t>
            </a:r>
          </a:p>
          <a:p>
            <a:pPr algn="just" rtl="0"/>
            <a:r>
              <a:rPr lang="en-US" dirty="0"/>
              <a:t>(iii) leaving the monitoring for qualitative or stylistic errors in the text to the</a:t>
            </a:r>
          </a:p>
          <a:p>
            <a:pPr algn="just" rtl="0"/>
            <a:r>
              <a:rPr lang="en-US" dirty="0"/>
              <a:t>revision stage.</a:t>
            </a:r>
            <a:endParaRPr lang="ar-IQ" dirty="0"/>
          </a:p>
        </p:txBody>
      </p:sp>
    </p:spTree>
  </p:cSld>
  <p:clrMapOvr>
    <a:masterClrMapping/>
  </p:clrMapOvr>
  <p:transition spd="slow">
    <p:push dir="u"/>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US"/>
              <a:t>Be on the wrong track</a:t>
            </a:r>
            <a:endParaRPr lang="ar-IQ"/>
          </a:p>
        </p:txBody>
      </p:sp>
      <p:sp>
        <p:nvSpPr>
          <p:cNvPr id="73731" name="Content Placeholder 2"/>
          <p:cNvSpPr>
            <a:spLocks noGrp="1"/>
          </p:cNvSpPr>
          <p:nvPr>
            <p:ph idx="1"/>
          </p:nvPr>
        </p:nvSpPr>
        <p:spPr/>
        <p:txBody>
          <a:bodyPr/>
          <a:lstStyle/>
          <a:p>
            <a:r>
              <a:rPr lang="en-US"/>
              <a:t>I think the governments’ on the wrong track with this latest policy.</a:t>
            </a:r>
            <a:endParaRPr lang="ar-IQ"/>
          </a:p>
        </p:txBody>
      </p:sp>
    </p:spTree>
  </p:cSld>
  <p:clrMapOvr>
    <a:masterClrMapping/>
  </p:clrMapOvr>
  <p:transition spd="slow">
    <p:push dir="u"/>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a:t>Be water under the bridge</a:t>
            </a:r>
            <a:endParaRPr lang="ar-IQ"/>
          </a:p>
        </p:txBody>
      </p:sp>
      <p:sp>
        <p:nvSpPr>
          <p:cNvPr id="74755" name="Content Placeholder 2"/>
          <p:cNvSpPr>
            <a:spLocks noGrp="1"/>
          </p:cNvSpPr>
          <p:nvPr>
            <p:ph idx="1"/>
          </p:nvPr>
        </p:nvSpPr>
        <p:spPr/>
        <p:txBody>
          <a:bodyPr/>
          <a:lstStyle/>
          <a:p>
            <a:r>
              <a:rPr lang="en-US"/>
              <a:t>We certainly had our disagreements in the past, but that’s all water under the bridge now.</a:t>
            </a:r>
            <a:endParaRPr lang="ar-IQ"/>
          </a:p>
        </p:txBody>
      </p:sp>
    </p:spTree>
  </p:cSld>
  <p:clrMapOvr>
    <a:masterClrMapping/>
  </p:clrMapOvr>
  <p:transition spd="slow">
    <p:push dir="u"/>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a:t> put two and two together</a:t>
            </a:r>
            <a:endParaRPr lang="ar-IQ"/>
          </a:p>
        </p:txBody>
      </p:sp>
      <p:sp>
        <p:nvSpPr>
          <p:cNvPr id="75779" name="Content Placeholder 2"/>
          <p:cNvSpPr>
            <a:spLocks noGrp="1"/>
          </p:cNvSpPr>
          <p:nvPr>
            <p:ph idx="1"/>
          </p:nvPr>
        </p:nvSpPr>
        <p:spPr/>
        <p:txBody>
          <a:bodyPr/>
          <a:lstStyle/>
          <a:p>
            <a:r>
              <a:rPr lang="en-US"/>
              <a:t>I didn’t tell her my husband had left, but she’s noticed his car  was missing and put two and two together.</a:t>
            </a:r>
            <a:endParaRPr lang="ar-IQ"/>
          </a:p>
        </p:txBody>
      </p:sp>
    </p:spTree>
  </p:cSld>
  <p:clrMapOvr>
    <a:masterClrMapping/>
  </p:clrMapOvr>
  <p:transition spd="slow">
    <p:push dir="u"/>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endParaRPr lang="ar-IQ"/>
          </a:p>
        </p:txBody>
      </p:sp>
      <p:sp>
        <p:nvSpPr>
          <p:cNvPr id="76803" name="Content Placeholder 2"/>
          <p:cNvSpPr>
            <a:spLocks noGrp="1"/>
          </p:cNvSpPr>
          <p:nvPr>
            <p:ph idx="1"/>
          </p:nvPr>
        </p:nvSpPr>
        <p:spPr/>
        <p:txBody>
          <a:bodyPr>
            <a:normAutofit fontScale="92500" lnSpcReduction="10000"/>
          </a:bodyPr>
          <a:lstStyle/>
          <a:p>
            <a:pPr algn="just"/>
            <a:r>
              <a:rPr lang="en-US" sz="2000" i="1" u="sng" dirty="0"/>
              <a:t>World Summits convene on environmental issues </a:t>
            </a:r>
            <a:endParaRPr lang="en-US" sz="2000" dirty="0"/>
          </a:p>
          <a:p>
            <a:pPr algn="just"/>
            <a:r>
              <a:rPr lang="en-US" sz="2000" i="1" dirty="0"/>
              <a:t>  In 2002 delegates from nearly 200 countries convened at the World Summit on Sustainable Development in Johannesburg, South Africa, to establish new sustainable development goals for the 21st century. They also negotiated to strengthen commitments from the governments of developed nations to provide aid for sustainable development. Among the outcomes, the 2002 summit created an action plan that called on nations to reduce by half the proportion of people who lack sanitation by 2015, to minimize health and environmental problems caused by chemical pollution by 2020, and to reduce significantly the number of endangered species by 2010.</a:t>
            </a:r>
            <a:endParaRPr lang="en-US" sz="2000" dirty="0"/>
          </a:p>
          <a:p>
            <a:endParaRPr lang="ar-IQ" sz="2000" dirty="0"/>
          </a:p>
        </p:txBody>
      </p:sp>
    </p:spTree>
  </p:cSld>
  <p:clrMapOvr>
    <a:masterClrMapping/>
  </p:clrMapOvr>
  <p:transition spd="slow">
    <p:push dir="u"/>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endParaRPr lang="ar-IQ"/>
          </a:p>
        </p:txBody>
      </p:sp>
      <p:sp>
        <p:nvSpPr>
          <p:cNvPr id="77827" name="Content Placeholder 2"/>
          <p:cNvSpPr>
            <a:spLocks noGrp="1"/>
          </p:cNvSpPr>
          <p:nvPr>
            <p:ph idx="1"/>
          </p:nvPr>
        </p:nvSpPr>
        <p:spPr/>
        <p:txBody>
          <a:bodyPr>
            <a:normAutofit fontScale="92500" lnSpcReduction="10000"/>
          </a:bodyPr>
          <a:lstStyle/>
          <a:p>
            <a:r>
              <a:rPr lang="en-US" sz="1400" i="1" dirty="0"/>
              <a:t>The weapons of mass destruction must be annihilated in the world because it leads to massacre and ethnic cleansing.</a:t>
            </a:r>
            <a:endParaRPr lang="en-US" sz="1400" dirty="0"/>
          </a:p>
          <a:p>
            <a:r>
              <a:rPr lang="en-US" sz="1400" i="1" dirty="0"/>
              <a:t> </a:t>
            </a:r>
            <a:endParaRPr lang="en-US" sz="1400" dirty="0"/>
          </a:p>
          <a:p>
            <a:r>
              <a:rPr lang="en-US" sz="1400" i="1" dirty="0"/>
              <a:t>The developed countries should not interfere the internal issues and sovereignty of the developing countries.</a:t>
            </a:r>
            <a:endParaRPr lang="en-US" sz="1400" dirty="0"/>
          </a:p>
          <a:p>
            <a:r>
              <a:rPr lang="en-US" sz="1400" i="1" dirty="0"/>
              <a:t> </a:t>
            </a:r>
            <a:endParaRPr lang="en-US" sz="1400" dirty="0"/>
          </a:p>
          <a:p>
            <a:r>
              <a:rPr lang="en-US" sz="1400" i="1" dirty="0"/>
              <a:t>The committee met in closed session and held a high-level secretive dialogue concerning the status quo of the region.</a:t>
            </a:r>
            <a:endParaRPr lang="en-US" sz="1400" dirty="0"/>
          </a:p>
          <a:p>
            <a:r>
              <a:rPr lang="en-US" sz="1400" i="1" dirty="0"/>
              <a:t> </a:t>
            </a:r>
            <a:endParaRPr lang="en-US" sz="1400" dirty="0"/>
          </a:p>
          <a:p>
            <a:r>
              <a:rPr lang="en-US" sz="1400" i="1" dirty="0"/>
              <a:t>It is possible for us to accomplish democracy, by abolishing despotism, terrorism, and racial </a:t>
            </a:r>
            <a:r>
              <a:rPr lang="en-US" sz="1400" i="1" dirty="0" err="1"/>
              <a:t>descrimibnation</a:t>
            </a:r>
            <a:r>
              <a:rPr lang="en-US" sz="1400" i="1" dirty="0"/>
              <a:t>.</a:t>
            </a:r>
            <a:endParaRPr lang="en-US" sz="1400" dirty="0"/>
          </a:p>
          <a:p>
            <a:r>
              <a:rPr lang="en-US" sz="1400" i="1" dirty="0"/>
              <a:t> </a:t>
            </a:r>
            <a:endParaRPr lang="en-US" sz="1400" dirty="0"/>
          </a:p>
          <a:p>
            <a:r>
              <a:rPr lang="en-US" sz="1400" i="1" dirty="0"/>
              <a:t> </a:t>
            </a:r>
            <a:endParaRPr lang="en-US" sz="1400" dirty="0"/>
          </a:p>
          <a:p>
            <a:r>
              <a:rPr lang="en-US" sz="1400" i="1" dirty="0"/>
              <a:t>After the world war the second, the standard of living improved in most of the western European countries.</a:t>
            </a:r>
            <a:endParaRPr lang="en-US" sz="1400" dirty="0"/>
          </a:p>
          <a:p>
            <a:endParaRPr lang="ar-IQ" dirty="0"/>
          </a:p>
        </p:txBody>
      </p:sp>
    </p:spTree>
  </p:cSld>
  <p:clrMapOvr>
    <a:masterClrMapping/>
  </p:clrMapOvr>
  <p:transition spd="slow">
    <p:push dir="u"/>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endParaRPr lang="ar-IQ"/>
          </a:p>
        </p:txBody>
      </p:sp>
      <p:sp>
        <p:nvSpPr>
          <p:cNvPr id="78851" name="Content Placeholder 2"/>
          <p:cNvSpPr>
            <a:spLocks noGrp="1"/>
          </p:cNvSpPr>
          <p:nvPr>
            <p:ph idx="1"/>
          </p:nvPr>
        </p:nvSpPr>
        <p:spPr/>
        <p:txBody>
          <a:bodyPr>
            <a:normAutofit lnSpcReduction="10000"/>
          </a:bodyPr>
          <a:lstStyle/>
          <a:p>
            <a:r>
              <a:rPr lang="en-US" sz="2400" i="1" dirty="0"/>
              <a:t>We are struggling for federalism within the frame of a united democratic country.</a:t>
            </a:r>
            <a:endParaRPr lang="en-US" sz="2400" dirty="0"/>
          </a:p>
          <a:p>
            <a:r>
              <a:rPr lang="en-US" sz="2400" i="1" dirty="0"/>
              <a:t> </a:t>
            </a:r>
            <a:endParaRPr lang="en-US" sz="2400" dirty="0"/>
          </a:p>
          <a:p>
            <a:r>
              <a:rPr lang="en-US" sz="2400" i="1" dirty="0"/>
              <a:t>We are against racial segregation and dogmatism.</a:t>
            </a:r>
            <a:endParaRPr lang="en-US" sz="2400" dirty="0"/>
          </a:p>
          <a:p>
            <a:r>
              <a:rPr lang="en-US" sz="2400" i="1" dirty="0"/>
              <a:t> </a:t>
            </a:r>
            <a:endParaRPr lang="en-US" sz="2400" dirty="0"/>
          </a:p>
          <a:p>
            <a:r>
              <a:rPr lang="en-US" sz="2400" i="1" dirty="0"/>
              <a:t>We are against oppression and restriction of freedom of speech practiced by some totalitarian regimes</a:t>
            </a:r>
            <a:endParaRPr lang="en-US" sz="2400" dirty="0"/>
          </a:p>
          <a:p>
            <a:endParaRPr lang="ar-IQ" sz="2400" dirty="0"/>
          </a:p>
        </p:txBody>
      </p:sp>
    </p:spTree>
  </p:cSld>
  <p:clrMapOvr>
    <a:masterClrMapping/>
  </p:clrMapOvr>
  <p:transition spd="slow">
    <p:push dir="u"/>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endParaRPr lang="ar-IQ"/>
          </a:p>
        </p:txBody>
      </p:sp>
      <p:sp>
        <p:nvSpPr>
          <p:cNvPr id="79875" name="Content Placeholder 2"/>
          <p:cNvSpPr>
            <a:spLocks noGrp="1"/>
          </p:cNvSpPr>
          <p:nvPr>
            <p:ph idx="1"/>
          </p:nvPr>
        </p:nvSpPr>
        <p:spPr/>
        <p:txBody>
          <a:bodyPr>
            <a:normAutofit fontScale="77500" lnSpcReduction="20000"/>
          </a:bodyPr>
          <a:lstStyle/>
          <a:p>
            <a:r>
              <a:rPr lang="en-US" sz="1400" i="1" dirty="0"/>
              <a:t>Deflation is a reduction in the amount of money in a country’s economy which makes prices fall or remain the same.</a:t>
            </a:r>
            <a:endParaRPr lang="en-US" sz="1400" dirty="0"/>
          </a:p>
          <a:p>
            <a:r>
              <a:rPr lang="en-US" sz="1400" i="1" dirty="0"/>
              <a:t> </a:t>
            </a:r>
            <a:endParaRPr lang="en-US" sz="1400" dirty="0"/>
          </a:p>
          <a:p>
            <a:r>
              <a:rPr lang="en-US" sz="1400" dirty="0"/>
              <a:t> </a:t>
            </a:r>
          </a:p>
          <a:p>
            <a:r>
              <a:rPr lang="en-US" sz="1400" i="1" dirty="0"/>
              <a:t>That member of parliament is a hardliner, a militant. He always leads, launches a severe, </a:t>
            </a:r>
            <a:r>
              <a:rPr lang="en-US" sz="1400" i="1" dirty="0" err="1"/>
              <a:t>fereocious</a:t>
            </a:r>
            <a:r>
              <a:rPr lang="en-US" sz="1400" i="1" dirty="0"/>
              <a:t> attacks on the government , its supporters and followers. he is the chairman, the leader of the group in the parliament called “the defenders of rights” they hold themselves responsible for protecting, defending the rights of the people, the masses against the </a:t>
            </a:r>
            <a:r>
              <a:rPr lang="en-US" sz="1400" i="1" dirty="0" err="1"/>
              <a:t>governement’s</a:t>
            </a:r>
            <a:r>
              <a:rPr lang="en-US" sz="1400" i="1" dirty="0"/>
              <a:t> trick conspiracies.</a:t>
            </a:r>
            <a:endParaRPr lang="en-US" sz="1400" dirty="0"/>
          </a:p>
          <a:p>
            <a:r>
              <a:rPr lang="en-US" sz="1400" dirty="0"/>
              <a:t> </a:t>
            </a:r>
          </a:p>
          <a:p>
            <a:r>
              <a:rPr lang="en-US" sz="1400" i="1" dirty="0"/>
              <a:t>Ladies and gentlemen, I would like to first and foremost to thank the chairman for giving me the floor, at last. Having been waiting for an hour and so.</a:t>
            </a:r>
            <a:endParaRPr lang="en-US" sz="1400" dirty="0"/>
          </a:p>
          <a:p>
            <a:r>
              <a:rPr lang="en-US" sz="1400" i="1" dirty="0"/>
              <a:t> </a:t>
            </a:r>
            <a:endParaRPr lang="en-US" sz="1400" dirty="0"/>
          </a:p>
          <a:p>
            <a:r>
              <a:rPr lang="en-US" sz="1400" dirty="0"/>
              <a:t> </a:t>
            </a:r>
          </a:p>
          <a:p>
            <a:r>
              <a:rPr lang="en-US" sz="1400" dirty="0"/>
              <a:t>The peace mediator had several consecutive rounds of negotiation with high officials from the two neighboring countries to stop war between them normalize the </a:t>
            </a:r>
            <a:r>
              <a:rPr lang="en-US" sz="1400" dirty="0" err="1"/>
              <a:t>tentions</a:t>
            </a:r>
            <a:r>
              <a:rPr lang="en-US" sz="1400" dirty="0"/>
              <a:t>. Sadly, his efforts came to nothing at the end.</a:t>
            </a:r>
            <a:endParaRPr lang="ar-IQ" sz="1400" dirty="0"/>
          </a:p>
        </p:txBody>
      </p:sp>
    </p:spTree>
  </p:cSld>
  <p:clrMapOvr>
    <a:masterClrMapping/>
  </p:clrMapOvr>
  <p:transition spd="slow">
    <p:push dir="u"/>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228601"/>
            <a:ext cx="8229600" cy="5897563"/>
          </a:xfrm>
        </p:spPr>
        <p:txBody>
          <a:bodyPr>
            <a:normAutofit fontScale="92500" lnSpcReduction="20000"/>
          </a:bodyPr>
          <a:lstStyle/>
          <a:p>
            <a:pPr algn="l" rtl="0"/>
            <a:r>
              <a:rPr lang="en-US" sz="2000" dirty="0">
                <a:hlinkClick r:id="rId2"/>
              </a:rPr>
              <a:t>Stress can have an enormous negative impact on your health.</a:t>
            </a:r>
            <a:r>
              <a:rPr lang="en-US" sz="2000" dirty="0"/>
              <a:t> </a:t>
            </a:r>
          </a:p>
          <a:p>
            <a:pPr algn="l" rtl="0"/>
            <a:r>
              <a:rPr lang="en-US" sz="2000" dirty="0"/>
              <a:t>(</a:t>
            </a:r>
            <a:r>
              <a:rPr lang="ar-IQ" sz="2000" dirty="0">
                <a:hlinkClick r:id="rId3"/>
              </a:rPr>
              <a:t>يمكن للتوتر أن يؤثر تأثيرا سلبيا كبيرا على صحتك.</a:t>
            </a:r>
            <a:r>
              <a:rPr lang="ar-IQ" sz="2000" dirty="0"/>
              <a:t> (</a:t>
            </a:r>
            <a:endParaRPr lang="en-US" sz="2000" dirty="0"/>
          </a:p>
          <a:p>
            <a:pPr algn="l" rtl="0"/>
            <a:r>
              <a:rPr lang="en-US" sz="2000" dirty="0">
                <a:hlinkClick r:id="rId4"/>
              </a:rPr>
              <a:t>This is such an easy problem that any student can solve it.</a:t>
            </a:r>
            <a:r>
              <a:rPr lang="en-US" sz="2000" dirty="0"/>
              <a:t> </a:t>
            </a:r>
          </a:p>
          <a:p>
            <a:pPr algn="l" rtl="0"/>
            <a:r>
              <a:rPr lang="ar-IQ" sz="2000" dirty="0">
                <a:hlinkClick r:id="rId5"/>
              </a:rPr>
              <a:t>هذه المسألة سهلة لدرجة أن أيّ طالب يمكنه حلّها.</a:t>
            </a:r>
            <a:r>
              <a:rPr lang="ar-IQ" sz="2000" dirty="0"/>
              <a:t> (</a:t>
            </a:r>
            <a:endParaRPr lang="en-US" sz="2000" dirty="0"/>
          </a:p>
          <a:p>
            <a:pPr algn="l" rtl="0"/>
            <a:r>
              <a:rPr lang="en-US" sz="2000" u="sng" dirty="0">
                <a:hlinkClick r:id="rId6"/>
              </a:rPr>
              <a:t>To those who would tear the world down: we will defeat you.</a:t>
            </a:r>
            <a:r>
              <a:rPr lang="en-US" sz="2000" dirty="0"/>
              <a:t> </a:t>
            </a:r>
          </a:p>
          <a:p>
            <a:pPr algn="l" rtl="0"/>
            <a:r>
              <a:rPr lang="en-US" sz="2000" dirty="0"/>
              <a:t>(</a:t>
            </a:r>
            <a:r>
              <a:rPr lang="ar-IQ" sz="2000" dirty="0">
                <a:hlinkClick r:id="rId7"/>
              </a:rPr>
              <a:t>لهؤلاء الذين يريدون تمزيق العالم إلى أشلاء، أقول أننا سنلحق بكم الهزيمة.</a:t>
            </a:r>
            <a:r>
              <a:rPr lang="ar-IQ" sz="2000" dirty="0"/>
              <a:t> (</a:t>
            </a:r>
            <a:r>
              <a:rPr lang="en-US" sz="2000" dirty="0"/>
              <a:t> </a:t>
            </a:r>
          </a:p>
          <a:p>
            <a:pPr algn="l" rtl="0"/>
            <a:r>
              <a:rPr lang="en-US" sz="2000" dirty="0">
                <a:hlinkClick r:id="rId8"/>
              </a:rPr>
              <a:t>Tom has been practicing the piano two or three hours a day.</a:t>
            </a:r>
            <a:r>
              <a:rPr lang="en-US" sz="2000" dirty="0"/>
              <a:t> </a:t>
            </a:r>
          </a:p>
          <a:p>
            <a:pPr algn="l" rtl="0"/>
            <a:r>
              <a:rPr lang="ar-IQ" sz="2000" dirty="0">
                <a:hlinkClick r:id="rId9"/>
              </a:rPr>
              <a:t>لقد كان توم يتدرب على عزف البيانو لساعتين أو ثلاث ساعات يوميا</a:t>
            </a:r>
            <a:r>
              <a:rPr lang="ar-IQ" sz="2000" dirty="0"/>
              <a:t> (</a:t>
            </a:r>
            <a:r>
              <a:rPr lang="en-US" sz="2000" dirty="0"/>
              <a:t> </a:t>
            </a:r>
          </a:p>
          <a:p>
            <a:pPr algn="l" rtl="0"/>
            <a:r>
              <a:rPr lang="en-US" sz="2000" dirty="0">
                <a:hlinkClick r:id="rId10"/>
              </a:rPr>
              <a:t>Tom was heartbroken when Mary told him she was leaving him.</a:t>
            </a:r>
            <a:r>
              <a:rPr lang="en-US" sz="2000" dirty="0"/>
              <a:t> </a:t>
            </a:r>
          </a:p>
          <a:p>
            <a:pPr algn="l" rtl="0"/>
            <a:r>
              <a:rPr lang="ar-IQ" sz="2000" dirty="0">
                <a:hlinkClick r:id="rId11"/>
              </a:rPr>
              <a:t>توم كان قلبه مكسور عندما ماري قالت له انها تركته</a:t>
            </a:r>
            <a:r>
              <a:rPr lang="ar-IQ" sz="2000" dirty="0"/>
              <a:t> (</a:t>
            </a:r>
            <a:endParaRPr lang="en-US" sz="2000" dirty="0"/>
          </a:p>
          <a:p>
            <a:pPr algn="l" rtl="0"/>
            <a:r>
              <a:rPr lang="en-US" sz="2000" dirty="0">
                <a:hlinkClick r:id="rId12"/>
              </a:rPr>
              <a:t>Tom's car was rear-ended and he suffered a whiplash injury.</a:t>
            </a:r>
            <a:r>
              <a:rPr lang="en-US" sz="2000" dirty="0"/>
              <a:t> </a:t>
            </a:r>
          </a:p>
          <a:p>
            <a:pPr algn="l" rtl="0"/>
            <a:r>
              <a:rPr lang="ar-IQ" sz="2000" dirty="0">
                <a:hlinkClick r:id="rId13"/>
              </a:rPr>
              <a:t>لقد اصطدمت مؤخرة سيارة توم و عانى من اصابة في الرقبة </a:t>
            </a:r>
            <a:endParaRPr lang="ar-IQ" sz="2000" dirty="0"/>
          </a:p>
          <a:p>
            <a:pPr algn="l" rtl="0"/>
            <a:r>
              <a:rPr lang="en-US" sz="2000" dirty="0">
                <a:hlinkClick r:id="rId14"/>
              </a:rPr>
              <a:t>We all hope that this cease-fire will make for world peace.</a:t>
            </a:r>
            <a:r>
              <a:rPr lang="en-US" sz="2000" dirty="0"/>
              <a:t> </a:t>
            </a:r>
          </a:p>
          <a:p>
            <a:pPr algn="l" rtl="0"/>
            <a:r>
              <a:rPr lang="en-US" sz="2000" dirty="0"/>
              <a:t>(</a:t>
            </a:r>
            <a:r>
              <a:rPr lang="ar-IQ" sz="2000" dirty="0">
                <a:hlinkClick r:id="rId15"/>
              </a:rPr>
              <a:t>نأمل جميعًا أن يأتي وقف إطلاق النار هذا بسلام عالمي.</a:t>
            </a:r>
            <a:endParaRPr lang="ar-IQ" sz="2000" dirty="0"/>
          </a:p>
        </p:txBody>
      </p:sp>
    </p:spTree>
  </p:cSld>
  <p:clrMapOvr>
    <a:masterClrMapping/>
  </p:clrMapOvr>
  <p:transition spd="slow">
    <p:push dir="u"/>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pPr algn="l" rtl="0"/>
            <a:r>
              <a:rPr lang="en-US" dirty="0"/>
              <a:t>I had a decayed tooth in my mouth that troubled me. It stayed dormant during the day. But in the quietness of the night, when the dentists were asleep and drug-stores closed, it began to ache.</a:t>
            </a:r>
            <a:endParaRPr lang="ar-IQ" dirty="0"/>
          </a:p>
          <a:p>
            <a:endParaRPr lang="ar-IQ" dirty="0"/>
          </a:p>
        </p:txBody>
      </p:sp>
    </p:spTree>
  </p:cSld>
  <p:clrMapOvr>
    <a:masterClrMapping/>
  </p:clrMapOvr>
  <p:transition spd="slow">
    <p:push dir="u"/>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381001"/>
            <a:ext cx="8229600" cy="5745163"/>
          </a:xfrm>
        </p:spPr>
        <p:txBody>
          <a:bodyPr>
            <a:normAutofit fontScale="77500" lnSpcReduction="20000"/>
          </a:bodyPr>
          <a:lstStyle/>
          <a:p>
            <a:r>
              <a:rPr lang="en-US" sz="2200" dirty="0"/>
              <a:t> I'm sure Tom will be here soon</a:t>
            </a:r>
          </a:p>
          <a:p>
            <a:r>
              <a:rPr lang="en-US" sz="2200" dirty="0">
                <a:hlinkClick r:id="rId2"/>
              </a:rPr>
              <a:t>I'm sure that Tom will do that.</a:t>
            </a:r>
            <a:r>
              <a:rPr lang="en-US" sz="2200" dirty="0"/>
              <a:t> </a:t>
            </a:r>
            <a:r>
              <a:rPr lang="ar-IQ" sz="2200" dirty="0">
                <a:hlinkClick r:id="rId3"/>
              </a:rPr>
              <a:t> </a:t>
            </a:r>
            <a:endParaRPr lang="ar-IQ" sz="2200" dirty="0"/>
          </a:p>
          <a:p>
            <a:r>
              <a:rPr lang="en-US" sz="2200" dirty="0">
                <a:hlinkClick r:id="rId4"/>
              </a:rPr>
              <a:t>If I were rich, I would buy it.</a:t>
            </a:r>
            <a:r>
              <a:rPr lang="en-US" sz="2200" dirty="0"/>
              <a:t> </a:t>
            </a:r>
          </a:p>
          <a:p>
            <a:r>
              <a:rPr lang="en-US" sz="2200" dirty="0">
                <a:hlinkClick r:id="rId5"/>
              </a:rPr>
              <a:t>Innocence is a beautiful thing.</a:t>
            </a:r>
            <a:r>
              <a:rPr lang="en-US" sz="2200" dirty="0"/>
              <a:t> </a:t>
            </a:r>
          </a:p>
          <a:p>
            <a:r>
              <a:rPr lang="en-US" sz="2200" dirty="0"/>
              <a:t> </a:t>
            </a:r>
            <a:r>
              <a:rPr lang="en-US" sz="2200" dirty="0">
                <a:hlinkClick r:id="rId6"/>
              </a:rPr>
              <a:t>It turned out that I was right.</a:t>
            </a:r>
            <a:r>
              <a:rPr lang="en-US" sz="2200" dirty="0"/>
              <a:t> </a:t>
            </a:r>
          </a:p>
          <a:p>
            <a:r>
              <a:rPr lang="en-US" sz="2200" dirty="0">
                <a:hlinkClick r:id="rId7"/>
              </a:rPr>
              <a:t>It was a lovely autumn evening.</a:t>
            </a:r>
            <a:endParaRPr lang="en-US" sz="2200" dirty="0"/>
          </a:p>
          <a:p>
            <a:r>
              <a:rPr lang="en-US" sz="2200" dirty="0">
                <a:hlinkClick r:id="rId8"/>
              </a:rPr>
              <a:t>It was cold here through March.</a:t>
            </a:r>
            <a:r>
              <a:rPr lang="en-US" sz="2200" dirty="0"/>
              <a:t> </a:t>
            </a:r>
          </a:p>
          <a:p>
            <a:r>
              <a:rPr lang="en-US" sz="2200" dirty="0">
                <a:hlinkClick r:id="rId9"/>
              </a:rPr>
              <a:t>It was nice of you to say that.</a:t>
            </a:r>
            <a:r>
              <a:rPr lang="en-US" sz="2200" dirty="0"/>
              <a:t> </a:t>
            </a:r>
          </a:p>
          <a:p>
            <a:r>
              <a:rPr lang="en-US" sz="2200" dirty="0"/>
              <a:t> </a:t>
            </a:r>
            <a:r>
              <a:rPr lang="en-US" sz="2200" dirty="0">
                <a:hlinkClick r:id="rId10"/>
              </a:rPr>
              <a:t>It was very hot this afternoon.</a:t>
            </a:r>
            <a:r>
              <a:rPr lang="en-US" sz="2200" dirty="0"/>
              <a:t> </a:t>
            </a:r>
          </a:p>
          <a:p>
            <a:r>
              <a:rPr lang="en-US" sz="2200" dirty="0">
                <a:hlinkClick r:id="rId11"/>
              </a:rPr>
              <a:t>It will probably snow tomorrow.</a:t>
            </a:r>
            <a:r>
              <a:rPr lang="en-US" sz="2200" dirty="0"/>
              <a:t>  </a:t>
            </a:r>
          </a:p>
          <a:p>
            <a:r>
              <a:rPr lang="en-US" sz="2200" dirty="0">
                <a:hlinkClick r:id="rId12"/>
              </a:rPr>
              <a:t>It'll stop raining before long.</a:t>
            </a:r>
            <a:r>
              <a:rPr lang="en-US" sz="2200" dirty="0"/>
              <a:t> </a:t>
            </a:r>
          </a:p>
          <a:p>
            <a:r>
              <a:rPr lang="en-US" sz="2200" dirty="0">
                <a:hlinkClick r:id="rId13"/>
              </a:rPr>
              <a:t>It's already past your bedtime.</a:t>
            </a:r>
            <a:r>
              <a:rPr lang="en-US" sz="2200" dirty="0"/>
              <a:t> </a:t>
            </a:r>
          </a:p>
          <a:p>
            <a:r>
              <a:rPr lang="en-US" sz="2200" dirty="0">
                <a:hlinkClick r:id="rId14"/>
              </a:rPr>
              <a:t>It's fifty kilometers to Paris.</a:t>
            </a:r>
            <a:r>
              <a:rPr lang="en-US" sz="2200" dirty="0"/>
              <a:t> </a:t>
            </a:r>
            <a:r>
              <a:rPr lang="ar-IQ" sz="2200" dirty="0"/>
              <a:t> (</a:t>
            </a:r>
            <a:endParaRPr lang="en-US" sz="2200" dirty="0"/>
          </a:p>
          <a:p>
            <a:r>
              <a:rPr lang="en-US" sz="2200" dirty="0">
                <a:hlinkClick r:id="rId15"/>
              </a:rPr>
              <a:t>It's getting warmer and warmer.</a:t>
            </a:r>
            <a:r>
              <a:rPr lang="en-US" sz="2200" dirty="0"/>
              <a:t> </a:t>
            </a:r>
            <a:endParaRPr lang="ar-IQ" sz="2200" dirty="0"/>
          </a:p>
        </p:txBody>
      </p:sp>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1182" y="0"/>
            <a:ext cx="10508565" cy="6457071"/>
          </a:xfrm>
        </p:spPr>
        <p:txBody>
          <a:bodyPr>
            <a:noAutofit/>
          </a:bodyPr>
          <a:lstStyle/>
          <a:p>
            <a:pPr algn="l" rtl="0"/>
            <a:r>
              <a:rPr lang="en-US" sz="1800" dirty="0" err="1">
                <a:latin typeface="Times New Roman" panose="02020603050405020304" pitchFamily="18" charset="0"/>
                <a:cs typeface="Times New Roman" panose="02020603050405020304" pitchFamily="18" charset="0"/>
              </a:rPr>
              <a:t>Newmark</a:t>
            </a:r>
            <a:r>
              <a:rPr lang="en-US" sz="1800" dirty="0">
                <a:latin typeface="Times New Roman" panose="02020603050405020304" pitchFamily="18" charset="0"/>
                <a:cs typeface="Times New Roman" panose="02020603050405020304" pitchFamily="18" charset="0"/>
              </a:rPr>
              <a:t> (1988b) mentions the difference between translation methods and translation procedures. He writes that, "[w]</a:t>
            </a:r>
            <a:r>
              <a:rPr lang="en-US" sz="1800" dirty="0" err="1">
                <a:latin typeface="Times New Roman" panose="02020603050405020304" pitchFamily="18" charset="0"/>
                <a:cs typeface="Times New Roman" panose="02020603050405020304" pitchFamily="18" charset="0"/>
              </a:rPr>
              <a:t>hile</a:t>
            </a:r>
            <a:r>
              <a:rPr lang="en-US" sz="1800" dirty="0">
                <a:latin typeface="Times New Roman" panose="02020603050405020304" pitchFamily="18" charset="0"/>
                <a:cs typeface="Times New Roman" panose="02020603050405020304" pitchFamily="18" charset="0"/>
              </a:rPr>
              <a:t> translation methods relate to whole texts, translation procedures are used for sentences and the smaller units of language" (p.81). He goes on to refer to the following methods of translation:</a:t>
            </a:r>
          </a:p>
          <a:p>
            <a:pPr algn="l" rtl="0"/>
            <a:r>
              <a:rPr lang="en-US" sz="1800" dirty="0">
                <a:latin typeface="Times New Roman" panose="02020603050405020304" pitchFamily="18" charset="0"/>
                <a:cs typeface="Times New Roman" panose="02020603050405020304" pitchFamily="18" charset="0"/>
              </a:rPr>
              <a:t>• </a:t>
            </a:r>
            <a:r>
              <a:rPr lang="en-US" sz="1800" i="1" dirty="0">
                <a:latin typeface="Times New Roman" panose="02020603050405020304" pitchFamily="18" charset="0"/>
                <a:cs typeface="Times New Roman" panose="02020603050405020304" pitchFamily="18" charset="0"/>
              </a:rPr>
              <a:t>Word-for-word translation: in which the SL word order is preserved and </a:t>
            </a:r>
            <a:r>
              <a:rPr lang="en-US" sz="1800" dirty="0">
                <a:latin typeface="Times New Roman" panose="02020603050405020304" pitchFamily="18" charset="0"/>
                <a:cs typeface="Times New Roman" panose="02020603050405020304" pitchFamily="18" charset="0"/>
              </a:rPr>
              <a:t>the words translated singly by their most common meanings, out of context.</a:t>
            </a:r>
          </a:p>
          <a:p>
            <a:pPr algn="l" rtl="0"/>
            <a:r>
              <a:rPr lang="en-US" sz="1800" dirty="0">
                <a:latin typeface="Times New Roman" panose="02020603050405020304" pitchFamily="18" charset="0"/>
                <a:cs typeface="Times New Roman" panose="02020603050405020304" pitchFamily="18" charset="0"/>
              </a:rPr>
              <a:t>• </a:t>
            </a:r>
            <a:r>
              <a:rPr lang="en-US" sz="1800" i="1" dirty="0">
                <a:latin typeface="Times New Roman" panose="02020603050405020304" pitchFamily="18" charset="0"/>
                <a:cs typeface="Times New Roman" panose="02020603050405020304" pitchFamily="18" charset="0"/>
              </a:rPr>
              <a:t>Literal translation: in which the SL grammatical constructions are </a:t>
            </a:r>
            <a:r>
              <a:rPr lang="en-US" sz="1800" dirty="0">
                <a:latin typeface="Times New Roman" panose="02020603050405020304" pitchFamily="18" charset="0"/>
                <a:cs typeface="Times New Roman" panose="02020603050405020304" pitchFamily="18" charset="0"/>
              </a:rPr>
              <a:t>converted to their nearest TL equivalents, but the lexical words are again translated singly, out of context.</a:t>
            </a:r>
          </a:p>
          <a:p>
            <a:pPr algn="l" rtl="0"/>
            <a:r>
              <a:rPr lang="en-US" sz="1800" dirty="0">
                <a:latin typeface="Times New Roman" panose="02020603050405020304" pitchFamily="18" charset="0"/>
                <a:cs typeface="Times New Roman" panose="02020603050405020304" pitchFamily="18" charset="0"/>
              </a:rPr>
              <a:t>• </a:t>
            </a:r>
            <a:r>
              <a:rPr lang="en-US" sz="1800" i="1" dirty="0">
                <a:latin typeface="Times New Roman" panose="02020603050405020304" pitchFamily="18" charset="0"/>
                <a:cs typeface="Times New Roman" panose="02020603050405020304" pitchFamily="18" charset="0"/>
              </a:rPr>
              <a:t>Faithful translation: it attempts to produce the precise contextual </a:t>
            </a:r>
            <a:r>
              <a:rPr lang="en-US" sz="1800" dirty="0">
                <a:latin typeface="Times New Roman" panose="02020603050405020304" pitchFamily="18" charset="0"/>
                <a:cs typeface="Times New Roman" panose="02020603050405020304" pitchFamily="18" charset="0"/>
              </a:rPr>
              <a:t>meaning of the original within the constraints of the TL grammatical structures.</a:t>
            </a:r>
          </a:p>
          <a:p>
            <a:pPr algn="l" rtl="0"/>
            <a:r>
              <a:rPr lang="en-US" sz="1800" dirty="0">
                <a:latin typeface="Times New Roman" panose="02020603050405020304" pitchFamily="18" charset="0"/>
                <a:cs typeface="Times New Roman" panose="02020603050405020304" pitchFamily="18" charset="0"/>
              </a:rPr>
              <a:t>• </a:t>
            </a:r>
            <a:r>
              <a:rPr lang="en-US" sz="1800" i="1" dirty="0">
                <a:latin typeface="Times New Roman" panose="02020603050405020304" pitchFamily="18" charset="0"/>
                <a:cs typeface="Times New Roman" panose="02020603050405020304" pitchFamily="18" charset="0"/>
              </a:rPr>
              <a:t>Semantic translation: which differs from 'faithful translation' only in as </a:t>
            </a:r>
            <a:r>
              <a:rPr lang="en-US" sz="1800" dirty="0">
                <a:latin typeface="Times New Roman" panose="02020603050405020304" pitchFamily="18" charset="0"/>
                <a:cs typeface="Times New Roman" panose="02020603050405020304" pitchFamily="18" charset="0"/>
              </a:rPr>
              <a:t>far as it must take more account of the aesthetic value of the SL text.</a:t>
            </a:r>
          </a:p>
        </p:txBody>
      </p:sp>
    </p:spTree>
  </p:cSld>
  <p:clrMapOvr>
    <a:masterClrMapping/>
  </p:clrMapOvr>
  <p:transition spd="slow">
    <p:push dir="u"/>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381001"/>
            <a:ext cx="8229600" cy="5745163"/>
          </a:xfrm>
        </p:spPr>
        <p:txBody>
          <a:bodyPr>
            <a:normAutofit lnSpcReduction="10000"/>
          </a:bodyPr>
          <a:lstStyle/>
          <a:p>
            <a:r>
              <a:rPr lang="en-US" u="sng" dirty="0">
                <a:hlinkClick r:id="rId2"/>
              </a:rPr>
              <a:t>It's useless to try and resist.</a:t>
            </a:r>
            <a:endParaRPr lang="en-US" u="sng" dirty="0"/>
          </a:p>
          <a:p>
            <a:r>
              <a:rPr lang="en-US" u="sng" dirty="0">
                <a:hlinkClick r:id="rId3"/>
              </a:rPr>
              <a:t>Japan is an industrial country</a:t>
            </a:r>
            <a:r>
              <a:rPr lang="en-US" u="sng" dirty="0"/>
              <a:t>.</a:t>
            </a:r>
          </a:p>
          <a:p>
            <a:r>
              <a:rPr lang="en-US" u="sng" dirty="0">
                <a:hlinkClick r:id="rId4"/>
              </a:rPr>
              <a:t>Keep the money in a safe place.</a:t>
            </a:r>
            <a:endParaRPr lang="en-US" u="sng" dirty="0"/>
          </a:p>
          <a:p>
            <a:r>
              <a:rPr lang="en-US" u="sng" dirty="0">
                <a:hlinkClick r:id="rId5"/>
              </a:rPr>
              <a:t>Kuala Lumpur is worth visiting</a:t>
            </a:r>
            <a:r>
              <a:rPr lang="en-US" u="sng" dirty="0"/>
              <a:t>.</a:t>
            </a:r>
          </a:p>
          <a:p>
            <a:r>
              <a:rPr lang="en-US" u="sng" dirty="0">
                <a:hlinkClick r:id="rId6"/>
              </a:rPr>
              <a:t>Kyiv is the capital of Ukraine</a:t>
            </a:r>
            <a:r>
              <a:rPr lang="en-US" u="sng" dirty="0"/>
              <a:t>.</a:t>
            </a:r>
          </a:p>
          <a:p>
            <a:r>
              <a:rPr lang="en-US" u="sng" dirty="0">
                <a:hlinkClick r:id="rId7"/>
              </a:rPr>
              <a:t>Kyoto is not as large as Osaka</a:t>
            </a:r>
            <a:r>
              <a:rPr lang="en-US" u="sng" dirty="0"/>
              <a:t>.</a:t>
            </a:r>
          </a:p>
          <a:p>
            <a:r>
              <a:rPr lang="en-US" dirty="0"/>
              <a:t> </a:t>
            </a:r>
            <a:r>
              <a:rPr lang="en-US" u="sng" dirty="0">
                <a:hlinkClick r:id="rId8"/>
              </a:rPr>
              <a:t>Last weekend was boring for me</a:t>
            </a:r>
            <a:r>
              <a:rPr lang="en-US" u="sng" dirty="0"/>
              <a:t>.</a:t>
            </a:r>
          </a:p>
          <a:p>
            <a:r>
              <a:rPr lang="en-US" dirty="0"/>
              <a:t> </a:t>
            </a:r>
            <a:r>
              <a:rPr lang="en-US" u="sng" dirty="0">
                <a:hlinkClick r:id="rId9"/>
              </a:rPr>
              <a:t>Let me help you with your work.</a:t>
            </a:r>
            <a:endParaRPr lang="en-US" u="sng" dirty="0"/>
          </a:p>
          <a:p>
            <a:r>
              <a:rPr lang="en-US" dirty="0"/>
              <a:t> </a:t>
            </a:r>
            <a:r>
              <a:rPr lang="en-US" u="sng" dirty="0">
                <a:hlinkClick r:id="rId10"/>
              </a:rPr>
              <a:t>Let's meet here again tomorrow</a:t>
            </a:r>
            <a:r>
              <a:rPr lang="en-US" u="sng" dirty="0"/>
              <a:t>.</a:t>
            </a:r>
          </a:p>
          <a:p>
            <a:r>
              <a:rPr lang="en-US" dirty="0"/>
              <a:t> </a:t>
            </a:r>
            <a:r>
              <a:rPr lang="en-US" u="sng" dirty="0">
                <a:hlinkClick r:id="rId11"/>
              </a:rPr>
              <a:t>Let's play tennis after school</a:t>
            </a:r>
            <a:r>
              <a:rPr lang="en-US" u="sng" dirty="0"/>
              <a:t>.</a:t>
            </a:r>
          </a:p>
          <a:p>
            <a:r>
              <a:rPr lang="en-US" u="sng" dirty="0">
                <a:hlinkClick r:id="rId12"/>
              </a:rPr>
              <a:t>Let's sing the song in English</a:t>
            </a:r>
            <a:r>
              <a:rPr lang="en-US" u="sng" dirty="0"/>
              <a:t>.</a:t>
            </a:r>
          </a:p>
          <a:p>
            <a:r>
              <a:rPr lang="en-US" u="sng" dirty="0">
                <a:hlinkClick r:id="rId13"/>
              </a:rPr>
              <a:t>Let's split the bill four ways</a:t>
            </a:r>
            <a:r>
              <a:rPr lang="en-US" u="sng" dirty="0"/>
              <a:t>.</a:t>
            </a:r>
          </a:p>
          <a:p>
            <a:endParaRPr lang="ar-IQ" dirty="0"/>
          </a:p>
        </p:txBody>
      </p:sp>
    </p:spTree>
  </p:cSld>
  <p:clrMapOvr>
    <a:masterClrMapping/>
  </p:clrMapOvr>
  <p:transition spd="slow">
    <p:push dir="u"/>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609601"/>
            <a:ext cx="8229600" cy="5516563"/>
          </a:xfrm>
        </p:spPr>
        <p:txBody>
          <a:bodyPr>
            <a:normAutofit/>
          </a:bodyPr>
          <a:lstStyle/>
          <a:p>
            <a:r>
              <a:rPr lang="en-US" dirty="0"/>
              <a:t>The Court</a:t>
            </a:r>
          </a:p>
          <a:p>
            <a:r>
              <a:rPr lang="en-US" dirty="0"/>
              <a:t>The International Court of Justice (ICJ) is the principal judicial organ of the United Nations (UN). It was established in June 1945 by the Charter of the United Nations and began work in April 1946. The seat of the Court is at the Peace Palace in The Hague (Netherlands). Of the six principal organs of the United Nations, it is the only one not located in New York (United States of America). The Court’s role is to settle, in accordance with international law, legal disputes submitted to it by States and to give advisory opinions on legal questions referred to it by authorized United Nations organs and specialized agencies. The Court is composed of 15 judges, who are elected for terms of office of nine years by the United Nations General Assembly and the Security Council. It is assisted by a Registry, its administrative organ. Its official languages are English and French.</a:t>
            </a:r>
          </a:p>
          <a:p>
            <a:endParaRPr lang="ar-IQ" dirty="0"/>
          </a:p>
        </p:txBody>
      </p:sp>
    </p:spTree>
  </p:cSld>
  <p:clrMapOvr>
    <a:masterClrMapping/>
  </p:clrMapOvr>
  <p:transition spd="slow">
    <p:push dir="u"/>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457201"/>
            <a:ext cx="8229600" cy="5668963"/>
          </a:xfrm>
        </p:spPr>
        <p:txBody>
          <a:bodyPr>
            <a:normAutofit fontScale="85000" lnSpcReduction="20000"/>
          </a:bodyPr>
          <a:lstStyle/>
          <a:p>
            <a:endParaRPr lang="en-US" dirty="0"/>
          </a:p>
          <a:p>
            <a:endParaRPr lang="en-US" dirty="0"/>
          </a:p>
          <a:p>
            <a:endParaRPr lang="en-US" dirty="0"/>
          </a:p>
          <a:p>
            <a:endParaRPr lang="en-US" dirty="0"/>
          </a:p>
          <a:p>
            <a:r>
              <a:rPr lang="en-US" dirty="0"/>
              <a:t>Whales are mammals, so in many ways, they are just like human beings. The most important difference is that humans and whales live in different environments and whales have a special respiratory system that enables them to stay underwater for several minutes without breathing oxygen. For this reason, they are said to be voluntary breathers. That is, because of whales underwater environment, they must be conscious breathers. They think about every breath they take and come up to the surface of the water to breathe through blowholes on top of their heads.</a:t>
            </a:r>
          </a:p>
          <a:p>
            <a:r>
              <a:rPr lang="en-US" dirty="0"/>
              <a:t>What is outstanding about whales is the way they can sleep. While all mammals sleep, whales cannot afford to become unconscious for long because they may drown. The only way they can sleep is by remaining partially conscious. It is believed that only one hemisphere of the whale's brain sleeps at a time, so they rest but are never completely asleep. They can do so most probably near the surface so that they can come up for air easily.</a:t>
            </a:r>
          </a:p>
          <a:p>
            <a:r>
              <a:rPr lang="en-US" dirty="0"/>
              <a:t>Source: </a:t>
            </a:r>
            <a:r>
              <a:rPr lang="en-US" dirty="0">
                <a:hlinkClick r:id="rId2"/>
              </a:rPr>
              <a:t>Wikipedia</a:t>
            </a:r>
            <a:endParaRPr lang="en-US" dirty="0"/>
          </a:p>
          <a:p>
            <a:endParaRPr lang="ar-IQ" dirty="0"/>
          </a:p>
        </p:txBody>
      </p:sp>
      <p:pic>
        <p:nvPicPr>
          <p:cNvPr id="1026" name="Picture 2" descr="C:\Users\sidra\Desktop\Translation 1\whale.jpg"/>
          <p:cNvPicPr>
            <a:picLocks noChangeAspect="1" noChangeArrowheads="1"/>
          </p:cNvPicPr>
          <p:nvPr/>
        </p:nvPicPr>
        <p:blipFill>
          <a:blip r:embed="rId3" cstate="print"/>
          <a:srcRect/>
          <a:stretch>
            <a:fillRect/>
          </a:stretch>
        </p:blipFill>
        <p:spPr bwMode="auto">
          <a:xfrm>
            <a:off x="3048000" y="1"/>
            <a:ext cx="6019800" cy="1752600"/>
          </a:xfrm>
          <a:prstGeom prst="rect">
            <a:avLst/>
          </a:prstGeom>
          <a:noFill/>
        </p:spPr>
      </p:pic>
    </p:spTree>
  </p:cSld>
  <p:clrMapOvr>
    <a:masterClrMapping/>
  </p:clrMapOvr>
  <p:transition spd="slow">
    <p:push dir="u"/>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381001"/>
            <a:ext cx="8229600" cy="5745163"/>
          </a:xfrm>
        </p:spPr>
        <p:txBody>
          <a:bodyPr>
            <a:normAutofit fontScale="85000" lnSpcReduction="10000"/>
          </a:bodyPr>
          <a:lstStyle/>
          <a:p>
            <a:r>
              <a:rPr lang="en-US" b="1" dirty="0">
                <a:hlinkClick r:id="rId2"/>
              </a:rPr>
              <a:t>Organizations</a:t>
            </a:r>
            <a:r>
              <a:rPr lang="en-US" b="1" dirty="0"/>
              <a:t> - UN</a:t>
            </a:r>
          </a:p>
          <a:p>
            <a:r>
              <a:rPr lang="en-US" dirty="0"/>
              <a:t>The </a:t>
            </a:r>
            <a:r>
              <a:rPr lang="en-US" dirty="0">
                <a:hlinkClick r:id="rId2"/>
              </a:rPr>
              <a:t>United Nations</a:t>
            </a:r>
            <a:r>
              <a:rPr lang="en-US" dirty="0"/>
              <a:t> was founded in 1945 after World War II to replace the League of Nations. It is an international organization whose stated aims are facilitating cooperation in international law, international security, economic development, social progress, human rights, and achievement of world peace. The philosophy behind its establishment is to stop wars between countries, and to provide a platform for dialogue. The members of the UN consist of 193 member states, including every internationally recognized sovereign state in the world but Vatican City. The UN is headed by a Secretary-General.</a:t>
            </a:r>
          </a:p>
          <a:p>
            <a:r>
              <a:rPr lang="en-US" dirty="0"/>
              <a:t>The organization has six principal organs:</a:t>
            </a:r>
          </a:p>
          <a:p>
            <a:r>
              <a:rPr lang="en-US" dirty="0"/>
              <a:t>the General Assembly (the main deliberative assembly);</a:t>
            </a:r>
          </a:p>
          <a:p>
            <a:r>
              <a:rPr lang="en-US" dirty="0"/>
              <a:t>the Security Council (for deciding certain resolutions for peace and security);</a:t>
            </a:r>
          </a:p>
          <a:p>
            <a:r>
              <a:rPr lang="en-US" dirty="0"/>
              <a:t>the Economic and Social Council (for assisting in promoting international economic and social cooperation and development);</a:t>
            </a:r>
          </a:p>
          <a:p>
            <a:r>
              <a:rPr lang="en-US" dirty="0"/>
              <a:t>the Secretariat (for providing studies, information, and facilities needed by the UN);</a:t>
            </a:r>
          </a:p>
          <a:p>
            <a:r>
              <a:rPr lang="en-US" dirty="0"/>
              <a:t>the International Court of Justice (the primary judicial organ);</a:t>
            </a:r>
          </a:p>
          <a:p>
            <a:r>
              <a:rPr lang="en-US" dirty="0"/>
              <a:t>and the </a:t>
            </a:r>
            <a:r>
              <a:rPr lang="en-US" dirty="0">
                <a:hlinkClick r:id="rId2"/>
              </a:rPr>
              <a:t>United Nations</a:t>
            </a:r>
            <a:r>
              <a:rPr lang="en-US" dirty="0"/>
              <a:t> Trusteeship Council (which is currently inactive).</a:t>
            </a:r>
          </a:p>
          <a:p>
            <a:endParaRPr lang="ar-IQ" dirty="0"/>
          </a:p>
        </p:txBody>
      </p:sp>
    </p:spTree>
  </p:cSld>
  <p:clrMapOvr>
    <a:masterClrMapping/>
  </p:clrMapOvr>
  <p:transition spd="slow">
    <p:push dir="u"/>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52401"/>
            <a:ext cx="8229600" cy="5973763"/>
          </a:xfrm>
        </p:spPr>
        <p:txBody>
          <a:bodyPr>
            <a:normAutofit/>
          </a:bodyPr>
          <a:lstStyle/>
          <a:p>
            <a:r>
              <a:rPr lang="en-US" dirty="0"/>
              <a:t> </a:t>
            </a:r>
            <a:r>
              <a:rPr lang="en-US" dirty="0">
                <a:hlinkClick r:id="rId2"/>
              </a:rPr>
              <a:t>I'd be unhappy, but I wouldn't kill myself.</a:t>
            </a:r>
            <a:endParaRPr lang="en-US" dirty="0"/>
          </a:p>
          <a:p>
            <a:r>
              <a:rPr lang="en-US" dirty="0"/>
              <a:t> </a:t>
            </a:r>
          </a:p>
          <a:p>
            <a:r>
              <a:rPr lang="en-US" dirty="0">
                <a:hlinkClick r:id="rId3"/>
              </a:rPr>
              <a:t>I'd like to introduce some friends of mine.</a:t>
            </a:r>
            <a:r>
              <a:rPr lang="en-US" dirty="0"/>
              <a:t> </a:t>
            </a:r>
          </a:p>
          <a:p>
            <a:r>
              <a:rPr lang="en-US" dirty="0"/>
              <a:t> </a:t>
            </a:r>
            <a:r>
              <a:rPr lang="en-US" dirty="0">
                <a:hlinkClick r:id="rId4"/>
              </a:rPr>
              <a:t>I'm afraid Tom doesn't want to talk to you.</a:t>
            </a:r>
            <a:endParaRPr lang="en-US" dirty="0"/>
          </a:p>
          <a:p>
            <a:r>
              <a:rPr lang="en-US" dirty="0">
                <a:hlinkClick r:id="rId5"/>
              </a:rPr>
              <a:t>I'm getting off the train at the next stop.</a:t>
            </a:r>
            <a:r>
              <a:rPr lang="en-US" dirty="0"/>
              <a:t> </a:t>
            </a:r>
          </a:p>
          <a:p>
            <a:r>
              <a:rPr lang="en-US" dirty="0">
                <a:hlinkClick r:id="rId6"/>
              </a:rPr>
              <a:t>I'm going to stay just a little bit longer.</a:t>
            </a:r>
            <a:r>
              <a:rPr lang="en-US" dirty="0"/>
              <a:t> </a:t>
            </a:r>
          </a:p>
          <a:p>
            <a:r>
              <a:rPr lang="en-US" dirty="0"/>
              <a:t> </a:t>
            </a:r>
            <a:r>
              <a:rPr lang="en-US" u="sng" dirty="0">
                <a:hlinkClick r:id="rId7"/>
              </a:rPr>
              <a:t>I'm not even sure I want to see that movie.</a:t>
            </a:r>
            <a:r>
              <a:rPr lang="en-US" dirty="0"/>
              <a:t> </a:t>
            </a:r>
          </a:p>
          <a:p>
            <a:r>
              <a:rPr lang="en-US" dirty="0"/>
              <a:t> </a:t>
            </a:r>
            <a:r>
              <a:rPr lang="en-US" dirty="0">
                <a:hlinkClick r:id="rId8"/>
              </a:rPr>
              <a:t>I've been looking forward to this all week.</a:t>
            </a:r>
            <a:r>
              <a:rPr lang="en-US" dirty="0"/>
              <a:t> </a:t>
            </a:r>
          </a:p>
          <a:p>
            <a:r>
              <a:rPr lang="en-US" dirty="0">
                <a:hlinkClick r:id="rId9"/>
              </a:rPr>
              <a:t>If possible, I'd like to receive an answer.</a:t>
            </a:r>
            <a:r>
              <a:rPr lang="en-US" dirty="0"/>
              <a:t> </a:t>
            </a:r>
          </a:p>
          <a:p>
            <a:r>
              <a:rPr lang="en-US" dirty="0">
                <a:hlinkClick r:id="rId10"/>
              </a:rPr>
              <a:t>If you want to dance, let's dance together.</a:t>
            </a:r>
            <a:r>
              <a:rPr lang="en-US" dirty="0"/>
              <a:t>  </a:t>
            </a:r>
          </a:p>
          <a:p>
            <a:r>
              <a:rPr lang="en-US" dirty="0">
                <a:hlinkClick r:id="rId11"/>
              </a:rPr>
              <a:t>If you want, I can show you how to do that.</a:t>
            </a:r>
            <a:r>
              <a:rPr lang="en-US" dirty="0"/>
              <a:t> </a:t>
            </a:r>
            <a:endParaRPr lang="ar-IQ" dirty="0"/>
          </a:p>
        </p:txBody>
      </p:sp>
    </p:spTree>
  </p:cSld>
  <p:clrMapOvr>
    <a:masterClrMapping/>
  </p:clrMapOvr>
  <p:transition spd="slow">
    <p:push dir="u"/>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the end there is a joke</a:t>
            </a:r>
            <a:endParaRPr lang="ar-IQ" dirty="0"/>
          </a:p>
        </p:txBody>
      </p:sp>
      <p:sp>
        <p:nvSpPr>
          <p:cNvPr id="3" name="Content Placeholder 2"/>
          <p:cNvSpPr>
            <a:spLocks noGrp="1"/>
          </p:cNvSpPr>
          <p:nvPr>
            <p:ph idx="1"/>
          </p:nvPr>
        </p:nvSpPr>
        <p:spPr/>
        <p:txBody>
          <a:bodyPr>
            <a:normAutofit fontScale="85000" lnSpcReduction="20000"/>
          </a:bodyPr>
          <a:lstStyle/>
          <a:p>
            <a:r>
              <a:rPr lang="en-US" dirty="0"/>
              <a:t>One day there was a rabbit and a snake who were both growing old and could not remember what animal they were.</a:t>
            </a:r>
            <a:br>
              <a:rPr lang="en-US" dirty="0"/>
            </a:br>
            <a:br>
              <a:rPr lang="en-US" dirty="0"/>
            </a:br>
            <a:r>
              <a:rPr lang="en-US" dirty="0"/>
              <a:t>"OK I'll describe you and then see if you can guess what you are." said the snake.</a:t>
            </a:r>
            <a:br>
              <a:rPr lang="en-US" dirty="0"/>
            </a:br>
            <a:br>
              <a:rPr lang="en-US" dirty="0"/>
            </a:br>
            <a:r>
              <a:rPr lang="en-US" dirty="0"/>
              <a:t>"That's a good idea." said the rabbit.</a:t>
            </a:r>
            <a:br>
              <a:rPr lang="en-US" dirty="0"/>
            </a:br>
            <a:br>
              <a:rPr lang="en-US" dirty="0"/>
            </a:br>
            <a:r>
              <a:rPr lang="en-US" dirty="0"/>
              <a:t>"You are white, fluffy, and you have big ears and feet." said the snake.</a:t>
            </a:r>
            <a:br>
              <a:rPr lang="en-US" dirty="0"/>
            </a:br>
            <a:br>
              <a:rPr lang="en-US" dirty="0"/>
            </a:br>
            <a:r>
              <a:rPr lang="en-US" dirty="0"/>
              <a:t>"Oh good, I'm a rabbit! So the rabbit says, "You are long, slim, and have a forked tongue."</a:t>
            </a:r>
            <a:br>
              <a:rPr lang="en-US" dirty="0"/>
            </a:br>
            <a:br>
              <a:rPr lang="en-US" dirty="0"/>
            </a:br>
            <a:r>
              <a:rPr lang="en-US" dirty="0"/>
              <a:t>"Oh NO, I'm a lawyer!</a:t>
            </a:r>
            <a:endParaRPr lang="ar-IQ" dirty="0"/>
          </a:p>
        </p:txBody>
      </p:sp>
    </p:spTree>
  </p:cSld>
  <p:clrMapOvr>
    <a:masterClrMapping/>
  </p:clrMapOvr>
  <p:transition spd="slow">
    <p:push dir="u"/>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457201"/>
            <a:ext cx="8229600" cy="5668963"/>
          </a:xfrm>
        </p:spPr>
        <p:txBody>
          <a:bodyPr>
            <a:normAutofit lnSpcReduction="10000"/>
          </a:bodyPr>
          <a:lstStyle/>
          <a:p>
            <a:r>
              <a:rPr lang="en-US" dirty="0"/>
              <a:t>Tom and Timothy were in the same regiment in the army. They were inseparable friends and spent their evenings drinking together. After retirement, they went to different states and settled. However, they kept correspondence through letters and e-mails.</a:t>
            </a:r>
            <a:br>
              <a:rPr lang="en-US" dirty="0"/>
            </a:br>
            <a:br>
              <a:rPr lang="en-US" dirty="0"/>
            </a:br>
            <a:r>
              <a:rPr lang="en-US" dirty="0"/>
              <a:t>To keep the memory of their boozing bouts alive, Tom always filled two glasses with rum and water and sipped from each alternately!</a:t>
            </a:r>
            <a:br>
              <a:rPr lang="en-US" dirty="0"/>
            </a:br>
            <a:br>
              <a:rPr lang="en-US" dirty="0"/>
            </a:br>
            <a:r>
              <a:rPr lang="en-US" dirty="0"/>
              <a:t>When somebody asked him why he did so, he explained: 'This glass is Timothy's; this one is mine. So I take a sip from each - one on behalf of Timothy, the other for myself.'</a:t>
            </a:r>
            <a:br>
              <a:rPr lang="en-US" dirty="0"/>
            </a:br>
            <a:br>
              <a:rPr lang="en-US" dirty="0"/>
            </a:br>
            <a:r>
              <a:rPr lang="en-US" dirty="0"/>
              <a:t>Suddenly one evening Tom was seen with only one glass on his table. He was asked what had happened. He replied, 'You see, I have given up drinking but Timothy has written that he has not. So I have put away my glass and drink only on behalf of my friend.'</a:t>
            </a:r>
            <a:endParaRPr lang="ar-IQ" dirty="0"/>
          </a:p>
        </p:txBody>
      </p:sp>
    </p:spTree>
  </p:cSld>
  <p:clrMapOvr>
    <a:masterClrMapping/>
  </p:clrMapOvr>
  <p:transition spd="slow">
    <p:push dir="u"/>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idra\Desktop\Translation 1\common-cold.jpg"/>
          <p:cNvPicPr>
            <a:picLocks noChangeAspect="1" noChangeArrowheads="1"/>
          </p:cNvPicPr>
          <p:nvPr/>
        </p:nvPicPr>
        <p:blipFill>
          <a:blip r:embed="rId2" cstate="print"/>
          <a:srcRect/>
          <a:stretch>
            <a:fillRect/>
          </a:stretch>
        </p:blipFill>
        <p:spPr bwMode="auto">
          <a:xfrm>
            <a:off x="7162800" y="0"/>
            <a:ext cx="3505200" cy="2438400"/>
          </a:xfrm>
          <a:prstGeom prst="rect">
            <a:avLst/>
          </a:prstGeom>
          <a:noFill/>
        </p:spPr>
      </p:pic>
      <p:sp>
        <p:nvSpPr>
          <p:cNvPr id="3" name="Content Placeholder 2"/>
          <p:cNvSpPr>
            <a:spLocks noGrp="1"/>
          </p:cNvSpPr>
          <p:nvPr>
            <p:ph idx="1"/>
          </p:nvPr>
        </p:nvSpPr>
        <p:spPr>
          <a:xfrm>
            <a:off x="1981200" y="304801"/>
            <a:ext cx="8229600" cy="5821363"/>
          </a:xfrm>
        </p:spPr>
        <p:txBody>
          <a:bodyPr>
            <a:normAutofit fontScale="85000" lnSpcReduction="20000"/>
          </a:bodyPr>
          <a:lstStyle/>
          <a:p>
            <a:r>
              <a:rPr lang="en-US" b="1" dirty="0"/>
              <a:t>The common cold</a:t>
            </a:r>
          </a:p>
          <a:p>
            <a:r>
              <a:rPr lang="en-US" dirty="0"/>
              <a:t>The common cold, also known simply as the cold, is a viral infectious disease of the upper respiratory tract that primarily affects the nose. It is also possible that the throat, sinuses, and voice box get also affected. It is the most frequent infectious disease in humans. The average adult gets two to four colds a year, while the average child may get six to eight. They occur more commonly during the winter. These infections have been with humanity throughout history.</a:t>
            </a:r>
          </a:p>
          <a:p>
            <a:r>
              <a:rPr lang="en-US" b="1" dirty="0"/>
              <a:t>Signs and symptoms</a:t>
            </a:r>
          </a:p>
          <a:p>
            <a:r>
              <a:rPr lang="en-US" dirty="0"/>
              <a:t>Signs and symptoms may begin less than two days following exposure. They include coughing, sore throat, runny nose, sneezing, headache, and fever. People usually recover in seven to ten days. Some symptoms may last up to three weeks. In those with other health problems, pneumonia may occasionally develop.</a:t>
            </a:r>
          </a:p>
          <a:p>
            <a:r>
              <a:rPr lang="en-US" b="1" dirty="0"/>
              <a:t>Cause</a:t>
            </a:r>
          </a:p>
          <a:p>
            <a:r>
              <a:rPr lang="en-US" dirty="0"/>
              <a:t>Well over 200 virus strains are implicated in the cause of the common cold; the rhinoviruses are the most common. They spread through the air during close contact with infected people and indirectly through contact with infected objects. Risk factors include going to daycare, not sleeping well, and psychological stress. Symptoms are mostly due to the body's immune response to the infection rather than to tissue destruction by the viruses themselves.</a:t>
            </a:r>
          </a:p>
          <a:p>
            <a:endParaRPr lang="ar-IQ" dirty="0"/>
          </a:p>
        </p:txBody>
      </p:sp>
    </p:spTree>
  </p:cSld>
  <p:clrMapOvr>
    <a:masterClrMapping/>
  </p:clrMapOvr>
  <p:transition spd="slow">
    <p:push dir="u"/>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457201"/>
            <a:ext cx="8229600" cy="5668963"/>
          </a:xfrm>
        </p:spPr>
        <p:txBody>
          <a:bodyPr>
            <a:normAutofit/>
          </a:bodyPr>
          <a:lstStyle/>
          <a:p>
            <a:r>
              <a:rPr lang="en-US" u="sng" dirty="0">
                <a:hlinkClick r:id="rId2"/>
              </a:rPr>
              <a:t>If I hadn't already eaten, I would love to have had lunch with you.</a:t>
            </a:r>
            <a:endParaRPr lang="ar-JO" u="sng" dirty="0"/>
          </a:p>
          <a:p>
            <a:r>
              <a:rPr lang="en-US" dirty="0"/>
              <a:t> </a:t>
            </a:r>
            <a:r>
              <a:rPr lang="en-US" u="sng" dirty="0">
                <a:hlinkClick r:id="rId3"/>
              </a:rPr>
              <a:t>It took me more than two hours to translate a few pages of English</a:t>
            </a:r>
            <a:r>
              <a:rPr lang="ar-JO" u="sng" dirty="0"/>
              <a:t>.</a:t>
            </a:r>
            <a:endParaRPr lang="en-US" u="sng" dirty="0"/>
          </a:p>
          <a:p>
            <a:r>
              <a:rPr lang="en-US" u="sng" dirty="0">
                <a:hlinkClick r:id="rId4"/>
              </a:rPr>
              <a:t>The first thing that caught his eye was a fingerprint on the glass</a:t>
            </a:r>
            <a:r>
              <a:rPr lang="en-US" u="sng" dirty="0"/>
              <a:t>.</a:t>
            </a:r>
          </a:p>
          <a:p>
            <a:r>
              <a:rPr lang="en-US" u="sng" dirty="0">
                <a:hlinkClick r:id="rId5"/>
              </a:rPr>
              <a:t>The tourist information center gave a city map to whoever asked it.</a:t>
            </a:r>
            <a:endParaRPr lang="en-US" u="sng" dirty="0"/>
          </a:p>
          <a:p>
            <a:r>
              <a:rPr lang="en-US" u="sng" dirty="0">
                <a:hlinkClick r:id="rId6"/>
              </a:rPr>
              <a:t>Tom had something important to say, but Mary kept interrupting him.</a:t>
            </a:r>
            <a:r>
              <a:rPr lang="en-US" dirty="0"/>
              <a:t> </a:t>
            </a:r>
          </a:p>
          <a:p>
            <a:r>
              <a:rPr lang="en-US" u="sng" dirty="0">
                <a:hlinkClick r:id="rId7"/>
              </a:rPr>
              <a:t>All of a sudden, I remembered that I couldn't pay for so many books.</a:t>
            </a:r>
            <a:endParaRPr lang="en-US" u="sng" dirty="0"/>
          </a:p>
          <a:p>
            <a:r>
              <a:rPr lang="en-US" u="sng" dirty="0">
                <a:hlinkClick r:id="rId8"/>
              </a:rPr>
              <a:t>Go along this street and you'll come to the post office on the left</a:t>
            </a:r>
            <a:r>
              <a:rPr lang="en-US" u="sng" dirty="0"/>
              <a:t>.</a:t>
            </a:r>
          </a:p>
          <a:p>
            <a:r>
              <a:rPr lang="en-US" u="sng" dirty="0">
                <a:hlinkClick r:id="rId9"/>
              </a:rPr>
              <a:t>It's best to wear a cap on your head during the cold Moscow winters.</a:t>
            </a:r>
            <a:endParaRPr lang="ar-IQ" dirty="0"/>
          </a:p>
        </p:txBody>
      </p:sp>
    </p:spTree>
  </p:cSld>
  <p:clrMapOvr>
    <a:masterClrMapping/>
  </p:clrMapOvr>
  <p:transition spd="slow">
    <p:push dir="u"/>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7957" y="228601"/>
            <a:ext cx="9636369" cy="5897563"/>
          </a:xfrm>
        </p:spPr>
        <p:txBody>
          <a:bodyPr>
            <a:normAutofit/>
          </a:bodyPr>
          <a:lstStyle/>
          <a:p>
            <a:r>
              <a:rPr lang="en-US" b="1" dirty="0"/>
              <a:t>What are rainforests?</a:t>
            </a:r>
          </a:p>
          <a:p>
            <a:r>
              <a:rPr lang="en-US" b="1" dirty="0"/>
              <a:t>Rainforests</a:t>
            </a:r>
            <a:r>
              <a:rPr lang="en-US" dirty="0"/>
              <a:t> are forests characterized by biodiversity and high rainfall, with annual rainfall between 250 and 450 centimeters (98 and 177 in). There are two types of rainforest: tropical rainforest and temperate rainforest. </a:t>
            </a:r>
            <a:r>
              <a:rPr lang="en-US" b="1" dirty="0"/>
              <a:t>Tropical rainforests</a:t>
            </a:r>
            <a:r>
              <a:rPr lang="en-US" dirty="0"/>
              <a:t> are characterized by a warm and wet climate with no substantial dry season: typically found within 10 degrees north and south of the equator in areas such as South America, Southeast Asia and Sub-Saharan Africa. </a:t>
            </a:r>
            <a:r>
              <a:rPr lang="en-US" b="1" dirty="0"/>
              <a:t>Temperate rainforests</a:t>
            </a:r>
            <a:r>
              <a:rPr lang="en-US" dirty="0"/>
              <a:t>, however, are only found in few temperate regions around the world such as Europe, North America and East Asia.</a:t>
            </a:r>
          </a:p>
          <a:p>
            <a:endParaRPr lang="ar-IQ" dirty="0"/>
          </a:p>
        </p:txBody>
      </p:sp>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8468" y="0"/>
            <a:ext cx="9240129" cy="6363285"/>
          </a:xfrm>
        </p:spPr>
        <p:txBody>
          <a:bodyPr>
            <a:normAutofit fontScale="32500" lnSpcReduction="20000"/>
          </a:bodyPr>
          <a:lstStyle/>
          <a:p>
            <a:pPr algn="l" rtl="0"/>
            <a:r>
              <a:rPr lang="en-US" sz="5500" dirty="0">
                <a:latin typeface="Times New Roman" panose="02020603050405020304" pitchFamily="18" charset="0"/>
                <a:cs typeface="Times New Roman" panose="02020603050405020304" pitchFamily="18" charset="0"/>
              </a:rPr>
              <a:t>• </a:t>
            </a:r>
            <a:r>
              <a:rPr lang="en-US" sz="5500" i="1" dirty="0">
                <a:latin typeface="Times New Roman" panose="02020603050405020304" pitchFamily="18" charset="0"/>
                <a:cs typeface="Times New Roman" panose="02020603050405020304" pitchFamily="18" charset="0"/>
              </a:rPr>
              <a:t>Adaptation: which is the freest form of translation, and is used mainly for </a:t>
            </a:r>
            <a:r>
              <a:rPr lang="en-US" sz="5500" dirty="0">
                <a:latin typeface="Times New Roman" panose="02020603050405020304" pitchFamily="18" charset="0"/>
                <a:cs typeface="Times New Roman" panose="02020603050405020304" pitchFamily="18" charset="0"/>
              </a:rPr>
              <a:t>plays (comedies) and poetry; the themes, characters, plots are usually preserved, the SL culture is converted to the TL culture and the text is rewritten.</a:t>
            </a:r>
          </a:p>
          <a:p>
            <a:pPr algn="l" rtl="0"/>
            <a:r>
              <a:rPr lang="en-US" sz="5500" dirty="0">
                <a:latin typeface="Times New Roman" panose="02020603050405020304" pitchFamily="18" charset="0"/>
                <a:cs typeface="Times New Roman" panose="02020603050405020304" pitchFamily="18" charset="0"/>
              </a:rPr>
              <a:t>• </a:t>
            </a:r>
            <a:r>
              <a:rPr lang="en-US" sz="5500" i="1" dirty="0">
                <a:latin typeface="Times New Roman" panose="02020603050405020304" pitchFamily="18" charset="0"/>
                <a:cs typeface="Times New Roman" panose="02020603050405020304" pitchFamily="18" charset="0"/>
              </a:rPr>
              <a:t>Free translation: it produces the TL text without the style, form, or </a:t>
            </a:r>
            <a:r>
              <a:rPr lang="en-US" sz="5500" dirty="0">
                <a:latin typeface="Times New Roman" panose="02020603050405020304" pitchFamily="18" charset="0"/>
                <a:cs typeface="Times New Roman" panose="02020603050405020304" pitchFamily="18" charset="0"/>
              </a:rPr>
              <a:t>content of the original.</a:t>
            </a:r>
          </a:p>
          <a:p>
            <a:pPr algn="l" rtl="0"/>
            <a:r>
              <a:rPr lang="en-US" sz="5500" dirty="0">
                <a:latin typeface="Times New Roman" panose="02020603050405020304" pitchFamily="18" charset="0"/>
                <a:cs typeface="Times New Roman" panose="02020603050405020304" pitchFamily="18" charset="0"/>
              </a:rPr>
              <a:t>• </a:t>
            </a:r>
            <a:r>
              <a:rPr lang="en-US" sz="5500" i="1" dirty="0">
                <a:latin typeface="Times New Roman" panose="02020603050405020304" pitchFamily="18" charset="0"/>
                <a:cs typeface="Times New Roman" panose="02020603050405020304" pitchFamily="18" charset="0"/>
              </a:rPr>
              <a:t>Idiomatic translation: it reproduces the 'message' of the original but </a:t>
            </a:r>
            <a:r>
              <a:rPr lang="en-US" sz="5500" dirty="0">
                <a:latin typeface="Times New Roman" panose="02020603050405020304" pitchFamily="18" charset="0"/>
                <a:cs typeface="Times New Roman" panose="02020603050405020304" pitchFamily="18" charset="0"/>
              </a:rPr>
              <a:t>tends to distort nuances of meaning by preferring colloquialisms and idioms where these do not exist in the original.</a:t>
            </a:r>
          </a:p>
          <a:p>
            <a:pPr algn="l" rtl="0"/>
            <a:r>
              <a:rPr lang="en-US" sz="5500" dirty="0">
                <a:latin typeface="Times New Roman" panose="02020603050405020304" pitchFamily="18" charset="0"/>
                <a:cs typeface="Times New Roman" panose="02020603050405020304" pitchFamily="18" charset="0"/>
              </a:rPr>
              <a:t>• </a:t>
            </a:r>
            <a:r>
              <a:rPr lang="en-US" sz="5500" i="1" dirty="0">
                <a:latin typeface="Times New Roman" panose="02020603050405020304" pitchFamily="18" charset="0"/>
                <a:cs typeface="Times New Roman" panose="02020603050405020304" pitchFamily="18" charset="0"/>
              </a:rPr>
              <a:t>Communicative translation: it attempts to render the exact contextual </a:t>
            </a:r>
            <a:r>
              <a:rPr lang="en-US" sz="5500" dirty="0">
                <a:latin typeface="Times New Roman" panose="02020603050405020304" pitchFamily="18" charset="0"/>
                <a:cs typeface="Times New Roman" panose="02020603050405020304" pitchFamily="18" charset="0"/>
              </a:rPr>
              <a:t>meaning of the original in such a way that both content and language are</a:t>
            </a:r>
          </a:p>
          <a:p>
            <a:pPr algn="l" rtl="0"/>
            <a:r>
              <a:rPr lang="en-US" sz="5500" dirty="0">
                <a:latin typeface="Times New Roman" panose="02020603050405020304" pitchFamily="18" charset="0"/>
                <a:cs typeface="Times New Roman" panose="02020603050405020304" pitchFamily="18" charset="0"/>
              </a:rPr>
              <a:t>readily acceptable and comprehensible to the readership (1988b: 45-47). Newmark (1991:10-12) writes of a continuum existing between "semantic“ and "communicative" translation. Any translation can be "more, or less semantic—more, or less, communicative—even a particular section or sentence can be treated more communicatively or less semantically." Both seek an</a:t>
            </a:r>
          </a:p>
          <a:p>
            <a:pPr algn="l" rtl="0"/>
            <a:r>
              <a:rPr lang="en-US" sz="5500" dirty="0">
                <a:latin typeface="Times New Roman" panose="02020603050405020304" pitchFamily="18" charset="0"/>
                <a:cs typeface="Times New Roman" panose="02020603050405020304" pitchFamily="18" charset="0"/>
              </a:rPr>
              <a:t>"equivalent effect." </a:t>
            </a:r>
            <a:r>
              <a:rPr lang="en-US" sz="5500" dirty="0" err="1">
                <a:latin typeface="Times New Roman" panose="02020603050405020304" pitchFamily="18" charset="0"/>
                <a:cs typeface="Times New Roman" panose="02020603050405020304" pitchFamily="18" charset="0"/>
              </a:rPr>
              <a:t>Zhongying</a:t>
            </a:r>
            <a:r>
              <a:rPr lang="en-US" sz="5500" dirty="0">
                <a:latin typeface="Times New Roman" panose="02020603050405020304" pitchFamily="18" charset="0"/>
                <a:cs typeface="Times New Roman" panose="02020603050405020304" pitchFamily="18" charset="0"/>
              </a:rPr>
              <a:t> (1994: 97), who prefers literal translation to free translation, writes that, "[</a:t>
            </a:r>
            <a:r>
              <a:rPr lang="en-US" sz="5500" dirty="0" err="1">
                <a:latin typeface="Times New Roman" panose="02020603050405020304" pitchFamily="18" charset="0"/>
                <a:cs typeface="Times New Roman" panose="02020603050405020304" pitchFamily="18" charset="0"/>
              </a:rPr>
              <a:t>i</a:t>
            </a:r>
            <a:r>
              <a:rPr lang="en-US" sz="5500" dirty="0">
                <a:latin typeface="Times New Roman" panose="02020603050405020304" pitchFamily="18" charset="0"/>
                <a:cs typeface="Times New Roman" panose="02020603050405020304" pitchFamily="18" charset="0"/>
              </a:rPr>
              <a:t>]n China, it is agreed by many that one should translate literally, if possible, or appeal to free translation."</a:t>
            </a:r>
            <a:endParaRPr lang="ar-IQ" sz="5500" dirty="0">
              <a:latin typeface="Times New Roman" panose="02020603050405020304" pitchFamily="18" charset="0"/>
              <a:cs typeface="Times New Roman" panose="02020603050405020304" pitchFamily="18" charset="0"/>
            </a:endParaRPr>
          </a:p>
          <a:p>
            <a:endParaRPr lang="ar-IQ" dirty="0"/>
          </a:p>
        </p:txBody>
      </p:sp>
    </p:spTree>
  </p:cSld>
  <p:clrMapOvr>
    <a:masterClrMapping/>
  </p:clrMapOvr>
  <p:transition spd="slow">
    <p:push dir="u"/>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1858" y="304801"/>
            <a:ext cx="10550770" cy="5821363"/>
          </a:xfrm>
        </p:spPr>
        <p:txBody>
          <a:bodyPr>
            <a:normAutofit/>
          </a:bodyPr>
          <a:lstStyle/>
          <a:p>
            <a:endParaRPr lang="en-US" b="1" dirty="0"/>
          </a:p>
          <a:p>
            <a:r>
              <a:rPr lang="en-US" b="1" dirty="0"/>
              <a:t>Halloween</a:t>
            </a:r>
            <a:r>
              <a:rPr lang="en-US" dirty="0"/>
              <a:t> (also spelled </a:t>
            </a:r>
            <a:r>
              <a:rPr lang="en-US" b="1" dirty="0" err="1"/>
              <a:t>Hallowe'en</a:t>
            </a:r>
            <a:r>
              <a:rPr lang="en-US" dirty="0"/>
              <a:t>) is an annual holiday celebrated on October 31. It has roots in the Celtic festival of </a:t>
            </a:r>
            <a:r>
              <a:rPr lang="en-US" dirty="0" err="1"/>
              <a:t>Samhain</a:t>
            </a:r>
            <a:r>
              <a:rPr lang="en-US" dirty="0"/>
              <a:t> and the Christian holy day of All Saints.</a:t>
            </a:r>
          </a:p>
          <a:p>
            <a:r>
              <a:rPr lang="en-US" dirty="0"/>
              <a:t>Halloween has origins in the ancient festival known as </a:t>
            </a:r>
            <a:r>
              <a:rPr lang="en-US" dirty="0" err="1"/>
              <a:t>Samhain</a:t>
            </a:r>
            <a:r>
              <a:rPr lang="en-US" dirty="0"/>
              <a:t>, which is derived from Old Irish and means roughly "summer's end". This was a Gaelic festival celebrated mainly in Ireland and </a:t>
            </a:r>
            <a:r>
              <a:rPr lang="en-US" dirty="0" err="1"/>
              <a:t>Scotland.This</a:t>
            </a:r>
            <a:r>
              <a:rPr lang="en-US" dirty="0"/>
              <a:t> festival celebrates the end of the "lighter half" of the year and beginning of the "darker half", and is sometimes regarded as the "Celtic New </a:t>
            </a:r>
            <a:r>
              <a:rPr lang="en-US" dirty="0" err="1"/>
              <a:t>Year".The</a:t>
            </a:r>
            <a:r>
              <a:rPr lang="en-US" dirty="0"/>
              <a:t> celebration has some elements of a festival of the dead. The ancient Celts believed that the border between this world and the Other world became thin on </a:t>
            </a:r>
            <a:r>
              <a:rPr lang="en-US" dirty="0" err="1"/>
              <a:t>Samhain</a:t>
            </a:r>
            <a:r>
              <a:rPr lang="en-US" dirty="0"/>
              <a:t>, allowing spirits (both harmless and harmful) to pass through. The family's ancestors were honored and invited home whilst harmful spirits were warded off. It is believed that the need to ward off harmful spirits led to the wearing of costumes and masks. Their purpose was to disguise oneself as a harmful spirit and thus avoid harm.</a:t>
            </a:r>
          </a:p>
          <a:p>
            <a:endParaRPr lang="ar-IQ" dirty="0"/>
          </a:p>
        </p:txBody>
      </p:sp>
      <p:pic>
        <p:nvPicPr>
          <p:cNvPr id="1026" name="Picture 2" descr="C:\Users\sidra\Desktop\Translation 1\pumpkin.PNG"/>
          <p:cNvPicPr>
            <a:picLocks noChangeAspect="1" noChangeArrowheads="1"/>
          </p:cNvPicPr>
          <p:nvPr/>
        </p:nvPicPr>
        <p:blipFill>
          <a:blip r:embed="rId2" cstate="print"/>
          <a:srcRect/>
          <a:stretch>
            <a:fillRect/>
          </a:stretch>
        </p:blipFill>
        <p:spPr bwMode="auto">
          <a:xfrm>
            <a:off x="8305800" y="0"/>
            <a:ext cx="2362200" cy="1447800"/>
          </a:xfrm>
          <a:prstGeom prst="rect">
            <a:avLst/>
          </a:prstGeom>
          <a:noFill/>
        </p:spPr>
      </p:pic>
    </p:spTree>
  </p:cSld>
  <p:clrMapOvr>
    <a:masterClrMapping/>
  </p:clrMapOvr>
  <p:transition spd="slow">
    <p:push dir="u"/>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92703" y="304801"/>
            <a:ext cx="9453488" cy="5821363"/>
          </a:xfrm>
        </p:spPr>
        <p:txBody>
          <a:bodyPr>
            <a:normAutofit fontScale="92500" lnSpcReduction="20000"/>
          </a:bodyPr>
          <a:lstStyle/>
          <a:p>
            <a:r>
              <a:rPr lang="en-US" u="sng" dirty="0">
                <a:hlinkClick r:id="rId2"/>
              </a:rPr>
              <a:t>I'm getting ready for the worst</a:t>
            </a:r>
            <a:r>
              <a:rPr lang="en-US" u="sng" dirty="0"/>
              <a:t>.</a:t>
            </a:r>
          </a:p>
          <a:p>
            <a:r>
              <a:rPr lang="en-US" u="sng" dirty="0">
                <a:hlinkClick r:id="rId3"/>
              </a:rPr>
              <a:t>I'm going to London this summer.</a:t>
            </a:r>
            <a:endParaRPr lang="en-US" u="sng" dirty="0"/>
          </a:p>
          <a:p>
            <a:r>
              <a:rPr lang="en-US" u="sng" dirty="0">
                <a:hlinkClick r:id="rId4"/>
              </a:rPr>
              <a:t>I'm </a:t>
            </a:r>
            <a:r>
              <a:rPr lang="en-US" u="sng" dirty="0" err="1">
                <a:hlinkClick r:id="rId4"/>
              </a:rPr>
              <a:t>gonna</a:t>
            </a:r>
            <a:r>
              <a:rPr lang="en-US" u="sng" dirty="0">
                <a:hlinkClick r:id="rId4"/>
              </a:rPr>
              <a:t> have to call you back.</a:t>
            </a:r>
            <a:endParaRPr lang="en-US" u="sng" dirty="0"/>
          </a:p>
          <a:p>
            <a:r>
              <a:rPr lang="en-US" u="sng" dirty="0">
                <a:hlinkClick r:id="rId5"/>
              </a:rPr>
              <a:t>I'm not sure if this is correct.</a:t>
            </a:r>
            <a:endParaRPr lang="en-US" u="sng" dirty="0"/>
          </a:p>
          <a:p>
            <a:r>
              <a:rPr lang="en-US" dirty="0"/>
              <a:t> </a:t>
            </a:r>
            <a:r>
              <a:rPr lang="en-US" u="sng" dirty="0">
                <a:hlinkClick r:id="rId6"/>
              </a:rPr>
              <a:t>I'm taking a couple of days off.</a:t>
            </a:r>
            <a:endParaRPr lang="en-US" u="sng" dirty="0"/>
          </a:p>
          <a:p>
            <a:r>
              <a:rPr lang="en-US" u="sng" dirty="0">
                <a:hlinkClick r:id="rId7"/>
              </a:rPr>
              <a:t>I'm tired. It's been a long day.</a:t>
            </a:r>
            <a:endParaRPr lang="en-US" u="sng" dirty="0"/>
          </a:p>
          <a:p>
            <a:r>
              <a:rPr lang="en-US" dirty="0"/>
              <a:t> </a:t>
            </a:r>
            <a:r>
              <a:rPr lang="en-US" u="sng" dirty="0">
                <a:hlinkClick r:id="rId8"/>
              </a:rPr>
              <a:t>I'm very grateful for your help</a:t>
            </a:r>
            <a:r>
              <a:rPr lang="en-US" u="sng" dirty="0"/>
              <a:t>.</a:t>
            </a:r>
          </a:p>
          <a:p>
            <a:r>
              <a:rPr lang="en-US" u="sng" dirty="0">
                <a:hlinkClick r:id="rId9"/>
              </a:rPr>
              <a:t>I'm working in a town near Rome.</a:t>
            </a:r>
            <a:endParaRPr lang="en-US" u="sng" dirty="0"/>
          </a:p>
          <a:p>
            <a:r>
              <a:rPr lang="en-US" dirty="0"/>
              <a:t> </a:t>
            </a:r>
            <a:r>
              <a:rPr lang="en-US" u="sng" dirty="0">
                <a:hlinkClick r:id="rId10"/>
              </a:rPr>
              <a:t>I've finished reading that book</a:t>
            </a:r>
            <a:r>
              <a:rPr lang="en-US" u="sng" dirty="0"/>
              <a:t>.</a:t>
            </a:r>
          </a:p>
          <a:p>
            <a:r>
              <a:rPr lang="en-US" dirty="0"/>
              <a:t> </a:t>
            </a:r>
            <a:r>
              <a:rPr lang="en-US" u="sng" dirty="0">
                <a:hlinkClick r:id="rId11"/>
              </a:rPr>
              <a:t>If you get sleepy, just tell me.</a:t>
            </a:r>
            <a:endParaRPr lang="en-US" u="sng" dirty="0"/>
          </a:p>
          <a:p>
            <a:r>
              <a:rPr lang="en-US" u="sng" dirty="0">
                <a:hlinkClick r:id="rId12"/>
              </a:rPr>
              <a:t>Is English harder than Japanese?</a:t>
            </a:r>
            <a:endParaRPr lang="en-US" u="sng" dirty="0"/>
          </a:p>
          <a:p>
            <a:r>
              <a:rPr lang="en-US" dirty="0"/>
              <a:t> </a:t>
            </a:r>
            <a:r>
              <a:rPr lang="en-US" u="sng" dirty="0">
                <a:hlinkClick r:id="rId13"/>
              </a:rPr>
              <a:t>Is somebody teaching you French?</a:t>
            </a:r>
            <a:endParaRPr lang="en-US" u="sng" dirty="0"/>
          </a:p>
          <a:p>
            <a:r>
              <a:rPr lang="en-US" u="sng" dirty="0">
                <a:hlinkClick r:id="rId14"/>
              </a:rPr>
              <a:t>Is this place far from the bank?</a:t>
            </a:r>
            <a:r>
              <a:rPr lang="en-US" dirty="0"/>
              <a:t> </a:t>
            </a:r>
          </a:p>
          <a:p>
            <a:r>
              <a:rPr lang="en-US" u="sng" dirty="0">
                <a:hlinkClick r:id="rId15"/>
              </a:rPr>
              <a:t>It is getting colder day by day.</a:t>
            </a:r>
            <a:endParaRPr lang="ar-IQ" dirty="0"/>
          </a:p>
        </p:txBody>
      </p:sp>
    </p:spTree>
  </p:cSld>
  <p:clrMapOvr>
    <a:masterClrMapping/>
  </p:clrMapOvr>
  <p:transition spd="slow">
    <p:push dir="u"/>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304801"/>
            <a:ext cx="8229600" cy="5821363"/>
          </a:xfrm>
        </p:spPr>
        <p:txBody>
          <a:bodyPr>
            <a:normAutofit lnSpcReduction="10000"/>
          </a:bodyPr>
          <a:lstStyle/>
          <a:p>
            <a:endParaRPr lang="en-US" dirty="0"/>
          </a:p>
          <a:p>
            <a:endParaRPr lang="en-US" dirty="0"/>
          </a:p>
          <a:p>
            <a:r>
              <a:rPr lang="en-US" dirty="0"/>
              <a:t>New York is the most populous city in the United States and the center of the New York metropolitan area, the premier gateway for legal immigration to the United States and one of the most populous urban agglomerations in the world. The city is referred to as New York City or the City of New York to distinguish it from the State of New York, of which it is a part. It has also been called by many nicknames such as the “City that Never Sleeps” and the “Center of the Universe.” But the Big Apple is the most famous nickname.</a:t>
            </a:r>
          </a:p>
          <a:p>
            <a:r>
              <a:rPr lang="en-US" dirty="0"/>
              <a:t>A global power city, New York exerts a significant impact upon commerce, finance, media, art, fashion, research, technology, education, and entertainment. The home of the United Nations Headquarters, New York is an important center for international diplomacy and has been described as the cultural and financial capital of the world.</a:t>
            </a:r>
          </a:p>
          <a:p>
            <a:endParaRPr lang="ar-IQ" dirty="0"/>
          </a:p>
        </p:txBody>
      </p:sp>
      <p:pic>
        <p:nvPicPr>
          <p:cNvPr id="1026" name="Picture 2" descr="C:\Users\sidra\Desktop\Translation 1\800px-Vista_aérea_de_Times_Square_desde_el_Empire_State_Building.jpg"/>
          <p:cNvPicPr>
            <a:picLocks noChangeAspect="1" noChangeArrowheads="1"/>
          </p:cNvPicPr>
          <p:nvPr/>
        </p:nvPicPr>
        <p:blipFill>
          <a:blip r:embed="rId2" cstate="print"/>
          <a:srcRect/>
          <a:stretch>
            <a:fillRect/>
          </a:stretch>
        </p:blipFill>
        <p:spPr bwMode="auto">
          <a:xfrm>
            <a:off x="2590800" y="304802"/>
            <a:ext cx="6705600" cy="761999"/>
          </a:xfrm>
          <a:prstGeom prst="rect">
            <a:avLst/>
          </a:prstGeom>
          <a:noFill/>
        </p:spPr>
      </p:pic>
    </p:spTree>
  </p:cSld>
  <p:clrMapOvr>
    <a:masterClrMapping/>
  </p:clrMapOvr>
  <p:transition spd="slow">
    <p:push dir="u"/>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
            <a:ext cx="8229600" cy="6126163"/>
          </a:xfrm>
        </p:spPr>
        <p:txBody>
          <a:bodyPr>
            <a:normAutofit fontScale="85000" lnSpcReduction="10000"/>
          </a:bodyPr>
          <a:lstStyle/>
          <a:p>
            <a:pPr>
              <a:buNone/>
            </a:pPr>
            <a:endParaRPr lang="en-US" b="1" dirty="0"/>
          </a:p>
          <a:p>
            <a:endParaRPr lang="en-US" b="1" dirty="0">
              <a:hlinkClick r:id="" action="ppaction://noaction"/>
            </a:endParaRPr>
          </a:p>
          <a:p>
            <a:endParaRPr lang="en-US" b="1" dirty="0">
              <a:hlinkClick r:id="" action="ppaction://noaction"/>
            </a:endParaRPr>
          </a:p>
          <a:p>
            <a:r>
              <a:rPr lang="en-US" b="1" dirty="0">
                <a:hlinkClick r:id="" action="ppaction://noaction"/>
              </a:rPr>
              <a:t>Charlie Chaplin</a:t>
            </a:r>
            <a:r>
              <a:rPr lang="en-US" dirty="0"/>
              <a:t> was an English comic actor, filmmaker, and composer who rose to fame in the silent era. He is mostly famous for his screen persona </a:t>
            </a:r>
            <a:r>
              <a:rPr lang="en-US" b="1" i="1" dirty="0"/>
              <a:t>"the tramp"</a:t>
            </a:r>
            <a:r>
              <a:rPr lang="en-US" dirty="0"/>
              <a:t>. Born on April 16, 1889 in London, Chaplin is considered one of the most important figures in the history of the film industry. He had been a productive and creative film maker for about 75 years before he died in 1977.</a:t>
            </a:r>
          </a:p>
          <a:p>
            <a:r>
              <a:rPr lang="en-US" b="1" dirty="0"/>
              <a:t>Early life</a:t>
            </a:r>
          </a:p>
          <a:p>
            <a:r>
              <a:rPr lang="en-US" dirty="0"/>
              <a:t>Chaplin suffered from poverty and hardship in his childhood. He was sent to a workhouse twice before the age of nine. His mother struggled financially when his father was absent. When he was 14, his mother was sent to a mental asylum.</a:t>
            </a:r>
          </a:p>
          <a:p>
            <a:r>
              <a:rPr lang="en-US" b="1" dirty="0"/>
              <a:t>Career</a:t>
            </a:r>
          </a:p>
          <a:p>
            <a:r>
              <a:rPr lang="en-US" dirty="0"/>
              <a:t>Chaplin's first performances were at music halls as a stage actor and comedian at the age of 19. He went to the USA where he was scouted for the film industry, and began appearing in 1914 for </a:t>
            </a:r>
            <a:r>
              <a:rPr lang="en-US" i="1" dirty="0"/>
              <a:t>Keystone Studios</a:t>
            </a:r>
            <a:r>
              <a:rPr lang="en-US" dirty="0"/>
              <a:t>. He soon developed </a:t>
            </a:r>
            <a:r>
              <a:rPr lang="en-US" b="1" i="1" dirty="0"/>
              <a:t>the Tramp</a:t>
            </a:r>
            <a:r>
              <a:rPr lang="en-US" dirty="0"/>
              <a:t> persona and formed a large fan base. Chaplin directed his own films from an early stage, and continued to hone his craft.. By 1918, he was one of the best known figures in the film industry</a:t>
            </a:r>
          </a:p>
          <a:p>
            <a:endParaRPr lang="ar-IQ" dirty="0"/>
          </a:p>
        </p:txBody>
      </p:sp>
      <p:pic>
        <p:nvPicPr>
          <p:cNvPr id="1026" name="Picture 2" descr="C:\Users\sidra\Desktop\Desktop 2017-2018\Translation 1\Chaplin_The_Kid.jpg"/>
          <p:cNvPicPr>
            <a:picLocks noChangeAspect="1" noChangeArrowheads="1"/>
          </p:cNvPicPr>
          <p:nvPr/>
        </p:nvPicPr>
        <p:blipFill>
          <a:blip r:embed="rId2" cstate="print"/>
          <a:srcRect/>
          <a:stretch>
            <a:fillRect/>
          </a:stretch>
        </p:blipFill>
        <p:spPr bwMode="auto">
          <a:xfrm>
            <a:off x="2438400" y="0"/>
            <a:ext cx="7086600" cy="914400"/>
          </a:xfrm>
          <a:prstGeom prst="rect">
            <a:avLst/>
          </a:prstGeom>
          <a:noFill/>
        </p:spPr>
      </p:pic>
    </p:spTree>
  </p:cSld>
  <p:clrMapOvr>
    <a:masterClrMapping/>
  </p:clrMapOvr>
  <p:transition spd="slow">
    <p:push dir="u"/>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533401"/>
            <a:ext cx="8229600" cy="5592763"/>
          </a:xfrm>
        </p:spPr>
        <p:txBody>
          <a:bodyPr>
            <a:normAutofit fontScale="85000" lnSpcReduction="20000"/>
          </a:bodyPr>
          <a:lstStyle/>
          <a:p>
            <a:r>
              <a:rPr lang="en-US" u="sng" dirty="0">
                <a:hlinkClick r:id="rId2"/>
              </a:rPr>
              <a:t>What time does your plane leave?</a:t>
            </a:r>
            <a:endParaRPr lang="en-US" u="sng" dirty="0"/>
          </a:p>
          <a:p>
            <a:r>
              <a:rPr lang="en-US" u="sng" dirty="0">
                <a:hlinkClick r:id="rId3"/>
              </a:rPr>
              <a:t>What's the next step to be done?</a:t>
            </a:r>
            <a:endParaRPr lang="en-US" u="sng" dirty="0"/>
          </a:p>
          <a:p>
            <a:r>
              <a:rPr lang="en-US" dirty="0"/>
              <a:t> </a:t>
            </a:r>
            <a:r>
              <a:rPr lang="en-US" u="sng" dirty="0">
                <a:hlinkClick r:id="rId4"/>
              </a:rPr>
              <a:t>What's the purpose of your trip?</a:t>
            </a:r>
            <a:endParaRPr lang="en-US" u="sng" dirty="0"/>
          </a:p>
          <a:p>
            <a:r>
              <a:rPr lang="en-US" u="sng" dirty="0">
                <a:hlinkClick r:id="rId5"/>
              </a:rPr>
              <a:t>When did you begin playing golf?</a:t>
            </a:r>
            <a:endParaRPr lang="en-US" u="sng" dirty="0"/>
          </a:p>
          <a:p>
            <a:r>
              <a:rPr lang="en-US" u="sng" dirty="0">
                <a:hlinkClick r:id="rId6"/>
              </a:rPr>
              <a:t>When did you find out the truth?</a:t>
            </a:r>
            <a:endParaRPr lang="en-US" u="sng" dirty="0"/>
          </a:p>
          <a:p>
            <a:r>
              <a:rPr lang="en-US" u="sng" dirty="0">
                <a:hlinkClick r:id="rId7"/>
              </a:rPr>
              <a:t>Where's the nearest art gallery?</a:t>
            </a:r>
            <a:endParaRPr lang="en-US" u="sng" dirty="0"/>
          </a:p>
          <a:p>
            <a:r>
              <a:rPr lang="en-US" u="sng" dirty="0">
                <a:hlinkClick r:id="rId8"/>
              </a:rPr>
              <a:t>Who do you think she lives with?</a:t>
            </a:r>
            <a:r>
              <a:rPr lang="en-US" dirty="0"/>
              <a:t> </a:t>
            </a:r>
          </a:p>
          <a:p>
            <a:r>
              <a:rPr lang="en-US" u="sng" dirty="0">
                <a:hlinkClick r:id="rId9"/>
              </a:rPr>
              <a:t>Who else can answer my question?</a:t>
            </a:r>
            <a:endParaRPr lang="en-US" u="sng" dirty="0"/>
          </a:p>
          <a:p>
            <a:r>
              <a:rPr lang="en-US" u="sng" dirty="0">
                <a:hlinkClick r:id="rId10"/>
              </a:rPr>
              <a:t>Who is the boss of this company?</a:t>
            </a:r>
            <a:r>
              <a:rPr lang="en-US" dirty="0"/>
              <a:t> </a:t>
            </a:r>
          </a:p>
          <a:p>
            <a:r>
              <a:rPr lang="en-US" dirty="0"/>
              <a:t> </a:t>
            </a:r>
            <a:r>
              <a:rPr lang="en-US" u="sng" dirty="0">
                <a:hlinkClick r:id="rId11"/>
              </a:rPr>
              <a:t>Why couldn't you come yesterday?</a:t>
            </a:r>
            <a:endParaRPr lang="en-US" u="sng" dirty="0"/>
          </a:p>
          <a:p>
            <a:r>
              <a:rPr lang="en-US" u="sng" dirty="0">
                <a:hlinkClick r:id="rId12"/>
              </a:rPr>
              <a:t>Why did you turn down his offer?</a:t>
            </a:r>
            <a:endParaRPr lang="en-US" u="sng" dirty="0"/>
          </a:p>
          <a:p>
            <a:r>
              <a:rPr lang="en-US" u="sng" dirty="0">
                <a:hlinkClick r:id="rId13"/>
              </a:rPr>
              <a:t>Why do you want to study abroad?</a:t>
            </a:r>
            <a:endParaRPr lang="en-US" u="sng" dirty="0"/>
          </a:p>
          <a:p>
            <a:r>
              <a:rPr lang="en-US" dirty="0"/>
              <a:t> </a:t>
            </a:r>
            <a:r>
              <a:rPr lang="en-US" u="sng" dirty="0">
                <a:hlinkClick r:id="rId14"/>
              </a:rPr>
              <a:t>Will you sell your house to him?</a:t>
            </a:r>
            <a:endParaRPr lang="en-US" u="sng" dirty="0"/>
          </a:p>
          <a:p>
            <a:r>
              <a:rPr lang="en-US" u="sng" dirty="0">
                <a:hlinkClick r:id="rId15"/>
              </a:rPr>
              <a:t>Without air, nothing could live.</a:t>
            </a:r>
            <a:endParaRPr lang="ar-IQ" dirty="0"/>
          </a:p>
        </p:txBody>
      </p:sp>
    </p:spTree>
  </p:cSld>
  <p:clrMapOvr>
    <a:masterClrMapping/>
  </p:clrMapOvr>
  <p:transition spd="slow">
    <p:push dir="u"/>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457201"/>
            <a:ext cx="8229600" cy="5668963"/>
          </a:xfrm>
        </p:spPr>
        <p:txBody>
          <a:bodyPr>
            <a:normAutofit lnSpcReduction="10000"/>
          </a:bodyPr>
          <a:lstStyle/>
          <a:p>
            <a:r>
              <a:rPr lang="en-US" u="sng" dirty="0">
                <a:hlinkClick r:id="rId2"/>
              </a:rPr>
              <a:t>The strike affected the nation's economy</a:t>
            </a:r>
            <a:r>
              <a:rPr lang="en-US" u="sng" dirty="0"/>
              <a:t>.</a:t>
            </a:r>
          </a:p>
          <a:p>
            <a:r>
              <a:rPr lang="en-US" u="sng" dirty="0">
                <a:hlinkClick r:id="rId3"/>
              </a:rPr>
              <a:t>The students learned many poems by heart</a:t>
            </a:r>
            <a:r>
              <a:rPr lang="en-US" u="sng" dirty="0"/>
              <a:t>.</a:t>
            </a:r>
          </a:p>
          <a:p>
            <a:r>
              <a:rPr lang="en-US" u="sng" dirty="0">
                <a:hlinkClick r:id="rId4"/>
              </a:rPr>
              <a:t>The tank has a capacity of fifty-gallons.</a:t>
            </a:r>
            <a:endParaRPr lang="en-US" u="sng" dirty="0"/>
          </a:p>
          <a:p>
            <a:r>
              <a:rPr lang="en-US" u="sng" dirty="0">
                <a:hlinkClick r:id="rId5"/>
              </a:rPr>
              <a:t>The teacher is with the school principal.</a:t>
            </a:r>
            <a:r>
              <a:rPr lang="en-US" dirty="0"/>
              <a:t> </a:t>
            </a:r>
          </a:p>
          <a:p>
            <a:r>
              <a:rPr lang="en-US" u="sng" dirty="0">
                <a:hlinkClick r:id="rId6"/>
              </a:rPr>
              <a:t>The world is full of gossipers and liars.</a:t>
            </a:r>
            <a:endParaRPr lang="en-US" u="sng" dirty="0"/>
          </a:p>
          <a:p>
            <a:r>
              <a:rPr lang="en-US" u="sng" dirty="0">
                <a:hlinkClick r:id="rId7"/>
              </a:rPr>
              <a:t>There are many red flowers in the garden</a:t>
            </a:r>
            <a:r>
              <a:rPr lang="en-US" u="sng" dirty="0"/>
              <a:t>.</a:t>
            </a:r>
          </a:p>
          <a:p>
            <a:r>
              <a:rPr lang="en-US" u="sng" dirty="0">
                <a:hlinkClick r:id="rId8"/>
              </a:rPr>
              <a:t>There are numerous universities in Kyoto.</a:t>
            </a:r>
            <a:endParaRPr lang="en-US" u="sng" dirty="0"/>
          </a:p>
          <a:p>
            <a:r>
              <a:rPr lang="en-US" u="sng" dirty="0">
                <a:hlinkClick r:id="rId9"/>
              </a:rPr>
              <a:t>There is no reason why I shouldn't do it</a:t>
            </a:r>
            <a:endParaRPr lang="en-US" u="sng" dirty="0"/>
          </a:p>
          <a:p>
            <a:r>
              <a:rPr lang="en-US" u="sng" dirty="0">
                <a:hlinkClick r:id="rId10"/>
              </a:rPr>
              <a:t>They are demanding shorter working hours</a:t>
            </a:r>
            <a:r>
              <a:rPr lang="en-US" u="sng" dirty="0"/>
              <a:t>.</a:t>
            </a:r>
          </a:p>
          <a:p>
            <a:r>
              <a:rPr lang="en-US" u="sng" dirty="0">
                <a:hlinkClick r:id="rId11"/>
              </a:rPr>
              <a:t>They say that Venice is a beautiful city.</a:t>
            </a:r>
            <a:endParaRPr lang="en-US" u="sng" dirty="0"/>
          </a:p>
          <a:p>
            <a:r>
              <a:rPr lang="en-US" u="sng" dirty="0">
                <a:hlinkClick r:id="rId12"/>
              </a:rPr>
              <a:t>This afternoon we will have an interview.</a:t>
            </a:r>
            <a:endParaRPr lang="en-US" u="sng" dirty="0"/>
          </a:p>
          <a:p>
            <a:r>
              <a:rPr lang="en-US" u="sng" dirty="0">
                <a:hlinkClick r:id="rId13"/>
              </a:rPr>
              <a:t>This is the worst movie I have ever seen</a:t>
            </a:r>
            <a:endParaRPr lang="ar-IQ" dirty="0"/>
          </a:p>
        </p:txBody>
      </p:sp>
    </p:spTree>
  </p:cSld>
  <p:clrMapOvr>
    <a:masterClrMapping/>
  </p:clrMapOvr>
  <p:transition spd="slow">
    <p:push dir="u"/>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228601"/>
            <a:ext cx="8229600" cy="5897563"/>
          </a:xfrm>
        </p:spPr>
        <p:txBody>
          <a:bodyPr>
            <a:normAutofit fontScale="85000" lnSpcReduction="10000"/>
          </a:bodyPr>
          <a:lstStyle/>
          <a:p>
            <a:endParaRPr lang="en-US" dirty="0"/>
          </a:p>
          <a:p>
            <a:endParaRPr lang="en-US" dirty="0"/>
          </a:p>
          <a:p>
            <a:endParaRPr lang="en-US" dirty="0"/>
          </a:p>
          <a:p>
            <a:endParaRPr lang="en-US" dirty="0"/>
          </a:p>
          <a:p>
            <a:endParaRPr lang="en-US" dirty="0"/>
          </a:p>
          <a:p>
            <a:endParaRPr lang="en-US" dirty="0"/>
          </a:p>
          <a:p>
            <a:r>
              <a:rPr lang="en-US" dirty="0"/>
              <a:t>Education encompasses both the teaching and learning of knowledge, proper conduct, and technical competency. It thus focuses on the cultivation of skills, trades or professions, as well as mental, moral &amp; aesthetic development.</a:t>
            </a:r>
          </a:p>
          <a:p>
            <a:r>
              <a:rPr lang="en-US" dirty="0"/>
              <a:t>Formal education consists of systematic instruction, teaching and training by professional teachers. This consists of the application of pedagogy and the development of curricula.</a:t>
            </a:r>
          </a:p>
          <a:p>
            <a:r>
              <a:rPr lang="en-US" dirty="0"/>
              <a:t>The right to education is a fundamental human right. Since 1952, Article 2 of the first Protocol to the European Convention on Human Rights obliges all signatory parties to guarantee the right to education. At world level, the United Nations' International Covenant on Economic, Social and Cultural Rights of 1966 guarantees this right under its Article 13.</a:t>
            </a:r>
          </a:p>
          <a:p>
            <a:endParaRPr lang="ar-IQ" dirty="0"/>
          </a:p>
        </p:txBody>
      </p:sp>
      <p:pic>
        <p:nvPicPr>
          <p:cNvPr id="1026" name="Picture 2" descr="C:\Users\sidra\Desktop\Desktop 2017-2018\Translation 1\classroom.jpg"/>
          <p:cNvPicPr>
            <a:picLocks noChangeAspect="1" noChangeArrowheads="1"/>
          </p:cNvPicPr>
          <p:nvPr/>
        </p:nvPicPr>
        <p:blipFill>
          <a:blip r:embed="rId2" cstate="print"/>
          <a:srcRect/>
          <a:stretch>
            <a:fillRect/>
          </a:stretch>
        </p:blipFill>
        <p:spPr bwMode="auto">
          <a:xfrm>
            <a:off x="2133600" y="0"/>
            <a:ext cx="7620000" cy="2133600"/>
          </a:xfrm>
          <a:prstGeom prst="rect">
            <a:avLst/>
          </a:prstGeom>
          <a:noFill/>
        </p:spPr>
      </p:pic>
    </p:spTree>
  </p:cSld>
  <p:clrMapOvr>
    <a:masterClrMapping/>
  </p:clrMapOvr>
  <p:transition spd="slow">
    <p:push dir="u"/>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228601"/>
            <a:ext cx="8229600" cy="5897563"/>
          </a:xfrm>
        </p:spPr>
        <p:txBody>
          <a:bodyPr>
            <a:normAutofit fontScale="77500" lnSpcReduction="20000"/>
          </a:bodyPr>
          <a:lstStyle/>
          <a:p>
            <a:endParaRPr lang="en-US" b="1" dirty="0"/>
          </a:p>
          <a:p>
            <a:endParaRPr lang="en-US" b="1" dirty="0"/>
          </a:p>
          <a:p>
            <a:endParaRPr lang="en-US" b="1" dirty="0"/>
          </a:p>
          <a:p>
            <a:endParaRPr lang="en-US" b="1" dirty="0"/>
          </a:p>
          <a:p>
            <a:endParaRPr lang="en-US" b="1" dirty="0"/>
          </a:p>
          <a:p>
            <a:r>
              <a:rPr lang="en-US" b="1" dirty="0"/>
              <a:t>The Great Wall Of China</a:t>
            </a:r>
          </a:p>
          <a:p>
            <a:r>
              <a:rPr lang="en-US" dirty="0"/>
              <a:t>The Great Wall of China, one of the greatest wonders of the world, was first built between 220–206 BC. In fact, it began as independent walls for different states when it was first built, and did not become the "Great" wall until the Qin Dynasty. Emperor Qin </a:t>
            </a:r>
            <a:r>
              <a:rPr lang="en-US" dirty="0" err="1"/>
              <a:t>Shihuang</a:t>
            </a:r>
            <a:r>
              <a:rPr lang="en-US" dirty="0"/>
              <a:t> succeeded in his effort to have the walls joined together to serve as fortification to protect the northern borders of the Chinese Empire from invasion. Afterwards it was rebuilt and maintained over the years, between the 5th century BC and the 16th century.</a:t>
            </a:r>
          </a:p>
          <a:p>
            <a:r>
              <a:rPr lang="en-US" dirty="0"/>
              <a:t>One of the myths associated with the Great Wall of China is that it is the only man-made structure that can be seen from the moon with the naked eye. The legend originated in Richard Halliburton's 1938 book </a:t>
            </a:r>
            <a:r>
              <a:rPr lang="en-US" i="1" dirty="0"/>
              <a:t>Second Book of Marvels</a:t>
            </a:r>
            <a:r>
              <a:rPr lang="en-US" dirty="0"/>
              <a:t>. However, This myth is simply not true. Richard Halliburton's claim was contradicted by astronauts Neil </a:t>
            </a:r>
            <a:r>
              <a:rPr lang="en-US" dirty="0" err="1"/>
              <a:t>Armstrongby</a:t>
            </a:r>
            <a:r>
              <a:rPr lang="en-US" dirty="0"/>
              <a:t> and Yang </a:t>
            </a:r>
            <a:r>
              <a:rPr lang="en-US" dirty="0" err="1"/>
              <a:t>Liwei</a:t>
            </a:r>
            <a:r>
              <a:rPr lang="en-US" dirty="0"/>
              <a:t>. A more plausible assumption would be to say that the Great Wall can be visible from a low orbit of the earth which is not unique in this regard as many other artificial constructions can be seen from that height.</a:t>
            </a:r>
          </a:p>
          <a:p>
            <a:endParaRPr lang="ar-IQ" dirty="0"/>
          </a:p>
        </p:txBody>
      </p:sp>
      <p:pic>
        <p:nvPicPr>
          <p:cNvPr id="1026" name="Picture 2" descr="C:\Users\sidra\Desktop\Papers Students\great-wall.jpg"/>
          <p:cNvPicPr>
            <a:picLocks noChangeAspect="1" noChangeArrowheads="1"/>
          </p:cNvPicPr>
          <p:nvPr/>
        </p:nvPicPr>
        <p:blipFill>
          <a:blip r:embed="rId2" cstate="print"/>
          <a:srcRect/>
          <a:stretch>
            <a:fillRect/>
          </a:stretch>
        </p:blipFill>
        <p:spPr bwMode="auto">
          <a:xfrm>
            <a:off x="1981200" y="0"/>
            <a:ext cx="8229600" cy="1752600"/>
          </a:xfrm>
          <a:prstGeom prst="rect">
            <a:avLst/>
          </a:prstGeom>
          <a:noFill/>
        </p:spPr>
      </p:pic>
    </p:spTree>
  </p:cSld>
  <p:clrMapOvr>
    <a:masterClrMapping/>
  </p:clrMapOvr>
  <p:transition spd="slow">
    <p:push dir="u"/>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228601"/>
            <a:ext cx="8229600" cy="5897563"/>
          </a:xfrm>
        </p:spPr>
        <p:txBody>
          <a:bodyPr>
            <a:normAutofit fontScale="92500" lnSpcReduction="20000"/>
          </a:bodyPr>
          <a:lstStyle/>
          <a:p>
            <a:r>
              <a:rPr lang="en-US" u="sng" dirty="0">
                <a:hlinkClick r:id="rId2"/>
              </a:rPr>
              <a:t>Tourists often bought souvenirs in this shop</a:t>
            </a:r>
            <a:r>
              <a:rPr lang="en-US" u="sng" dirty="0"/>
              <a:t>.</a:t>
            </a:r>
          </a:p>
          <a:p>
            <a:r>
              <a:rPr lang="en-US" u="sng" dirty="0">
                <a:hlinkClick r:id="rId3"/>
              </a:rPr>
              <a:t>Tourists take over this island in the summer.</a:t>
            </a:r>
            <a:endParaRPr lang="en-US" u="sng" dirty="0"/>
          </a:p>
          <a:p>
            <a:r>
              <a:rPr lang="en-US" dirty="0">
                <a:hlinkClick r:id="rId4"/>
              </a:rPr>
              <a:t>Turn off the television. I can't concentrate.</a:t>
            </a:r>
            <a:endParaRPr lang="en-US" dirty="0"/>
          </a:p>
          <a:p>
            <a:r>
              <a:rPr lang="en-US" u="sng" dirty="0">
                <a:hlinkClick r:id="rId5"/>
              </a:rPr>
              <a:t>Was Tom the one who gave you this squirt gun?</a:t>
            </a:r>
            <a:endParaRPr lang="en-US" u="sng" dirty="0"/>
          </a:p>
          <a:p>
            <a:r>
              <a:rPr lang="en-US" u="sng" dirty="0">
                <a:hlinkClick r:id="rId6"/>
              </a:rPr>
              <a:t>What do I have to do now that I'm registered?</a:t>
            </a:r>
            <a:endParaRPr lang="en-US" u="sng" dirty="0"/>
          </a:p>
          <a:p>
            <a:r>
              <a:rPr lang="en-US" u="sng" dirty="0">
                <a:hlinkClick r:id="rId7"/>
              </a:rPr>
              <a:t>What is the difference between this and that?</a:t>
            </a:r>
            <a:endParaRPr lang="en-US" u="sng" dirty="0"/>
          </a:p>
          <a:p>
            <a:r>
              <a:rPr lang="en-US" u="sng" dirty="0">
                <a:hlinkClick r:id="rId8"/>
              </a:rPr>
              <a:t>You people go ahead. We'll bring up the rear.</a:t>
            </a:r>
            <a:endParaRPr lang="en-US" u="sng" dirty="0"/>
          </a:p>
          <a:p>
            <a:r>
              <a:rPr lang="en-US" u="sng" dirty="0">
                <a:hlinkClick r:id="rId9"/>
              </a:rPr>
              <a:t>Your success is the result of your hard work.</a:t>
            </a:r>
            <a:endParaRPr lang="en-US" u="sng" dirty="0"/>
          </a:p>
          <a:p>
            <a:r>
              <a:rPr lang="en-US" u="sng" dirty="0">
                <a:hlinkClick r:id="rId10"/>
              </a:rPr>
              <a:t>An ant can lift more than 50 times its weight.</a:t>
            </a:r>
            <a:endParaRPr lang="en-US" u="sng" dirty="0"/>
          </a:p>
          <a:p>
            <a:r>
              <a:rPr lang="en-US" u="sng" dirty="0">
                <a:hlinkClick r:id="rId11"/>
              </a:rPr>
              <a:t>Aren't you worried that Tom might get injured?</a:t>
            </a:r>
            <a:r>
              <a:rPr lang="en-US" dirty="0"/>
              <a:t> </a:t>
            </a:r>
          </a:p>
          <a:p>
            <a:r>
              <a:rPr lang="en-US" u="sng" dirty="0">
                <a:hlinkClick r:id="rId12"/>
              </a:rPr>
              <a:t>As soon as we sat down, she brought us coffee.</a:t>
            </a:r>
            <a:endParaRPr lang="en-US" u="sng" dirty="0"/>
          </a:p>
          <a:p>
            <a:r>
              <a:rPr lang="en-US" u="sng" dirty="0">
                <a:hlinkClick r:id="rId13"/>
              </a:rPr>
              <a:t>Could you give me a lift to the train station?</a:t>
            </a:r>
            <a:endParaRPr lang="en-US" u="sng" dirty="0"/>
          </a:p>
          <a:p>
            <a:r>
              <a:rPr lang="en-US" u="sng" dirty="0">
                <a:hlinkClick r:id="rId14"/>
              </a:rPr>
              <a:t>Croatia is in the southeastern part of Europe.</a:t>
            </a:r>
            <a:endParaRPr lang="en-US" u="sng" dirty="0"/>
          </a:p>
          <a:p>
            <a:r>
              <a:rPr lang="en-US" dirty="0"/>
              <a:t> </a:t>
            </a:r>
            <a:r>
              <a:rPr lang="en-US" u="sng" dirty="0">
                <a:hlinkClick r:id="rId15"/>
              </a:rPr>
              <a:t>Don't stick your nose where it doesn't belong.</a:t>
            </a:r>
            <a:endParaRPr lang="en-US" u="sng" dirty="0"/>
          </a:p>
        </p:txBody>
      </p:sp>
    </p:spTree>
  </p:cSld>
  <p:clrMapOvr>
    <a:masterClrMapping/>
  </p:clrMapOvr>
  <p:transition spd="slow">
    <p:push dir="u"/>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304801"/>
            <a:ext cx="8229600" cy="5821363"/>
          </a:xfrm>
        </p:spPr>
        <p:txBody>
          <a:bodyPr>
            <a:normAutofit lnSpcReduction="10000"/>
          </a:bodyPr>
          <a:lstStyle/>
          <a:p>
            <a:pPr fontAlgn="base"/>
            <a:r>
              <a:rPr lang="en-US" b="1" dirty="0"/>
              <a:t>Russia has been banned from competing at next year's Winter Olympics in </a:t>
            </a:r>
            <a:r>
              <a:rPr lang="en-US" b="1" dirty="0" err="1"/>
              <a:t>Pyeongchang</a:t>
            </a:r>
            <a:r>
              <a:rPr lang="en-US" b="1" dirty="0"/>
              <a:t> by the International Olympic Committee.</a:t>
            </a:r>
          </a:p>
          <a:p>
            <a:pPr fontAlgn="base"/>
            <a:r>
              <a:rPr lang="en-US" dirty="0"/>
              <a:t>But Russian athletes who can prove they are clean would be allowed to compete in South Korea under a neutral flag.</a:t>
            </a:r>
          </a:p>
          <a:p>
            <a:pPr fontAlgn="base"/>
            <a:r>
              <a:rPr lang="en-US" dirty="0"/>
              <a:t>It follows an investigation into allegations of state-sponsored doping at the 2014 Games hosted by Russia in Sochi.</a:t>
            </a:r>
          </a:p>
          <a:p>
            <a:pPr fontAlgn="base"/>
            <a:r>
              <a:rPr lang="en-US" dirty="0"/>
              <a:t>"This should draw a line under this damaging episode," the IOC said.</a:t>
            </a:r>
          </a:p>
          <a:p>
            <a:pPr fontAlgn="base"/>
            <a:r>
              <a:rPr lang="en-US" dirty="0"/>
              <a:t>IOC president Thomas Bach and his board - who made the announcement in Lausanne on Tuesday - came to the decision after reading through the findings and recommendations of a 17-month investigation headed up by the former president of Switzerland, Samuel </a:t>
            </a:r>
            <a:r>
              <a:rPr lang="en-US" dirty="0" err="1"/>
              <a:t>Schmid</a:t>
            </a:r>
            <a:r>
              <a:rPr lang="en-US" dirty="0"/>
              <a:t>.</a:t>
            </a:r>
          </a:p>
          <a:p>
            <a:pPr fontAlgn="base"/>
            <a:r>
              <a:rPr lang="en-US" dirty="0"/>
              <a:t>The Russian Olympic Committee (ROC) has been suspended but the IOC said it will invite Russian clean athletes to compete in February under the name 'Olympic Athlete from Russia' (OAR).</a:t>
            </a:r>
          </a:p>
          <a:p>
            <a:endParaRPr lang="ar-IQ" dirty="0"/>
          </a:p>
        </p:txBody>
      </p:sp>
    </p:spTree>
  </p:cSld>
  <p:clrMapOvr>
    <a:masterClrMapping/>
  </p:clrMapOvr>
  <p:transition spd="slow">
    <p:push dir="u"/>
  </p:transition>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TM10001114[[fn=Gallery]]</Template>
  <TotalTime>160</TotalTime>
  <Words>16771</Words>
  <Application>Microsoft Office PowerPoint</Application>
  <PresentationFormat>Widescreen</PresentationFormat>
  <Paragraphs>663</Paragraphs>
  <Slides>162</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162</vt:i4>
      </vt:variant>
    </vt:vector>
  </HeadingPairs>
  <TitlesOfParts>
    <vt:vector size="171" baseType="lpstr">
      <vt:lpstr>Arial</vt:lpstr>
      <vt:lpstr>Book Antiqua</vt:lpstr>
      <vt:lpstr>Calibri</vt:lpstr>
      <vt:lpstr>Comic Sans MS</vt:lpstr>
      <vt:lpstr>Gill Sans MT</vt:lpstr>
      <vt:lpstr>Helvetica Neue</vt:lpstr>
      <vt:lpstr>Times New Roman</vt:lpstr>
      <vt:lpstr>Wingdings</vt:lpstr>
      <vt:lpstr>Gallery</vt:lpstr>
      <vt:lpstr>Translation</vt:lpstr>
      <vt:lpstr> What is translation? </vt:lpstr>
      <vt:lpstr>What is translation?</vt:lpstr>
      <vt:lpstr>What is translation?</vt:lpstr>
      <vt:lpstr>   What is Translation</vt:lpstr>
      <vt:lpstr>PowerPoint Presentation</vt:lpstr>
      <vt:lpstr>PowerPoint Presentation</vt:lpstr>
      <vt:lpstr>PowerPoint Presentation</vt:lpstr>
      <vt:lpstr>PowerPoint Presentation</vt:lpstr>
      <vt:lpstr>Establishing the Project</vt:lpstr>
      <vt:lpstr>PowerPoint Presentation</vt:lpstr>
      <vt:lpstr>PowerPoint Presentation</vt:lpstr>
      <vt:lpstr>PowerPoint Presentation</vt:lpstr>
      <vt:lpstr>Recall of Procedures of Translation </vt:lpstr>
      <vt:lpstr>PowerPoint Presentation</vt:lpstr>
      <vt:lpstr>PowerPoint Presentation</vt:lpstr>
      <vt:lpstr>PowerPoint Presentation</vt:lpstr>
      <vt:lpstr>PowerPoint Presentation</vt:lpstr>
      <vt:lpstr>Steps in Translation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Problems of English-Kurdish Translation</vt:lpstr>
      <vt:lpstr>PowerPoint Presentation</vt:lpstr>
      <vt:lpstr>PowerPoint Presentation</vt:lpstr>
      <vt:lpstr> </vt:lpstr>
      <vt:lpstr>PowerPoint Presentation</vt:lpstr>
      <vt:lpstr>Types of Translation</vt:lpstr>
      <vt:lpstr>PowerPoint Presentation</vt:lpstr>
      <vt:lpstr>PowerPoint Presentation</vt:lpstr>
      <vt:lpstr> Types of Intrpretations</vt:lpstr>
      <vt:lpstr>PowerPoint Presentation</vt:lpstr>
      <vt:lpstr>PowerPoint Presentation</vt:lpstr>
      <vt:lpstr>Phases of Interpretation</vt:lpstr>
      <vt:lpstr>Differences between Translation and Interpretation. </vt:lpstr>
      <vt:lpstr>PowerPoint Presentation</vt:lpstr>
      <vt:lpstr>1. Linguistic competence</vt:lpstr>
      <vt:lpstr>2. Comprehension competence</vt:lpstr>
      <vt:lpstr>3. Encyclopedic Competence</vt:lpstr>
      <vt:lpstr>PowerPoint Presentation</vt:lpstr>
      <vt:lpstr>4. Reexpression Competence</vt:lpstr>
      <vt:lpstr>TEXT TYPOLOGY IN TRANSLATION</vt:lpstr>
      <vt:lpstr>PowerPoint Presentation</vt:lpstr>
      <vt:lpstr>PowerPoint Presentation</vt:lpstr>
      <vt:lpstr>PowerPoint Presentation</vt:lpstr>
      <vt:lpstr>PowerPoint Presentation</vt:lpstr>
      <vt:lpstr>Idioms to be translated</vt:lpstr>
      <vt:lpstr> Passage to be translated</vt:lpstr>
      <vt:lpstr>PowerPoint Presentation</vt:lpstr>
      <vt:lpstr>PowerPoint Presentation</vt:lpstr>
      <vt:lpstr> Idioms</vt:lpstr>
      <vt:lpstr>PowerPoint Presentation</vt:lpstr>
      <vt:lpstr>Spain to recognize Anfal and Halabja massacres as genocide </vt:lpstr>
      <vt:lpstr>The Negatives of Noise </vt:lpstr>
      <vt:lpstr>PowerPoint Presentation</vt:lpstr>
      <vt:lpstr>تاسێ رۆژی تر به‌فربارین به‌رده‌وامده‌بێت</vt:lpstr>
      <vt:lpstr>  الصين تؤكد تسبب فيروس إتش7إن9 بوقوع 91 إصابة  و17 وفاة </vt:lpstr>
      <vt:lpstr>Some terms to be translated</vt:lpstr>
      <vt:lpstr>International trade</vt:lpstr>
      <vt:lpstr>Scottish legislator: ‘I wanted the whole world to know I love the Kurdish people’</vt:lpstr>
      <vt:lpstr>Commerce,Economic&amp;Banking</vt:lpstr>
      <vt:lpstr> Exercises</vt:lpstr>
      <vt:lpstr>Be on the wrong track</vt:lpstr>
      <vt:lpstr>Be water under the bridge</vt:lpstr>
      <vt:lpstr> put two and two together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At the end there is a joke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 Spring by William Blake </vt:lpstr>
      <vt:lpstr>PowerPoint Presentation</vt:lpstr>
      <vt:lpstr>PowerPoint Presentation</vt:lpstr>
      <vt:lpstr>A passage to be translated</vt:lpstr>
      <vt:lpstr>A passage to be translated</vt:lpstr>
      <vt:lpstr>Some terms: Law ,peace – war- policy</vt:lpstr>
      <vt:lpstr>Sentences to be translated</vt:lpstr>
      <vt:lpstr>PowerPoint Presentation</vt:lpstr>
      <vt:lpstr>PowerPoint Presentation</vt:lpstr>
      <vt:lpstr>PowerPoint Presentation</vt:lpstr>
      <vt:lpstr>The United Nations and Its Organs</vt:lpstr>
      <vt:lpstr>PowerPoint Presentation</vt:lpstr>
      <vt:lpstr>PowerPoint Presentation</vt:lpstr>
      <vt:lpstr>PowerPoint Presentation</vt:lpstr>
      <vt:lpstr>PowerPoint Presentation</vt:lpstr>
      <vt:lpstr>PowerPoint Presentation</vt:lpstr>
      <vt:lpstr>PowerPoint Presentation</vt:lpstr>
      <vt:lpstr>Politics, diplomacy, authorities, and organizations </vt:lpstr>
      <vt:lpstr>Judicial Independence</vt:lpstr>
      <vt:lpstr>PowerPoint Presentation</vt:lpstr>
      <vt:lpstr>A Cloud of Locusts</vt:lpstr>
      <vt:lpstr>War and Military</vt:lpstr>
      <vt:lpstr>PowerPoint Presentation</vt:lpstr>
      <vt:lpstr>PowerPoint Presentation</vt:lpstr>
      <vt:lpstr>Prepositional Phrase</vt:lpstr>
      <vt:lpstr>PowerPoint Presentation</vt:lpstr>
      <vt:lpstr>The Brain</vt:lpstr>
      <vt:lpstr>PowerPoint Presentation</vt:lpstr>
      <vt:lpstr>Man jolts back to life minutes before  cremation By Chris Perez December 23, 2014 | 12:15pm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مساهمة الشعر في الضبط الاجتماعي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BBC</vt:lpstr>
      <vt:lpstr>Rudaw</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Translation</dc:title>
  <dc:creator>Rawand</dc:creator>
  <cp:lastModifiedBy>Rawand</cp:lastModifiedBy>
  <cp:revision>19</cp:revision>
  <dcterms:created xsi:type="dcterms:W3CDTF">2023-09-23T18:50:12Z</dcterms:created>
  <dcterms:modified xsi:type="dcterms:W3CDTF">2023-09-29T17:42:48Z</dcterms:modified>
</cp:coreProperties>
</file>