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5"/>
  </p:notesMasterIdLst>
  <p:sldIdLst>
    <p:sldId id="336" r:id="rId2"/>
    <p:sldId id="338" r:id="rId3"/>
    <p:sldId id="33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7" r:id="rId8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042"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52742507"/>
      </p:ext>
    </p:extLst>
  </p:cSld>
  <p:clrMap bg1="lt1" tx1="dk1" bg2="lt2" tx2="dk2" accent1="accent1" accent2="accent2" accent3="accent3" accent4="accent4" accent5="accent5" accent6="accent6" hlink="hlink" folHlink="folHlink"/>
  <p:notesStyle>
    <a:lvl1pPr algn="r" latinLnBrk="0">
      <a:spcBef>
        <a:spcPts val="400"/>
      </a:spcBef>
      <a:defRPr sz="1200">
        <a:latin typeface="+mj-lt"/>
        <a:ea typeface="+mj-ea"/>
        <a:cs typeface="+mj-cs"/>
        <a:sym typeface="Arial"/>
      </a:defRPr>
    </a:lvl1pPr>
    <a:lvl2pPr indent="228600" algn="r" latinLnBrk="0">
      <a:spcBef>
        <a:spcPts val="400"/>
      </a:spcBef>
      <a:defRPr sz="1200">
        <a:latin typeface="+mj-lt"/>
        <a:ea typeface="+mj-ea"/>
        <a:cs typeface="+mj-cs"/>
        <a:sym typeface="Arial"/>
      </a:defRPr>
    </a:lvl2pPr>
    <a:lvl3pPr indent="457200" algn="r" latinLnBrk="0">
      <a:spcBef>
        <a:spcPts val="400"/>
      </a:spcBef>
      <a:defRPr sz="1200">
        <a:latin typeface="+mj-lt"/>
        <a:ea typeface="+mj-ea"/>
        <a:cs typeface="+mj-cs"/>
        <a:sym typeface="Arial"/>
      </a:defRPr>
    </a:lvl3pPr>
    <a:lvl4pPr indent="685800" algn="r" latinLnBrk="0">
      <a:spcBef>
        <a:spcPts val="400"/>
      </a:spcBef>
      <a:defRPr sz="1200">
        <a:latin typeface="+mj-lt"/>
        <a:ea typeface="+mj-ea"/>
        <a:cs typeface="+mj-cs"/>
        <a:sym typeface="Arial"/>
      </a:defRPr>
    </a:lvl4pPr>
    <a:lvl5pPr indent="914400" algn="r" latinLnBrk="0">
      <a:spcBef>
        <a:spcPts val="400"/>
      </a:spcBef>
      <a:defRPr sz="1200">
        <a:latin typeface="+mj-lt"/>
        <a:ea typeface="+mj-ea"/>
        <a:cs typeface="+mj-cs"/>
        <a:sym typeface="Arial"/>
      </a:defRPr>
    </a:lvl5pPr>
    <a:lvl6pPr indent="1143000" algn="r" latinLnBrk="0">
      <a:spcBef>
        <a:spcPts val="400"/>
      </a:spcBef>
      <a:defRPr sz="1200">
        <a:latin typeface="+mj-lt"/>
        <a:ea typeface="+mj-ea"/>
        <a:cs typeface="+mj-cs"/>
        <a:sym typeface="Arial"/>
      </a:defRPr>
    </a:lvl6pPr>
    <a:lvl7pPr indent="1371600" algn="r" latinLnBrk="0">
      <a:spcBef>
        <a:spcPts val="400"/>
      </a:spcBef>
      <a:defRPr sz="1200">
        <a:latin typeface="+mj-lt"/>
        <a:ea typeface="+mj-ea"/>
        <a:cs typeface="+mj-cs"/>
        <a:sym typeface="Arial"/>
      </a:defRPr>
    </a:lvl7pPr>
    <a:lvl8pPr indent="1600200" algn="r" latinLnBrk="0">
      <a:spcBef>
        <a:spcPts val="400"/>
      </a:spcBef>
      <a:defRPr sz="1200">
        <a:latin typeface="+mj-lt"/>
        <a:ea typeface="+mj-ea"/>
        <a:cs typeface="+mj-cs"/>
        <a:sym typeface="Arial"/>
      </a:defRPr>
    </a:lvl8pPr>
    <a:lvl9pPr indent="1828800" algn="r" latinLnBrk="0">
      <a:spcBef>
        <a:spcPts val="400"/>
      </a:spcBef>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CD92-86A9-B84C-9C6A-386924AFFAA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4129052-2267-2441-956A-9C8A73E3174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D58A8D9-BB32-BF46-B03D-3CAAD8C4C6D0}"/>
              </a:ext>
            </a:extLst>
          </p:cNvPr>
          <p:cNvSpPr>
            <a:spLocks noGrp="1"/>
          </p:cNvSpPr>
          <p:nvPr>
            <p:ph type="dt" sz="half" idx="10"/>
          </p:nvPr>
        </p:nvSpPr>
        <p:spPr/>
        <p:txBody>
          <a:bodyPr/>
          <a:lstStyle/>
          <a:p>
            <a:fld id="{D446B150-1886-A044-84AD-DC94A754C73C}" type="datetimeFigureOut">
              <a:rPr lang="en-US" smtClean="0"/>
              <a:t>10/19/2023</a:t>
            </a:fld>
            <a:endParaRPr lang="en-US"/>
          </a:p>
        </p:txBody>
      </p:sp>
      <p:sp>
        <p:nvSpPr>
          <p:cNvPr id="5" name="Footer Placeholder 4">
            <a:extLst>
              <a:ext uri="{FF2B5EF4-FFF2-40B4-BE49-F238E27FC236}">
                <a16:creationId xmlns:a16="http://schemas.microsoft.com/office/drawing/2014/main" id="{C972DC3E-0FCF-B24D-9C5F-6BFA026F0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CF06D-70CF-234B-98C1-0117EF635AB6}"/>
              </a:ext>
            </a:extLst>
          </p:cNvPr>
          <p:cNvSpPr>
            <a:spLocks noGrp="1"/>
          </p:cNvSpPr>
          <p:nvPr>
            <p:ph type="sldNum" sz="quarter" idx="12"/>
          </p:nvPr>
        </p:nvSpPr>
        <p:spPr>
          <a:xfrm>
            <a:off x="8288370" y="6423498"/>
            <a:ext cx="226981" cy="230828"/>
          </a:xfrm>
        </p:spPr>
        <p:txBody>
          <a:bodyPr/>
          <a:lstStyle/>
          <a:p>
            <a:fld id="{92F9FC53-A513-E246-B32B-D6A5738EBC64}" type="slidenum">
              <a:rPr lang="en-US" smtClean="0"/>
              <a:t>‹#›</a:t>
            </a:fld>
            <a:endParaRPr lang="en-US"/>
          </a:p>
        </p:txBody>
      </p:sp>
    </p:spTree>
    <p:extLst>
      <p:ext uri="{BB962C8B-B14F-4D97-AF65-F5344CB8AC3E}">
        <p14:creationId xmlns:p14="http://schemas.microsoft.com/office/powerpoint/2010/main" val="201889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3BA0-D719-BE44-8549-DAE5551D4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25B43-EDE9-E942-9158-07DBD5D7AC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2366B-0826-5642-B56B-5377F47D0562}"/>
              </a:ext>
            </a:extLst>
          </p:cNvPr>
          <p:cNvSpPr>
            <a:spLocks noGrp="1"/>
          </p:cNvSpPr>
          <p:nvPr>
            <p:ph type="dt" sz="half" idx="10"/>
          </p:nvPr>
        </p:nvSpPr>
        <p:spPr/>
        <p:txBody>
          <a:bodyPr/>
          <a:lstStyle/>
          <a:p>
            <a:fld id="{D446B150-1886-A044-84AD-DC94A754C73C}" type="datetimeFigureOut">
              <a:rPr lang="en-US" smtClean="0"/>
              <a:t>10/19/2023</a:t>
            </a:fld>
            <a:endParaRPr lang="en-US"/>
          </a:p>
        </p:txBody>
      </p:sp>
      <p:sp>
        <p:nvSpPr>
          <p:cNvPr id="5" name="Footer Placeholder 4">
            <a:extLst>
              <a:ext uri="{FF2B5EF4-FFF2-40B4-BE49-F238E27FC236}">
                <a16:creationId xmlns:a16="http://schemas.microsoft.com/office/drawing/2014/main" id="{5C9A3A79-5B8C-A749-A9BF-7F17DB599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97F28-5AF9-0A45-969E-C7D5E2012AA0}"/>
              </a:ext>
            </a:extLst>
          </p:cNvPr>
          <p:cNvSpPr>
            <a:spLocks noGrp="1"/>
          </p:cNvSpPr>
          <p:nvPr>
            <p:ph type="sldNum" sz="quarter" idx="12"/>
          </p:nvPr>
        </p:nvSpPr>
        <p:spPr>
          <a:xfrm>
            <a:off x="8288370" y="6423498"/>
            <a:ext cx="226981" cy="230828"/>
          </a:xfrm>
        </p:spPr>
        <p:txBody>
          <a:bodyPr/>
          <a:lstStyle/>
          <a:p>
            <a:fld id="{92F9FC53-A513-E246-B32B-D6A5738EBC64}" type="slidenum">
              <a:rPr lang="en-US" smtClean="0"/>
              <a:t>‹#›</a:t>
            </a:fld>
            <a:endParaRPr lang="en-US"/>
          </a:p>
        </p:txBody>
      </p:sp>
    </p:spTree>
    <p:extLst>
      <p:ext uri="{BB962C8B-B14F-4D97-AF65-F5344CB8AC3E}">
        <p14:creationId xmlns:p14="http://schemas.microsoft.com/office/powerpoint/2010/main" val="1513438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295349" y="6423343"/>
            <a:ext cx="220002" cy="231139"/>
          </a:xfrm>
          <a:prstGeom prst="rect">
            <a:avLst/>
          </a:prstGeom>
          <a:ln w="12700">
            <a:miter lim="400000"/>
          </a:ln>
        </p:spPr>
        <p:txBody>
          <a:bodyPr wrap="none" lIns="45718" tIns="45718" rIns="45718" bIns="45718" anchor="ctr">
            <a:spAutoFit/>
          </a:bodyPr>
          <a:lstStyle>
            <a:lvl1pPr algn="r" defTabSz="685800">
              <a:defRPr sz="900">
                <a:solidFill>
                  <a:srgbClr val="898989"/>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685800" rtl="0" latinLnBrk="0">
        <a:lnSpc>
          <a:spcPct val="90000"/>
        </a:lnSpc>
        <a:spcBef>
          <a:spcPts val="0"/>
        </a:spcBef>
        <a:spcAft>
          <a:spcPts val="0"/>
        </a:spcAft>
        <a:buClrTx/>
        <a:buSzTx/>
        <a:buFontTx/>
        <a:buNone/>
        <a:tabLst/>
        <a:defRPr sz="2900" b="0" i="0" u="none" strike="noStrike" cap="none" spc="0" baseline="0">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2900" b="0" i="0" u="none" strike="noStrike" cap="none" spc="0" baseline="0">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2900" b="0" i="0" u="none" strike="noStrike" cap="none" spc="0" baseline="0">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2900" b="0" i="0" u="none" strike="noStrike" cap="none" spc="0" baseline="0">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2900" b="0" i="0" u="none" strike="noStrike" cap="none" spc="0" baseline="0">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2900" b="0" i="0" u="none" strike="noStrike" cap="none" spc="0" baseline="0">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2900" b="0" i="0" u="none" strike="noStrike" cap="none" spc="0" baseline="0">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2900" b="0" i="0" u="none" strike="noStrike" cap="none" spc="0" baseline="0">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2900" b="0" i="0" u="none" strike="noStrike" cap="none" spc="0" baseline="0">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Calibri"/>
          <a:ea typeface="Calibri"/>
          <a:cs typeface="Calibri"/>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Calibri"/>
          <a:ea typeface="Calibri"/>
          <a:cs typeface="Calibri"/>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Calibri"/>
          <a:ea typeface="Calibri"/>
          <a:cs typeface="Calibri"/>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Calibri"/>
          <a:ea typeface="Calibri"/>
          <a:cs typeface="Calibri"/>
          <a:sym typeface="Calibri"/>
        </a:defRPr>
      </a:lvl4pPr>
      <a:lvl5pPr marL="15716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Calibri"/>
          <a:ea typeface="Calibri"/>
          <a:cs typeface="Calibri"/>
          <a:sym typeface="Calibri"/>
        </a:defRPr>
      </a:lvl5pPr>
      <a:lvl6pPr marL="0" marR="0" indent="1828800" algn="l" defTabSz="685800" rtl="0" latinLnBrk="0">
        <a:lnSpc>
          <a:spcPct val="90000"/>
        </a:lnSpc>
        <a:spcBef>
          <a:spcPts val="700"/>
        </a:spcBef>
        <a:spcAft>
          <a:spcPts val="0"/>
        </a:spcAft>
        <a:buClrTx/>
        <a:buSzTx/>
        <a:buFont typeface="Arial"/>
        <a:buNone/>
        <a:tabLst/>
        <a:defRPr sz="2100" b="0" i="0" u="none" strike="noStrike" cap="none" spc="0" baseline="0">
          <a:solidFill>
            <a:srgbClr val="000000"/>
          </a:solidFill>
          <a:uFillTx/>
          <a:latin typeface="Calibri"/>
          <a:ea typeface="Calibri"/>
          <a:cs typeface="Calibri"/>
          <a:sym typeface="Calibri"/>
        </a:defRPr>
      </a:lvl6pPr>
      <a:lvl7pPr marL="0" marR="0" indent="2286000" algn="l" defTabSz="685800" rtl="0" latinLnBrk="0">
        <a:lnSpc>
          <a:spcPct val="90000"/>
        </a:lnSpc>
        <a:spcBef>
          <a:spcPts val="700"/>
        </a:spcBef>
        <a:spcAft>
          <a:spcPts val="0"/>
        </a:spcAft>
        <a:buClrTx/>
        <a:buSzTx/>
        <a:buFont typeface="Arial"/>
        <a:buNone/>
        <a:tabLst/>
        <a:defRPr sz="2100" b="0" i="0" u="none" strike="noStrike" cap="none" spc="0" baseline="0">
          <a:solidFill>
            <a:srgbClr val="000000"/>
          </a:solidFill>
          <a:uFillTx/>
          <a:latin typeface="Calibri"/>
          <a:ea typeface="Calibri"/>
          <a:cs typeface="Calibri"/>
          <a:sym typeface="Calibri"/>
        </a:defRPr>
      </a:lvl7pPr>
      <a:lvl8pPr marL="0" marR="0" indent="2743200" algn="l" defTabSz="685800" rtl="0" latinLnBrk="0">
        <a:lnSpc>
          <a:spcPct val="90000"/>
        </a:lnSpc>
        <a:spcBef>
          <a:spcPts val="700"/>
        </a:spcBef>
        <a:spcAft>
          <a:spcPts val="0"/>
        </a:spcAft>
        <a:buClrTx/>
        <a:buSzTx/>
        <a:buFont typeface="Arial"/>
        <a:buNone/>
        <a:tabLst/>
        <a:defRPr sz="2100" b="0" i="0" u="none" strike="noStrike" cap="none" spc="0" baseline="0">
          <a:solidFill>
            <a:srgbClr val="000000"/>
          </a:solidFill>
          <a:uFillTx/>
          <a:latin typeface="Calibri"/>
          <a:ea typeface="Calibri"/>
          <a:cs typeface="Calibri"/>
          <a:sym typeface="Calibri"/>
        </a:defRPr>
      </a:lvl8pPr>
      <a:lvl9pPr marL="0" marR="0" indent="3200400" algn="l" defTabSz="685800" rtl="0" latinLnBrk="0">
        <a:lnSpc>
          <a:spcPct val="90000"/>
        </a:lnSpc>
        <a:spcBef>
          <a:spcPts val="700"/>
        </a:spcBef>
        <a:spcAft>
          <a:spcPts val="0"/>
        </a:spcAft>
        <a:buClrTx/>
        <a:buSzTx/>
        <a:buFont typeface="Arial"/>
        <a:buNone/>
        <a:tabLst/>
        <a:defRPr sz="2100" b="0" i="0" u="none" strike="noStrike" cap="none" spc="0" baseline="0">
          <a:solidFill>
            <a:srgbClr val="000000"/>
          </a:solidFill>
          <a:uFillTx/>
          <a:latin typeface="Calibri"/>
          <a:ea typeface="Calibri"/>
          <a:cs typeface="Calibri"/>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D7525E9B-C6DC-4ECA-A458-911C8FCB90B0}"/>
              </a:ext>
            </a:extLst>
          </p:cNvPr>
          <p:cNvSpPr>
            <a:spLocks noGrp="1"/>
          </p:cNvSpPr>
          <p:nvPr>
            <p:ph type="subTitle" idx="1"/>
          </p:nvPr>
        </p:nvSpPr>
        <p:spPr/>
        <p:txBody>
          <a:bodyPr/>
          <a:lstStyle/>
          <a:p>
            <a:pPr eaLnBrk="1" hangingPunct="1"/>
            <a:endParaRPr lang="ar-IQ" altLang="en-US" dirty="0">
              <a:solidFill>
                <a:srgbClr val="898989"/>
              </a:solidFill>
            </a:endParaRPr>
          </a:p>
          <a:p>
            <a:pPr eaLnBrk="1" hangingPunct="1"/>
            <a:endParaRPr lang="en-US" altLang="en-US" dirty="0">
              <a:solidFill>
                <a:srgbClr val="898989"/>
              </a:solidFill>
              <a:cs typeface="Arial" panose="020B0604020202020204" pitchFamily="34" charset="0"/>
            </a:endParaRPr>
          </a:p>
        </p:txBody>
      </p:sp>
      <p:sp>
        <p:nvSpPr>
          <p:cNvPr id="4" name="Rectangle 7">
            <a:extLst>
              <a:ext uri="{FF2B5EF4-FFF2-40B4-BE49-F238E27FC236}">
                <a16:creationId xmlns:a16="http://schemas.microsoft.com/office/drawing/2014/main" id="{B3356066-B276-47E4-A4A3-EB8C1BA526FF}"/>
              </a:ext>
            </a:extLst>
          </p:cNvPr>
          <p:cNvSpPr>
            <a:spLocks noChangeArrowheads="1"/>
          </p:cNvSpPr>
          <p:nvPr/>
        </p:nvSpPr>
        <p:spPr bwMode="auto">
          <a:xfrm>
            <a:off x="4059199" y="3739462"/>
            <a:ext cx="4529267" cy="2354491"/>
          </a:xfrm>
          <a:prstGeom prst="rect">
            <a:avLst/>
          </a:prstGeom>
          <a:solidFill>
            <a:schemeClr val="bg1">
              <a:lumMod val="60000"/>
              <a:lumOff val="40000"/>
            </a:schemeClr>
          </a:solidFill>
          <a:ln w="9525">
            <a:noFill/>
            <a:miter lim="800000"/>
            <a:headEnd/>
            <a:tailEnd/>
          </a:ln>
        </p:spPr>
        <p:txBody>
          <a:bodyPr wrap="square">
            <a:spAutoFit/>
          </a:bodyPr>
          <a:lstStyle/>
          <a:p>
            <a:pPr algn="ctr" eaLnBrk="1" hangingPunct="1">
              <a:buFont typeface="Wingdings" pitchFamily="2" charset="2"/>
              <a:buNone/>
              <a:defRPr/>
            </a:pPr>
            <a:r>
              <a:rPr lang="en-US" sz="2100" dirty="0">
                <a:cs typeface="Arial" pitchFamily="34" charset="0"/>
              </a:rPr>
              <a:t>Presented by the Pharmacist</a:t>
            </a:r>
          </a:p>
          <a:p>
            <a:pPr algn="ctr" eaLnBrk="1" hangingPunct="1">
              <a:buFont typeface="Wingdings" pitchFamily="2" charset="2"/>
              <a:buNone/>
              <a:defRPr/>
            </a:pPr>
            <a:r>
              <a:rPr lang="en-US" sz="2100" dirty="0">
                <a:cs typeface="Arial" pitchFamily="34" charset="0"/>
              </a:rPr>
              <a:t>       Muhanad S. Al-Ani</a:t>
            </a:r>
          </a:p>
          <a:p>
            <a:pPr algn="ctr" eaLnBrk="1" hangingPunct="1">
              <a:buFont typeface="Wingdings" pitchFamily="2" charset="2"/>
              <a:buNone/>
              <a:defRPr/>
            </a:pPr>
            <a:r>
              <a:rPr lang="en-US" sz="2100" dirty="0">
                <a:cs typeface="Arial" pitchFamily="34" charset="0"/>
              </a:rPr>
              <a:t>PHAR 201</a:t>
            </a:r>
          </a:p>
          <a:p>
            <a:pPr algn="ctr" eaLnBrk="1" hangingPunct="1">
              <a:buFont typeface="Wingdings" pitchFamily="2" charset="2"/>
              <a:buNone/>
              <a:defRPr/>
            </a:pPr>
            <a:r>
              <a:rPr lang="en-US" sz="2100" dirty="0">
                <a:cs typeface="Arial" pitchFamily="34" charset="0"/>
              </a:rPr>
              <a:t>1st semester </a:t>
            </a:r>
          </a:p>
          <a:p>
            <a:pPr algn="ctr">
              <a:defRPr/>
            </a:pPr>
            <a:r>
              <a:rPr lang="en-US" sz="2100" dirty="0"/>
              <a:t>Week number 1</a:t>
            </a:r>
          </a:p>
          <a:p>
            <a:pPr algn="ctr">
              <a:defRPr/>
            </a:pPr>
            <a:r>
              <a:rPr lang="en-US" sz="2100" dirty="0"/>
              <a:t>19/10/2023</a:t>
            </a:r>
          </a:p>
          <a:p>
            <a:pPr algn="ctr" eaLnBrk="1" hangingPunct="1">
              <a:buFont typeface="Wingdings" pitchFamily="2" charset="2"/>
              <a:buNone/>
              <a:defRPr/>
            </a:pPr>
            <a:endParaRPr lang="en-US" sz="2100" dirty="0">
              <a:cs typeface="Arial" pitchFamily="34" charset="0"/>
            </a:endParaRPr>
          </a:p>
        </p:txBody>
      </p:sp>
      <p:sp>
        <p:nvSpPr>
          <p:cNvPr id="7" name="TextBox 6">
            <a:extLst>
              <a:ext uri="{FF2B5EF4-FFF2-40B4-BE49-F238E27FC236}">
                <a16:creationId xmlns:a16="http://schemas.microsoft.com/office/drawing/2014/main" id="{3F35A1DC-3EFF-4546-A823-6D754E203B80}"/>
              </a:ext>
            </a:extLst>
          </p:cNvPr>
          <p:cNvSpPr txBox="1"/>
          <p:nvPr/>
        </p:nvSpPr>
        <p:spPr>
          <a:xfrm>
            <a:off x="3709555" y="2736966"/>
            <a:ext cx="4291445" cy="1323439"/>
          </a:xfrm>
          <a:prstGeom prst="rect">
            <a:avLst/>
          </a:prstGeom>
          <a:noFill/>
        </p:spPr>
        <p:txBody>
          <a:bodyPr wrap="square">
            <a:spAutoFit/>
          </a:bodyPr>
          <a:lstStyle/>
          <a:p>
            <a:pPr algn="ctr" rtl="1" hangingPunct="1">
              <a:defRPr/>
            </a:pPr>
            <a:r>
              <a:rPr lang="en-US" sz="4000" dirty="0">
                <a:solidFill>
                  <a:srgbClr val="FF0000"/>
                </a:solidFill>
              </a:rPr>
              <a:t>Solutions</a:t>
            </a:r>
          </a:p>
          <a:p>
            <a:pPr algn="ctr" rtl="1" eaLnBrk="1" hangingPunct="1">
              <a:defRPr/>
            </a:pPr>
            <a:r>
              <a:rPr lang="en-US" sz="4000" b="1" dirty="0">
                <a:solidFill>
                  <a:srgbClr val="C00000"/>
                </a:solidFill>
                <a:latin typeface="Arial" charset="0"/>
                <a:ea typeface="ＭＳ Ｐゴシック" charset="0"/>
                <a:cs typeface="ＭＳ Ｐゴシック" charset="0"/>
              </a:rPr>
              <a:t> </a:t>
            </a:r>
            <a:endParaRPr lang="en-US" sz="4000" b="1" dirty="0">
              <a:solidFill>
                <a:srgbClr val="0070C0"/>
              </a:solidFill>
              <a:latin typeface="Arial"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5D75841D-FB1F-4BB9-AE5E-8D5D70DF96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912" y="1275675"/>
            <a:ext cx="2244298" cy="2244298"/>
          </a:xfrm>
          <a:prstGeom prst="rect">
            <a:avLst/>
          </a:prstGeom>
          <a:noFill/>
          <a:ln>
            <a:noFill/>
          </a:ln>
        </p:spPr>
      </p:pic>
    </p:spTree>
    <p:custDataLst>
      <p:tags r:id="rId1"/>
    </p:custDataLst>
    <p:extLst>
      <p:ext uri="{BB962C8B-B14F-4D97-AF65-F5344CB8AC3E}">
        <p14:creationId xmlns:p14="http://schemas.microsoft.com/office/powerpoint/2010/main" val="791851177"/>
      </p:ext>
    </p:extLst>
  </p:cSld>
  <p:clrMapOvr>
    <a:masterClrMapping/>
  </p:clrMapOvr>
  <p:transition advTm="369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Electrolytes"/>
          <p:cNvSpPr txBox="1">
            <a:spLocks noGrp="1"/>
          </p:cNvSpPr>
          <p:nvPr>
            <p:ph type="title" idx="4294967295"/>
          </p:nvPr>
        </p:nvSpPr>
        <p:spPr>
          <a:xfrm>
            <a:off x="468312" y="260350"/>
            <a:ext cx="8229601" cy="1139825"/>
          </a:xfrm>
          <a:prstGeom prst="rect">
            <a:avLst/>
          </a:prstGeom>
        </p:spPr>
        <p:txBody>
          <a:bodyPr>
            <a:normAutofit/>
          </a:bodyPr>
          <a:lstStyle/>
          <a:p>
            <a:r>
              <a:t>Electrolytes</a:t>
            </a:r>
          </a:p>
        </p:txBody>
      </p:sp>
      <p:sp>
        <p:nvSpPr>
          <p:cNvPr id="83" name="Some solutes can dissociate into ions.…"/>
          <p:cNvSpPr txBox="1">
            <a:spLocks noGrp="1"/>
          </p:cNvSpPr>
          <p:nvPr>
            <p:ph type="body" sz="quarter" idx="4294967295"/>
          </p:nvPr>
        </p:nvSpPr>
        <p:spPr>
          <a:xfrm>
            <a:off x="457200" y="2201861"/>
            <a:ext cx="4033838" cy="2519364"/>
          </a:xfrm>
          <a:prstGeom prst="rect">
            <a:avLst/>
          </a:prstGeom>
        </p:spPr>
        <p:txBody>
          <a:bodyPr>
            <a:normAutofit/>
          </a:bodyPr>
          <a:lstStyle/>
          <a:p>
            <a:pPr>
              <a:defRPr sz="2800"/>
            </a:pPr>
            <a:r>
              <a:t>Some solutes can </a:t>
            </a:r>
            <a:r>
              <a:rPr i="1"/>
              <a:t>dissociate</a:t>
            </a:r>
            <a:r>
              <a:t> into ions.</a:t>
            </a:r>
          </a:p>
          <a:p>
            <a:pPr>
              <a:defRPr sz="2800"/>
            </a:pPr>
            <a:r>
              <a:t>Electric charge can be carried.</a:t>
            </a:r>
          </a:p>
        </p:txBody>
      </p:sp>
      <p:pic>
        <p:nvPicPr>
          <p:cNvPr id="84" name="FG05_02" descr="FG05_02"/>
          <p:cNvPicPr>
            <a:picLocks noChangeAspect="1"/>
          </p:cNvPicPr>
          <p:nvPr/>
        </p:nvPicPr>
        <p:blipFill>
          <a:blip r:embed="rId2"/>
          <a:stretch>
            <a:fillRect/>
          </a:stretch>
        </p:blipFill>
        <p:spPr>
          <a:xfrm>
            <a:off x="4859337" y="1628775"/>
            <a:ext cx="3571877" cy="453072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p:cNvGrpSpPr/>
          <p:nvPr/>
        </p:nvGrpSpPr>
        <p:grpSpPr>
          <a:xfrm>
            <a:off x="3200397" y="4724400"/>
            <a:ext cx="2743204" cy="1828800"/>
            <a:chOff x="-2" y="0"/>
            <a:chExt cx="2743202" cy="1828800"/>
          </a:xfrm>
        </p:grpSpPr>
        <p:sp>
          <p:nvSpPr>
            <p:cNvPr id="86" name="Rectangle"/>
            <p:cNvSpPr/>
            <p:nvPr/>
          </p:nvSpPr>
          <p:spPr>
            <a:xfrm>
              <a:off x="0" y="457200"/>
              <a:ext cx="2743200" cy="1371600"/>
            </a:xfrm>
            <a:prstGeom prst="rect">
              <a:avLst/>
            </a:prstGeom>
            <a:solidFill>
              <a:srgbClr val="C0C0C0"/>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nvGrpSpPr>
            <p:cNvPr id="90" name="Group"/>
            <p:cNvGrpSpPr/>
            <p:nvPr/>
          </p:nvGrpSpPr>
          <p:grpSpPr>
            <a:xfrm>
              <a:off x="-3" y="-1"/>
              <a:ext cx="2743204" cy="1828801"/>
              <a:chOff x="-1" y="0"/>
              <a:chExt cx="2743202" cy="1828800"/>
            </a:xfrm>
          </p:grpSpPr>
          <p:sp>
            <p:nvSpPr>
              <p:cNvPr id="87" name="Line"/>
              <p:cNvSpPr/>
              <p:nvPr/>
            </p:nvSpPr>
            <p:spPr>
              <a:xfrm flipH="1">
                <a:off x="-2" y="0"/>
                <a:ext cx="3" cy="1828800"/>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88" name="Line"/>
              <p:cNvSpPr/>
              <p:nvPr/>
            </p:nvSpPr>
            <p:spPr>
              <a:xfrm>
                <a:off x="0" y="1828800"/>
                <a:ext cx="2743201" cy="0"/>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89" name="Line"/>
              <p:cNvSpPr/>
              <p:nvPr/>
            </p:nvSpPr>
            <p:spPr>
              <a:xfrm flipV="1">
                <a:off x="2743200" y="0"/>
                <a:ext cx="1" cy="1828800"/>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grpSp>
      </p:grpSp>
      <p:grpSp>
        <p:nvGrpSpPr>
          <p:cNvPr id="94" name="Group"/>
          <p:cNvGrpSpPr/>
          <p:nvPr/>
        </p:nvGrpSpPr>
        <p:grpSpPr>
          <a:xfrm>
            <a:off x="5105400" y="3124199"/>
            <a:ext cx="457201" cy="3124201"/>
            <a:chOff x="0" y="0"/>
            <a:chExt cx="457200" cy="3124200"/>
          </a:xfrm>
        </p:grpSpPr>
        <p:sp>
          <p:nvSpPr>
            <p:cNvPr id="92" name="Line"/>
            <p:cNvSpPr/>
            <p:nvPr/>
          </p:nvSpPr>
          <p:spPr>
            <a:xfrm>
              <a:off x="0" y="-1"/>
              <a:ext cx="457200" cy="1"/>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sp>
          <p:nvSpPr>
            <p:cNvPr id="93" name="Line"/>
            <p:cNvSpPr/>
            <p:nvPr/>
          </p:nvSpPr>
          <p:spPr>
            <a:xfrm flipH="1">
              <a:off x="457199" y="0"/>
              <a:ext cx="2" cy="3124200"/>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grpSp>
      <p:grpSp>
        <p:nvGrpSpPr>
          <p:cNvPr id="97" name="Group"/>
          <p:cNvGrpSpPr/>
          <p:nvPr/>
        </p:nvGrpSpPr>
        <p:grpSpPr>
          <a:xfrm>
            <a:off x="3581399" y="3124199"/>
            <a:ext cx="457201" cy="3124201"/>
            <a:chOff x="0" y="0"/>
            <a:chExt cx="457200" cy="3124200"/>
          </a:xfrm>
        </p:grpSpPr>
        <p:sp>
          <p:nvSpPr>
            <p:cNvPr id="95" name="Line"/>
            <p:cNvSpPr/>
            <p:nvPr/>
          </p:nvSpPr>
          <p:spPr>
            <a:xfrm flipH="1" flipV="1">
              <a:off x="-1" y="-1"/>
              <a:ext cx="457201" cy="2"/>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sp>
          <p:nvSpPr>
            <p:cNvPr id="96" name="Line"/>
            <p:cNvSpPr/>
            <p:nvPr/>
          </p:nvSpPr>
          <p:spPr>
            <a:xfrm flipH="1">
              <a:off x="1269" y="0"/>
              <a:ext cx="3" cy="3124200"/>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grpSp>
      <p:grpSp>
        <p:nvGrpSpPr>
          <p:cNvPr id="105" name="Group"/>
          <p:cNvGrpSpPr/>
          <p:nvPr/>
        </p:nvGrpSpPr>
        <p:grpSpPr>
          <a:xfrm>
            <a:off x="3505200" y="1219200"/>
            <a:ext cx="2057403" cy="1381127"/>
            <a:chOff x="0" y="0"/>
            <a:chExt cx="2057401" cy="1381126"/>
          </a:xfrm>
        </p:grpSpPr>
        <p:sp>
          <p:nvSpPr>
            <p:cNvPr id="98" name="Line"/>
            <p:cNvSpPr/>
            <p:nvPr/>
          </p:nvSpPr>
          <p:spPr>
            <a:xfrm>
              <a:off x="1543051" y="1142999"/>
              <a:ext cx="434976" cy="238128"/>
            </a:xfrm>
            <a:prstGeom prst="line">
              <a:avLst/>
            </a:prstGeom>
            <a:noFill/>
            <a:ln w="76200" cap="flat">
              <a:solidFill>
                <a:srgbClr val="FFFF00"/>
              </a:solidFill>
              <a:prstDash val="solid"/>
              <a:round/>
            </a:ln>
            <a:effectLst/>
          </p:spPr>
          <p:txBody>
            <a:bodyPr wrap="square" lIns="45718" tIns="45718" rIns="45718" bIns="45718" numCol="1" anchor="t">
              <a:noAutofit/>
            </a:bodyPr>
            <a:lstStyle/>
            <a:p>
              <a:endParaRPr/>
            </a:p>
          </p:txBody>
        </p:sp>
        <p:sp>
          <p:nvSpPr>
            <p:cNvPr id="99" name="Line"/>
            <p:cNvSpPr/>
            <p:nvPr/>
          </p:nvSpPr>
          <p:spPr>
            <a:xfrm flipV="1">
              <a:off x="1543051" y="666750"/>
              <a:ext cx="514352" cy="142876"/>
            </a:xfrm>
            <a:prstGeom prst="line">
              <a:avLst/>
            </a:prstGeom>
            <a:noFill/>
            <a:ln w="76200" cap="flat">
              <a:solidFill>
                <a:srgbClr val="FFFF00"/>
              </a:solidFill>
              <a:prstDash val="solid"/>
              <a:round/>
            </a:ln>
            <a:effectLst/>
          </p:spPr>
          <p:txBody>
            <a:bodyPr wrap="square" lIns="45718" tIns="45718" rIns="45718" bIns="45718" numCol="1" anchor="t">
              <a:noAutofit/>
            </a:bodyPr>
            <a:lstStyle/>
            <a:p>
              <a:endParaRPr/>
            </a:p>
          </p:txBody>
        </p:sp>
        <p:sp>
          <p:nvSpPr>
            <p:cNvPr id="100" name="Line"/>
            <p:cNvSpPr/>
            <p:nvPr/>
          </p:nvSpPr>
          <p:spPr>
            <a:xfrm flipH="1">
              <a:off x="0" y="1190625"/>
              <a:ext cx="514352" cy="95251"/>
            </a:xfrm>
            <a:prstGeom prst="line">
              <a:avLst/>
            </a:prstGeom>
            <a:noFill/>
            <a:ln w="76200" cap="flat">
              <a:solidFill>
                <a:srgbClr val="FFFF00"/>
              </a:solidFill>
              <a:prstDash val="solid"/>
              <a:round/>
            </a:ln>
            <a:effectLst/>
          </p:spPr>
          <p:txBody>
            <a:bodyPr wrap="square" lIns="45718" tIns="45718" rIns="45718" bIns="45718" numCol="1" anchor="t">
              <a:noAutofit/>
            </a:bodyPr>
            <a:lstStyle/>
            <a:p>
              <a:endParaRPr/>
            </a:p>
          </p:txBody>
        </p:sp>
        <p:sp>
          <p:nvSpPr>
            <p:cNvPr id="101" name="Line"/>
            <p:cNvSpPr/>
            <p:nvPr/>
          </p:nvSpPr>
          <p:spPr>
            <a:xfrm flipH="1" flipV="1">
              <a:off x="39687" y="714375"/>
              <a:ext cx="474664" cy="142876"/>
            </a:xfrm>
            <a:prstGeom prst="line">
              <a:avLst/>
            </a:prstGeom>
            <a:noFill/>
            <a:ln w="76200" cap="flat">
              <a:solidFill>
                <a:srgbClr val="FFFF00"/>
              </a:solidFill>
              <a:prstDash val="solid"/>
              <a:round/>
            </a:ln>
            <a:effectLst/>
          </p:spPr>
          <p:txBody>
            <a:bodyPr wrap="square" lIns="45718" tIns="45718" rIns="45718" bIns="45718" numCol="1" anchor="t">
              <a:noAutofit/>
            </a:bodyPr>
            <a:lstStyle/>
            <a:p>
              <a:endParaRPr/>
            </a:p>
          </p:txBody>
        </p:sp>
        <p:sp>
          <p:nvSpPr>
            <p:cNvPr id="102" name="Line"/>
            <p:cNvSpPr/>
            <p:nvPr/>
          </p:nvSpPr>
          <p:spPr>
            <a:xfrm flipH="1" flipV="1">
              <a:off x="395287" y="142874"/>
              <a:ext cx="277814" cy="381003"/>
            </a:xfrm>
            <a:prstGeom prst="line">
              <a:avLst/>
            </a:prstGeom>
            <a:noFill/>
            <a:ln w="76200" cap="flat">
              <a:solidFill>
                <a:srgbClr val="FFFF00"/>
              </a:solidFill>
              <a:prstDash val="solid"/>
              <a:round/>
            </a:ln>
            <a:effectLst/>
          </p:spPr>
          <p:txBody>
            <a:bodyPr wrap="square" lIns="45718" tIns="45718" rIns="45718" bIns="45718" numCol="1" anchor="t">
              <a:noAutofit/>
            </a:bodyPr>
            <a:lstStyle/>
            <a:p>
              <a:endParaRPr/>
            </a:p>
          </p:txBody>
        </p:sp>
        <p:sp>
          <p:nvSpPr>
            <p:cNvPr id="103" name="Line"/>
            <p:cNvSpPr/>
            <p:nvPr/>
          </p:nvSpPr>
          <p:spPr>
            <a:xfrm flipV="1">
              <a:off x="1028700" y="0"/>
              <a:ext cx="1" cy="476251"/>
            </a:xfrm>
            <a:prstGeom prst="line">
              <a:avLst/>
            </a:prstGeom>
            <a:noFill/>
            <a:ln w="76200" cap="flat">
              <a:solidFill>
                <a:srgbClr val="FFFF00"/>
              </a:solidFill>
              <a:prstDash val="solid"/>
              <a:round/>
            </a:ln>
            <a:effectLst/>
          </p:spPr>
          <p:txBody>
            <a:bodyPr wrap="square" lIns="45718" tIns="45718" rIns="45718" bIns="45718" numCol="1" anchor="t">
              <a:noAutofit/>
            </a:bodyPr>
            <a:lstStyle/>
            <a:p>
              <a:endParaRPr/>
            </a:p>
          </p:txBody>
        </p:sp>
        <p:sp>
          <p:nvSpPr>
            <p:cNvPr id="104" name="Line"/>
            <p:cNvSpPr/>
            <p:nvPr/>
          </p:nvSpPr>
          <p:spPr>
            <a:xfrm flipV="1">
              <a:off x="1344613" y="238124"/>
              <a:ext cx="396877" cy="333378"/>
            </a:xfrm>
            <a:prstGeom prst="line">
              <a:avLst/>
            </a:prstGeom>
            <a:noFill/>
            <a:ln w="76200" cap="flat">
              <a:solidFill>
                <a:srgbClr val="FFFF00"/>
              </a:solidFill>
              <a:prstDash val="solid"/>
              <a:round/>
            </a:ln>
            <a:effectLst/>
          </p:spPr>
          <p:txBody>
            <a:bodyPr wrap="square" lIns="45718" tIns="45718" rIns="45718" bIns="45718" numCol="1" anchor="t">
              <a:noAutofit/>
            </a:bodyPr>
            <a:lstStyle/>
            <a:p>
              <a:endParaRPr/>
            </a:p>
          </p:txBody>
        </p:sp>
      </p:grpSp>
      <p:grpSp>
        <p:nvGrpSpPr>
          <p:cNvPr id="131" name="Group"/>
          <p:cNvGrpSpPr/>
          <p:nvPr/>
        </p:nvGrpSpPr>
        <p:grpSpPr>
          <a:xfrm>
            <a:off x="3733799" y="1601538"/>
            <a:ext cx="1676402" cy="2065589"/>
            <a:chOff x="0" y="0"/>
            <a:chExt cx="1676400" cy="2065588"/>
          </a:xfrm>
        </p:grpSpPr>
        <p:grpSp>
          <p:nvGrpSpPr>
            <p:cNvPr id="119" name="Group"/>
            <p:cNvGrpSpPr/>
            <p:nvPr/>
          </p:nvGrpSpPr>
          <p:grpSpPr>
            <a:xfrm>
              <a:off x="-1" y="303460"/>
              <a:ext cx="1676402" cy="1762129"/>
              <a:chOff x="0" y="-1"/>
              <a:chExt cx="1676400" cy="1762128"/>
            </a:xfrm>
          </p:grpSpPr>
          <p:grpSp>
            <p:nvGrpSpPr>
              <p:cNvPr id="115" name="Group"/>
              <p:cNvGrpSpPr/>
              <p:nvPr/>
            </p:nvGrpSpPr>
            <p:grpSpPr>
              <a:xfrm>
                <a:off x="-1" y="-2"/>
                <a:ext cx="1676402" cy="1762130"/>
                <a:chOff x="0" y="0"/>
                <a:chExt cx="1676400" cy="1762128"/>
              </a:xfrm>
            </p:grpSpPr>
            <p:grpSp>
              <p:nvGrpSpPr>
                <p:cNvPr id="109" name="Group"/>
                <p:cNvGrpSpPr/>
                <p:nvPr/>
              </p:nvGrpSpPr>
              <p:grpSpPr>
                <a:xfrm>
                  <a:off x="-1" y="1381126"/>
                  <a:ext cx="1676402" cy="381003"/>
                  <a:chOff x="0" y="0"/>
                  <a:chExt cx="1676400" cy="381002"/>
                </a:xfrm>
              </p:grpSpPr>
              <p:sp>
                <p:nvSpPr>
                  <p:cNvPr id="106" name="Shape"/>
                  <p:cNvSpPr/>
                  <p:nvPr/>
                </p:nvSpPr>
                <p:spPr>
                  <a:xfrm>
                    <a:off x="-1" y="0"/>
                    <a:ext cx="1676402" cy="381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8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07" name="Oval"/>
                  <p:cNvSpPr/>
                  <p:nvPr/>
                </p:nvSpPr>
                <p:spPr>
                  <a:xfrm>
                    <a:off x="0" y="-1"/>
                    <a:ext cx="1676400" cy="95253"/>
                  </a:xfrm>
                  <a:prstGeom prst="ellipse">
                    <a:avLst/>
                  </a:prstGeom>
                  <a:solidFill>
                    <a:srgbClr val="99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08" name="Line"/>
                  <p:cNvSpPr/>
                  <p:nvPr/>
                </p:nvSpPr>
                <p:spPr>
                  <a:xfrm>
                    <a:off x="-1" y="47624"/>
                    <a:ext cx="1676402" cy="476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grpSp>
              <p:nvGrpSpPr>
                <p:cNvPr id="113" name="Group"/>
                <p:cNvGrpSpPr/>
                <p:nvPr/>
              </p:nvGrpSpPr>
              <p:grpSpPr>
                <a:xfrm>
                  <a:off x="623775" y="809624"/>
                  <a:ext cx="468648" cy="714380"/>
                  <a:chOff x="0" y="0"/>
                  <a:chExt cx="468646" cy="714378"/>
                </a:xfrm>
              </p:grpSpPr>
              <p:sp>
                <p:nvSpPr>
                  <p:cNvPr id="110" name="Shape"/>
                  <p:cNvSpPr/>
                  <p:nvPr/>
                </p:nvSpPr>
                <p:spPr>
                  <a:xfrm>
                    <a:off x="0" y="0"/>
                    <a:ext cx="468647" cy="714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91"/>
                          <a:pt x="0" y="1097"/>
                        </a:cubicBezTo>
                        <a:lnTo>
                          <a:pt x="0" y="20503"/>
                        </a:lnTo>
                        <a:cubicBezTo>
                          <a:pt x="0" y="21109"/>
                          <a:pt x="4835" y="21600"/>
                          <a:pt x="10800" y="21600"/>
                        </a:cubicBezTo>
                        <a:cubicBezTo>
                          <a:pt x="16765" y="21600"/>
                          <a:pt x="21600" y="21109"/>
                          <a:pt x="21600" y="20503"/>
                        </a:cubicBezTo>
                        <a:lnTo>
                          <a:pt x="21600" y="1097"/>
                        </a:lnTo>
                        <a:cubicBezTo>
                          <a:pt x="21600" y="491"/>
                          <a:pt x="16765" y="0"/>
                          <a:pt x="10800" y="0"/>
                        </a:cubicBezTo>
                        <a:close/>
                      </a:path>
                    </a:pathLst>
                  </a:custGeom>
                  <a:solidFill>
                    <a:srgbClr val="8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11" name="Oval"/>
                  <p:cNvSpPr/>
                  <p:nvPr/>
                </p:nvSpPr>
                <p:spPr>
                  <a:xfrm>
                    <a:off x="0" y="-1"/>
                    <a:ext cx="468647" cy="72565"/>
                  </a:xfrm>
                  <a:prstGeom prst="ellipse">
                    <a:avLst/>
                  </a:prstGeom>
                  <a:solidFill>
                    <a:srgbClr val="99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12" name="Line"/>
                  <p:cNvSpPr/>
                  <p:nvPr/>
                </p:nvSpPr>
                <p:spPr>
                  <a:xfrm>
                    <a:off x="0" y="36280"/>
                    <a:ext cx="468647" cy="362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sp>
              <p:nvSpPr>
                <p:cNvPr id="114" name="Oval"/>
                <p:cNvSpPr/>
                <p:nvPr/>
              </p:nvSpPr>
              <p:spPr>
                <a:xfrm>
                  <a:off x="428846" y="-1"/>
                  <a:ext cx="819520" cy="952504"/>
                </a:xfrm>
                <a:prstGeom prst="ellipse">
                  <a:avLst/>
                </a:prstGeom>
                <a:solidFill>
                  <a:srgbClr val="C0C0C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sp>
            <p:nvSpPr>
              <p:cNvPr id="116" name="Line"/>
              <p:cNvSpPr/>
              <p:nvPr/>
            </p:nvSpPr>
            <p:spPr>
              <a:xfrm>
                <a:off x="609600" y="380999"/>
                <a:ext cx="158750" cy="666753"/>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117" name="Line"/>
              <p:cNvSpPr/>
              <p:nvPr/>
            </p:nvSpPr>
            <p:spPr>
              <a:xfrm flipH="1">
                <a:off x="914399" y="380999"/>
                <a:ext cx="158751" cy="666753"/>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118" name="Line"/>
              <p:cNvSpPr/>
              <p:nvPr/>
            </p:nvSpPr>
            <p:spPr>
              <a:xfrm>
                <a:off x="609600" y="381000"/>
                <a:ext cx="533400" cy="1"/>
              </a:xfrm>
              <a:prstGeom prst="line">
                <a:avLst/>
              </a:prstGeom>
              <a:noFill/>
              <a:ln w="76200" cap="flat">
                <a:solidFill>
                  <a:srgbClr val="000000"/>
                </a:solidFill>
                <a:prstDash val="sysDot"/>
                <a:round/>
              </a:ln>
              <a:effectLst/>
            </p:spPr>
            <p:txBody>
              <a:bodyPr wrap="square" lIns="45718" tIns="45718" rIns="45718" bIns="45718" numCol="1" anchor="t">
                <a:noAutofit/>
              </a:bodyPr>
              <a:lstStyle/>
              <a:p>
                <a:endParaRPr/>
              </a:p>
            </p:txBody>
          </p:sp>
        </p:grpSp>
        <p:grpSp>
          <p:nvGrpSpPr>
            <p:cNvPr id="123" name="Group"/>
            <p:cNvGrpSpPr/>
            <p:nvPr/>
          </p:nvGrpSpPr>
          <p:grpSpPr>
            <a:xfrm>
              <a:off x="228599" y="1522660"/>
              <a:ext cx="76201" cy="228603"/>
              <a:chOff x="0" y="-1"/>
              <a:chExt cx="76200" cy="228602"/>
            </a:xfrm>
          </p:grpSpPr>
          <p:sp>
            <p:nvSpPr>
              <p:cNvPr id="120" name="Shape"/>
              <p:cNvSpPr/>
              <p:nvPr/>
            </p:nvSpPr>
            <p:spPr>
              <a:xfrm>
                <a:off x="-1" y="-1"/>
                <a:ext cx="76201" cy="2286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0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21" name="Oval"/>
              <p:cNvSpPr/>
              <p:nvPr/>
            </p:nvSpPr>
            <p:spPr>
              <a:xfrm>
                <a:off x="0" y="-2"/>
                <a:ext cx="76200" cy="57153"/>
              </a:xfrm>
              <a:prstGeom prst="ellipse">
                <a:avLst/>
              </a:prstGeom>
              <a:solidFill>
                <a:srgbClr val="33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22" name="Line"/>
              <p:cNvSpPr/>
              <p:nvPr/>
            </p:nvSpPr>
            <p:spPr>
              <a:xfrm>
                <a:off x="-1" y="28574"/>
                <a:ext cx="76201" cy="28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grpSp>
          <p:nvGrpSpPr>
            <p:cNvPr id="127" name="Group"/>
            <p:cNvGrpSpPr/>
            <p:nvPr/>
          </p:nvGrpSpPr>
          <p:grpSpPr>
            <a:xfrm>
              <a:off x="1371599" y="1522660"/>
              <a:ext cx="76201" cy="228603"/>
              <a:chOff x="0" y="-1"/>
              <a:chExt cx="76200" cy="228602"/>
            </a:xfrm>
          </p:grpSpPr>
          <p:sp>
            <p:nvSpPr>
              <p:cNvPr id="124" name="Shape"/>
              <p:cNvSpPr/>
              <p:nvPr/>
            </p:nvSpPr>
            <p:spPr>
              <a:xfrm>
                <a:off x="-1" y="-1"/>
                <a:ext cx="76201" cy="2286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0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25" name="Oval"/>
              <p:cNvSpPr/>
              <p:nvPr/>
            </p:nvSpPr>
            <p:spPr>
              <a:xfrm>
                <a:off x="0" y="-2"/>
                <a:ext cx="76200" cy="57153"/>
              </a:xfrm>
              <a:prstGeom prst="ellipse">
                <a:avLst/>
              </a:prstGeom>
              <a:solidFill>
                <a:srgbClr val="33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26" name="Line"/>
              <p:cNvSpPr/>
              <p:nvPr/>
            </p:nvSpPr>
            <p:spPr>
              <a:xfrm>
                <a:off x="-1" y="28574"/>
                <a:ext cx="76201" cy="28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grpSp>
          <p:nvGrpSpPr>
            <p:cNvPr id="130" name="Group"/>
            <p:cNvGrpSpPr/>
            <p:nvPr/>
          </p:nvGrpSpPr>
          <p:grpSpPr>
            <a:xfrm>
              <a:off x="232996" y="0"/>
              <a:ext cx="1229094" cy="1708559"/>
              <a:chOff x="0" y="0"/>
              <a:chExt cx="1229092" cy="1708558"/>
            </a:xfrm>
          </p:grpSpPr>
          <p:sp>
            <p:nvSpPr>
              <p:cNvPr id="128" name="Shape"/>
              <p:cNvSpPr/>
              <p:nvPr/>
            </p:nvSpPr>
            <p:spPr>
              <a:xfrm>
                <a:off x="0" y="0"/>
                <a:ext cx="1229093" cy="1708559"/>
              </a:xfrm>
              <a:custGeom>
                <a:avLst/>
                <a:gdLst/>
                <a:ahLst/>
                <a:cxnLst>
                  <a:cxn ang="0">
                    <a:pos x="wd2" y="hd2"/>
                  </a:cxn>
                  <a:cxn ang="5400000">
                    <a:pos x="wd2" y="hd2"/>
                  </a:cxn>
                  <a:cxn ang="10800000">
                    <a:pos x="wd2" y="hd2"/>
                  </a:cxn>
                  <a:cxn ang="16200000">
                    <a:pos x="wd2" y="hd2"/>
                  </a:cxn>
                </a:cxnLst>
                <a:rect l="0" t="0" r="r" b="b"/>
                <a:pathLst>
                  <a:path w="21600" h="21600" extrusionOk="0">
                    <a:moveTo>
                      <a:pt x="10786" y="21600"/>
                    </a:moveTo>
                    <a:lnTo>
                      <a:pt x="11178" y="21600"/>
                    </a:lnTo>
                    <a:lnTo>
                      <a:pt x="11516" y="21565"/>
                    </a:lnTo>
                    <a:lnTo>
                      <a:pt x="11881" y="21495"/>
                    </a:lnTo>
                    <a:lnTo>
                      <a:pt x="12220" y="21425"/>
                    </a:lnTo>
                    <a:lnTo>
                      <a:pt x="12585" y="21319"/>
                    </a:lnTo>
                    <a:lnTo>
                      <a:pt x="12871" y="21196"/>
                    </a:lnTo>
                    <a:lnTo>
                      <a:pt x="13132" y="21056"/>
                    </a:lnTo>
                    <a:lnTo>
                      <a:pt x="13367" y="20881"/>
                    </a:lnTo>
                    <a:lnTo>
                      <a:pt x="13627" y="20722"/>
                    </a:lnTo>
                    <a:lnTo>
                      <a:pt x="13835" y="20511"/>
                    </a:lnTo>
                    <a:lnTo>
                      <a:pt x="14018" y="20318"/>
                    </a:lnTo>
                    <a:lnTo>
                      <a:pt x="14174" y="20107"/>
                    </a:lnTo>
                    <a:lnTo>
                      <a:pt x="14330" y="19879"/>
                    </a:lnTo>
                    <a:lnTo>
                      <a:pt x="14434" y="19634"/>
                    </a:lnTo>
                    <a:lnTo>
                      <a:pt x="14487" y="19370"/>
                    </a:lnTo>
                    <a:lnTo>
                      <a:pt x="14487" y="15664"/>
                    </a:lnTo>
                    <a:lnTo>
                      <a:pt x="14591" y="15454"/>
                    </a:lnTo>
                    <a:lnTo>
                      <a:pt x="14669" y="15260"/>
                    </a:lnTo>
                    <a:lnTo>
                      <a:pt x="14774" y="15050"/>
                    </a:lnTo>
                    <a:lnTo>
                      <a:pt x="15138" y="14646"/>
                    </a:lnTo>
                    <a:lnTo>
                      <a:pt x="15581" y="14242"/>
                    </a:lnTo>
                    <a:lnTo>
                      <a:pt x="16728" y="13469"/>
                    </a:lnTo>
                    <a:lnTo>
                      <a:pt x="18030" y="12591"/>
                    </a:lnTo>
                    <a:lnTo>
                      <a:pt x="18734" y="12118"/>
                    </a:lnTo>
                    <a:lnTo>
                      <a:pt x="19932" y="11028"/>
                    </a:lnTo>
                    <a:lnTo>
                      <a:pt x="20479" y="10396"/>
                    </a:lnTo>
                    <a:lnTo>
                      <a:pt x="20740" y="10097"/>
                    </a:lnTo>
                    <a:lnTo>
                      <a:pt x="20948" y="9729"/>
                    </a:lnTo>
                    <a:lnTo>
                      <a:pt x="21130" y="9378"/>
                    </a:lnTo>
                    <a:lnTo>
                      <a:pt x="21287" y="8974"/>
                    </a:lnTo>
                    <a:lnTo>
                      <a:pt x="21443" y="8605"/>
                    </a:lnTo>
                    <a:lnTo>
                      <a:pt x="21548" y="8166"/>
                    </a:lnTo>
                    <a:lnTo>
                      <a:pt x="21600" y="7727"/>
                    </a:lnTo>
                    <a:lnTo>
                      <a:pt x="21600" y="6884"/>
                    </a:lnTo>
                    <a:lnTo>
                      <a:pt x="21548" y="6515"/>
                    </a:lnTo>
                    <a:lnTo>
                      <a:pt x="21496" y="6182"/>
                    </a:lnTo>
                    <a:lnTo>
                      <a:pt x="21391" y="5812"/>
                    </a:lnTo>
                    <a:lnTo>
                      <a:pt x="21287" y="5479"/>
                    </a:lnTo>
                    <a:lnTo>
                      <a:pt x="21130" y="5093"/>
                    </a:lnTo>
                    <a:lnTo>
                      <a:pt x="20948" y="4760"/>
                    </a:lnTo>
                    <a:lnTo>
                      <a:pt x="20740" y="4425"/>
                    </a:lnTo>
                    <a:lnTo>
                      <a:pt x="20531" y="4127"/>
                    </a:lnTo>
                    <a:lnTo>
                      <a:pt x="20296" y="3811"/>
                    </a:lnTo>
                    <a:lnTo>
                      <a:pt x="20036" y="3513"/>
                    </a:lnTo>
                    <a:lnTo>
                      <a:pt x="19775" y="3214"/>
                    </a:lnTo>
                    <a:lnTo>
                      <a:pt x="19124" y="2634"/>
                    </a:lnTo>
                    <a:lnTo>
                      <a:pt x="18447" y="2125"/>
                    </a:lnTo>
                    <a:lnTo>
                      <a:pt x="17691" y="1669"/>
                    </a:lnTo>
                    <a:lnTo>
                      <a:pt x="16832" y="1229"/>
                    </a:lnTo>
                    <a:lnTo>
                      <a:pt x="16388" y="1054"/>
                    </a:lnTo>
                    <a:lnTo>
                      <a:pt x="15920" y="879"/>
                    </a:lnTo>
                    <a:lnTo>
                      <a:pt x="15477" y="720"/>
                    </a:lnTo>
                    <a:lnTo>
                      <a:pt x="15034" y="580"/>
                    </a:lnTo>
                    <a:lnTo>
                      <a:pt x="14539" y="439"/>
                    </a:lnTo>
                    <a:lnTo>
                      <a:pt x="14018" y="316"/>
                    </a:lnTo>
                    <a:lnTo>
                      <a:pt x="13471" y="211"/>
                    </a:lnTo>
                    <a:lnTo>
                      <a:pt x="12975" y="140"/>
                    </a:lnTo>
                    <a:lnTo>
                      <a:pt x="12428" y="71"/>
                    </a:lnTo>
                    <a:lnTo>
                      <a:pt x="11934" y="35"/>
                    </a:lnTo>
                    <a:lnTo>
                      <a:pt x="11387" y="0"/>
                    </a:lnTo>
                    <a:lnTo>
                      <a:pt x="10213" y="0"/>
                    </a:lnTo>
                    <a:lnTo>
                      <a:pt x="9666" y="35"/>
                    </a:lnTo>
                    <a:lnTo>
                      <a:pt x="9172" y="71"/>
                    </a:lnTo>
                    <a:lnTo>
                      <a:pt x="8625" y="140"/>
                    </a:lnTo>
                    <a:lnTo>
                      <a:pt x="8129" y="211"/>
                    </a:lnTo>
                    <a:lnTo>
                      <a:pt x="7582" y="316"/>
                    </a:lnTo>
                    <a:lnTo>
                      <a:pt x="7061" y="439"/>
                    </a:lnTo>
                    <a:lnTo>
                      <a:pt x="6566" y="580"/>
                    </a:lnTo>
                    <a:lnTo>
                      <a:pt x="6123" y="720"/>
                    </a:lnTo>
                    <a:lnTo>
                      <a:pt x="5680" y="879"/>
                    </a:lnTo>
                    <a:lnTo>
                      <a:pt x="5212" y="1054"/>
                    </a:lnTo>
                    <a:lnTo>
                      <a:pt x="4768" y="1229"/>
                    </a:lnTo>
                    <a:lnTo>
                      <a:pt x="3909" y="1669"/>
                    </a:lnTo>
                    <a:lnTo>
                      <a:pt x="3153" y="2125"/>
                    </a:lnTo>
                    <a:lnTo>
                      <a:pt x="2476" y="2634"/>
                    </a:lnTo>
                    <a:lnTo>
                      <a:pt x="1825" y="3214"/>
                    </a:lnTo>
                    <a:lnTo>
                      <a:pt x="1303" y="3811"/>
                    </a:lnTo>
                    <a:lnTo>
                      <a:pt x="1069" y="4127"/>
                    </a:lnTo>
                    <a:lnTo>
                      <a:pt x="860" y="4425"/>
                    </a:lnTo>
                    <a:lnTo>
                      <a:pt x="651" y="4760"/>
                    </a:lnTo>
                    <a:lnTo>
                      <a:pt x="470" y="5093"/>
                    </a:lnTo>
                    <a:lnTo>
                      <a:pt x="313" y="5479"/>
                    </a:lnTo>
                    <a:lnTo>
                      <a:pt x="209" y="5812"/>
                    </a:lnTo>
                    <a:lnTo>
                      <a:pt x="104" y="6182"/>
                    </a:lnTo>
                    <a:lnTo>
                      <a:pt x="52" y="6515"/>
                    </a:lnTo>
                    <a:lnTo>
                      <a:pt x="0" y="6884"/>
                    </a:lnTo>
                    <a:lnTo>
                      <a:pt x="0" y="7727"/>
                    </a:lnTo>
                    <a:lnTo>
                      <a:pt x="52" y="8166"/>
                    </a:lnTo>
                    <a:lnTo>
                      <a:pt x="157" y="8605"/>
                    </a:lnTo>
                    <a:lnTo>
                      <a:pt x="313" y="8974"/>
                    </a:lnTo>
                    <a:lnTo>
                      <a:pt x="470" y="9378"/>
                    </a:lnTo>
                    <a:lnTo>
                      <a:pt x="651" y="9729"/>
                    </a:lnTo>
                    <a:lnTo>
                      <a:pt x="860" y="10097"/>
                    </a:lnTo>
                    <a:lnTo>
                      <a:pt x="1121" y="10396"/>
                    </a:lnTo>
                    <a:lnTo>
                      <a:pt x="1668" y="11028"/>
                    </a:lnTo>
                    <a:lnTo>
                      <a:pt x="2866" y="12118"/>
                    </a:lnTo>
                    <a:lnTo>
                      <a:pt x="3570" y="12591"/>
                    </a:lnTo>
                    <a:lnTo>
                      <a:pt x="4872" y="13469"/>
                    </a:lnTo>
                    <a:lnTo>
                      <a:pt x="6019" y="14242"/>
                    </a:lnTo>
                    <a:lnTo>
                      <a:pt x="6462" y="14646"/>
                    </a:lnTo>
                    <a:lnTo>
                      <a:pt x="6826" y="15050"/>
                    </a:lnTo>
                    <a:lnTo>
                      <a:pt x="6931" y="15260"/>
                    </a:lnTo>
                    <a:lnTo>
                      <a:pt x="7009" y="15454"/>
                    </a:lnTo>
                    <a:lnTo>
                      <a:pt x="7113" y="15664"/>
                    </a:lnTo>
                    <a:lnTo>
                      <a:pt x="7113" y="19370"/>
                    </a:lnTo>
                    <a:lnTo>
                      <a:pt x="7166" y="19634"/>
                    </a:lnTo>
                    <a:lnTo>
                      <a:pt x="7270" y="19879"/>
                    </a:lnTo>
                    <a:lnTo>
                      <a:pt x="7425" y="20107"/>
                    </a:lnTo>
                    <a:lnTo>
                      <a:pt x="7582" y="20318"/>
                    </a:lnTo>
                    <a:lnTo>
                      <a:pt x="7765" y="20511"/>
                    </a:lnTo>
                    <a:lnTo>
                      <a:pt x="7973" y="20722"/>
                    </a:lnTo>
                    <a:lnTo>
                      <a:pt x="8233" y="20881"/>
                    </a:lnTo>
                    <a:lnTo>
                      <a:pt x="8468" y="21056"/>
                    </a:lnTo>
                    <a:lnTo>
                      <a:pt x="8729" y="21196"/>
                    </a:lnTo>
                    <a:lnTo>
                      <a:pt x="9015" y="21319"/>
                    </a:lnTo>
                    <a:lnTo>
                      <a:pt x="9380" y="21425"/>
                    </a:lnTo>
                    <a:lnTo>
                      <a:pt x="9719" y="21495"/>
                    </a:lnTo>
                    <a:lnTo>
                      <a:pt x="10084" y="21565"/>
                    </a:lnTo>
                    <a:lnTo>
                      <a:pt x="10422" y="21600"/>
                    </a:lnTo>
                    <a:lnTo>
                      <a:pt x="10786" y="21600"/>
                    </a:lnTo>
                    <a:close/>
                  </a:path>
                </a:pathLst>
              </a:custGeom>
              <a:solidFill>
                <a:srgbClr val="FFFFCC"/>
              </a:solidFill>
              <a:ln w="57150" cap="flat">
                <a:solidFill>
                  <a:srgbClr val="000000"/>
                </a:solidFill>
                <a:prstDash val="solid"/>
                <a:miter lim="800000"/>
              </a:ln>
              <a:effectLst/>
            </p:spPr>
            <p:txBody>
              <a:bodyPr wrap="square" lIns="45718" tIns="45718" rIns="45718" bIns="45718" numCol="1" anchor="t">
                <a:noAutofit/>
              </a:bodyPr>
              <a:lstStyle/>
              <a:p>
                <a:pPr>
                  <a:defRPr>
                    <a:latin typeface="+mj-lt"/>
                    <a:ea typeface="+mj-ea"/>
                    <a:cs typeface="+mj-cs"/>
                    <a:sym typeface="Arial"/>
                  </a:defRPr>
                </a:pPr>
                <a:endParaRPr/>
              </a:p>
            </p:txBody>
          </p:sp>
          <p:sp>
            <p:nvSpPr>
              <p:cNvPr id="129" name="Shape"/>
              <p:cNvSpPr/>
              <p:nvPr/>
            </p:nvSpPr>
            <p:spPr>
              <a:xfrm>
                <a:off x="389919" y="750140"/>
                <a:ext cx="453708" cy="758408"/>
              </a:xfrm>
              <a:custGeom>
                <a:avLst/>
                <a:gdLst/>
                <a:ahLst/>
                <a:cxnLst>
                  <a:cxn ang="0">
                    <a:pos x="wd2" y="hd2"/>
                  </a:cxn>
                  <a:cxn ang="5400000">
                    <a:pos x="wd2" y="hd2"/>
                  </a:cxn>
                  <a:cxn ang="10800000">
                    <a:pos x="wd2" y="hd2"/>
                  </a:cxn>
                  <a:cxn ang="16200000">
                    <a:pos x="wd2" y="hd2"/>
                  </a:cxn>
                </a:cxnLst>
                <a:rect l="0" t="0" r="r" b="b"/>
                <a:pathLst>
                  <a:path w="21600" h="21600" extrusionOk="0">
                    <a:moveTo>
                      <a:pt x="6354" y="10918"/>
                    </a:moveTo>
                    <a:lnTo>
                      <a:pt x="4448" y="5578"/>
                    </a:lnTo>
                    <a:lnTo>
                      <a:pt x="1060" y="1305"/>
                    </a:lnTo>
                    <a:lnTo>
                      <a:pt x="0" y="235"/>
                    </a:lnTo>
                    <a:lnTo>
                      <a:pt x="4448" y="1424"/>
                    </a:lnTo>
                    <a:lnTo>
                      <a:pt x="7835" y="0"/>
                    </a:lnTo>
                    <a:lnTo>
                      <a:pt x="11647" y="1305"/>
                    </a:lnTo>
                    <a:lnTo>
                      <a:pt x="14610" y="0"/>
                    </a:lnTo>
                    <a:lnTo>
                      <a:pt x="17576" y="1186"/>
                    </a:lnTo>
                    <a:lnTo>
                      <a:pt x="21600" y="235"/>
                    </a:lnTo>
                    <a:lnTo>
                      <a:pt x="16304" y="6053"/>
                    </a:lnTo>
                    <a:lnTo>
                      <a:pt x="14822" y="10918"/>
                    </a:lnTo>
                    <a:moveTo>
                      <a:pt x="778" y="14359"/>
                    </a:moveTo>
                    <a:lnTo>
                      <a:pt x="20681" y="14359"/>
                    </a:lnTo>
                    <a:lnTo>
                      <a:pt x="20681" y="16852"/>
                    </a:lnTo>
                    <a:lnTo>
                      <a:pt x="778" y="16814"/>
                    </a:lnTo>
                    <a:lnTo>
                      <a:pt x="778" y="19226"/>
                    </a:lnTo>
                    <a:lnTo>
                      <a:pt x="20681" y="19304"/>
                    </a:lnTo>
                    <a:lnTo>
                      <a:pt x="20752" y="21600"/>
                    </a:lnTo>
                    <a:lnTo>
                      <a:pt x="848" y="21600"/>
                    </a:lnTo>
                  </a:path>
                </a:pathLst>
              </a:custGeom>
              <a:noFill/>
              <a:ln w="57150" cap="flat">
                <a:solidFill>
                  <a:srgbClr val="000000"/>
                </a:solidFill>
                <a:prstDash val="solid"/>
                <a:miter lim="800000"/>
              </a:ln>
              <a:effectLst/>
            </p:spPr>
            <p:txBody>
              <a:bodyPr wrap="square" lIns="45718" tIns="45718" rIns="45718" bIns="45718" numCol="1" anchor="t">
                <a:noAutofit/>
              </a:bodyPr>
              <a:lstStyle/>
              <a:p>
                <a:pPr>
                  <a:defRPr>
                    <a:latin typeface="+mj-lt"/>
                    <a:ea typeface="+mj-ea"/>
                    <a:cs typeface="+mj-cs"/>
                    <a:sym typeface="Arial"/>
                  </a:defRPr>
                </a:pPr>
                <a:endParaRPr/>
              </a:p>
            </p:txBody>
          </p:sp>
        </p:grpSp>
      </p:grpSp>
      <p:sp>
        <p:nvSpPr>
          <p:cNvPr id="132" name="Na+"/>
          <p:cNvSpPr txBox="1"/>
          <p:nvPr/>
        </p:nvSpPr>
        <p:spPr>
          <a:xfrm>
            <a:off x="3886200" y="5486401"/>
            <a:ext cx="600629" cy="5105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defTabSz="685800">
              <a:defRPr sz="2400">
                <a:latin typeface="Comic Sans MS"/>
                <a:ea typeface="Comic Sans MS"/>
                <a:cs typeface="Comic Sans MS"/>
                <a:sym typeface="Comic Sans MS"/>
              </a:defRPr>
            </a:pPr>
            <a:r>
              <a:t>Na</a:t>
            </a:r>
            <a:r>
              <a:rPr baseline="30000"/>
              <a:t>+</a:t>
            </a:r>
          </a:p>
        </p:txBody>
      </p:sp>
      <p:sp>
        <p:nvSpPr>
          <p:cNvPr id="133" name="Cl-"/>
          <p:cNvSpPr txBox="1"/>
          <p:nvPr/>
        </p:nvSpPr>
        <p:spPr>
          <a:xfrm>
            <a:off x="4800600" y="5867401"/>
            <a:ext cx="455919" cy="5105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defTabSz="685800">
              <a:defRPr sz="2400">
                <a:latin typeface="Comic Sans MS"/>
                <a:ea typeface="Comic Sans MS"/>
                <a:cs typeface="Comic Sans MS"/>
                <a:sym typeface="Comic Sans MS"/>
              </a:defRPr>
            </a:pPr>
            <a:r>
              <a:t>Cl</a:t>
            </a:r>
            <a:r>
              <a:rPr baseline="30000"/>
              <a:t>-</a:t>
            </a:r>
          </a:p>
        </p:txBody>
      </p:sp>
      <p:sp>
        <p:nvSpPr>
          <p:cNvPr id="134" name="Strong Electrolyte -…"/>
          <p:cNvSpPr txBox="1"/>
          <p:nvPr/>
        </p:nvSpPr>
        <p:spPr>
          <a:xfrm>
            <a:off x="0" y="2971800"/>
            <a:ext cx="3657600" cy="15773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685800">
              <a:defRPr sz="2800">
                <a:latin typeface="Comic Sans MS"/>
                <a:ea typeface="Comic Sans MS"/>
                <a:cs typeface="Comic Sans MS"/>
                <a:sym typeface="Comic Sans MS"/>
              </a:defRPr>
            </a:pPr>
            <a:r>
              <a:t>Strong Electrolyte -</a:t>
            </a:r>
          </a:p>
          <a:p>
            <a:pPr defTabSz="685800">
              <a:defRPr sz="2800">
                <a:latin typeface="Comic Sans MS"/>
                <a:ea typeface="Comic Sans MS"/>
                <a:cs typeface="Comic Sans MS"/>
                <a:sym typeface="Comic Sans MS"/>
              </a:defRPr>
            </a:pPr>
            <a:r>
              <a:t>100% dissociation,</a:t>
            </a:r>
          </a:p>
          <a:p>
            <a:pPr defTabSz="685800">
              <a:defRPr sz="2800">
                <a:latin typeface="Comic Sans MS"/>
                <a:ea typeface="Comic Sans MS"/>
                <a:cs typeface="Comic Sans MS"/>
                <a:sym typeface="Comic Sans MS"/>
              </a:defRPr>
            </a:pPr>
            <a:r>
              <a:t>all ions in solution</a:t>
            </a:r>
          </a:p>
        </p:txBody>
      </p:sp>
      <p:sp>
        <p:nvSpPr>
          <p:cNvPr id="135" name="high conductivity"/>
          <p:cNvSpPr txBox="1"/>
          <p:nvPr/>
        </p:nvSpPr>
        <p:spPr>
          <a:xfrm>
            <a:off x="6019800" y="1828800"/>
            <a:ext cx="2530037" cy="5105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685800">
              <a:defRPr sz="2400">
                <a:latin typeface="Comic Sans MS"/>
                <a:ea typeface="Comic Sans MS"/>
                <a:cs typeface="Comic Sans MS"/>
                <a:sym typeface="Comic Sans MS"/>
              </a:defRPr>
            </a:lvl1pPr>
          </a:lstStyle>
          <a:p>
            <a:r>
              <a:t>high conductivity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5" presetClass="entr" presetSubtype="9" fill="hold" grpId="2" nodeType="afterEffect">
                                  <p:stCondLst>
                                    <p:cond delay="0"/>
                                  </p:stCondLst>
                                  <p:iterate>
                                    <p:tmAbs val="0"/>
                                  </p:iterate>
                                  <p:childTnLst>
                                    <p:set>
                                      <p:cBhvr>
                                        <p:cTn id="11" fill="hold"/>
                                        <p:tgtEl>
                                          <p:spTgt spid="135"/>
                                        </p:tgtEl>
                                        <p:attrNameLst>
                                          <p:attrName>style.visibility</p:attrName>
                                        </p:attrNameLst>
                                      </p:cBhvr>
                                      <p:to>
                                        <p:strVal val="visible"/>
                                      </p:to>
                                    </p:set>
                                    <p:anim calcmode="lin" valueType="num">
                                      <p:cBhvr>
                                        <p:cTn id="12" dur="1000" fill="hold"/>
                                        <p:tgtEl>
                                          <p:spTgt spid="135"/>
                                        </p:tgtEl>
                                        <p:attrNameLst>
                                          <p:attrName>ppt_w</p:attrName>
                                        </p:attrNameLst>
                                      </p:cBhvr>
                                      <p:tavLst>
                                        <p:tav tm="0">
                                          <p:val>
                                            <p:fltVal val="0"/>
                                          </p:val>
                                        </p:tav>
                                        <p:tav tm="100000">
                                          <p:val>
                                            <p:strVal val="#ppt_w"/>
                                          </p:val>
                                        </p:tav>
                                      </p:tavLst>
                                    </p:anim>
                                    <p:anim calcmode="lin" valueType="num">
                                      <p:cBhvr>
                                        <p:cTn id="13" dur="1000" fill="hold"/>
                                        <p:tgtEl>
                                          <p:spTgt spid="135"/>
                                        </p:tgtEl>
                                        <p:attrNameLst>
                                          <p:attrName>ppt_h</p:attrName>
                                        </p:attrNameLst>
                                      </p:cBhvr>
                                      <p:tavLst>
                                        <p:tav tm="0">
                                          <p:val>
                                            <p:fltVal val="0"/>
                                          </p:val>
                                        </p:tav>
                                        <p:tav tm="100000">
                                          <p:val>
                                            <p:strVal val="#ppt_h"/>
                                          </p:val>
                                        </p:tav>
                                      </p:tavLst>
                                    </p:anim>
                                    <p:anim calcmode="lin" valueType="num">
                                      <p:cBhvr>
                                        <p:cTn id="14" dur="1000" fill="hold"/>
                                        <p:tgtEl>
                                          <p:spTgt spid="13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5"/>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9" presetClass="entr" fill="hold" grpId="3" nodeType="afterEffect">
                                  <p:stCondLst>
                                    <p:cond delay="0"/>
                                  </p:stCondLst>
                                  <p:iterate>
                                    <p:tmAbs val="0"/>
                                  </p:iterate>
                                  <p:childTnLst>
                                    <p:set>
                                      <p:cBhvr>
                                        <p:cTn id="18" fill="hold"/>
                                        <p:tgtEl>
                                          <p:spTgt spid="134"/>
                                        </p:tgtEl>
                                        <p:attrNameLst>
                                          <p:attrName>style.visibility</p:attrName>
                                        </p:attrNameLst>
                                      </p:cBhvr>
                                      <p:to>
                                        <p:strVal val="visible"/>
                                      </p:to>
                                    </p:set>
                                    <p:animEffect transition="in" filter="dissolve">
                                      <p:cBhvr>
                                        <p:cTn id="1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1" animBg="1" advAuto="0"/>
      <p:bldP spid="134" grpId="3" animBg="1" advAuto="0"/>
      <p:bldP spid="135"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p:cNvGrpSpPr/>
          <p:nvPr/>
        </p:nvGrpSpPr>
        <p:grpSpPr>
          <a:xfrm>
            <a:off x="3733799" y="1601538"/>
            <a:ext cx="1676402" cy="2065589"/>
            <a:chOff x="0" y="0"/>
            <a:chExt cx="1676400" cy="2065588"/>
          </a:xfrm>
        </p:grpSpPr>
        <p:grpSp>
          <p:nvGrpSpPr>
            <p:cNvPr id="150" name="Group"/>
            <p:cNvGrpSpPr/>
            <p:nvPr/>
          </p:nvGrpSpPr>
          <p:grpSpPr>
            <a:xfrm>
              <a:off x="-1" y="303460"/>
              <a:ext cx="1676402" cy="1762129"/>
              <a:chOff x="0" y="-1"/>
              <a:chExt cx="1676400" cy="1762128"/>
            </a:xfrm>
          </p:grpSpPr>
          <p:grpSp>
            <p:nvGrpSpPr>
              <p:cNvPr id="146" name="Group"/>
              <p:cNvGrpSpPr/>
              <p:nvPr/>
            </p:nvGrpSpPr>
            <p:grpSpPr>
              <a:xfrm>
                <a:off x="-1" y="-2"/>
                <a:ext cx="1676402" cy="1762130"/>
                <a:chOff x="0" y="0"/>
                <a:chExt cx="1676400" cy="1762128"/>
              </a:xfrm>
            </p:grpSpPr>
            <p:grpSp>
              <p:nvGrpSpPr>
                <p:cNvPr id="140" name="Group"/>
                <p:cNvGrpSpPr/>
                <p:nvPr/>
              </p:nvGrpSpPr>
              <p:grpSpPr>
                <a:xfrm>
                  <a:off x="-1" y="1381126"/>
                  <a:ext cx="1676402" cy="381003"/>
                  <a:chOff x="0" y="0"/>
                  <a:chExt cx="1676400" cy="381002"/>
                </a:xfrm>
              </p:grpSpPr>
              <p:sp>
                <p:nvSpPr>
                  <p:cNvPr id="137" name="Shape"/>
                  <p:cNvSpPr/>
                  <p:nvPr/>
                </p:nvSpPr>
                <p:spPr>
                  <a:xfrm>
                    <a:off x="-1" y="0"/>
                    <a:ext cx="1676402" cy="381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8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38" name="Oval"/>
                  <p:cNvSpPr/>
                  <p:nvPr/>
                </p:nvSpPr>
                <p:spPr>
                  <a:xfrm>
                    <a:off x="0" y="-1"/>
                    <a:ext cx="1676400" cy="95253"/>
                  </a:xfrm>
                  <a:prstGeom prst="ellipse">
                    <a:avLst/>
                  </a:prstGeom>
                  <a:solidFill>
                    <a:srgbClr val="99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39" name="Line"/>
                  <p:cNvSpPr/>
                  <p:nvPr/>
                </p:nvSpPr>
                <p:spPr>
                  <a:xfrm>
                    <a:off x="-1" y="47624"/>
                    <a:ext cx="1676402" cy="476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grpSp>
              <p:nvGrpSpPr>
                <p:cNvPr id="144" name="Group"/>
                <p:cNvGrpSpPr/>
                <p:nvPr/>
              </p:nvGrpSpPr>
              <p:grpSpPr>
                <a:xfrm>
                  <a:off x="623775" y="809624"/>
                  <a:ext cx="468648" cy="714380"/>
                  <a:chOff x="0" y="0"/>
                  <a:chExt cx="468646" cy="714378"/>
                </a:xfrm>
              </p:grpSpPr>
              <p:sp>
                <p:nvSpPr>
                  <p:cNvPr id="141" name="Shape"/>
                  <p:cNvSpPr/>
                  <p:nvPr/>
                </p:nvSpPr>
                <p:spPr>
                  <a:xfrm>
                    <a:off x="0" y="0"/>
                    <a:ext cx="468647" cy="714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91"/>
                          <a:pt x="0" y="1097"/>
                        </a:cubicBezTo>
                        <a:lnTo>
                          <a:pt x="0" y="20503"/>
                        </a:lnTo>
                        <a:cubicBezTo>
                          <a:pt x="0" y="21109"/>
                          <a:pt x="4835" y="21600"/>
                          <a:pt x="10800" y="21600"/>
                        </a:cubicBezTo>
                        <a:cubicBezTo>
                          <a:pt x="16765" y="21600"/>
                          <a:pt x="21600" y="21109"/>
                          <a:pt x="21600" y="20503"/>
                        </a:cubicBezTo>
                        <a:lnTo>
                          <a:pt x="21600" y="1097"/>
                        </a:lnTo>
                        <a:cubicBezTo>
                          <a:pt x="21600" y="491"/>
                          <a:pt x="16765" y="0"/>
                          <a:pt x="10800" y="0"/>
                        </a:cubicBezTo>
                        <a:close/>
                      </a:path>
                    </a:pathLst>
                  </a:custGeom>
                  <a:solidFill>
                    <a:srgbClr val="8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42" name="Oval"/>
                  <p:cNvSpPr/>
                  <p:nvPr/>
                </p:nvSpPr>
                <p:spPr>
                  <a:xfrm>
                    <a:off x="0" y="-1"/>
                    <a:ext cx="468647" cy="72565"/>
                  </a:xfrm>
                  <a:prstGeom prst="ellipse">
                    <a:avLst/>
                  </a:prstGeom>
                  <a:solidFill>
                    <a:srgbClr val="99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43" name="Line"/>
                  <p:cNvSpPr/>
                  <p:nvPr/>
                </p:nvSpPr>
                <p:spPr>
                  <a:xfrm>
                    <a:off x="0" y="36280"/>
                    <a:ext cx="468647" cy="362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sp>
              <p:nvSpPr>
                <p:cNvPr id="145" name="Oval"/>
                <p:cNvSpPr/>
                <p:nvPr/>
              </p:nvSpPr>
              <p:spPr>
                <a:xfrm>
                  <a:off x="428846" y="-1"/>
                  <a:ext cx="819520" cy="952504"/>
                </a:xfrm>
                <a:prstGeom prst="ellipse">
                  <a:avLst/>
                </a:prstGeom>
                <a:solidFill>
                  <a:srgbClr val="C0C0C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sp>
            <p:nvSpPr>
              <p:cNvPr id="147" name="Line"/>
              <p:cNvSpPr/>
              <p:nvPr/>
            </p:nvSpPr>
            <p:spPr>
              <a:xfrm>
                <a:off x="609600" y="380999"/>
                <a:ext cx="158750" cy="666753"/>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148" name="Line"/>
              <p:cNvSpPr/>
              <p:nvPr/>
            </p:nvSpPr>
            <p:spPr>
              <a:xfrm flipH="1">
                <a:off x="914399" y="380999"/>
                <a:ext cx="158751" cy="666753"/>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149" name="Line"/>
              <p:cNvSpPr/>
              <p:nvPr/>
            </p:nvSpPr>
            <p:spPr>
              <a:xfrm>
                <a:off x="609600" y="381000"/>
                <a:ext cx="533400" cy="1"/>
              </a:xfrm>
              <a:prstGeom prst="line">
                <a:avLst/>
              </a:prstGeom>
              <a:noFill/>
              <a:ln w="76200" cap="flat">
                <a:solidFill>
                  <a:srgbClr val="000000"/>
                </a:solidFill>
                <a:prstDash val="sysDot"/>
                <a:round/>
              </a:ln>
              <a:effectLst/>
            </p:spPr>
            <p:txBody>
              <a:bodyPr wrap="square" lIns="45718" tIns="45718" rIns="45718" bIns="45718" numCol="1" anchor="t">
                <a:noAutofit/>
              </a:bodyPr>
              <a:lstStyle/>
              <a:p>
                <a:endParaRPr/>
              </a:p>
            </p:txBody>
          </p:sp>
        </p:grpSp>
        <p:grpSp>
          <p:nvGrpSpPr>
            <p:cNvPr id="154" name="Group"/>
            <p:cNvGrpSpPr/>
            <p:nvPr/>
          </p:nvGrpSpPr>
          <p:grpSpPr>
            <a:xfrm>
              <a:off x="228599" y="1522660"/>
              <a:ext cx="76201" cy="228603"/>
              <a:chOff x="0" y="-1"/>
              <a:chExt cx="76200" cy="228602"/>
            </a:xfrm>
          </p:grpSpPr>
          <p:sp>
            <p:nvSpPr>
              <p:cNvPr id="151" name="Shape"/>
              <p:cNvSpPr/>
              <p:nvPr/>
            </p:nvSpPr>
            <p:spPr>
              <a:xfrm>
                <a:off x="-1" y="-1"/>
                <a:ext cx="76201" cy="2286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0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52" name="Oval"/>
              <p:cNvSpPr/>
              <p:nvPr/>
            </p:nvSpPr>
            <p:spPr>
              <a:xfrm>
                <a:off x="0" y="-2"/>
                <a:ext cx="76200" cy="57153"/>
              </a:xfrm>
              <a:prstGeom prst="ellipse">
                <a:avLst/>
              </a:prstGeom>
              <a:solidFill>
                <a:srgbClr val="33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53" name="Line"/>
              <p:cNvSpPr/>
              <p:nvPr/>
            </p:nvSpPr>
            <p:spPr>
              <a:xfrm>
                <a:off x="-1" y="28574"/>
                <a:ext cx="76201" cy="28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grpSp>
          <p:nvGrpSpPr>
            <p:cNvPr id="158" name="Group"/>
            <p:cNvGrpSpPr/>
            <p:nvPr/>
          </p:nvGrpSpPr>
          <p:grpSpPr>
            <a:xfrm>
              <a:off x="1371599" y="1522660"/>
              <a:ext cx="76201" cy="228603"/>
              <a:chOff x="0" y="-1"/>
              <a:chExt cx="76200" cy="228602"/>
            </a:xfrm>
          </p:grpSpPr>
          <p:sp>
            <p:nvSpPr>
              <p:cNvPr id="155" name="Shape"/>
              <p:cNvSpPr/>
              <p:nvPr/>
            </p:nvSpPr>
            <p:spPr>
              <a:xfrm>
                <a:off x="-1" y="-1"/>
                <a:ext cx="76201" cy="2286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0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56" name="Oval"/>
              <p:cNvSpPr/>
              <p:nvPr/>
            </p:nvSpPr>
            <p:spPr>
              <a:xfrm>
                <a:off x="0" y="-2"/>
                <a:ext cx="76200" cy="57153"/>
              </a:xfrm>
              <a:prstGeom prst="ellipse">
                <a:avLst/>
              </a:prstGeom>
              <a:solidFill>
                <a:srgbClr val="33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157" name="Line"/>
              <p:cNvSpPr/>
              <p:nvPr/>
            </p:nvSpPr>
            <p:spPr>
              <a:xfrm>
                <a:off x="-1" y="28574"/>
                <a:ext cx="76201" cy="28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grpSp>
          <p:nvGrpSpPr>
            <p:cNvPr id="161" name="Group"/>
            <p:cNvGrpSpPr/>
            <p:nvPr/>
          </p:nvGrpSpPr>
          <p:grpSpPr>
            <a:xfrm>
              <a:off x="232996" y="0"/>
              <a:ext cx="1229094" cy="1708559"/>
              <a:chOff x="0" y="0"/>
              <a:chExt cx="1229092" cy="1708558"/>
            </a:xfrm>
          </p:grpSpPr>
          <p:sp>
            <p:nvSpPr>
              <p:cNvPr id="159" name="Shape"/>
              <p:cNvSpPr/>
              <p:nvPr/>
            </p:nvSpPr>
            <p:spPr>
              <a:xfrm>
                <a:off x="0" y="0"/>
                <a:ext cx="1229093" cy="1708559"/>
              </a:xfrm>
              <a:custGeom>
                <a:avLst/>
                <a:gdLst/>
                <a:ahLst/>
                <a:cxnLst>
                  <a:cxn ang="0">
                    <a:pos x="wd2" y="hd2"/>
                  </a:cxn>
                  <a:cxn ang="5400000">
                    <a:pos x="wd2" y="hd2"/>
                  </a:cxn>
                  <a:cxn ang="10800000">
                    <a:pos x="wd2" y="hd2"/>
                  </a:cxn>
                  <a:cxn ang="16200000">
                    <a:pos x="wd2" y="hd2"/>
                  </a:cxn>
                </a:cxnLst>
                <a:rect l="0" t="0" r="r" b="b"/>
                <a:pathLst>
                  <a:path w="21600" h="21600" extrusionOk="0">
                    <a:moveTo>
                      <a:pt x="10786" y="21600"/>
                    </a:moveTo>
                    <a:lnTo>
                      <a:pt x="11178" y="21600"/>
                    </a:lnTo>
                    <a:lnTo>
                      <a:pt x="11516" y="21565"/>
                    </a:lnTo>
                    <a:lnTo>
                      <a:pt x="11881" y="21495"/>
                    </a:lnTo>
                    <a:lnTo>
                      <a:pt x="12220" y="21425"/>
                    </a:lnTo>
                    <a:lnTo>
                      <a:pt x="12585" y="21319"/>
                    </a:lnTo>
                    <a:lnTo>
                      <a:pt x="12871" y="21196"/>
                    </a:lnTo>
                    <a:lnTo>
                      <a:pt x="13132" y="21056"/>
                    </a:lnTo>
                    <a:lnTo>
                      <a:pt x="13367" y="20881"/>
                    </a:lnTo>
                    <a:lnTo>
                      <a:pt x="13627" y="20722"/>
                    </a:lnTo>
                    <a:lnTo>
                      <a:pt x="13835" y="20511"/>
                    </a:lnTo>
                    <a:lnTo>
                      <a:pt x="14018" y="20318"/>
                    </a:lnTo>
                    <a:lnTo>
                      <a:pt x="14174" y="20107"/>
                    </a:lnTo>
                    <a:lnTo>
                      <a:pt x="14330" y="19879"/>
                    </a:lnTo>
                    <a:lnTo>
                      <a:pt x="14434" y="19634"/>
                    </a:lnTo>
                    <a:lnTo>
                      <a:pt x="14487" y="19370"/>
                    </a:lnTo>
                    <a:lnTo>
                      <a:pt x="14487" y="15664"/>
                    </a:lnTo>
                    <a:lnTo>
                      <a:pt x="14591" y="15454"/>
                    </a:lnTo>
                    <a:lnTo>
                      <a:pt x="14669" y="15260"/>
                    </a:lnTo>
                    <a:lnTo>
                      <a:pt x="14774" y="15050"/>
                    </a:lnTo>
                    <a:lnTo>
                      <a:pt x="15138" y="14646"/>
                    </a:lnTo>
                    <a:lnTo>
                      <a:pt x="15581" y="14242"/>
                    </a:lnTo>
                    <a:lnTo>
                      <a:pt x="16728" y="13469"/>
                    </a:lnTo>
                    <a:lnTo>
                      <a:pt x="18030" y="12591"/>
                    </a:lnTo>
                    <a:lnTo>
                      <a:pt x="18734" y="12118"/>
                    </a:lnTo>
                    <a:lnTo>
                      <a:pt x="19932" y="11028"/>
                    </a:lnTo>
                    <a:lnTo>
                      <a:pt x="20479" y="10396"/>
                    </a:lnTo>
                    <a:lnTo>
                      <a:pt x="20740" y="10097"/>
                    </a:lnTo>
                    <a:lnTo>
                      <a:pt x="20948" y="9729"/>
                    </a:lnTo>
                    <a:lnTo>
                      <a:pt x="21130" y="9378"/>
                    </a:lnTo>
                    <a:lnTo>
                      <a:pt x="21287" y="8974"/>
                    </a:lnTo>
                    <a:lnTo>
                      <a:pt x="21443" y="8605"/>
                    </a:lnTo>
                    <a:lnTo>
                      <a:pt x="21548" y="8166"/>
                    </a:lnTo>
                    <a:lnTo>
                      <a:pt x="21600" y="7727"/>
                    </a:lnTo>
                    <a:lnTo>
                      <a:pt x="21600" y="6884"/>
                    </a:lnTo>
                    <a:lnTo>
                      <a:pt x="21548" y="6515"/>
                    </a:lnTo>
                    <a:lnTo>
                      <a:pt x="21496" y="6182"/>
                    </a:lnTo>
                    <a:lnTo>
                      <a:pt x="21391" y="5812"/>
                    </a:lnTo>
                    <a:lnTo>
                      <a:pt x="21287" y="5479"/>
                    </a:lnTo>
                    <a:lnTo>
                      <a:pt x="21130" y="5093"/>
                    </a:lnTo>
                    <a:lnTo>
                      <a:pt x="20948" y="4760"/>
                    </a:lnTo>
                    <a:lnTo>
                      <a:pt x="20740" y="4425"/>
                    </a:lnTo>
                    <a:lnTo>
                      <a:pt x="20531" y="4127"/>
                    </a:lnTo>
                    <a:lnTo>
                      <a:pt x="20296" y="3811"/>
                    </a:lnTo>
                    <a:lnTo>
                      <a:pt x="20036" y="3513"/>
                    </a:lnTo>
                    <a:lnTo>
                      <a:pt x="19775" y="3214"/>
                    </a:lnTo>
                    <a:lnTo>
                      <a:pt x="19124" y="2634"/>
                    </a:lnTo>
                    <a:lnTo>
                      <a:pt x="18447" y="2125"/>
                    </a:lnTo>
                    <a:lnTo>
                      <a:pt x="17691" y="1669"/>
                    </a:lnTo>
                    <a:lnTo>
                      <a:pt x="16832" y="1229"/>
                    </a:lnTo>
                    <a:lnTo>
                      <a:pt x="16388" y="1054"/>
                    </a:lnTo>
                    <a:lnTo>
                      <a:pt x="15920" y="879"/>
                    </a:lnTo>
                    <a:lnTo>
                      <a:pt x="15477" y="720"/>
                    </a:lnTo>
                    <a:lnTo>
                      <a:pt x="15034" y="580"/>
                    </a:lnTo>
                    <a:lnTo>
                      <a:pt x="14539" y="439"/>
                    </a:lnTo>
                    <a:lnTo>
                      <a:pt x="14018" y="316"/>
                    </a:lnTo>
                    <a:lnTo>
                      <a:pt x="13471" y="211"/>
                    </a:lnTo>
                    <a:lnTo>
                      <a:pt x="12975" y="140"/>
                    </a:lnTo>
                    <a:lnTo>
                      <a:pt x="12428" y="71"/>
                    </a:lnTo>
                    <a:lnTo>
                      <a:pt x="11934" y="35"/>
                    </a:lnTo>
                    <a:lnTo>
                      <a:pt x="11387" y="0"/>
                    </a:lnTo>
                    <a:lnTo>
                      <a:pt x="10213" y="0"/>
                    </a:lnTo>
                    <a:lnTo>
                      <a:pt x="9666" y="35"/>
                    </a:lnTo>
                    <a:lnTo>
                      <a:pt x="9172" y="71"/>
                    </a:lnTo>
                    <a:lnTo>
                      <a:pt x="8625" y="140"/>
                    </a:lnTo>
                    <a:lnTo>
                      <a:pt x="8129" y="211"/>
                    </a:lnTo>
                    <a:lnTo>
                      <a:pt x="7582" y="316"/>
                    </a:lnTo>
                    <a:lnTo>
                      <a:pt x="7061" y="439"/>
                    </a:lnTo>
                    <a:lnTo>
                      <a:pt x="6566" y="580"/>
                    </a:lnTo>
                    <a:lnTo>
                      <a:pt x="6123" y="720"/>
                    </a:lnTo>
                    <a:lnTo>
                      <a:pt x="5680" y="879"/>
                    </a:lnTo>
                    <a:lnTo>
                      <a:pt x="5212" y="1054"/>
                    </a:lnTo>
                    <a:lnTo>
                      <a:pt x="4768" y="1229"/>
                    </a:lnTo>
                    <a:lnTo>
                      <a:pt x="3909" y="1669"/>
                    </a:lnTo>
                    <a:lnTo>
                      <a:pt x="3153" y="2125"/>
                    </a:lnTo>
                    <a:lnTo>
                      <a:pt x="2476" y="2634"/>
                    </a:lnTo>
                    <a:lnTo>
                      <a:pt x="1825" y="3214"/>
                    </a:lnTo>
                    <a:lnTo>
                      <a:pt x="1303" y="3811"/>
                    </a:lnTo>
                    <a:lnTo>
                      <a:pt x="1069" y="4127"/>
                    </a:lnTo>
                    <a:lnTo>
                      <a:pt x="860" y="4425"/>
                    </a:lnTo>
                    <a:lnTo>
                      <a:pt x="651" y="4760"/>
                    </a:lnTo>
                    <a:lnTo>
                      <a:pt x="470" y="5093"/>
                    </a:lnTo>
                    <a:lnTo>
                      <a:pt x="313" y="5479"/>
                    </a:lnTo>
                    <a:lnTo>
                      <a:pt x="209" y="5812"/>
                    </a:lnTo>
                    <a:lnTo>
                      <a:pt x="104" y="6182"/>
                    </a:lnTo>
                    <a:lnTo>
                      <a:pt x="52" y="6515"/>
                    </a:lnTo>
                    <a:lnTo>
                      <a:pt x="0" y="6884"/>
                    </a:lnTo>
                    <a:lnTo>
                      <a:pt x="0" y="7727"/>
                    </a:lnTo>
                    <a:lnTo>
                      <a:pt x="52" y="8166"/>
                    </a:lnTo>
                    <a:lnTo>
                      <a:pt x="157" y="8605"/>
                    </a:lnTo>
                    <a:lnTo>
                      <a:pt x="313" y="8974"/>
                    </a:lnTo>
                    <a:lnTo>
                      <a:pt x="470" y="9378"/>
                    </a:lnTo>
                    <a:lnTo>
                      <a:pt x="651" y="9729"/>
                    </a:lnTo>
                    <a:lnTo>
                      <a:pt x="860" y="10097"/>
                    </a:lnTo>
                    <a:lnTo>
                      <a:pt x="1121" y="10396"/>
                    </a:lnTo>
                    <a:lnTo>
                      <a:pt x="1668" y="11028"/>
                    </a:lnTo>
                    <a:lnTo>
                      <a:pt x="2866" y="12118"/>
                    </a:lnTo>
                    <a:lnTo>
                      <a:pt x="3570" y="12591"/>
                    </a:lnTo>
                    <a:lnTo>
                      <a:pt x="4872" y="13469"/>
                    </a:lnTo>
                    <a:lnTo>
                      <a:pt x="6019" y="14242"/>
                    </a:lnTo>
                    <a:lnTo>
                      <a:pt x="6462" y="14646"/>
                    </a:lnTo>
                    <a:lnTo>
                      <a:pt x="6826" y="15050"/>
                    </a:lnTo>
                    <a:lnTo>
                      <a:pt x="6931" y="15260"/>
                    </a:lnTo>
                    <a:lnTo>
                      <a:pt x="7009" y="15454"/>
                    </a:lnTo>
                    <a:lnTo>
                      <a:pt x="7113" y="15664"/>
                    </a:lnTo>
                    <a:lnTo>
                      <a:pt x="7113" y="19370"/>
                    </a:lnTo>
                    <a:lnTo>
                      <a:pt x="7166" y="19634"/>
                    </a:lnTo>
                    <a:lnTo>
                      <a:pt x="7270" y="19879"/>
                    </a:lnTo>
                    <a:lnTo>
                      <a:pt x="7425" y="20107"/>
                    </a:lnTo>
                    <a:lnTo>
                      <a:pt x="7582" y="20318"/>
                    </a:lnTo>
                    <a:lnTo>
                      <a:pt x="7765" y="20511"/>
                    </a:lnTo>
                    <a:lnTo>
                      <a:pt x="7973" y="20722"/>
                    </a:lnTo>
                    <a:lnTo>
                      <a:pt x="8233" y="20881"/>
                    </a:lnTo>
                    <a:lnTo>
                      <a:pt x="8468" y="21056"/>
                    </a:lnTo>
                    <a:lnTo>
                      <a:pt x="8729" y="21196"/>
                    </a:lnTo>
                    <a:lnTo>
                      <a:pt x="9015" y="21319"/>
                    </a:lnTo>
                    <a:lnTo>
                      <a:pt x="9380" y="21425"/>
                    </a:lnTo>
                    <a:lnTo>
                      <a:pt x="9719" y="21495"/>
                    </a:lnTo>
                    <a:lnTo>
                      <a:pt x="10084" y="21565"/>
                    </a:lnTo>
                    <a:lnTo>
                      <a:pt x="10422" y="21600"/>
                    </a:lnTo>
                    <a:lnTo>
                      <a:pt x="10786" y="21600"/>
                    </a:lnTo>
                    <a:close/>
                  </a:path>
                </a:pathLst>
              </a:custGeom>
              <a:solidFill>
                <a:srgbClr val="FFFFCC"/>
              </a:solidFill>
              <a:ln w="57150" cap="flat">
                <a:solidFill>
                  <a:srgbClr val="000000"/>
                </a:solidFill>
                <a:prstDash val="solid"/>
                <a:miter lim="800000"/>
              </a:ln>
              <a:effectLst/>
            </p:spPr>
            <p:txBody>
              <a:bodyPr wrap="square" lIns="45718" tIns="45718" rIns="45718" bIns="45718" numCol="1" anchor="t">
                <a:noAutofit/>
              </a:bodyPr>
              <a:lstStyle/>
              <a:p>
                <a:pPr>
                  <a:defRPr>
                    <a:latin typeface="+mj-lt"/>
                    <a:ea typeface="+mj-ea"/>
                    <a:cs typeface="+mj-cs"/>
                    <a:sym typeface="Arial"/>
                  </a:defRPr>
                </a:pPr>
                <a:endParaRPr/>
              </a:p>
            </p:txBody>
          </p:sp>
          <p:sp>
            <p:nvSpPr>
              <p:cNvPr id="160" name="Shape"/>
              <p:cNvSpPr/>
              <p:nvPr/>
            </p:nvSpPr>
            <p:spPr>
              <a:xfrm>
                <a:off x="389919" y="750140"/>
                <a:ext cx="453708" cy="758408"/>
              </a:xfrm>
              <a:custGeom>
                <a:avLst/>
                <a:gdLst/>
                <a:ahLst/>
                <a:cxnLst>
                  <a:cxn ang="0">
                    <a:pos x="wd2" y="hd2"/>
                  </a:cxn>
                  <a:cxn ang="5400000">
                    <a:pos x="wd2" y="hd2"/>
                  </a:cxn>
                  <a:cxn ang="10800000">
                    <a:pos x="wd2" y="hd2"/>
                  </a:cxn>
                  <a:cxn ang="16200000">
                    <a:pos x="wd2" y="hd2"/>
                  </a:cxn>
                </a:cxnLst>
                <a:rect l="0" t="0" r="r" b="b"/>
                <a:pathLst>
                  <a:path w="21600" h="21600" extrusionOk="0">
                    <a:moveTo>
                      <a:pt x="6354" y="10918"/>
                    </a:moveTo>
                    <a:lnTo>
                      <a:pt x="4448" y="5578"/>
                    </a:lnTo>
                    <a:lnTo>
                      <a:pt x="1060" y="1305"/>
                    </a:lnTo>
                    <a:lnTo>
                      <a:pt x="0" y="235"/>
                    </a:lnTo>
                    <a:lnTo>
                      <a:pt x="4448" y="1424"/>
                    </a:lnTo>
                    <a:lnTo>
                      <a:pt x="7835" y="0"/>
                    </a:lnTo>
                    <a:lnTo>
                      <a:pt x="11647" y="1305"/>
                    </a:lnTo>
                    <a:lnTo>
                      <a:pt x="14610" y="0"/>
                    </a:lnTo>
                    <a:lnTo>
                      <a:pt x="17576" y="1186"/>
                    </a:lnTo>
                    <a:lnTo>
                      <a:pt x="21600" y="235"/>
                    </a:lnTo>
                    <a:lnTo>
                      <a:pt x="16304" y="6053"/>
                    </a:lnTo>
                    <a:lnTo>
                      <a:pt x="14822" y="10918"/>
                    </a:lnTo>
                    <a:moveTo>
                      <a:pt x="778" y="14359"/>
                    </a:moveTo>
                    <a:lnTo>
                      <a:pt x="20681" y="14359"/>
                    </a:lnTo>
                    <a:lnTo>
                      <a:pt x="20681" y="16852"/>
                    </a:lnTo>
                    <a:lnTo>
                      <a:pt x="778" y="16814"/>
                    </a:lnTo>
                    <a:lnTo>
                      <a:pt x="778" y="19226"/>
                    </a:lnTo>
                    <a:lnTo>
                      <a:pt x="20681" y="19304"/>
                    </a:lnTo>
                    <a:lnTo>
                      <a:pt x="20752" y="21600"/>
                    </a:lnTo>
                    <a:lnTo>
                      <a:pt x="848" y="21600"/>
                    </a:lnTo>
                  </a:path>
                </a:pathLst>
              </a:custGeom>
              <a:noFill/>
              <a:ln w="57150" cap="flat">
                <a:solidFill>
                  <a:srgbClr val="000000"/>
                </a:solidFill>
                <a:prstDash val="solid"/>
                <a:miter lim="800000"/>
              </a:ln>
              <a:effectLst/>
            </p:spPr>
            <p:txBody>
              <a:bodyPr wrap="square" lIns="45718" tIns="45718" rIns="45718" bIns="45718" numCol="1" anchor="t">
                <a:noAutofit/>
              </a:bodyPr>
              <a:lstStyle/>
              <a:p>
                <a:pPr>
                  <a:defRPr>
                    <a:latin typeface="+mj-lt"/>
                    <a:ea typeface="+mj-ea"/>
                    <a:cs typeface="+mj-cs"/>
                    <a:sym typeface="Arial"/>
                  </a:defRPr>
                </a:pPr>
                <a:endParaRPr/>
              </a:p>
            </p:txBody>
          </p:sp>
        </p:grpSp>
      </p:grpSp>
      <p:grpSp>
        <p:nvGrpSpPr>
          <p:cNvPr id="168" name="Group"/>
          <p:cNvGrpSpPr/>
          <p:nvPr/>
        </p:nvGrpSpPr>
        <p:grpSpPr>
          <a:xfrm>
            <a:off x="3200397" y="4724400"/>
            <a:ext cx="2743204" cy="1828800"/>
            <a:chOff x="-2" y="0"/>
            <a:chExt cx="2743202" cy="1828800"/>
          </a:xfrm>
        </p:grpSpPr>
        <p:sp>
          <p:nvSpPr>
            <p:cNvPr id="163" name="Rectangle"/>
            <p:cNvSpPr/>
            <p:nvPr/>
          </p:nvSpPr>
          <p:spPr>
            <a:xfrm>
              <a:off x="0" y="457200"/>
              <a:ext cx="2743200" cy="1371600"/>
            </a:xfrm>
            <a:prstGeom prst="rect">
              <a:avLst/>
            </a:prstGeom>
            <a:solidFill>
              <a:srgbClr val="C0C0C0"/>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nvGrpSpPr>
            <p:cNvPr id="167" name="Group"/>
            <p:cNvGrpSpPr/>
            <p:nvPr/>
          </p:nvGrpSpPr>
          <p:grpSpPr>
            <a:xfrm>
              <a:off x="-3" y="-1"/>
              <a:ext cx="2743204" cy="1828801"/>
              <a:chOff x="-1" y="0"/>
              <a:chExt cx="2743202" cy="1828800"/>
            </a:xfrm>
          </p:grpSpPr>
          <p:sp>
            <p:nvSpPr>
              <p:cNvPr id="164" name="Line"/>
              <p:cNvSpPr/>
              <p:nvPr/>
            </p:nvSpPr>
            <p:spPr>
              <a:xfrm flipH="1">
                <a:off x="-2" y="0"/>
                <a:ext cx="3" cy="1828800"/>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165" name="Line"/>
              <p:cNvSpPr/>
              <p:nvPr/>
            </p:nvSpPr>
            <p:spPr>
              <a:xfrm>
                <a:off x="0" y="1828800"/>
                <a:ext cx="2743201" cy="0"/>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166" name="Line"/>
              <p:cNvSpPr/>
              <p:nvPr/>
            </p:nvSpPr>
            <p:spPr>
              <a:xfrm flipV="1">
                <a:off x="2743200" y="0"/>
                <a:ext cx="1" cy="1828800"/>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grpSp>
      </p:grpSp>
      <p:grpSp>
        <p:nvGrpSpPr>
          <p:cNvPr id="171" name="Group"/>
          <p:cNvGrpSpPr/>
          <p:nvPr/>
        </p:nvGrpSpPr>
        <p:grpSpPr>
          <a:xfrm>
            <a:off x="5105400" y="3124199"/>
            <a:ext cx="457201" cy="3124201"/>
            <a:chOff x="0" y="0"/>
            <a:chExt cx="457200" cy="3124200"/>
          </a:xfrm>
        </p:grpSpPr>
        <p:sp>
          <p:nvSpPr>
            <p:cNvPr id="169" name="Line"/>
            <p:cNvSpPr/>
            <p:nvPr/>
          </p:nvSpPr>
          <p:spPr>
            <a:xfrm>
              <a:off x="0" y="-1"/>
              <a:ext cx="457200" cy="1"/>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sp>
          <p:nvSpPr>
            <p:cNvPr id="170" name="Line"/>
            <p:cNvSpPr/>
            <p:nvPr/>
          </p:nvSpPr>
          <p:spPr>
            <a:xfrm flipH="1">
              <a:off x="457199" y="0"/>
              <a:ext cx="2" cy="3124200"/>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grpSp>
      <p:grpSp>
        <p:nvGrpSpPr>
          <p:cNvPr id="174" name="Group"/>
          <p:cNvGrpSpPr/>
          <p:nvPr/>
        </p:nvGrpSpPr>
        <p:grpSpPr>
          <a:xfrm>
            <a:off x="3581399" y="3124199"/>
            <a:ext cx="457201" cy="3124201"/>
            <a:chOff x="0" y="0"/>
            <a:chExt cx="457200" cy="3124200"/>
          </a:xfrm>
        </p:grpSpPr>
        <p:sp>
          <p:nvSpPr>
            <p:cNvPr id="172" name="Line"/>
            <p:cNvSpPr/>
            <p:nvPr/>
          </p:nvSpPr>
          <p:spPr>
            <a:xfrm flipH="1" flipV="1">
              <a:off x="-1" y="-1"/>
              <a:ext cx="457201" cy="2"/>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sp>
          <p:nvSpPr>
            <p:cNvPr id="173" name="Line"/>
            <p:cNvSpPr/>
            <p:nvPr/>
          </p:nvSpPr>
          <p:spPr>
            <a:xfrm flipH="1">
              <a:off x="1269" y="0"/>
              <a:ext cx="3" cy="3124200"/>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grpSp>
      <p:grpSp>
        <p:nvGrpSpPr>
          <p:cNvPr id="182" name="Group"/>
          <p:cNvGrpSpPr/>
          <p:nvPr/>
        </p:nvGrpSpPr>
        <p:grpSpPr>
          <a:xfrm>
            <a:off x="4114798" y="2133599"/>
            <a:ext cx="914402" cy="228603"/>
            <a:chOff x="0" y="0"/>
            <a:chExt cx="914401" cy="228601"/>
          </a:xfrm>
        </p:grpSpPr>
        <p:sp>
          <p:nvSpPr>
            <p:cNvPr id="175" name="Line"/>
            <p:cNvSpPr/>
            <p:nvPr/>
          </p:nvSpPr>
          <p:spPr>
            <a:xfrm>
              <a:off x="685800" y="188924"/>
              <a:ext cx="194029" cy="39679"/>
            </a:xfrm>
            <a:prstGeom prst="line">
              <a:avLst/>
            </a:prstGeom>
            <a:noFill/>
            <a:ln w="38100" cap="flat">
              <a:solidFill>
                <a:srgbClr val="FFFF00"/>
              </a:solidFill>
              <a:prstDash val="solid"/>
              <a:round/>
            </a:ln>
            <a:effectLst/>
          </p:spPr>
          <p:txBody>
            <a:bodyPr wrap="square" lIns="45718" tIns="45718" rIns="45718" bIns="45718" numCol="1" anchor="t">
              <a:noAutofit/>
            </a:bodyPr>
            <a:lstStyle/>
            <a:p>
              <a:endParaRPr/>
            </a:p>
          </p:txBody>
        </p:sp>
        <p:sp>
          <p:nvSpPr>
            <p:cNvPr id="176" name="Line"/>
            <p:cNvSpPr/>
            <p:nvPr/>
          </p:nvSpPr>
          <p:spPr>
            <a:xfrm flipV="1">
              <a:off x="685799" y="111147"/>
              <a:ext cx="228602" cy="22337"/>
            </a:xfrm>
            <a:prstGeom prst="line">
              <a:avLst/>
            </a:prstGeom>
            <a:noFill/>
            <a:ln w="38100" cap="flat">
              <a:solidFill>
                <a:srgbClr val="FFFF00"/>
              </a:solidFill>
              <a:prstDash val="solid"/>
              <a:round/>
            </a:ln>
            <a:effectLst/>
          </p:spPr>
          <p:txBody>
            <a:bodyPr wrap="square" lIns="45718" tIns="45718" rIns="45718" bIns="45718" numCol="1" anchor="t">
              <a:noAutofit/>
            </a:bodyPr>
            <a:lstStyle/>
            <a:p>
              <a:endParaRPr/>
            </a:p>
          </p:txBody>
        </p:sp>
        <p:sp>
          <p:nvSpPr>
            <p:cNvPr id="177" name="Line"/>
            <p:cNvSpPr/>
            <p:nvPr/>
          </p:nvSpPr>
          <p:spPr>
            <a:xfrm flipH="1">
              <a:off x="-1" y="196807"/>
              <a:ext cx="228602" cy="15767"/>
            </a:xfrm>
            <a:prstGeom prst="line">
              <a:avLst/>
            </a:prstGeom>
            <a:noFill/>
            <a:ln w="38100" cap="flat">
              <a:solidFill>
                <a:srgbClr val="FFFF00"/>
              </a:solidFill>
              <a:prstDash val="solid"/>
              <a:round/>
            </a:ln>
            <a:effectLst/>
          </p:spPr>
          <p:txBody>
            <a:bodyPr wrap="square" lIns="45718" tIns="45718" rIns="45718" bIns="45718" numCol="1" anchor="t">
              <a:noAutofit/>
            </a:bodyPr>
            <a:lstStyle/>
            <a:p>
              <a:endParaRPr/>
            </a:p>
          </p:txBody>
        </p:sp>
        <p:sp>
          <p:nvSpPr>
            <p:cNvPr id="178" name="Line"/>
            <p:cNvSpPr/>
            <p:nvPr/>
          </p:nvSpPr>
          <p:spPr>
            <a:xfrm flipH="1" flipV="1">
              <a:off x="17638" y="117454"/>
              <a:ext cx="210964" cy="23913"/>
            </a:xfrm>
            <a:prstGeom prst="line">
              <a:avLst/>
            </a:prstGeom>
            <a:noFill/>
            <a:ln w="38100" cap="flat">
              <a:solidFill>
                <a:srgbClr val="FFFF00"/>
              </a:solidFill>
              <a:prstDash val="solid"/>
              <a:round/>
            </a:ln>
            <a:effectLst/>
          </p:spPr>
          <p:txBody>
            <a:bodyPr wrap="square" lIns="45718" tIns="45718" rIns="45718" bIns="45718" numCol="1" anchor="t">
              <a:noAutofit/>
            </a:bodyPr>
            <a:lstStyle/>
            <a:p>
              <a:endParaRPr/>
            </a:p>
          </p:txBody>
        </p:sp>
        <p:sp>
          <p:nvSpPr>
            <p:cNvPr id="179" name="Line"/>
            <p:cNvSpPr/>
            <p:nvPr/>
          </p:nvSpPr>
          <p:spPr>
            <a:xfrm flipH="1" flipV="1">
              <a:off x="176388" y="23911"/>
              <a:ext cx="122064" cy="63589"/>
            </a:xfrm>
            <a:prstGeom prst="line">
              <a:avLst/>
            </a:prstGeom>
            <a:noFill/>
            <a:ln w="38100" cap="flat">
              <a:solidFill>
                <a:srgbClr val="FFFF00"/>
              </a:solidFill>
              <a:prstDash val="solid"/>
              <a:round/>
            </a:ln>
            <a:effectLst/>
          </p:spPr>
          <p:txBody>
            <a:bodyPr wrap="square" lIns="45718" tIns="45718" rIns="45718" bIns="45718" numCol="1" anchor="t">
              <a:noAutofit/>
            </a:bodyPr>
            <a:lstStyle/>
            <a:p>
              <a:endParaRPr/>
            </a:p>
          </p:txBody>
        </p:sp>
        <p:sp>
          <p:nvSpPr>
            <p:cNvPr id="180" name="Line"/>
            <p:cNvSpPr/>
            <p:nvPr/>
          </p:nvSpPr>
          <p:spPr>
            <a:xfrm flipV="1">
              <a:off x="457200" y="0"/>
              <a:ext cx="1" cy="79355"/>
            </a:xfrm>
            <a:prstGeom prst="line">
              <a:avLst/>
            </a:prstGeom>
            <a:noFill/>
            <a:ln w="38100" cap="flat">
              <a:solidFill>
                <a:srgbClr val="FFFF00"/>
              </a:solidFill>
              <a:prstDash val="solid"/>
              <a:round/>
            </a:ln>
            <a:effectLst/>
          </p:spPr>
          <p:txBody>
            <a:bodyPr wrap="square" lIns="45718" tIns="45718" rIns="45718" bIns="45718" numCol="1" anchor="t">
              <a:noAutofit/>
            </a:bodyPr>
            <a:lstStyle/>
            <a:p>
              <a:endParaRPr/>
            </a:p>
          </p:txBody>
        </p:sp>
        <p:sp>
          <p:nvSpPr>
            <p:cNvPr id="181" name="Line"/>
            <p:cNvSpPr/>
            <p:nvPr/>
          </p:nvSpPr>
          <p:spPr>
            <a:xfrm flipV="1">
              <a:off x="596899" y="39676"/>
              <a:ext cx="177802" cy="55444"/>
            </a:xfrm>
            <a:prstGeom prst="line">
              <a:avLst/>
            </a:prstGeom>
            <a:noFill/>
            <a:ln w="38100" cap="flat">
              <a:solidFill>
                <a:srgbClr val="FFFF00"/>
              </a:solidFill>
              <a:prstDash val="solid"/>
              <a:round/>
            </a:ln>
            <a:effectLst/>
          </p:spPr>
          <p:txBody>
            <a:bodyPr wrap="square" lIns="45718" tIns="45718" rIns="45718" bIns="45718" numCol="1" anchor="t">
              <a:noAutofit/>
            </a:bodyPr>
            <a:lstStyle/>
            <a:p>
              <a:endParaRPr/>
            </a:p>
          </p:txBody>
        </p:sp>
      </p:grpSp>
      <p:sp>
        <p:nvSpPr>
          <p:cNvPr id="183" name="CH3COOH"/>
          <p:cNvSpPr txBox="1"/>
          <p:nvPr/>
        </p:nvSpPr>
        <p:spPr>
          <a:xfrm>
            <a:off x="3733800" y="5257801"/>
            <a:ext cx="1550351" cy="56845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defTabSz="685800">
              <a:defRPr sz="2400">
                <a:latin typeface="Comic Sans MS"/>
                <a:ea typeface="Comic Sans MS"/>
                <a:cs typeface="Comic Sans MS"/>
                <a:sym typeface="Comic Sans MS"/>
              </a:defRPr>
            </a:pPr>
            <a:r>
              <a:t>CH</a:t>
            </a:r>
            <a:r>
              <a:rPr baseline="-25000"/>
              <a:t>3</a:t>
            </a:r>
            <a:r>
              <a:t>COOH</a:t>
            </a:r>
          </a:p>
        </p:txBody>
      </p:sp>
      <p:sp>
        <p:nvSpPr>
          <p:cNvPr id="184" name="CH3COO-"/>
          <p:cNvSpPr txBox="1"/>
          <p:nvPr/>
        </p:nvSpPr>
        <p:spPr>
          <a:xfrm>
            <a:off x="4343400" y="5791201"/>
            <a:ext cx="806539" cy="35140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defTabSz="685800">
              <a:defRPr sz="1300">
                <a:latin typeface="Comic Sans MS"/>
                <a:ea typeface="Comic Sans MS"/>
                <a:cs typeface="Comic Sans MS"/>
                <a:sym typeface="Comic Sans MS"/>
              </a:defRPr>
            </a:pPr>
            <a:r>
              <a:t>CH</a:t>
            </a:r>
            <a:r>
              <a:rPr baseline="-25000"/>
              <a:t>3</a:t>
            </a:r>
            <a:r>
              <a:t>COO</a:t>
            </a:r>
            <a:r>
              <a:rPr baseline="30000"/>
              <a:t>-</a:t>
            </a:r>
          </a:p>
        </p:txBody>
      </p:sp>
      <p:sp>
        <p:nvSpPr>
          <p:cNvPr id="185" name="H+"/>
          <p:cNvSpPr txBox="1"/>
          <p:nvPr/>
        </p:nvSpPr>
        <p:spPr>
          <a:xfrm>
            <a:off x="3733800" y="6019801"/>
            <a:ext cx="283830" cy="320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defTabSz="685800">
              <a:defRPr sz="1300">
                <a:latin typeface="Comic Sans MS"/>
                <a:ea typeface="Comic Sans MS"/>
                <a:cs typeface="Comic Sans MS"/>
                <a:sym typeface="Comic Sans MS"/>
              </a:defRPr>
            </a:pPr>
            <a:r>
              <a:t>H</a:t>
            </a:r>
            <a:r>
              <a:rPr baseline="30000"/>
              <a:t>+</a:t>
            </a:r>
          </a:p>
        </p:txBody>
      </p:sp>
      <p:sp>
        <p:nvSpPr>
          <p:cNvPr id="186" name="Weak Electrolyte -…"/>
          <p:cNvSpPr txBox="1"/>
          <p:nvPr/>
        </p:nvSpPr>
        <p:spPr>
          <a:xfrm>
            <a:off x="0" y="2971800"/>
            <a:ext cx="3657600" cy="2072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685800">
              <a:defRPr sz="2800">
                <a:latin typeface="Comic Sans MS"/>
                <a:ea typeface="Comic Sans MS"/>
                <a:cs typeface="Comic Sans MS"/>
                <a:sym typeface="Comic Sans MS"/>
              </a:defRPr>
            </a:pPr>
            <a:r>
              <a:t>Weak Electrolyte -</a:t>
            </a:r>
          </a:p>
          <a:p>
            <a:pPr defTabSz="685800">
              <a:defRPr sz="2800">
                <a:latin typeface="Comic Sans MS"/>
                <a:ea typeface="Comic Sans MS"/>
                <a:cs typeface="Comic Sans MS"/>
                <a:sym typeface="Comic Sans MS"/>
              </a:defRPr>
            </a:pPr>
            <a:r>
              <a:t>partial dissociation,</a:t>
            </a:r>
          </a:p>
          <a:p>
            <a:pPr defTabSz="685800">
              <a:defRPr sz="2800">
                <a:latin typeface="Comic Sans MS"/>
                <a:ea typeface="Comic Sans MS"/>
                <a:cs typeface="Comic Sans MS"/>
                <a:sym typeface="Comic Sans MS"/>
              </a:defRPr>
            </a:pPr>
            <a:r>
              <a:t>molecules and ions in solution</a:t>
            </a:r>
          </a:p>
        </p:txBody>
      </p:sp>
      <p:sp>
        <p:nvSpPr>
          <p:cNvPr id="187" name="slight conductivity"/>
          <p:cNvSpPr txBox="1"/>
          <p:nvPr/>
        </p:nvSpPr>
        <p:spPr>
          <a:xfrm>
            <a:off x="6019800" y="1828800"/>
            <a:ext cx="2729467" cy="5105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685800">
              <a:defRPr sz="2400">
                <a:latin typeface="Comic Sans MS"/>
                <a:ea typeface="Comic Sans MS"/>
                <a:cs typeface="Comic Sans MS"/>
                <a:sym typeface="Comic Sans MS"/>
              </a:defRPr>
            </a:lvl1pPr>
          </a:lstStyle>
          <a:p>
            <a:r>
              <a:t>slight conductivity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82"/>
                                        </p:tgtEl>
                                        <p:attrNameLst>
                                          <p:attrName>style.visibility</p:attrName>
                                        </p:attrNameLst>
                                      </p:cBhvr>
                                      <p:to>
                                        <p:strVal val="visible"/>
                                      </p:to>
                                    </p:set>
                                    <p:anim calcmode="lin" valueType="num">
                                      <p:cBhvr>
                                        <p:cTn id="7" dur="500" fill="hold"/>
                                        <p:tgtEl>
                                          <p:spTgt spid="182"/>
                                        </p:tgtEl>
                                        <p:attrNameLst>
                                          <p:attrName>ppt_w</p:attrName>
                                        </p:attrNameLst>
                                      </p:cBhvr>
                                      <p:tavLst>
                                        <p:tav tm="0">
                                          <p:val>
                                            <p:fltVal val="0"/>
                                          </p:val>
                                        </p:tav>
                                        <p:tav tm="100000">
                                          <p:val>
                                            <p:strVal val="#ppt_w"/>
                                          </p:val>
                                        </p:tav>
                                      </p:tavLst>
                                    </p:anim>
                                    <p:anim calcmode="lin" valueType="num">
                                      <p:cBhvr>
                                        <p:cTn id="8" dur="500" fill="hold"/>
                                        <p:tgtEl>
                                          <p:spTgt spid="1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2" nodeType="clickEffect">
                                  <p:stCondLst>
                                    <p:cond delay="0"/>
                                  </p:stCondLst>
                                  <p:iterate>
                                    <p:tmAbs val="0"/>
                                  </p:iterate>
                                  <p:childTnLst>
                                    <p:set>
                                      <p:cBhvr>
                                        <p:cTn id="12" fill="hold"/>
                                        <p:tgtEl>
                                          <p:spTgt spid="187"/>
                                        </p:tgtEl>
                                        <p:attrNameLst>
                                          <p:attrName>style.visibility</p:attrName>
                                        </p:attrNameLst>
                                      </p:cBhvr>
                                      <p:to>
                                        <p:strVal val="visible"/>
                                      </p:to>
                                    </p:set>
                                    <p:anim calcmode="lin" valueType="num">
                                      <p:cBhvr>
                                        <p:cTn id="13" dur="1000" fill="hold"/>
                                        <p:tgtEl>
                                          <p:spTgt spid="187"/>
                                        </p:tgtEl>
                                        <p:attrNameLst>
                                          <p:attrName>ppt_w</p:attrName>
                                        </p:attrNameLst>
                                      </p:cBhvr>
                                      <p:tavLst>
                                        <p:tav tm="0">
                                          <p:val>
                                            <p:fltVal val="0"/>
                                          </p:val>
                                        </p:tav>
                                        <p:tav tm="100000">
                                          <p:val>
                                            <p:strVal val="#ppt_w"/>
                                          </p:val>
                                        </p:tav>
                                      </p:tavLst>
                                    </p:anim>
                                    <p:anim calcmode="lin" valueType="num">
                                      <p:cBhvr>
                                        <p:cTn id="14" dur="1000" fill="hold"/>
                                        <p:tgtEl>
                                          <p:spTgt spid="187"/>
                                        </p:tgtEl>
                                        <p:attrNameLst>
                                          <p:attrName>ppt_h</p:attrName>
                                        </p:attrNameLst>
                                      </p:cBhvr>
                                      <p:tavLst>
                                        <p:tav tm="0">
                                          <p:val>
                                            <p:fltVal val="0"/>
                                          </p:val>
                                        </p:tav>
                                        <p:tav tm="100000">
                                          <p:val>
                                            <p:strVal val="#ppt_h"/>
                                          </p:val>
                                        </p:tav>
                                      </p:tavLst>
                                    </p:anim>
                                    <p:anim calcmode="lin" valueType="num">
                                      <p:cBhvr>
                                        <p:cTn id="15" dur="1000" fill="hold"/>
                                        <p:tgtEl>
                                          <p:spTgt spid="18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fill="hold" grpId="3" nodeType="clickEffect">
                                  <p:stCondLst>
                                    <p:cond delay="0"/>
                                  </p:stCondLst>
                                  <p:iterate>
                                    <p:tmAbs val="0"/>
                                  </p:iterate>
                                  <p:childTnLst>
                                    <p:set>
                                      <p:cBhvr>
                                        <p:cTn id="20" fill="hold"/>
                                        <p:tgtEl>
                                          <p:spTgt spid="186"/>
                                        </p:tgtEl>
                                        <p:attrNameLst>
                                          <p:attrName>style.visibility</p:attrName>
                                        </p:attrNameLst>
                                      </p:cBhvr>
                                      <p:to>
                                        <p:strVal val="visible"/>
                                      </p:to>
                                    </p:set>
                                    <p:animEffect transition="in" filter="dissolve">
                                      <p:cBhvr>
                                        <p:cTn id="21"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P spid="186" grpId="3" animBg="1" advAuto="0"/>
      <p:bldP spid="187"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olutions can be classified as saturated or unsaturated.…"/>
          <p:cNvSpPr txBox="1">
            <a:spLocks noGrp="1"/>
          </p:cNvSpPr>
          <p:nvPr>
            <p:ph type="body" idx="4294967295"/>
          </p:nvPr>
        </p:nvSpPr>
        <p:spPr>
          <a:xfrm>
            <a:off x="395286" y="188911"/>
            <a:ext cx="8497890" cy="5986465"/>
          </a:xfrm>
          <a:prstGeom prst="rect">
            <a:avLst/>
          </a:prstGeom>
        </p:spPr>
        <p:txBody>
          <a:bodyPr lIns="44450" tIns="44450" rIns="44450" bIns="44450">
            <a:normAutofit/>
          </a:bodyPr>
          <a:lstStyle/>
          <a:p>
            <a:pPr>
              <a:lnSpc>
                <a:spcPct val="150000"/>
              </a:lnSpc>
              <a:buSzTx/>
              <a:buNone/>
              <a:defRPr sz="2800"/>
            </a:pPr>
            <a:r>
              <a:rPr sz="2400" dirty="0"/>
              <a:t>Solutions can be classified as </a:t>
            </a:r>
            <a:r>
              <a:rPr sz="2400" dirty="0">
                <a:solidFill>
                  <a:schemeClr val="accent1"/>
                </a:solidFill>
                <a:effectLst>
                  <a:outerShdw blurRad="12700" dist="25400" dir="2700000" rotWithShape="0">
                    <a:srgbClr val="DDDDDD"/>
                  </a:outerShdw>
                </a:effectLst>
              </a:rPr>
              <a:t>saturated</a:t>
            </a:r>
            <a:r>
              <a:rPr sz="2400" dirty="0"/>
              <a:t> or </a:t>
            </a:r>
            <a:r>
              <a:rPr sz="2400" dirty="0">
                <a:solidFill>
                  <a:schemeClr val="accent1"/>
                </a:solidFill>
                <a:effectLst>
                  <a:outerShdw blurRad="12700" dist="25400" dir="2700000" rotWithShape="0">
                    <a:srgbClr val="DDDDDD"/>
                  </a:outerShdw>
                </a:effectLst>
              </a:rPr>
              <a:t>unsaturated.</a:t>
            </a:r>
          </a:p>
          <a:p>
            <a:pPr>
              <a:lnSpc>
                <a:spcPct val="150000"/>
              </a:lnSpc>
              <a:buSzTx/>
              <a:buNone/>
              <a:defRPr sz="2800"/>
            </a:pPr>
            <a:r>
              <a:rPr sz="2400" dirty="0"/>
              <a:t>A </a:t>
            </a:r>
            <a:r>
              <a:rPr sz="2400" dirty="0">
                <a:solidFill>
                  <a:srgbClr val="FF0000"/>
                </a:solidFill>
                <a:effectLst>
                  <a:outerShdw blurRad="12700" dist="25400" dir="2700000" rotWithShape="0">
                    <a:srgbClr val="DDDDDD"/>
                  </a:outerShdw>
                </a:effectLst>
              </a:rPr>
              <a:t>saturated</a:t>
            </a:r>
            <a:r>
              <a:rPr sz="2400" dirty="0"/>
              <a:t> solution contains the maximum quantity of solute that dissolves at that temperature.</a:t>
            </a:r>
          </a:p>
          <a:p>
            <a:pPr>
              <a:lnSpc>
                <a:spcPct val="150000"/>
              </a:lnSpc>
              <a:buSzTx/>
              <a:buNone/>
              <a:defRPr sz="2800"/>
            </a:pPr>
            <a:r>
              <a:rPr sz="2400" dirty="0"/>
              <a:t> A saturated solution represents an equilibrium: the rate of dissolving is equal to the rate of crystallization.  The salt continues to dissolve, but crystallizes at the same rate so that there “appears” to be nothing happening.</a:t>
            </a:r>
          </a:p>
          <a:p>
            <a:pPr>
              <a:lnSpc>
                <a:spcPct val="150000"/>
              </a:lnSpc>
              <a:buSzTx/>
              <a:buNone/>
              <a:defRPr sz="2800"/>
            </a:pPr>
            <a:endParaRPr sz="2400" dirty="0"/>
          </a:p>
          <a:p>
            <a:pPr>
              <a:lnSpc>
                <a:spcPct val="150000"/>
              </a:lnSpc>
              <a:buSzTx/>
              <a:buNone/>
              <a:defRPr sz="2800"/>
            </a:pPr>
            <a:r>
              <a:rPr sz="2400" dirty="0"/>
              <a:t>An </a:t>
            </a:r>
            <a:r>
              <a:rPr sz="2400" dirty="0">
                <a:solidFill>
                  <a:srgbClr val="FF0000"/>
                </a:solidFill>
                <a:effectLst>
                  <a:outerShdw blurRad="12700" dist="25400" dir="2700000" rotWithShape="0">
                    <a:srgbClr val="DDDDDD"/>
                  </a:outerShdw>
                </a:effectLst>
              </a:rPr>
              <a:t>unsaturated</a:t>
            </a:r>
            <a:r>
              <a:rPr sz="2400" dirty="0"/>
              <a:t> solution contains less than the maximum amount of solute that can dissolve at a particular temperature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iterate>
                                    <p:tmAbs val="0"/>
                                  </p:iterate>
                                  <p:childTnLst>
                                    <p:set>
                                      <p:cBhvr>
                                        <p:cTn id="6" fill="hold"/>
                                        <p:tgtEl>
                                          <p:spTgt spid="189">
                                            <p:bg/>
                                          </p:spTgt>
                                        </p:tgtEl>
                                        <p:attrNameLst>
                                          <p:attrName>style.visibility</p:attrName>
                                        </p:attrNameLst>
                                      </p:cBhvr>
                                      <p:to>
                                        <p:strVal val="visible"/>
                                      </p:to>
                                    </p:set>
                                    <p:animEffect transition="in" filter="strips(downLeft)">
                                      <p:cBhvr>
                                        <p:cTn id="7" dur="500"/>
                                        <p:tgtEl>
                                          <p:spTgt spid="189">
                                            <p:bg/>
                                          </p:spTgt>
                                        </p:tgtEl>
                                      </p:cBhvr>
                                    </p:animEffect>
                                  </p:childTnLst>
                                </p:cTn>
                              </p:par>
                              <p:par>
                                <p:cTn id="8" presetID="18" presetClass="entr" presetSubtype="12" fill="hold" grpId="1" nodeType="withEffect">
                                  <p:stCondLst>
                                    <p:cond delay="0"/>
                                  </p:stCondLst>
                                  <p:iterate>
                                    <p:tmAbs val="0"/>
                                  </p:iterate>
                                  <p:childTnLst>
                                    <p:set>
                                      <p:cBhvr>
                                        <p:cTn id="9" fill="hold"/>
                                        <p:tgtEl>
                                          <p:spTgt spid="189">
                                            <p:txEl>
                                              <p:pRg st="0" end="0"/>
                                            </p:txEl>
                                          </p:spTgt>
                                        </p:tgtEl>
                                        <p:attrNameLst>
                                          <p:attrName>style.visibility</p:attrName>
                                        </p:attrNameLst>
                                      </p:cBhvr>
                                      <p:to>
                                        <p:strVal val="visible"/>
                                      </p:to>
                                    </p:set>
                                    <p:animEffect transition="in" filter="strips(downLeft)">
                                      <p:cBhvr>
                                        <p:cTn id="10" dur="500"/>
                                        <p:tgtEl>
                                          <p:spTgt spid="189">
                                            <p:txEl>
                                              <p:pRg st="0" end="0"/>
                                            </p:txEl>
                                          </p:spTgt>
                                        </p:tgtEl>
                                      </p:cBhvr>
                                    </p:animEffect>
                                  </p:childTnLst>
                                </p:cTn>
                              </p:par>
                            </p:childTnLst>
                          </p:cTn>
                        </p:par>
                        <p:par>
                          <p:cTn id="11" fill="hold">
                            <p:stCondLst>
                              <p:cond delay="500"/>
                            </p:stCondLst>
                            <p:childTnLst>
                              <p:par>
                                <p:cTn id="12" presetID="18" presetClass="entr" presetSubtype="12" fill="hold" grpId="1" nodeType="afterEffect">
                                  <p:stCondLst>
                                    <p:cond delay="0"/>
                                  </p:stCondLst>
                                  <p:iterate>
                                    <p:tmAbs val="0"/>
                                  </p:iterate>
                                  <p:childTnLst>
                                    <p:set>
                                      <p:cBhvr>
                                        <p:cTn id="13" fill="hold"/>
                                        <p:tgtEl>
                                          <p:spTgt spid="189">
                                            <p:txEl>
                                              <p:pRg st="1" end="1"/>
                                            </p:txEl>
                                          </p:spTgt>
                                        </p:tgtEl>
                                        <p:attrNameLst>
                                          <p:attrName>style.visibility</p:attrName>
                                        </p:attrNameLst>
                                      </p:cBhvr>
                                      <p:to>
                                        <p:strVal val="visible"/>
                                      </p:to>
                                    </p:set>
                                    <p:animEffect transition="in" filter="strips(downLeft)">
                                      <p:cBhvr>
                                        <p:cTn id="14" dur="500"/>
                                        <p:tgtEl>
                                          <p:spTgt spid="18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1" nodeType="clickEffect">
                                  <p:stCondLst>
                                    <p:cond delay="0"/>
                                  </p:stCondLst>
                                  <p:iterate>
                                    <p:tmAbs val="0"/>
                                  </p:iterate>
                                  <p:childTnLst>
                                    <p:set>
                                      <p:cBhvr>
                                        <p:cTn id="18" fill="hold"/>
                                        <p:tgtEl>
                                          <p:spTgt spid="189">
                                            <p:txEl>
                                              <p:pRg st="2" end="2"/>
                                            </p:txEl>
                                          </p:spTgt>
                                        </p:tgtEl>
                                        <p:attrNameLst>
                                          <p:attrName>style.visibility</p:attrName>
                                        </p:attrNameLst>
                                      </p:cBhvr>
                                      <p:to>
                                        <p:strVal val="visible"/>
                                      </p:to>
                                    </p:set>
                                    <p:animEffect transition="in" filter="strips(downLeft)">
                                      <p:cBhvr>
                                        <p:cTn id="19" dur="500"/>
                                        <p:tgtEl>
                                          <p:spTgt spid="18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1" nodeType="clickEffect">
                                  <p:stCondLst>
                                    <p:cond delay="0"/>
                                  </p:stCondLst>
                                  <p:iterate>
                                    <p:tmAbs val="0"/>
                                  </p:iterate>
                                  <p:childTnLst>
                                    <p:set>
                                      <p:cBhvr>
                                        <p:cTn id="23" fill="hold"/>
                                        <p:tgtEl>
                                          <p:spTgt spid="189">
                                            <p:txEl>
                                              <p:pRg st="3" end="3"/>
                                            </p:txEl>
                                          </p:spTgt>
                                        </p:tgtEl>
                                        <p:attrNameLst>
                                          <p:attrName>style.visibility</p:attrName>
                                        </p:attrNameLst>
                                      </p:cBhvr>
                                      <p:to>
                                        <p:strVal val="visible"/>
                                      </p:to>
                                    </p:set>
                                    <p:animEffect transition="in" filter="strips(downLeft)">
                                      <p:cBhvr>
                                        <p:cTn id="24" dur="500"/>
                                        <p:tgtEl>
                                          <p:spTgt spid="189">
                                            <p:txEl>
                                              <p:pRg st="3" end="3"/>
                                            </p:txEl>
                                          </p:spTgt>
                                        </p:tgtEl>
                                      </p:cBhvr>
                                    </p:animEffect>
                                  </p:childTnLst>
                                </p:cTn>
                              </p:par>
                            </p:childTnLst>
                          </p:cTn>
                        </p:par>
                        <p:par>
                          <p:cTn id="25" fill="hold">
                            <p:stCondLst>
                              <p:cond delay="500"/>
                            </p:stCondLst>
                            <p:childTnLst>
                              <p:par>
                                <p:cTn id="26" presetID="18" presetClass="entr" presetSubtype="12" fill="hold" grpId="1" nodeType="afterEffect">
                                  <p:stCondLst>
                                    <p:cond delay="0"/>
                                  </p:stCondLst>
                                  <p:iterate>
                                    <p:tmAbs val="0"/>
                                  </p:iterate>
                                  <p:childTnLst>
                                    <p:set>
                                      <p:cBhvr>
                                        <p:cTn id="27" fill="hold"/>
                                        <p:tgtEl>
                                          <p:spTgt spid="189">
                                            <p:txEl>
                                              <p:pRg st="4" end="4"/>
                                            </p:txEl>
                                          </p:spTgt>
                                        </p:tgtEl>
                                        <p:attrNameLst>
                                          <p:attrName>style.visibility</p:attrName>
                                        </p:attrNameLst>
                                      </p:cBhvr>
                                      <p:to>
                                        <p:strVal val="visible"/>
                                      </p:to>
                                    </p:set>
                                    <p:animEffect transition="in" filter="strips(downLeft)">
                                      <p:cBhvr>
                                        <p:cTn id="28" dur="500"/>
                                        <p:tgtEl>
                                          <p:spTgt spid="1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UPERSATURATED SOLUTIONS contain more solute than is possible to be dissolved at certain temp.…"/>
          <p:cNvSpPr txBox="1">
            <a:spLocks noGrp="1"/>
          </p:cNvSpPr>
          <p:nvPr>
            <p:ph type="body" idx="4294967295"/>
          </p:nvPr>
        </p:nvSpPr>
        <p:spPr>
          <a:xfrm>
            <a:off x="1" y="0"/>
            <a:ext cx="8748714" cy="6477001"/>
          </a:xfrm>
          <a:prstGeom prst="rect">
            <a:avLst/>
          </a:prstGeom>
        </p:spPr>
        <p:txBody>
          <a:bodyPr lIns="44450" tIns="44450" rIns="44450" bIns="44450">
            <a:normAutofit/>
          </a:bodyPr>
          <a:lstStyle/>
          <a:p>
            <a:pPr marL="457200" indent="-457200">
              <a:lnSpc>
                <a:spcPct val="150000"/>
              </a:lnSpc>
              <a:buSzTx/>
              <a:buNone/>
              <a:defRPr sz="2400">
                <a:solidFill>
                  <a:srgbClr val="FF0000"/>
                </a:solidFill>
                <a:effectLst>
                  <a:outerShdw blurRad="12700" dist="25400" dir="2700000" rotWithShape="0">
                    <a:srgbClr val="DDDDDD"/>
                  </a:outerShdw>
                </a:effectLst>
                <a:latin typeface="Comic Sans MS"/>
                <a:ea typeface="Comic Sans MS"/>
                <a:cs typeface="Comic Sans MS"/>
                <a:sym typeface="Comic Sans MS"/>
              </a:defRPr>
            </a:pPr>
            <a:r>
              <a:rPr dirty="0">
                <a:latin typeface="Times Roman"/>
                <a:cs typeface="Times Roman"/>
              </a:rPr>
              <a:t>SUPERSATURATED SOLUTIONS</a:t>
            </a:r>
            <a:r>
              <a:rPr dirty="0">
                <a:solidFill>
                  <a:srgbClr val="000000"/>
                </a:solidFill>
                <a:latin typeface="Times Roman"/>
                <a:cs typeface="Times Roman"/>
                <a:sym typeface="Calibri"/>
              </a:rPr>
              <a:t> contain more solute than is possible to be dissolved at certain temp.</a:t>
            </a:r>
          </a:p>
          <a:p>
            <a:pPr marL="457200" indent="-457200">
              <a:lnSpc>
                <a:spcPct val="150000"/>
              </a:lnSpc>
              <a:buSzTx/>
              <a:buNone/>
              <a:defRPr sz="2400"/>
            </a:pPr>
            <a:r>
              <a:rPr dirty="0">
                <a:latin typeface="Times Roman"/>
                <a:cs typeface="Times Roman"/>
              </a:rPr>
              <a:t>Supersaturated solutions are unstable.  The super saturation is only temporary, and usually accomplished in one of two ways:</a:t>
            </a:r>
          </a:p>
          <a:p>
            <a:pPr marL="457200" indent="-457200">
              <a:lnSpc>
                <a:spcPct val="150000"/>
              </a:lnSpc>
              <a:buFontTx/>
              <a:buAutoNum type="arabicPeriod"/>
              <a:defRPr sz="2400"/>
            </a:pPr>
            <a:r>
              <a:rPr dirty="0">
                <a:latin typeface="Times Roman"/>
                <a:cs typeface="Times Roman"/>
              </a:rPr>
              <a:t>Warm the solvent so that it will dissolve more, then cool the solution </a:t>
            </a:r>
          </a:p>
          <a:p>
            <a:pPr marL="457200" indent="-457200">
              <a:lnSpc>
                <a:spcPct val="150000"/>
              </a:lnSpc>
              <a:buFontTx/>
              <a:buAutoNum type="arabicPeriod"/>
              <a:defRPr sz="2400"/>
            </a:pPr>
            <a:r>
              <a:rPr dirty="0">
                <a:latin typeface="Times Roman"/>
                <a:cs typeface="Times Roman"/>
              </a:rPr>
              <a:t>Evaporate some of the solvent carefully so that the solute does not solidify and come out of solution.</a:t>
            </a:r>
          </a:p>
        </p:txBody>
      </p:sp>
      <p:pic>
        <p:nvPicPr>
          <p:cNvPr id="192" name="13_10" descr="13_10"/>
          <p:cNvPicPr>
            <a:picLocks noChangeAspect="1"/>
          </p:cNvPicPr>
          <p:nvPr/>
        </p:nvPicPr>
        <p:blipFill>
          <a:blip r:embed="rId2"/>
          <a:srcRect b="23149"/>
          <a:stretch>
            <a:fillRect/>
          </a:stretch>
        </p:blipFill>
        <p:spPr>
          <a:xfrm>
            <a:off x="2582799" y="4677836"/>
            <a:ext cx="6005513" cy="204774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91">
                                            <p:bg/>
                                          </p:spTgt>
                                        </p:tgtEl>
                                        <p:attrNameLst>
                                          <p:attrName>style.visibility</p:attrName>
                                        </p:attrNameLst>
                                      </p:cBhvr>
                                      <p:to>
                                        <p:strVal val="visible"/>
                                      </p:to>
                                    </p:set>
                                    <p:anim calcmode="lin" valueType="num">
                                      <p:cBhvr>
                                        <p:cTn id="7" dur="500" fill="hold"/>
                                        <p:tgtEl>
                                          <p:spTgt spid="191">
                                            <p:bg/>
                                          </p:spTgt>
                                        </p:tgtEl>
                                        <p:attrNameLst>
                                          <p:attrName>ppt_x</p:attrName>
                                        </p:attrNameLst>
                                      </p:cBhvr>
                                      <p:tavLst>
                                        <p:tav tm="0">
                                          <p:val>
                                            <p:strVal val="#ppt_x"/>
                                          </p:val>
                                        </p:tav>
                                        <p:tav tm="100000">
                                          <p:val>
                                            <p:strVal val="#ppt_x"/>
                                          </p:val>
                                        </p:tav>
                                      </p:tavLst>
                                    </p:anim>
                                    <p:anim calcmode="lin" valueType="num">
                                      <p:cBhvr>
                                        <p:cTn id="8" dur="500" fill="hold"/>
                                        <p:tgtEl>
                                          <p:spTgt spid="191">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91">
                                            <p:txEl>
                                              <p:pRg st="0" end="0"/>
                                            </p:txEl>
                                          </p:spTgt>
                                        </p:tgtEl>
                                        <p:attrNameLst>
                                          <p:attrName>style.visibility</p:attrName>
                                        </p:attrNameLst>
                                      </p:cBhvr>
                                      <p:to>
                                        <p:strVal val="visible"/>
                                      </p:to>
                                    </p:set>
                                    <p:anim calcmode="lin" valueType="num">
                                      <p:cBhvr>
                                        <p:cTn id="11" dur="500" fill="hold"/>
                                        <p:tgtEl>
                                          <p:spTgt spid="19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9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1" nodeType="afterEffect">
                                  <p:stCondLst>
                                    <p:cond delay="0"/>
                                  </p:stCondLst>
                                  <p:iterate>
                                    <p:tmAbs val="0"/>
                                  </p:iterate>
                                  <p:childTnLst>
                                    <p:set>
                                      <p:cBhvr>
                                        <p:cTn id="15" fill="hold"/>
                                        <p:tgtEl>
                                          <p:spTgt spid="191">
                                            <p:txEl>
                                              <p:pRg st="1" end="1"/>
                                            </p:txEl>
                                          </p:spTgt>
                                        </p:tgtEl>
                                        <p:attrNameLst>
                                          <p:attrName>style.visibility</p:attrName>
                                        </p:attrNameLst>
                                      </p:cBhvr>
                                      <p:to>
                                        <p:strVal val="visible"/>
                                      </p:to>
                                    </p:set>
                                    <p:anim calcmode="lin" valueType="num">
                                      <p:cBhvr>
                                        <p:cTn id="16" dur="500" fill="hold"/>
                                        <p:tgtEl>
                                          <p:spTgt spid="191">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iterate>
                                    <p:tmAbs val="0"/>
                                  </p:iterate>
                                  <p:childTnLst>
                                    <p:set>
                                      <p:cBhvr>
                                        <p:cTn id="21" fill="hold"/>
                                        <p:tgtEl>
                                          <p:spTgt spid="191">
                                            <p:txEl>
                                              <p:pRg st="2" end="2"/>
                                            </p:txEl>
                                          </p:spTgt>
                                        </p:tgtEl>
                                        <p:attrNameLst>
                                          <p:attrName>style.visibility</p:attrName>
                                        </p:attrNameLst>
                                      </p:cBhvr>
                                      <p:to>
                                        <p:strVal val="visible"/>
                                      </p:to>
                                    </p:set>
                                    <p:anim calcmode="lin" valueType="num">
                                      <p:cBhvr>
                                        <p:cTn id="22" dur="500" fill="hold"/>
                                        <p:tgtEl>
                                          <p:spTgt spid="19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1" nodeType="clickEffect">
                                  <p:stCondLst>
                                    <p:cond delay="0"/>
                                  </p:stCondLst>
                                  <p:iterate>
                                    <p:tmAbs val="0"/>
                                  </p:iterate>
                                  <p:childTnLst>
                                    <p:set>
                                      <p:cBhvr>
                                        <p:cTn id="27" fill="hold"/>
                                        <p:tgtEl>
                                          <p:spTgt spid="191">
                                            <p:txEl>
                                              <p:pRg st="3" end="3"/>
                                            </p:txEl>
                                          </p:spTgt>
                                        </p:tgtEl>
                                        <p:attrNameLst>
                                          <p:attrName>style.visibility</p:attrName>
                                        </p:attrNameLst>
                                      </p:cBhvr>
                                      <p:to>
                                        <p:strVal val="visible"/>
                                      </p:to>
                                    </p:set>
                                    <p:anim calcmode="lin" valueType="num">
                                      <p:cBhvr>
                                        <p:cTn id="28" dur="500" fill="hold"/>
                                        <p:tgtEl>
                                          <p:spTgt spid="191">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olubility curve"/>
          <p:cNvSpPr txBox="1">
            <a:spLocks noGrp="1"/>
          </p:cNvSpPr>
          <p:nvPr>
            <p:ph type="title" idx="4294967295"/>
          </p:nvPr>
        </p:nvSpPr>
        <p:spPr>
          <a:xfrm>
            <a:off x="684212" y="188911"/>
            <a:ext cx="7772401" cy="719140"/>
          </a:xfrm>
          <a:prstGeom prst="rect">
            <a:avLst/>
          </a:prstGeom>
          <a:ln w="9525">
            <a:solidFill>
              <a:srgbClr val="000000"/>
            </a:solidFill>
            <a:round/>
          </a:ln>
        </p:spPr>
        <p:txBody>
          <a:bodyPr anchor="b">
            <a:normAutofit/>
          </a:bodyPr>
          <a:lstStyle>
            <a:lvl1pPr algn="ctr">
              <a:defRPr sz="4400">
                <a:effectLst>
                  <a:outerShdw blurRad="12700" dist="25400" dir="2700000" rotWithShape="0">
                    <a:srgbClr val="DDDDDD"/>
                  </a:outerShdw>
                </a:effectLst>
              </a:defRPr>
            </a:lvl1pPr>
          </a:lstStyle>
          <a:p>
            <a:r>
              <a:rPr sz="2800" dirty="0">
                <a:solidFill>
                  <a:srgbClr val="FF0000"/>
                </a:solidFill>
              </a:rPr>
              <a:t>Solubility curve </a:t>
            </a:r>
          </a:p>
        </p:txBody>
      </p:sp>
      <p:pic>
        <p:nvPicPr>
          <p:cNvPr id="195" name="sil2" descr="sil2"/>
          <p:cNvPicPr>
            <a:picLocks noChangeAspect="1"/>
          </p:cNvPicPr>
          <p:nvPr/>
        </p:nvPicPr>
        <p:blipFill>
          <a:blip r:embed="rId2"/>
          <a:srcRect l="2478" t="19691" r="8682" b="636"/>
          <a:stretch>
            <a:fillRect/>
          </a:stretch>
        </p:blipFill>
        <p:spPr>
          <a:xfrm>
            <a:off x="323849" y="1341437"/>
            <a:ext cx="8135940" cy="4678365"/>
          </a:xfrm>
          <a:prstGeom prst="rect">
            <a:avLst/>
          </a:prstGeom>
          <a:ln w="12700">
            <a:miter lim="400000"/>
          </a:ln>
        </p:spPr>
      </p:pic>
      <p:sp>
        <p:nvSpPr>
          <p:cNvPr id="196" name="Shape"/>
          <p:cNvSpPr/>
          <p:nvPr/>
        </p:nvSpPr>
        <p:spPr>
          <a:xfrm>
            <a:off x="2652711" y="2076450"/>
            <a:ext cx="4549778" cy="3259138"/>
          </a:xfrm>
          <a:custGeom>
            <a:avLst/>
            <a:gdLst/>
            <a:ahLst/>
            <a:cxnLst>
              <a:cxn ang="0">
                <a:pos x="wd2" y="hd2"/>
              </a:cxn>
              <a:cxn ang="5400000">
                <a:pos x="wd2" y="hd2"/>
              </a:cxn>
              <a:cxn ang="10800000">
                <a:pos x="wd2" y="hd2"/>
              </a:cxn>
              <a:cxn ang="16200000">
                <a:pos x="wd2" y="hd2"/>
              </a:cxn>
            </a:cxnLst>
            <a:rect l="0" t="0" r="r" b="b"/>
            <a:pathLst>
              <a:path w="21600" h="21600" extrusionOk="0">
                <a:moveTo>
                  <a:pt x="0" y="17732"/>
                </a:moveTo>
                <a:lnTo>
                  <a:pt x="0" y="21600"/>
                </a:lnTo>
                <a:lnTo>
                  <a:pt x="21600" y="21600"/>
                </a:lnTo>
                <a:lnTo>
                  <a:pt x="21600" y="0"/>
                </a:lnTo>
                <a:lnTo>
                  <a:pt x="17936" y="4463"/>
                </a:lnTo>
                <a:lnTo>
                  <a:pt x="14698" y="7914"/>
                </a:lnTo>
                <a:lnTo>
                  <a:pt x="11290" y="11187"/>
                </a:lnTo>
                <a:lnTo>
                  <a:pt x="5624" y="15114"/>
                </a:lnTo>
                <a:lnTo>
                  <a:pt x="0" y="17732"/>
                </a:lnTo>
                <a:close/>
              </a:path>
            </a:pathLst>
          </a:custGeom>
          <a:solidFill>
            <a:srgbClr val="FFA7A7"/>
          </a:solidFill>
          <a:ln w="12700">
            <a:miter lim="400000"/>
          </a:ln>
        </p:spPr>
        <p:txBody>
          <a:bodyPr lIns="45718" tIns="45718" rIns="45718" bIns="45718"/>
          <a:lstStyle/>
          <a:p>
            <a:pPr>
              <a:defRPr>
                <a:latin typeface="+mj-lt"/>
                <a:ea typeface="+mj-ea"/>
                <a:cs typeface="+mj-cs"/>
                <a:sym typeface="Arial"/>
              </a:defRPr>
            </a:pPr>
            <a:endParaRPr/>
          </a:p>
        </p:txBody>
      </p:sp>
      <p:sp>
        <p:nvSpPr>
          <p:cNvPr id="197" name="Shape"/>
          <p:cNvSpPr/>
          <p:nvPr/>
        </p:nvSpPr>
        <p:spPr>
          <a:xfrm>
            <a:off x="2652711" y="2076450"/>
            <a:ext cx="4549778" cy="26654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cubicBezTo>
                  <a:pt x="0" y="0"/>
                  <a:pt x="0" y="10800"/>
                  <a:pt x="0" y="21600"/>
                </a:cubicBezTo>
                <a:cubicBezTo>
                  <a:pt x="13463" y="15782"/>
                  <a:pt x="21600" y="0"/>
                  <a:pt x="21600" y="0"/>
                </a:cubicBezTo>
                <a:close/>
              </a:path>
            </a:pathLst>
          </a:custGeom>
          <a:solidFill>
            <a:srgbClr val="A7A7FF"/>
          </a:solidFill>
          <a:ln w="12700">
            <a:miter lim="400000"/>
          </a:ln>
        </p:spPr>
        <p:txBody>
          <a:bodyPr lIns="45718" tIns="45718" rIns="45718" bIns="45718"/>
          <a:lstStyle/>
          <a:p>
            <a:pPr>
              <a:defRPr>
                <a:latin typeface="+mj-lt"/>
                <a:ea typeface="+mj-ea"/>
                <a:cs typeface="+mj-cs"/>
                <a:sym typeface="Arial"/>
              </a:defRPr>
            </a:pPr>
            <a:endParaRPr/>
          </a:p>
        </p:txBody>
      </p:sp>
      <p:sp>
        <p:nvSpPr>
          <p:cNvPr id="198" name="Line"/>
          <p:cNvSpPr/>
          <p:nvPr/>
        </p:nvSpPr>
        <p:spPr>
          <a:xfrm>
            <a:off x="2635250" y="2119311"/>
            <a:ext cx="4564063" cy="26463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15" y="16599"/>
                  <a:pt x="18287" y="4530"/>
                  <a:pt x="21600" y="0"/>
                </a:cubicBezTo>
              </a:path>
            </a:pathLst>
          </a:custGeom>
          <a:ln w="38100">
            <a:solidFill>
              <a:srgbClr val="000000"/>
            </a:solidFill>
            <a:prstDash val="dash"/>
          </a:ln>
        </p:spPr>
        <p:txBody>
          <a:bodyPr lIns="45718" tIns="45718" rIns="45718" bIns="45718"/>
          <a:lstStyle/>
          <a:p>
            <a:pPr>
              <a:defRPr>
                <a:latin typeface="+mj-lt"/>
                <a:ea typeface="+mj-ea"/>
                <a:cs typeface="+mj-cs"/>
                <a:sym typeface="Arial"/>
              </a:defRPr>
            </a:pPr>
            <a:endParaRPr/>
          </a:p>
        </p:txBody>
      </p:sp>
      <p:grpSp>
        <p:nvGrpSpPr>
          <p:cNvPr id="201" name="Group"/>
          <p:cNvGrpSpPr/>
          <p:nvPr/>
        </p:nvGrpSpPr>
        <p:grpSpPr>
          <a:xfrm>
            <a:off x="6588846" y="2277180"/>
            <a:ext cx="1975718" cy="1103456"/>
            <a:chOff x="0" y="0"/>
            <a:chExt cx="1975717" cy="1103455"/>
          </a:xfrm>
        </p:grpSpPr>
        <p:sp>
          <p:nvSpPr>
            <p:cNvPr id="199" name="Line"/>
            <p:cNvSpPr/>
            <p:nvPr/>
          </p:nvSpPr>
          <p:spPr>
            <a:xfrm rot="14521231" flipH="1">
              <a:off x="143711" y="143738"/>
              <a:ext cx="816016" cy="8159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noFill/>
            <a:ln w="28575" cap="flat">
              <a:solidFill>
                <a:srgbClr val="FFFFFF"/>
              </a:solidFill>
              <a:prstDash val="solid"/>
              <a:round/>
              <a:tailEnd type="triangle" w="med" len="med"/>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200" name="Saturated"/>
            <p:cNvSpPr txBox="1"/>
            <p:nvPr/>
          </p:nvSpPr>
          <p:spPr>
            <a:xfrm>
              <a:off x="475527" y="308855"/>
              <a:ext cx="1500190" cy="304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defTabSz="685800">
                <a:spcBef>
                  <a:spcPts val="1200"/>
                </a:spcBef>
                <a:defRPr sz="2000" b="1">
                  <a:solidFill>
                    <a:srgbClr val="FFFFFF"/>
                  </a:solidFill>
                  <a:latin typeface="Calibri"/>
                  <a:ea typeface="Calibri"/>
                  <a:cs typeface="Calibri"/>
                  <a:sym typeface="Calibri"/>
                </a:defRPr>
              </a:lvl1pPr>
            </a:lstStyle>
            <a:p>
              <a:r>
                <a:t>Saturated</a:t>
              </a:r>
            </a:p>
          </p:txBody>
        </p:sp>
      </p:grpSp>
      <p:sp>
        <p:nvSpPr>
          <p:cNvPr id="202" name="Unsaturated"/>
          <p:cNvSpPr txBox="1"/>
          <p:nvPr/>
        </p:nvSpPr>
        <p:spPr>
          <a:xfrm>
            <a:off x="4654550" y="4621212"/>
            <a:ext cx="1689100" cy="3048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685800">
              <a:spcBef>
                <a:spcPts val="1200"/>
              </a:spcBef>
              <a:defRPr sz="2000" b="1">
                <a:latin typeface="Calibri"/>
                <a:ea typeface="Calibri"/>
                <a:cs typeface="Calibri"/>
                <a:sym typeface="Calibri"/>
              </a:defRPr>
            </a:lvl1pPr>
          </a:lstStyle>
          <a:p>
            <a:r>
              <a:t>Unsaturated</a:t>
            </a:r>
          </a:p>
        </p:txBody>
      </p:sp>
      <p:sp>
        <p:nvSpPr>
          <p:cNvPr id="203" name="Supersaturated"/>
          <p:cNvSpPr txBox="1"/>
          <p:nvPr/>
        </p:nvSpPr>
        <p:spPr>
          <a:xfrm>
            <a:off x="3141661" y="3065461"/>
            <a:ext cx="1952627" cy="3048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685800">
              <a:spcBef>
                <a:spcPts val="1200"/>
              </a:spcBef>
              <a:defRPr sz="2000" b="1">
                <a:latin typeface="Calibri"/>
                <a:ea typeface="Calibri"/>
                <a:cs typeface="Calibri"/>
                <a:sym typeface="Calibri"/>
              </a:defRPr>
            </a:lvl1pPr>
          </a:lstStyle>
          <a:p>
            <a:r>
              <a:t>Supersaturated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03"/>
                                        </p:tgtEl>
                                        <p:attrNameLst>
                                          <p:attrName>style.visibility</p:attrName>
                                        </p:attrNameLst>
                                      </p:cBhvr>
                                      <p:to>
                                        <p:strVal val="visible"/>
                                      </p:to>
                                    </p:set>
                                    <p:anim calcmode="lin" valueType="num">
                                      <p:cBhvr>
                                        <p:cTn id="7" dur="0" fill="hold"/>
                                        <p:tgtEl>
                                          <p:spTgt spid="203"/>
                                        </p:tgtEl>
                                        <p:attrNameLst>
                                          <p:attrName>ppt_x</p:attrName>
                                        </p:attrNameLst>
                                      </p:cBhvr>
                                      <p:tavLst>
                                        <p:tav tm="0">
                                          <p:val>
                                            <p:strVal val="0-#ppt_w/2"/>
                                          </p:val>
                                        </p:tav>
                                        <p:tav tm="100000">
                                          <p:val>
                                            <p:strVal val="#ppt_x"/>
                                          </p:val>
                                        </p:tav>
                                      </p:tavLst>
                                    </p:anim>
                                    <p:anim calcmode="lin" valueType="num">
                                      <p:cBhvr>
                                        <p:cTn id="8" dur="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98"/>
                                        </p:tgtEl>
                                        <p:attrNameLst>
                                          <p:attrName>style.visibility</p:attrName>
                                        </p:attrNameLst>
                                      </p:cBhvr>
                                      <p:to>
                                        <p:strVal val="visible"/>
                                      </p:to>
                                    </p:set>
                                    <p:animEffect transition="in" filter="dissolve">
                                      <p:cBhvr>
                                        <p:cTn id="13" dur="0"/>
                                        <p:tgtEl>
                                          <p:spTgt spid="198"/>
                                        </p:tgtEl>
                                      </p:cBhvr>
                                    </p:animEffect>
                                  </p:childTnLst>
                                </p:cTn>
                              </p:par>
                            </p:childTnLst>
                          </p:cTn>
                        </p:par>
                        <p:par>
                          <p:cTn id="14" fill="hold">
                            <p:stCondLst>
                              <p:cond delay="0"/>
                            </p:stCondLst>
                            <p:childTnLst>
                              <p:par>
                                <p:cTn id="15" presetID="2" presetClass="entr" presetSubtype="8" fill="hold" grpId="3" nodeType="afterEffect">
                                  <p:stCondLst>
                                    <p:cond delay="0"/>
                                  </p:stCondLst>
                                  <p:iterate>
                                    <p:tmAbs val="0"/>
                                  </p:iterate>
                                  <p:childTnLst>
                                    <p:set>
                                      <p:cBhvr>
                                        <p:cTn id="16" fill="hold"/>
                                        <p:tgtEl>
                                          <p:spTgt spid="201"/>
                                        </p:tgtEl>
                                        <p:attrNameLst>
                                          <p:attrName>style.visibility</p:attrName>
                                        </p:attrNameLst>
                                      </p:cBhvr>
                                      <p:to>
                                        <p:strVal val="visible"/>
                                      </p:to>
                                    </p:set>
                                    <p:anim calcmode="lin" valueType="num">
                                      <p:cBhvr>
                                        <p:cTn id="17" dur="0" fill="hold"/>
                                        <p:tgtEl>
                                          <p:spTgt spid="201"/>
                                        </p:tgtEl>
                                        <p:attrNameLst>
                                          <p:attrName>ppt_x</p:attrName>
                                        </p:attrNameLst>
                                      </p:cBhvr>
                                      <p:tavLst>
                                        <p:tav tm="0">
                                          <p:val>
                                            <p:strVal val="0-#ppt_w/2"/>
                                          </p:val>
                                        </p:tav>
                                        <p:tav tm="100000">
                                          <p:val>
                                            <p:strVal val="#ppt_x"/>
                                          </p:val>
                                        </p:tav>
                                      </p:tavLst>
                                    </p:anim>
                                    <p:anim calcmode="lin" valueType="num">
                                      <p:cBhvr>
                                        <p:cTn id="18" dur="0" fill="hold"/>
                                        <p:tgtEl>
                                          <p:spTgt spid="201"/>
                                        </p:tgtEl>
                                        <p:attrNameLst>
                                          <p:attrName>ppt_y</p:attrName>
                                        </p:attrNameLst>
                                      </p:cBhvr>
                                      <p:tavLst>
                                        <p:tav tm="0">
                                          <p:val>
                                            <p:strVal val="#ppt_y"/>
                                          </p:val>
                                        </p:tav>
                                        <p:tav tm="100000">
                                          <p:val>
                                            <p:strVal val="#ppt_y"/>
                                          </p:val>
                                        </p:tav>
                                      </p:tavLst>
                                    </p:anim>
                                  </p:childTnLst>
                                </p:cTn>
                              </p:par>
                            </p:childTnLst>
                          </p:cTn>
                        </p:par>
                        <p:par>
                          <p:cTn id="19" fill="hold">
                            <p:stCondLst>
                              <p:cond delay="0"/>
                            </p:stCondLst>
                            <p:childTnLst>
                              <p:par>
                                <p:cTn id="20" presetID="9" presetClass="entr" fill="hold" grpId="4" nodeType="afterEffect">
                                  <p:stCondLst>
                                    <p:cond delay="0"/>
                                  </p:stCondLst>
                                  <p:iterate>
                                    <p:tmAbs val="0"/>
                                  </p:iterate>
                                  <p:childTnLst>
                                    <p:set>
                                      <p:cBhvr>
                                        <p:cTn id="21" fill="hold"/>
                                        <p:tgtEl>
                                          <p:spTgt spid="196"/>
                                        </p:tgtEl>
                                        <p:attrNameLst>
                                          <p:attrName>style.visibility</p:attrName>
                                        </p:attrNameLst>
                                      </p:cBhvr>
                                      <p:to>
                                        <p:strVal val="visible"/>
                                      </p:to>
                                    </p:set>
                                    <p:animEffect transition="in" filter="dissolve">
                                      <p:cBhvr>
                                        <p:cTn id="22" dur="0"/>
                                        <p:tgtEl>
                                          <p:spTgt spid="196"/>
                                        </p:tgtEl>
                                      </p:cBhvr>
                                    </p:animEffect>
                                  </p:childTnLst>
                                </p:cTn>
                              </p:par>
                            </p:childTnLst>
                          </p:cTn>
                        </p:par>
                        <p:par>
                          <p:cTn id="23" fill="hold">
                            <p:stCondLst>
                              <p:cond delay="0"/>
                            </p:stCondLst>
                            <p:childTnLst>
                              <p:par>
                                <p:cTn id="24" presetID="2" presetClass="entr" presetSubtype="8" fill="hold" grpId="5" nodeType="afterEffect">
                                  <p:stCondLst>
                                    <p:cond delay="0"/>
                                  </p:stCondLst>
                                  <p:iterate>
                                    <p:tmAbs val="0"/>
                                  </p:iterate>
                                  <p:childTnLst>
                                    <p:set>
                                      <p:cBhvr>
                                        <p:cTn id="25" fill="hold"/>
                                        <p:tgtEl>
                                          <p:spTgt spid="202"/>
                                        </p:tgtEl>
                                        <p:attrNameLst>
                                          <p:attrName>style.visibility</p:attrName>
                                        </p:attrNameLst>
                                      </p:cBhvr>
                                      <p:to>
                                        <p:strVal val="visible"/>
                                      </p:to>
                                    </p:set>
                                    <p:anim calcmode="lin" valueType="num">
                                      <p:cBhvr>
                                        <p:cTn id="26" dur="0" fill="hold"/>
                                        <p:tgtEl>
                                          <p:spTgt spid="202"/>
                                        </p:tgtEl>
                                        <p:attrNameLst>
                                          <p:attrName>ppt_x</p:attrName>
                                        </p:attrNameLst>
                                      </p:cBhvr>
                                      <p:tavLst>
                                        <p:tav tm="0">
                                          <p:val>
                                            <p:strVal val="0-#ppt_w/2"/>
                                          </p:val>
                                        </p:tav>
                                        <p:tav tm="100000">
                                          <p:val>
                                            <p:strVal val="#ppt_x"/>
                                          </p:val>
                                        </p:tav>
                                      </p:tavLst>
                                    </p:anim>
                                    <p:anim calcmode="lin" valueType="num">
                                      <p:cBhvr>
                                        <p:cTn id="27" dur="0" fill="hold"/>
                                        <p:tgtEl>
                                          <p:spTgt spid="202"/>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9" presetClass="entr" fill="hold" grpId="6" nodeType="afterEffect">
                                  <p:stCondLst>
                                    <p:cond delay="0"/>
                                  </p:stCondLst>
                                  <p:iterate>
                                    <p:tmAbs val="0"/>
                                  </p:iterate>
                                  <p:childTnLst>
                                    <p:set>
                                      <p:cBhvr>
                                        <p:cTn id="30" fill="hold"/>
                                        <p:tgtEl>
                                          <p:spTgt spid="197"/>
                                        </p:tgtEl>
                                        <p:attrNameLst>
                                          <p:attrName>style.visibility</p:attrName>
                                        </p:attrNameLst>
                                      </p:cBhvr>
                                      <p:to>
                                        <p:strVal val="visible"/>
                                      </p:to>
                                    </p:set>
                                    <p:animEffect transition="in" filter="dissolve">
                                      <p:cBhvr>
                                        <p:cTn id="31" dur="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4" animBg="1" advAuto="0"/>
      <p:bldP spid="197" grpId="6" animBg="1" advAuto="0"/>
      <p:bldP spid="198" grpId="2" animBg="1" advAuto="0"/>
      <p:bldP spid="201" grpId="3" animBg="1" advAuto="0"/>
      <p:bldP spid="202" grpId="5" animBg="1" advAuto="0"/>
      <p:bldP spid="203"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olubility curve"/>
          <p:cNvSpPr txBox="1">
            <a:spLocks noGrp="1"/>
          </p:cNvSpPr>
          <p:nvPr>
            <p:ph type="title" idx="4294967295"/>
          </p:nvPr>
        </p:nvSpPr>
        <p:spPr>
          <a:xfrm>
            <a:off x="457200" y="277812"/>
            <a:ext cx="8229600" cy="415926"/>
          </a:xfrm>
          <a:prstGeom prst="rect">
            <a:avLst/>
          </a:prstGeom>
        </p:spPr>
        <p:txBody>
          <a:bodyPr>
            <a:noAutofit/>
          </a:bodyPr>
          <a:lstStyle>
            <a:lvl1pPr defTabSz="493776">
              <a:defRPr sz="2200"/>
            </a:lvl1pPr>
          </a:lstStyle>
          <a:p>
            <a:pPr algn="ctr"/>
            <a:r>
              <a:rPr sz="2800" dirty="0">
                <a:solidFill>
                  <a:srgbClr val="FF0000"/>
                </a:solidFill>
              </a:rPr>
              <a:t>Solubility curve</a:t>
            </a:r>
          </a:p>
        </p:txBody>
      </p:sp>
      <p:sp>
        <p:nvSpPr>
          <p:cNvPr id="206" name="Any point on a line represents a saturated solution.…"/>
          <p:cNvSpPr txBox="1">
            <a:spLocks noGrp="1"/>
          </p:cNvSpPr>
          <p:nvPr>
            <p:ph type="body" sz="half" idx="4294967295"/>
          </p:nvPr>
        </p:nvSpPr>
        <p:spPr>
          <a:xfrm>
            <a:off x="457199" y="1052512"/>
            <a:ext cx="4823625" cy="5329238"/>
          </a:xfrm>
          <a:prstGeom prst="rect">
            <a:avLst/>
          </a:prstGeom>
        </p:spPr>
        <p:txBody>
          <a:bodyPr>
            <a:normAutofit/>
          </a:bodyPr>
          <a:lstStyle/>
          <a:p>
            <a:pPr>
              <a:lnSpc>
                <a:spcPct val="130000"/>
              </a:lnSpc>
              <a:buSzTx/>
              <a:buNone/>
              <a:defRPr b="1"/>
            </a:pPr>
            <a:r>
              <a:rPr sz="2400" dirty="0"/>
              <a:t>Any point on a line represents a saturated solution. </a:t>
            </a:r>
          </a:p>
          <a:p>
            <a:pPr>
              <a:lnSpc>
                <a:spcPct val="130000"/>
              </a:lnSpc>
              <a:buSzTx/>
              <a:buNone/>
            </a:pPr>
            <a:r>
              <a:rPr sz="2400" dirty="0"/>
              <a:t>In a saturated solution, the solvent contains the maximum amount of solute. </a:t>
            </a:r>
          </a:p>
          <a:p>
            <a:pPr>
              <a:lnSpc>
                <a:spcPct val="130000"/>
              </a:lnSpc>
              <a:buSzTx/>
              <a:buNone/>
              <a:defRPr sz="2800" b="1"/>
            </a:pPr>
            <a:r>
              <a:rPr sz="2400" dirty="0"/>
              <a:t>Example</a:t>
            </a:r>
          </a:p>
          <a:p>
            <a:pPr>
              <a:lnSpc>
                <a:spcPct val="130000"/>
              </a:lnSpc>
              <a:buSzTx/>
              <a:buNone/>
              <a:defRPr sz="2800"/>
            </a:pPr>
            <a:r>
              <a:rPr sz="2400" dirty="0"/>
              <a:t>At 90</a:t>
            </a:r>
            <a:r>
              <a:rPr sz="2400" baseline="30000" dirty="0"/>
              <a:t>o</a:t>
            </a:r>
            <a:r>
              <a:rPr sz="2400" dirty="0"/>
              <a:t>C, 40 g of NaCl(s) in 100g H</a:t>
            </a:r>
            <a:r>
              <a:rPr sz="2400" baseline="-25000" dirty="0"/>
              <a:t>2</a:t>
            </a:r>
            <a:r>
              <a:rPr sz="2400" dirty="0"/>
              <a:t>O(l) represent a saturated solution.</a:t>
            </a:r>
          </a:p>
        </p:txBody>
      </p:sp>
      <p:grpSp>
        <p:nvGrpSpPr>
          <p:cNvPr id="209" name="aim4"/>
          <p:cNvGrpSpPr/>
          <p:nvPr/>
        </p:nvGrpSpPr>
        <p:grpSpPr>
          <a:xfrm>
            <a:off x="5076823" y="1974250"/>
            <a:ext cx="3900579" cy="4696426"/>
            <a:chOff x="0" y="0"/>
            <a:chExt cx="3455989" cy="3457575"/>
          </a:xfrm>
        </p:grpSpPr>
        <p:sp>
          <p:nvSpPr>
            <p:cNvPr id="207" name="Square"/>
            <p:cNvSpPr/>
            <p:nvPr/>
          </p:nvSpPr>
          <p:spPr>
            <a:xfrm>
              <a:off x="-1" y="0"/>
              <a:ext cx="3455990" cy="3457575"/>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pic>
          <p:nvPicPr>
            <p:cNvPr id="208" name="aim4.png" descr="aim4.png"/>
            <p:cNvPicPr>
              <a:picLocks noChangeAspect="1"/>
            </p:cNvPicPr>
            <p:nvPr/>
          </p:nvPicPr>
          <p:blipFill>
            <a:blip r:embed="rId2"/>
            <a:stretch>
              <a:fillRect/>
            </a:stretch>
          </p:blipFill>
          <p:spPr>
            <a:xfrm>
              <a:off x="-1" y="0"/>
              <a:ext cx="3455990" cy="3457575"/>
            </a:xfrm>
            <a:prstGeom prst="rect">
              <a:avLst/>
            </a:prstGeom>
            <a:ln w="12700" cap="flat">
              <a:noFill/>
              <a:miter lim="400000"/>
            </a:ln>
            <a:effectLst/>
          </p:spPr>
        </p:pic>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olubility curve"/>
          <p:cNvSpPr txBox="1">
            <a:spLocks noGrp="1"/>
          </p:cNvSpPr>
          <p:nvPr>
            <p:ph type="title" idx="4294967295"/>
          </p:nvPr>
        </p:nvSpPr>
        <p:spPr>
          <a:xfrm>
            <a:off x="457200" y="277811"/>
            <a:ext cx="8229600" cy="560390"/>
          </a:xfrm>
          <a:prstGeom prst="rect">
            <a:avLst/>
          </a:prstGeom>
        </p:spPr>
        <p:txBody>
          <a:bodyPr>
            <a:normAutofit/>
          </a:bodyPr>
          <a:lstStyle>
            <a:lvl1pPr>
              <a:defRPr sz="3200"/>
            </a:lvl1pPr>
          </a:lstStyle>
          <a:p>
            <a:pPr algn="ctr"/>
            <a:r>
              <a:rPr sz="2800" dirty="0">
                <a:solidFill>
                  <a:srgbClr val="FF0000"/>
                </a:solidFill>
              </a:rPr>
              <a:t>Solubility curve</a:t>
            </a:r>
          </a:p>
        </p:txBody>
      </p:sp>
      <p:sp>
        <p:nvSpPr>
          <p:cNvPr id="212" name="Any point below a line represents an unsaturated solution.…"/>
          <p:cNvSpPr txBox="1">
            <a:spLocks noGrp="1"/>
          </p:cNvSpPr>
          <p:nvPr>
            <p:ph type="body" sz="half" idx="4294967295"/>
          </p:nvPr>
        </p:nvSpPr>
        <p:spPr>
          <a:xfrm>
            <a:off x="457200" y="981075"/>
            <a:ext cx="4475163" cy="5472113"/>
          </a:xfrm>
          <a:prstGeom prst="rect">
            <a:avLst/>
          </a:prstGeom>
        </p:spPr>
        <p:txBody>
          <a:bodyPr>
            <a:normAutofit lnSpcReduction="10000"/>
          </a:bodyPr>
          <a:lstStyle/>
          <a:p>
            <a:pPr>
              <a:lnSpc>
                <a:spcPct val="130000"/>
              </a:lnSpc>
              <a:buSzTx/>
              <a:buNone/>
              <a:defRPr sz="2800" b="1"/>
            </a:pPr>
            <a:r>
              <a:rPr sz="2400" dirty="0"/>
              <a:t>Any point below a line represents an unsaturated solution. </a:t>
            </a:r>
          </a:p>
          <a:p>
            <a:pPr>
              <a:lnSpc>
                <a:spcPct val="130000"/>
              </a:lnSpc>
              <a:buSzTx/>
              <a:buNone/>
              <a:defRPr sz="2800"/>
            </a:pPr>
            <a:r>
              <a:rPr sz="2400" dirty="0"/>
              <a:t>In an unsaturated solution, the solvent contains less than the maximum amount of solute.</a:t>
            </a:r>
            <a:endParaRPr sz="2400" b="1" dirty="0"/>
          </a:p>
          <a:p>
            <a:pPr>
              <a:lnSpc>
                <a:spcPct val="130000"/>
              </a:lnSpc>
              <a:buSzTx/>
              <a:buNone/>
              <a:defRPr sz="2800" b="1"/>
            </a:pPr>
            <a:r>
              <a:rPr sz="2400" dirty="0"/>
              <a:t>Example</a:t>
            </a:r>
          </a:p>
          <a:p>
            <a:pPr>
              <a:lnSpc>
                <a:spcPct val="130000"/>
              </a:lnSpc>
              <a:buSzTx/>
              <a:buNone/>
              <a:defRPr sz="2800"/>
            </a:pPr>
            <a:r>
              <a:rPr sz="2400" dirty="0"/>
              <a:t>At 90</a:t>
            </a:r>
            <a:r>
              <a:rPr sz="2400" baseline="30000" dirty="0"/>
              <a:t>o</a:t>
            </a:r>
            <a:r>
              <a:rPr sz="2400" dirty="0"/>
              <a:t>C, 30 g of NaCl(s) in 100g H</a:t>
            </a:r>
            <a:r>
              <a:rPr sz="2400" baseline="-25000" dirty="0"/>
              <a:t>2</a:t>
            </a:r>
            <a:r>
              <a:rPr sz="2400" dirty="0"/>
              <a:t>O(l) represent an unsaturated solution. 10 g of NaCl(s) have to be added to make the solution saturated.</a:t>
            </a:r>
          </a:p>
        </p:txBody>
      </p:sp>
      <p:grpSp>
        <p:nvGrpSpPr>
          <p:cNvPr id="215" name="aim4"/>
          <p:cNvGrpSpPr/>
          <p:nvPr/>
        </p:nvGrpSpPr>
        <p:grpSpPr>
          <a:xfrm>
            <a:off x="4932362" y="3213100"/>
            <a:ext cx="3960814" cy="3384550"/>
            <a:chOff x="0" y="0"/>
            <a:chExt cx="3960813" cy="3384550"/>
          </a:xfrm>
        </p:grpSpPr>
        <p:sp>
          <p:nvSpPr>
            <p:cNvPr id="213" name="Rectangle"/>
            <p:cNvSpPr/>
            <p:nvPr/>
          </p:nvSpPr>
          <p:spPr>
            <a:xfrm>
              <a:off x="0" y="0"/>
              <a:ext cx="3960814" cy="3384550"/>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pic>
          <p:nvPicPr>
            <p:cNvPr id="214" name="aim4.png" descr="aim4.png"/>
            <p:cNvPicPr>
              <a:picLocks noChangeAspect="1"/>
            </p:cNvPicPr>
            <p:nvPr/>
          </p:nvPicPr>
          <p:blipFill>
            <a:blip r:embed="rId2"/>
            <a:stretch>
              <a:fillRect/>
            </a:stretch>
          </p:blipFill>
          <p:spPr>
            <a:xfrm>
              <a:off x="0" y="0"/>
              <a:ext cx="3960814" cy="3384550"/>
            </a:xfrm>
            <a:prstGeom prst="rect">
              <a:avLst/>
            </a:prstGeom>
            <a:ln w="12700" cap="flat">
              <a:noFill/>
              <a:miter lim="400000"/>
            </a:ln>
            <a:effectLst/>
          </p:spPr>
        </p:pic>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olubility curve"/>
          <p:cNvSpPr txBox="1">
            <a:spLocks noGrp="1"/>
          </p:cNvSpPr>
          <p:nvPr>
            <p:ph type="title" idx="4294967295"/>
          </p:nvPr>
        </p:nvSpPr>
        <p:spPr>
          <a:xfrm>
            <a:off x="628650" y="365125"/>
            <a:ext cx="7886700" cy="653437"/>
          </a:xfrm>
          <a:prstGeom prst="rect">
            <a:avLst/>
          </a:prstGeom>
        </p:spPr>
        <p:txBody>
          <a:bodyPr>
            <a:normAutofit/>
          </a:bodyPr>
          <a:lstStyle/>
          <a:p>
            <a:pPr algn="ctr"/>
            <a:r>
              <a:rPr sz="2800" dirty="0">
                <a:solidFill>
                  <a:srgbClr val="FF0000"/>
                </a:solidFill>
              </a:rPr>
              <a:t>Solubility curve</a:t>
            </a:r>
          </a:p>
        </p:txBody>
      </p:sp>
      <p:sp>
        <p:nvSpPr>
          <p:cNvPr id="218" name="Any point above a line represents a supersaturated solution.…"/>
          <p:cNvSpPr txBox="1">
            <a:spLocks noGrp="1"/>
          </p:cNvSpPr>
          <p:nvPr>
            <p:ph type="body" sz="half" idx="4294967295"/>
          </p:nvPr>
        </p:nvSpPr>
        <p:spPr>
          <a:xfrm>
            <a:off x="457199" y="1600200"/>
            <a:ext cx="5062519" cy="5068888"/>
          </a:xfrm>
          <a:prstGeom prst="rect">
            <a:avLst/>
          </a:prstGeom>
        </p:spPr>
        <p:txBody>
          <a:bodyPr>
            <a:normAutofit fontScale="92500" lnSpcReduction="10000"/>
          </a:bodyPr>
          <a:lstStyle/>
          <a:p>
            <a:pPr>
              <a:lnSpc>
                <a:spcPct val="130000"/>
              </a:lnSpc>
              <a:buSzTx/>
              <a:buNone/>
              <a:defRPr sz="2400" b="1"/>
            </a:pPr>
            <a:r>
              <a:rPr dirty="0"/>
              <a:t>Any point above a line represents a supersaturated solution. </a:t>
            </a:r>
          </a:p>
          <a:p>
            <a:pPr>
              <a:lnSpc>
                <a:spcPct val="130000"/>
              </a:lnSpc>
              <a:buSzTx/>
              <a:buNone/>
              <a:defRPr sz="2400"/>
            </a:pPr>
            <a:r>
              <a:rPr dirty="0"/>
              <a:t>In a supersaturated solution, the solvent contains more than the maximum amount of solute. A supersaturated solution is very unstable and the amount in excess can precipitate or crystallize.</a:t>
            </a:r>
            <a:endParaRPr b="1" dirty="0"/>
          </a:p>
          <a:p>
            <a:pPr>
              <a:lnSpc>
                <a:spcPct val="130000"/>
              </a:lnSpc>
              <a:buSzTx/>
              <a:buNone/>
              <a:defRPr sz="2400" b="1"/>
            </a:pPr>
            <a:r>
              <a:rPr dirty="0"/>
              <a:t>Example</a:t>
            </a:r>
          </a:p>
          <a:p>
            <a:pPr>
              <a:lnSpc>
                <a:spcPct val="130000"/>
              </a:lnSpc>
              <a:buSzTx/>
              <a:buNone/>
              <a:defRPr sz="2400"/>
            </a:pPr>
            <a:r>
              <a:rPr dirty="0"/>
              <a:t>At 90</a:t>
            </a:r>
            <a:r>
              <a:rPr baseline="30000" dirty="0"/>
              <a:t>o</a:t>
            </a:r>
            <a:r>
              <a:rPr dirty="0"/>
              <a:t>C, 50 g of NaCl(s) in 100g H</a:t>
            </a:r>
            <a:r>
              <a:rPr baseline="-25000" dirty="0"/>
              <a:t>2</a:t>
            </a:r>
            <a:r>
              <a:rPr dirty="0"/>
              <a:t>O(l) represent a supersaturated solution. Eventually, 10 g of NaCl(s) will precipitate.</a:t>
            </a:r>
          </a:p>
        </p:txBody>
      </p:sp>
      <p:grpSp>
        <p:nvGrpSpPr>
          <p:cNvPr id="221" name="aim4"/>
          <p:cNvGrpSpPr/>
          <p:nvPr/>
        </p:nvGrpSpPr>
        <p:grpSpPr>
          <a:xfrm>
            <a:off x="5076825" y="3933825"/>
            <a:ext cx="3671889" cy="2663825"/>
            <a:chOff x="0" y="0"/>
            <a:chExt cx="3671888" cy="2663825"/>
          </a:xfrm>
        </p:grpSpPr>
        <p:sp>
          <p:nvSpPr>
            <p:cNvPr id="219" name="Rectangle"/>
            <p:cNvSpPr/>
            <p:nvPr/>
          </p:nvSpPr>
          <p:spPr>
            <a:xfrm>
              <a:off x="0" y="0"/>
              <a:ext cx="3671889" cy="2663825"/>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pic>
          <p:nvPicPr>
            <p:cNvPr id="220" name="aim4.png" descr="aim4.png"/>
            <p:cNvPicPr>
              <a:picLocks noChangeAspect="1"/>
            </p:cNvPicPr>
            <p:nvPr/>
          </p:nvPicPr>
          <p:blipFill>
            <a:blip r:embed="rId2"/>
            <a:stretch>
              <a:fillRect/>
            </a:stretch>
          </p:blipFill>
          <p:spPr>
            <a:xfrm>
              <a:off x="0" y="0"/>
              <a:ext cx="3671889" cy="2663825"/>
            </a:xfrm>
            <a:prstGeom prst="rect">
              <a:avLst/>
            </a:prstGeom>
            <a:ln w="12700" cap="flat">
              <a:noFill/>
              <a:miter lim="400000"/>
            </a:ln>
            <a:effectLst/>
          </p:spPr>
        </p:pic>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olubility curve"/>
          <p:cNvSpPr txBox="1">
            <a:spLocks noGrp="1"/>
          </p:cNvSpPr>
          <p:nvPr>
            <p:ph type="title" idx="4294967295"/>
          </p:nvPr>
        </p:nvSpPr>
        <p:spPr>
          <a:xfrm>
            <a:off x="685800" y="333375"/>
            <a:ext cx="7772400" cy="358775"/>
          </a:xfrm>
          <a:prstGeom prst="rect">
            <a:avLst/>
          </a:prstGeom>
        </p:spPr>
        <p:txBody>
          <a:bodyPr anchor="b">
            <a:noAutofit/>
          </a:bodyPr>
          <a:lstStyle>
            <a:lvl1pPr algn="ctr" defTabSz="370331">
              <a:defRPr sz="1800"/>
            </a:lvl1pPr>
          </a:lstStyle>
          <a:p>
            <a:r>
              <a:rPr sz="2800" dirty="0">
                <a:solidFill>
                  <a:srgbClr val="FF0000"/>
                </a:solidFill>
              </a:rPr>
              <a:t>Solubility curve</a:t>
            </a:r>
          </a:p>
        </p:txBody>
      </p:sp>
      <p:sp>
        <p:nvSpPr>
          <p:cNvPr id="224" name="Any solution can be made saturated, unsaturated, or supersaturated by changing the temperature."/>
          <p:cNvSpPr txBox="1">
            <a:spLocks noGrp="1"/>
          </p:cNvSpPr>
          <p:nvPr>
            <p:ph type="body" sz="half" idx="4294967295"/>
          </p:nvPr>
        </p:nvSpPr>
        <p:spPr>
          <a:xfrm>
            <a:off x="0" y="1052512"/>
            <a:ext cx="8820151" cy="1655764"/>
          </a:xfrm>
          <a:prstGeom prst="rect">
            <a:avLst/>
          </a:prstGeom>
        </p:spPr>
        <p:txBody>
          <a:bodyPr>
            <a:normAutofit/>
          </a:bodyPr>
          <a:lstStyle>
            <a:lvl1pPr marL="0" indent="0">
              <a:buSzTx/>
              <a:buNone/>
              <a:defRPr sz="1800"/>
            </a:lvl1pPr>
          </a:lstStyle>
          <a:p>
            <a:pPr>
              <a:lnSpc>
                <a:spcPct val="150000"/>
              </a:lnSpc>
            </a:pPr>
            <a:r>
              <a:rPr sz="2400" dirty="0"/>
              <a:t>Any solution can be made saturated, unsaturated, or supersaturated by changing the temperature.</a:t>
            </a:r>
          </a:p>
        </p:txBody>
      </p:sp>
      <p:grpSp>
        <p:nvGrpSpPr>
          <p:cNvPr id="227" name="aim4"/>
          <p:cNvGrpSpPr/>
          <p:nvPr/>
        </p:nvGrpSpPr>
        <p:grpSpPr>
          <a:xfrm>
            <a:off x="755649" y="2565400"/>
            <a:ext cx="7272341" cy="3959225"/>
            <a:chOff x="0" y="0"/>
            <a:chExt cx="7272339" cy="3959225"/>
          </a:xfrm>
        </p:grpSpPr>
        <p:sp>
          <p:nvSpPr>
            <p:cNvPr id="225" name="Rectangle"/>
            <p:cNvSpPr/>
            <p:nvPr/>
          </p:nvSpPr>
          <p:spPr>
            <a:xfrm>
              <a:off x="-1" y="0"/>
              <a:ext cx="7272341" cy="3959225"/>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pic>
          <p:nvPicPr>
            <p:cNvPr id="226" name="aim4.png" descr="aim4.png"/>
            <p:cNvPicPr>
              <a:picLocks noChangeAspect="1"/>
            </p:cNvPicPr>
            <p:nvPr/>
          </p:nvPicPr>
          <p:blipFill>
            <a:blip r:embed="rId2"/>
            <a:stretch>
              <a:fillRect/>
            </a:stretch>
          </p:blipFill>
          <p:spPr>
            <a:xfrm>
              <a:off x="-1" y="0"/>
              <a:ext cx="7272341" cy="3959225"/>
            </a:xfrm>
            <a:prstGeom prst="rect">
              <a:avLst/>
            </a:prstGeom>
            <a:ln w="12700" cap="flat">
              <a:noFill/>
              <a:miter lim="400000"/>
            </a:ln>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881634" y="893818"/>
            <a:ext cx="2753106" cy="1145309"/>
          </a:xfrm>
        </p:spPr>
        <p:txBody>
          <a:bodyPr>
            <a:normAutofit/>
          </a:bodyPr>
          <a:lstStyle/>
          <a:p>
            <a:r>
              <a:rPr lang="en-US" dirty="0"/>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881634" y="2185446"/>
            <a:ext cx="7344156" cy="3146088"/>
          </a:xfrm>
        </p:spPr>
        <p:txBody>
          <a:bodyPr>
            <a:normAutofit/>
          </a:bodyPr>
          <a:lstStyle/>
          <a:p>
            <a:pPr marL="257175" indent="-257175">
              <a:lnSpc>
                <a:spcPct val="115000"/>
              </a:lnSpc>
              <a:spcAft>
                <a:spcPts val="600"/>
              </a:spcAft>
              <a:buFont typeface="+mj-lt"/>
              <a:buAutoNum type="arabicPeriod"/>
              <a:tabLst>
                <a:tab pos="342900" algn="l"/>
              </a:tabLst>
            </a:pPr>
            <a:r>
              <a:rPr lang="en-US" altLang="en-US" sz="1800" b="1" dirty="0">
                <a:cs typeface="Arial" panose="020B0604020202020204" pitchFamily="34" charset="0"/>
              </a:rPr>
              <a:t>Type of solutions </a:t>
            </a:r>
            <a:endParaRPr lang="en-US" sz="1800" b="1" dirty="0">
              <a:latin typeface="Times New Roman" panose="02020603050405020304" pitchFamily="18" charset="0"/>
              <a:ea typeface="Times New Roman" panose="02020603050405020304" pitchFamily="18" charset="0"/>
              <a:cs typeface="Arial" panose="020B0604020202020204" pitchFamily="34" charset="0"/>
            </a:endParaRPr>
          </a:p>
          <a:p>
            <a:pPr marL="257175" indent="-257175">
              <a:lnSpc>
                <a:spcPct val="115000"/>
              </a:lnSpc>
              <a:buAutoNum type="arabicPeriod" startAt="2"/>
              <a:tabLst>
                <a:tab pos="342900" algn="l"/>
              </a:tabLst>
            </a:pPr>
            <a:r>
              <a:rPr lang="en-US" sz="1800" b="1" dirty="0">
                <a:latin typeface="Times New Roman" panose="02020603050405020304" pitchFamily="18" charset="0"/>
                <a:ea typeface="Times New Roman" panose="02020603050405020304" pitchFamily="18" charset="0"/>
                <a:cs typeface="Arial" panose="020B0604020202020204" pitchFamily="34" charset="0"/>
              </a:rPr>
              <a:t>Factors effecting solubility.</a:t>
            </a:r>
          </a:p>
          <a:p>
            <a:pPr marL="257175" indent="-257175">
              <a:lnSpc>
                <a:spcPct val="115000"/>
              </a:lnSpc>
              <a:buFont typeface="Garamond" pitchFamily="18" charset="0"/>
              <a:buAutoNum type="arabicPeriod" startAt="2"/>
              <a:tabLst>
                <a:tab pos="342900" algn="l"/>
              </a:tabLst>
            </a:pPr>
            <a:r>
              <a:rPr lang="en-US" sz="1800" b="1" dirty="0">
                <a:latin typeface="Times New Roman" panose="02020603050405020304" pitchFamily="18" charset="0"/>
                <a:ea typeface="Times New Roman" panose="02020603050405020304" pitchFamily="18" charset="0"/>
                <a:cs typeface="Arial" panose="020B0604020202020204" pitchFamily="34" charset="0"/>
              </a:rPr>
              <a:t>Conc. expression </a:t>
            </a:r>
          </a:p>
          <a:p>
            <a:pPr marL="257175" indent="-257175">
              <a:lnSpc>
                <a:spcPct val="115000"/>
              </a:lnSpc>
              <a:buFont typeface="Garamond" pitchFamily="18" charset="0"/>
              <a:buAutoNum type="arabicPeriod" startAt="2"/>
              <a:tabLst>
                <a:tab pos="342900" algn="l"/>
              </a:tabLst>
            </a:pPr>
            <a:r>
              <a:rPr lang="en-US" sz="1800" b="1" i="1" dirty="0">
                <a:latin typeface="Times New Roman" panose="02020603050405020304" pitchFamily="18" charset="0"/>
                <a:ea typeface="Times New Roman" panose="02020603050405020304" pitchFamily="18" charset="0"/>
                <a:cs typeface="Arial" panose="020B0604020202020204" pitchFamily="34" charset="0"/>
              </a:rPr>
              <a:t>Real and actual solutions</a:t>
            </a:r>
            <a:endParaRPr lang="en-US" sz="1800" b="1" dirty="0">
              <a:latin typeface="Times New Roman" panose="02020603050405020304" pitchFamily="18" charset="0"/>
              <a:ea typeface="Times New Roman" panose="02020603050405020304" pitchFamily="18" charset="0"/>
              <a:cs typeface="Arial" panose="020B0604020202020204" pitchFamily="34" charset="0"/>
            </a:endParaRPr>
          </a:p>
          <a:p>
            <a:pPr marL="257175" indent="-257175">
              <a:lnSpc>
                <a:spcPct val="115000"/>
              </a:lnSpc>
              <a:buFont typeface="Garamond" pitchFamily="18" charset="0"/>
              <a:buAutoNum type="arabicPeriod" startAt="2"/>
              <a:tabLst>
                <a:tab pos="342900" algn="l"/>
              </a:tabLst>
            </a:pPr>
            <a:r>
              <a:rPr lang="en-US" altLang="en-US" sz="1800" b="1" i="1" dirty="0">
                <a:cs typeface="Arial" panose="020B0604020202020204" pitchFamily="34" charset="0"/>
              </a:rPr>
              <a:t>Colligative properties</a:t>
            </a:r>
          </a:p>
          <a:p>
            <a:pPr marL="257175" indent="-257175">
              <a:lnSpc>
                <a:spcPct val="115000"/>
              </a:lnSpc>
              <a:buFont typeface="Garamond" pitchFamily="18" charset="0"/>
              <a:buAutoNum type="arabicPeriod" startAt="2"/>
              <a:tabLst>
                <a:tab pos="342900" algn="l"/>
              </a:tabLst>
            </a:pPr>
            <a:r>
              <a:rPr lang="en-US" altLang="en-US" sz="1800" b="1" i="1" dirty="0">
                <a:cs typeface="Arial" panose="020B0604020202020204" pitchFamily="34" charset="0"/>
              </a:rPr>
              <a:t>Calculation of M.Wt from colligative properties</a:t>
            </a:r>
          </a:p>
          <a:p>
            <a:pPr marL="0" indent="0">
              <a:lnSpc>
                <a:spcPct val="115000"/>
              </a:lnSpc>
              <a:buNone/>
              <a:tabLst>
                <a:tab pos="342900" algn="l"/>
              </a:tabLst>
            </a:pPr>
            <a:endParaRPr lang="en-US" sz="1800" b="1" dirty="0">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26EF12D6-AF99-23FD-B4C2-EB903677B6BE}"/>
              </a:ext>
            </a:extLst>
          </p:cNvPr>
          <p:cNvPicPr>
            <a:picLocks noChangeAspect="1"/>
          </p:cNvPicPr>
          <p:nvPr/>
        </p:nvPicPr>
        <p:blipFill rotWithShape="1">
          <a:blip r:embed="rId2"/>
          <a:srcRect r="1" b="1"/>
          <a:stretch/>
        </p:blipFill>
        <p:spPr>
          <a:xfrm>
            <a:off x="7148648" y="1163589"/>
            <a:ext cx="800100" cy="800100"/>
          </a:xfrm>
          <a:prstGeom prst="rect">
            <a:avLst/>
          </a:prstGeom>
        </p:spPr>
      </p:pic>
    </p:spTree>
    <p:extLst>
      <p:ext uri="{BB962C8B-B14F-4D97-AF65-F5344CB8AC3E}">
        <p14:creationId xmlns:p14="http://schemas.microsoft.com/office/powerpoint/2010/main" val="8243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actors Affecting Solubility"/>
          <p:cNvSpPr txBox="1">
            <a:spLocks noGrp="1"/>
          </p:cNvSpPr>
          <p:nvPr>
            <p:ph type="title" idx="4294967295"/>
          </p:nvPr>
        </p:nvSpPr>
        <p:spPr>
          <a:xfrm>
            <a:off x="990600" y="381000"/>
            <a:ext cx="7772400" cy="533400"/>
          </a:xfrm>
          <a:prstGeom prst="rect">
            <a:avLst/>
          </a:prstGeom>
          <a:solidFill>
            <a:srgbClr val="FFFFFF"/>
          </a:solidFill>
        </p:spPr>
        <p:txBody>
          <a:bodyPr lIns="44450" tIns="44450" rIns="44450" bIns="44450">
            <a:normAutofit/>
          </a:bodyPr>
          <a:lstStyle>
            <a:lvl1pPr>
              <a:defRPr sz="3200"/>
            </a:lvl1pPr>
          </a:lstStyle>
          <a:p>
            <a:pPr algn="ctr"/>
            <a:r>
              <a:rPr b="1" dirty="0">
                <a:solidFill>
                  <a:srgbClr val="FF0000"/>
                </a:solidFill>
              </a:rPr>
              <a:t>Factors Affecting Solubility</a:t>
            </a:r>
          </a:p>
        </p:txBody>
      </p:sp>
      <p:sp>
        <p:nvSpPr>
          <p:cNvPr id="230" name="1. Nature of Solute / Solvent. - Like dissolves like…"/>
          <p:cNvSpPr txBox="1"/>
          <p:nvPr/>
        </p:nvSpPr>
        <p:spPr>
          <a:xfrm>
            <a:off x="0" y="1143000"/>
            <a:ext cx="9144000" cy="5242460"/>
          </a:xfrm>
          <a:prstGeom prst="rect">
            <a:avLst/>
          </a:prstGeom>
          <a:ln w="12700">
            <a:miter lim="400000"/>
          </a:ln>
          <a:extLst>
            <a:ext uri="{C572A759-6A51-4108-AA02-DFA0A04FC94B}">
              <ma14:wrappingTextBoxFlag xmlns:ma14="http://schemas.microsoft.com/office/mac/drawingml/2011/main" xmlns="" val="1"/>
            </a:ext>
          </a:extLst>
        </p:spPr>
        <p:txBody>
          <a:bodyPr wrap="square" lIns="44450" tIns="44450" rIns="44450" bIns="44450">
            <a:spAutoFit/>
          </a:bodyPr>
          <a:lstStyle/>
          <a:p>
            <a:pPr>
              <a:lnSpc>
                <a:spcPct val="120000"/>
              </a:lnSpc>
              <a:spcBef>
                <a:spcPts val="600"/>
              </a:spcBef>
              <a:tabLst>
                <a:tab pos="228600" algn="l"/>
                <a:tab pos="444500" algn="l"/>
              </a:tabLst>
              <a:defRPr sz="2800" b="1">
                <a:effectLst>
                  <a:outerShdw blurRad="12700" dist="25400" dir="2700000" rotWithShape="0">
                    <a:srgbClr val="DDDDDD"/>
                  </a:outerShdw>
                </a:effectLst>
                <a:latin typeface="Times New Roman"/>
                <a:ea typeface="Times New Roman"/>
                <a:cs typeface="Times New Roman"/>
                <a:sym typeface="Times New Roman"/>
              </a:defRPr>
            </a:pPr>
            <a:r>
              <a:rPr sz="2000" dirty="0">
                <a:solidFill>
                  <a:srgbClr val="0000FF"/>
                </a:solidFill>
                <a:latin typeface="Times Roman"/>
                <a:cs typeface="Times Roman"/>
              </a:rPr>
              <a:t>1. Nature of Solute / Solvent</a:t>
            </a:r>
            <a:r>
              <a:rPr lang="en-US" sz="2000" dirty="0">
                <a:solidFill>
                  <a:srgbClr val="0000FF"/>
                </a:solidFill>
                <a:latin typeface="Times Roman"/>
                <a:cs typeface="Times Roman"/>
              </a:rPr>
              <a:t>: </a:t>
            </a:r>
            <a:r>
              <a:rPr sz="2000" dirty="0">
                <a:latin typeface="Times Roman"/>
                <a:cs typeface="Times Roman"/>
              </a:rPr>
              <a:t>Like dissolves like </a:t>
            </a:r>
          </a:p>
          <a:p>
            <a:pPr>
              <a:lnSpc>
                <a:spcPct val="120000"/>
              </a:lnSpc>
              <a:spcBef>
                <a:spcPts val="600"/>
              </a:spcBef>
              <a:tabLst>
                <a:tab pos="228600" algn="l"/>
                <a:tab pos="444500" algn="l"/>
              </a:tabLst>
              <a:defRPr sz="2800" b="1">
                <a:effectLst>
                  <a:outerShdw blurRad="12700" dist="25400" dir="2700000" rotWithShape="0">
                    <a:srgbClr val="DDDDDD"/>
                  </a:outerShdw>
                </a:effectLst>
                <a:latin typeface="Times New Roman"/>
                <a:ea typeface="Times New Roman"/>
                <a:cs typeface="Times New Roman"/>
                <a:sym typeface="Times New Roman"/>
              </a:defRPr>
            </a:pPr>
            <a:r>
              <a:rPr sz="2000" dirty="0">
                <a:solidFill>
                  <a:srgbClr val="0000FF"/>
                </a:solidFill>
                <a:latin typeface="Times Roman"/>
                <a:cs typeface="Times Roman"/>
              </a:rPr>
              <a:t>2. Temperature</a:t>
            </a:r>
            <a:r>
              <a:rPr lang="en-US" sz="2000" dirty="0">
                <a:solidFill>
                  <a:srgbClr val="0000FF"/>
                </a:solidFill>
                <a:latin typeface="Times Roman"/>
                <a:cs typeface="Times Roman"/>
              </a:rPr>
              <a:t>:</a:t>
            </a:r>
            <a:endParaRPr sz="2000" dirty="0">
              <a:solidFill>
                <a:srgbClr val="0000FF"/>
              </a:solidFill>
              <a:latin typeface="Times Roman"/>
              <a:cs typeface="Times Roman"/>
            </a:endParaRPr>
          </a:p>
          <a:p>
            <a:pPr>
              <a:lnSpc>
                <a:spcPct val="120000"/>
              </a:lnSpc>
              <a:spcBef>
                <a:spcPts val="500"/>
              </a:spcBef>
              <a:tabLst>
                <a:tab pos="228600" algn="l"/>
                <a:tab pos="444500" algn="l"/>
              </a:tabLst>
              <a:defRPr sz="2400" b="1">
                <a:latin typeface="Times New Roman"/>
                <a:ea typeface="Times New Roman"/>
                <a:cs typeface="Times New Roman"/>
                <a:sym typeface="Times New Roman"/>
              </a:defRPr>
            </a:pPr>
            <a:r>
              <a:rPr sz="2000" dirty="0">
                <a:latin typeface="Times Roman"/>
                <a:cs typeface="Times Roman"/>
              </a:rPr>
              <a:t>	i) </a:t>
            </a:r>
            <a:r>
              <a:rPr sz="2000" dirty="0">
                <a:solidFill>
                  <a:srgbClr val="FF0000"/>
                </a:solidFill>
                <a:latin typeface="Times Roman"/>
                <a:cs typeface="Times Roman"/>
              </a:rPr>
              <a:t>Solids/Liquids</a:t>
            </a:r>
            <a:r>
              <a:rPr lang="en-US" sz="2000" dirty="0">
                <a:solidFill>
                  <a:srgbClr val="FF0000"/>
                </a:solidFill>
                <a:latin typeface="Times Roman"/>
                <a:cs typeface="Times Roman"/>
              </a:rPr>
              <a:t>:</a:t>
            </a:r>
            <a:r>
              <a:rPr sz="2000" dirty="0">
                <a:solidFill>
                  <a:srgbClr val="FF0000"/>
                </a:solidFill>
                <a:latin typeface="Times Roman"/>
                <a:cs typeface="Times Roman"/>
              </a:rPr>
              <a:t> </a:t>
            </a:r>
            <a:r>
              <a:rPr sz="2000" dirty="0">
                <a:latin typeface="Times Roman"/>
                <a:cs typeface="Times Roman"/>
              </a:rPr>
              <a:t>Solubility increases with Temperature</a:t>
            </a:r>
          </a:p>
          <a:p>
            <a:pPr>
              <a:lnSpc>
                <a:spcPct val="120000"/>
              </a:lnSpc>
              <a:spcBef>
                <a:spcPts val="500"/>
              </a:spcBef>
              <a:tabLst>
                <a:tab pos="228600" algn="l"/>
                <a:tab pos="444500" algn="l"/>
              </a:tabLst>
              <a:defRPr sz="2400" b="1">
                <a:latin typeface="Times New Roman"/>
                <a:ea typeface="Times New Roman"/>
                <a:cs typeface="Times New Roman"/>
                <a:sym typeface="Times New Roman"/>
              </a:defRPr>
            </a:pPr>
            <a:r>
              <a:rPr sz="2000" dirty="0">
                <a:latin typeface="Times Roman"/>
                <a:cs typeface="Times Roman"/>
              </a:rPr>
              <a:t>		Increase K.E. increases motion and collision between solute / solvent.</a:t>
            </a:r>
          </a:p>
          <a:p>
            <a:pPr>
              <a:lnSpc>
                <a:spcPct val="120000"/>
              </a:lnSpc>
              <a:spcBef>
                <a:spcPts val="500"/>
              </a:spcBef>
              <a:tabLst>
                <a:tab pos="228600" algn="l"/>
                <a:tab pos="444500" algn="l"/>
              </a:tabLst>
              <a:defRPr sz="2400" b="1">
                <a:latin typeface="Times New Roman"/>
                <a:ea typeface="Times New Roman"/>
                <a:cs typeface="Times New Roman"/>
                <a:sym typeface="Times New Roman"/>
              </a:defRPr>
            </a:pPr>
            <a:r>
              <a:rPr sz="2000" dirty="0">
                <a:latin typeface="Times Roman"/>
                <a:cs typeface="Times Roman"/>
              </a:rPr>
              <a:t>	ii) </a:t>
            </a:r>
            <a:r>
              <a:rPr sz="2000" dirty="0">
                <a:solidFill>
                  <a:srgbClr val="FF0000"/>
                </a:solidFill>
                <a:latin typeface="Times Roman"/>
                <a:cs typeface="Times Roman"/>
              </a:rPr>
              <a:t>gas </a:t>
            </a:r>
            <a:r>
              <a:rPr lang="mr-IN" sz="2000" dirty="0">
                <a:solidFill>
                  <a:srgbClr val="FF0000"/>
                </a:solidFill>
                <a:latin typeface="Times Roman"/>
                <a:cs typeface="Times Roman"/>
              </a:rPr>
              <a:t>–</a:t>
            </a:r>
            <a:r>
              <a:rPr sz="2000" dirty="0">
                <a:solidFill>
                  <a:srgbClr val="FF0000"/>
                </a:solidFill>
                <a:latin typeface="Times Roman"/>
                <a:cs typeface="Times Roman"/>
              </a:rPr>
              <a:t> Solubility</a:t>
            </a:r>
            <a:r>
              <a:rPr lang="en-US" sz="2000" dirty="0">
                <a:solidFill>
                  <a:srgbClr val="FF0000"/>
                </a:solidFill>
                <a:latin typeface="Times Roman"/>
                <a:cs typeface="Times Roman"/>
              </a:rPr>
              <a:t>:</a:t>
            </a:r>
            <a:r>
              <a:rPr sz="2000" dirty="0">
                <a:solidFill>
                  <a:srgbClr val="FF0000"/>
                </a:solidFill>
                <a:latin typeface="Times Roman"/>
                <a:cs typeface="Times Roman"/>
              </a:rPr>
              <a:t> </a:t>
            </a:r>
            <a:r>
              <a:rPr sz="2000" dirty="0">
                <a:latin typeface="Times Roman"/>
                <a:cs typeface="Times Roman"/>
              </a:rPr>
              <a:t>decreases with Temperature</a:t>
            </a:r>
          </a:p>
          <a:p>
            <a:pPr>
              <a:lnSpc>
                <a:spcPct val="120000"/>
              </a:lnSpc>
              <a:spcBef>
                <a:spcPts val="500"/>
              </a:spcBef>
              <a:tabLst>
                <a:tab pos="228600" algn="l"/>
                <a:tab pos="444500" algn="l"/>
              </a:tabLst>
              <a:defRPr sz="2400" b="1">
                <a:latin typeface="Times New Roman"/>
                <a:ea typeface="Times New Roman"/>
                <a:cs typeface="Times New Roman"/>
                <a:sym typeface="Times New Roman"/>
              </a:defRPr>
            </a:pPr>
            <a:r>
              <a:rPr sz="2000" dirty="0">
                <a:latin typeface="Times Roman"/>
                <a:cs typeface="Times Roman"/>
              </a:rPr>
              <a:t>		Increase K.E. result in gas escaping to atmosphere.</a:t>
            </a:r>
          </a:p>
          <a:p>
            <a:pPr>
              <a:lnSpc>
                <a:spcPct val="120000"/>
              </a:lnSpc>
              <a:spcBef>
                <a:spcPts val="600"/>
              </a:spcBef>
              <a:tabLst>
                <a:tab pos="228600" algn="l"/>
                <a:tab pos="444500" algn="l"/>
              </a:tabLst>
              <a:defRPr sz="2800" b="1">
                <a:effectLst>
                  <a:outerShdw blurRad="12700" dist="25400" dir="2700000" rotWithShape="0">
                    <a:srgbClr val="DDDDDD"/>
                  </a:outerShdw>
                </a:effectLst>
                <a:latin typeface="Times New Roman"/>
                <a:ea typeface="Times New Roman"/>
                <a:cs typeface="Times New Roman"/>
                <a:sym typeface="Times New Roman"/>
              </a:defRPr>
            </a:pPr>
            <a:r>
              <a:rPr sz="2000" dirty="0">
                <a:solidFill>
                  <a:srgbClr val="0000FF"/>
                </a:solidFill>
                <a:latin typeface="Times Roman"/>
                <a:cs typeface="Times Roman"/>
              </a:rPr>
              <a:t>3. Pressure</a:t>
            </a:r>
            <a:r>
              <a:rPr lang="en-US" sz="2000" dirty="0">
                <a:solidFill>
                  <a:srgbClr val="0000FF"/>
                </a:solidFill>
                <a:latin typeface="Times Roman"/>
                <a:cs typeface="Times Roman"/>
              </a:rPr>
              <a:t>:</a:t>
            </a:r>
            <a:endParaRPr sz="2000" dirty="0">
              <a:solidFill>
                <a:srgbClr val="0000FF"/>
              </a:solidFill>
              <a:latin typeface="Times Roman"/>
              <a:cs typeface="Times Roman"/>
            </a:endParaRPr>
          </a:p>
          <a:p>
            <a:pPr>
              <a:lnSpc>
                <a:spcPct val="120000"/>
              </a:lnSpc>
              <a:spcBef>
                <a:spcPts val="500"/>
              </a:spcBef>
              <a:tabLst>
                <a:tab pos="228600" algn="l"/>
                <a:tab pos="444500" algn="l"/>
              </a:tabLst>
              <a:defRPr sz="2400" b="1">
                <a:latin typeface="Times New Roman"/>
                <a:ea typeface="Times New Roman"/>
                <a:cs typeface="Times New Roman"/>
                <a:sym typeface="Times New Roman"/>
              </a:defRPr>
            </a:pPr>
            <a:r>
              <a:rPr sz="2000" dirty="0">
                <a:latin typeface="Times Roman"/>
                <a:cs typeface="Times Roman"/>
              </a:rPr>
              <a:t>	i) </a:t>
            </a:r>
            <a:r>
              <a:rPr sz="2000" dirty="0">
                <a:solidFill>
                  <a:srgbClr val="FF0000"/>
                </a:solidFill>
                <a:latin typeface="Times Roman"/>
                <a:cs typeface="Times Roman"/>
              </a:rPr>
              <a:t>Solids/Liquids</a:t>
            </a:r>
            <a:r>
              <a:rPr lang="en-US" sz="2000" dirty="0">
                <a:solidFill>
                  <a:srgbClr val="FF0000"/>
                </a:solidFill>
                <a:latin typeface="Times Roman"/>
                <a:cs typeface="Times Roman"/>
              </a:rPr>
              <a:t>:</a:t>
            </a:r>
            <a:r>
              <a:rPr sz="2000" dirty="0">
                <a:latin typeface="Times Roman"/>
                <a:cs typeface="Times Roman"/>
              </a:rPr>
              <a:t> Very little effect</a:t>
            </a:r>
          </a:p>
          <a:p>
            <a:pPr>
              <a:lnSpc>
                <a:spcPct val="120000"/>
              </a:lnSpc>
              <a:spcBef>
                <a:spcPts val="500"/>
              </a:spcBef>
              <a:tabLst>
                <a:tab pos="228600" algn="l"/>
                <a:tab pos="444500" algn="l"/>
              </a:tabLst>
              <a:defRPr sz="2400" b="1">
                <a:latin typeface="Times New Roman"/>
                <a:ea typeface="Times New Roman"/>
                <a:cs typeface="Times New Roman"/>
                <a:sym typeface="Times New Roman"/>
              </a:defRPr>
            </a:pPr>
            <a:r>
              <a:rPr sz="2000" dirty="0">
                <a:latin typeface="Times Roman"/>
                <a:cs typeface="Times Roman"/>
              </a:rPr>
              <a:t>		Solids and Liquids are already close together, extra pressure will </a:t>
            </a:r>
            <a:r>
              <a:rPr lang="en-US" sz="2000" dirty="0">
                <a:latin typeface="Times Roman"/>
                <a:cs typeface="Times Roman"/>
              </a:rPr>
              <a:t> </a:t>
            </a:r>
          </a:p>
          <a:p>
            <a:pPr>
              <a:lnSpc>
                <a:spcPct val="120000"/>
              </a:lnSpc>
              <a:spcBef>
                <a:spcPts val="500"/>
              </a:spcBef>
              <a:tabLst>
                <a:tab pos="228600" algn="l"/>
                <a:tab pos="444500" algn="l"/>
              </a:tabLst>
              <a:defRPr sz="2400" b="1">
                <a:latin typeface="Times New Roman"/>
                <a:ea typeface="Times New Roman"/>
                <a:cs typeface="Times New Roman"/>
                <a:sym typeface="Times New Roman"/>
              </a:defRPr>
            </a:pPr>
            <a:r>
              <a:rPr lang="en-US" sz="2000" dirty="0">
                <a:latin typeface="Times Roman"/>
                <a:cs typeface="Times Roman"/>
              </a:rPr>
              <a:t>        </a:t>
            </a:r>
            <a:r>
              <a:rPr sz="2000" dirty="0">
                <a:latin typeface="Times Roman"/>
                <a:cs typeface="Times Roman"/>
              </a:rPr>
              <a:t>not increase solubility.</a:t>
            </a:r>
          </a:p>
          <a:p>
            <a:pPr>
              <a:lnSpc>
                <a:spcPct val="120000"/>
              </a:lnSpc>
              <a:spcBef>
                <a:spcPts val="500"/>
              </a:spcBef>
              <a:tabLst>
                <a:tab pos="228600" algn="l"/>
                <a:tab pos="444500" algn="l"/>
              </a:tabLst>
              <a:defRPr sz="2400" b="1">
                <a:latin typeface="Times New Roman"/>
                <a:ea typeface="Times New Roman"/>
                <a:cs typeface="Times New Roman"/>
                <a:sym typeface="Times New Roman"/>
              </a:defRPr>
            </a:pPr>
            <a:r>
              <a:rPr sz="2000" dirty="0">
                <a:latin typeface="Times Roman"/>
                <a:cs typeface="Times Roman"/>
              </a:rPr>
              <a:t>	ii) </a:t>
            </a:r>
            <a:r>
              <a:rPr sz="2000" dirty="0">
                <a:solidFill>
                  <a:srgbClr val="FF0000"/>
                </a:solidFill>
                <a:latin typeface="Times Roman"/>
                <a:cs typeface="Times Roman"/>
              </a:rPr>
              <a:t>gas</a:t>
            </a:r>
            <a:r>
              <a:rPr lang="en-US" sz="2000" dirty="0">
                <a:solidFill>
                  <a:srgbClr val="FF0000"/>
                </a:solidFill>
                <a:latin typeface="Times Roman"/>
                <a:cs typeface="Times Roman"/>
              </a:rPr>
              <a:t>:</a:t>
            </a:r>
            <a:r>
              <a:rPr sz="2000" dirty="0">
                <a:latin typeface="Times Roman"/>
                <a:cs typeface="Times Roman"/>
              </a:rPr>
              <a:t> Solubility increases with Pressure.</a:t>
            </a:r>
          </a:p>
          <a:p>
            <a:pPr>
              <a:lnSpc>
                <a:spcPct val="120000"/>
              </a:lnSpc>
              <a:spcBef>
                <a:spcPts val="500"/>
              </a:spcBef>
              <a:tabLst>
                <a:tab pos="228600" algn="l"/>
                <a:tab pos="444500" algn="l"/>
              </a:tabLst>
              <a:defRPr sz="2400" b="1">
                <a:latin typeface="Times New Roman"/>
                <a:ea typeface="Times New Roman"/>
                <a:cs typeface="Times New Roman"/>
                <a:sym typeface="Times New Roman"/>
              </a:defRPr>
            </a:pPr>
            <a:r>
              <a:rPr sz="2000" dirty="0">
                <a:latin typeface="Times Roman"/>
                <a:cs typeface="Times Roman"/>
              </a:rPr>
              <a:t>		Increase pressure squeezes gas solute into solvent.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he rate of solution"/>
          <p:cNvSpPr txBox="1">
            <a:spLocks noGrp="1"/>
          </p:cNvSpPr>
          <p:nvPr>
            <p:ph type="title" idx="4294967295"/>
          </p:nvPr>
        </p:nvSpPr>
        <p:spPr>
          <a:xfrm>
            <a:off x="457200" y="188911"/>
            <a:ext cx="8229600" cy="364381"/>
          </a:xfrm>
          <a:prstGeom prst="rect">
            <a:avLst/>
          </a:prstGeom>
        </p:spPr>
        <p:txBody>
          <a:bodyPr>
            <a:noAutofit/>
          </a:bodyPr>
          <a:lstStyle>
            <a:lvl1pPr>
              <a:defRPr sz="3200"/>
            </a:lvl1pPr>
          </a:lstStyle>
          <a:p>
            <a:pPr algn="ctr"/>
            <a:r>
              <a:rPr sz="2800" dirty="0">
                <a:solidFill>
                  <a:srgbClr val="FF0000"/>
                </a:solidFill>
              </a:rPr>
              <a:t>The rate of solution</a:t>
            </a:r>
          </a:p>
        </p:txBody>
      </p:sp>
      <p:sp>
        <p:nvSpPr>
          <p:cNvPr id="233" name="The rate of dissolution is a measure of how fast a substance dissolves.  Some of the factors determining the rate of dissolution are:…"/>
          <p:cNvSpPr txBox="1">
            <a:spLocks noGrp="1"/>
          </p:cNvSpPr>
          <p:nvPr>
            <p:ph type="body" idx="4294967295"/>
          </p:nvPr>
        </p:nvSpPr>
        <p:spPr>
          <a:xfrm>
            <a:off x="71436" y="765174"/>
            <a:ext cx="8964615" cy="5903915"/>
          </a:xfrm>
          <a:prstGeom prst="rect">
            <a:avLst/>
          </a:prstGeom>
        </p:spPr>
        <p:txBody>
          <a:bodyPr>
            <a:normAutofit fontScale="92500" lnSpcReduction="10000"/>
          </a:bodyPr>
          <a:lstStyle/>
          <a:p>
            <a:pPr>
              <a:lnSpc>
                <a:spcPct val="150000"/>
              </a:lnSpc>
              <a:buSzTx/>
              <a:buNone/>
              <a:defRPr sz="2800"/>
            </a:pPr>
            <a:r>
              <a:rPr sz="2400" dirty="0"/>
              <a:t>    The rate of dissolution is a measure of how fast a substance dissolves.  Some of the factors determining the rate of dissolution are: </a:t>
            </a:r>
          </a:p>
          <a:p>
            <a:pPr marL="457200" indent="-457200">
              <a:lnSpc>
                <a:spcPct val="150000"/>
              </a:lnSpc>
              <a:buAutoNum type="arabicPeriod"/>
              <a:defRPr sz="2800" i="1">
                <a:effectLst>
                  <a:outerShdw blurRad="12700" dist="25400" dir="2700000" rotWithShape="0">
                    <a:srgbClr val="DDDDDD"/>
                  </a:outerShdw>
                </a:effectLst>
              </a:defRPr>
            </a:pPr>
            <a:r>
              <a:rPr lang="en-US" sz="2400" dirty="0">
                <a:solidFill>
                  <a:srgbClr val="FF0000"/>
                </a:solidFill>
              </a:rPr>
              <a:t>S</a:t>
            </a:r>
            <a:r>
              <a:rPr sz="2400" dirty="0">
                <a:solidFill>
                  <a:srgbClr val="FF0000"/>
                </a:solidFill>
              </a:rPr>
              <a:t>ize of the particles</a:t>
            </a:r>
            <a:r>
              <a:rPr lang="en-US" sz="2400" dirty="0">
                <a:solidFill>
                  <a:srgbClr val="FF0000"/>
                </a:solidFill>
              </a:rPr>
              <a:t>:</a:t>
            </a:r>
            <a:r>
              <a:rPr sz="2400" i="0" dirty="0"/>
              <a:t>  When a solute dissolves, the action takes place only at the surface of each particle.  When the total surface area of the solute particles is increased, the solute dissolves more rapidly.  Breaking a solute into smaller pieces increases its surface area and hence its rate of solution. </a:t>
            </a:r>
            <a:endParaRPr lang="en-US" sz="2400" i="0" dirty="0"/>
          </a:p>
          <a:p>
            <a:pPr marL="0" indent="0">
              <a:lnSpc>
                <a:spcPct val="150000"/>
              </a:lnSpc>
              <a:buNone/>
              <a:defRPr sz="2800" i="1">
                <a:effectLst>
                  <a:outerShdw blurRad="12700" dist="25400" dir="2700000" rotWithShape="0">
                    <a:srgbClr val="DDDDDD"/>
                  </a:outerShdw>
                </a:effectLst>
              </a:defRPr>
            </a:pPr>
            <a:endParaRPr sz="2400" i="0" dirty="0"/>
          </a:p>
          <a:p>
            <a:pPr marL="0" indent="0">
              <a:lnSpc>
                <a:spcPct val="150000"/>
              </a:lnSpc>
              <a:buNone/>
              <a:defRPr sz="2800" i="1">
                <a:effectLst>
                  <a:outerShdw blurRad="12700" dist="25400" dir="2700000" rotWithShape="0">
                    <a:srgbClr val="DDDDDD"/>
                  </a:outerShdw>
                </a:effectLst>
              </a:defRPr>
            </a:pPr>
            <a:r>
              <a:rPr lang="en-US" sz="2400" dirty="0">
                <a:solidFill>
                  <a:srgbClr val="FF0000"/>
                </a:solidFill>
              </a:rPr>
              <a:t>2. S</a:t>
            </a:r>
            <a:r>
              <a:rPr sz="2400" dirty="0">
                <a:solidFill>
                  <a:srgbClr val="FF0000"/>
                </a:solidFill>
              </a:rPr>
              <a:t>tirring</a:t>
            </a:r>
            <a:r>
              <a:rPr lang="en-US" sz="2400" dirty="0">
                <a:solidFill>
                  <a:srgbClr val="FF0000"/>
                </a:solidFill>
              </a:rPr>
              <a:t>:</a:t>
            </a:r>
            <a:r>
              <a:rPr sz="2400" i="0" dirty="0">
                <a:solidFill>
                  <a:srgbClr val="FF0000"/>
                </a:solidFill>
              </a:rPr>
              <a:t>  </a:t>
            </a:r>
            <a:r>
              <a:rPr sz="2400" i="0" dirty="0"/>
              <a:t>With liquid and solid solutes, stirring brings fresh portions of the solvent in contact with the solute, thereby increasing the rate of solution.</a:t>
            </a:r>
          </a:p>
          <a:p>
            <a:pPr>
              <a:lnSpc>
                <a:spcPct val="150000"/>
              </a:lnSpc>
              <a:buSzTx/>
              <a:buNone/>
              <a:defRPr sz="2800"/>
            </a:pPr>
            <a:r>
              <a:rPr sz="2400"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32"/>
                                        </p:tgtEl>
                                        <p:attrNameLst>
                                          <p:attrName>style.visibility</p:attrName>
                                        </p:attrNameLst>
                                      </p:cBhvr>
                                      <p:to>
                                        <p:strVal val="visible"/>
                                      </p:to>
                                    </p:set>
                                    <p:anim calcmode="lin" valueType="num">
                                      <p:cBhvr>
                                        <p:cTn id="7" dur="500" fill="hold"/>
                                        <p:tgtEl>
                                          <p:spTgt spid="232"/>
                                        </p:tgtEl>
                                        <p:attrNameLst>
                                          <p:attrName>ppt_x</p:attrName>
                                        </p:attrNameLst>
                                      </p:cBhvr>
                                      <p:tavLst>
                                        <p:tav tm="0">
                                          <p:val>
                                            <p:strVal val="#ppt_x"/>
                                          </p:val>
                                        </p:tav>
                                        <p:tav tm="100000">
                                          <p:val>
                                            <p:strVal val="#ppt_x"/>
                                          </p:val>
                                        </p:tav>
                                      </p:tavLst>
                                    </p:anim>
                                    <p:anim calcmode="lin" valueType="num">
                                      <p:cBhvr>
                                        <p:cTn id="8" dur="500" fill="hold"/>
                                        <p:tgtEl>
                                          <p:spTgt spid="2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233">
                                            <p:bg/>
                                          </p:spTgt>
                                        </p:tgtEl>
                                        <p:attrNameLst>
                                          <p:attrName>style.visibility</p:attrName>
                                        </p:attrNameLst>
                                      </p:cBhvr>
                                      <p:to>
                                        <p:strVal val="visible"/>
                                      </p:to>
                                    </p:set>
                                    <p:anim calcmode="lin" valueType="num">
                                      <p:cBhvr>
                                        <p:cTn id="13" dur="500" fill="hold"/>
                                        <p:tgtEl>
                                          <p:spTgt spid="233">
                                            <p:bg/>
                                          </p:spTgt>
                                        </p:tgtEl>
                                        <p:attrNameLst>
                                          <p:attrName>ppt_x</p:attrName>
                                        </p:attrNameLst>
                                      </p:cBhvr>
                                      <p:tavLst>
                                        <p:tav tm="0">
                                          <p:val>
                                            <p:strVal val="#ppt_x"/>
                                          </p:val>
                                        </p:tav>
                                        <p:tav tm="100000">
                                          <p:val>
                                            <p:strVal val="#ppt_x"/>
                                          </p:val>
                                        </p:tav>
                                      </p:tavLst>
                                    </p:anim>
                                    <p:anim calcmode="lin" valueType="num">
                                      <p:cBhvr>
                                        <p:cTn id="14" dur="500" fill="hold"/>
                                        <p:tgtEl>
                                          <p:spTgt spid="23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2" nodeType="withEffect">
                                  <p:stCondLst>
                                    <p:cond delay="0"/>
                                  </p:stCondLst>
                                  <p:iterate>
                                    <p:tmAbs val="0"/>
                                  </p:iterate>
                                  <p:childTnLst>
                                    <p:set>
                                      <p:cBhvr>
                                        <p:cTn id="16" fill="hold"/>
                                        <p:tgtEl>
                                          <p:spTgt spid="233">
                                            <p:txEl>
                                              <p:pRg st="0" end="0"/>
                                            </p:txEl>
                                          </p:spTgt>
                                        </p:tgtEl>
                                        <p:attrNameLst>
                                          <p:attrName>style.visibility</p:attrName>
                                        </p:attrNameLst>
                                      </p:cBhvr>
                                      <p:to>
                                        <p:strVal val="visible"/>
                                      </p:to>
                                    </p:set>
                                    <p:anim calcmode="lin" valueType="num">
                                      <p:cBhvr>
                                        <p:cTn id="17" dur="500" fill="hold"/>
                                        <p:tgtEl>
                                          <p:spTgt spid="23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3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2" nodeType="afterEffect">
                                  <p:stCondLst>
                                    <p:cond delay="0"/>
                                  </p:stCondLst>
                                  <p:iterate>
                                    <p:tmAbs val="0"/>
                                  </p:iterate>
                                  <p:childTnLst>
                                    <p:set>
                                      <p:cBhvr>
                                        <p:cTn id="21" fill="hold"/>
                                        <p:tgtEl>
                                          <p:spTgt spid="233">
                                            <p:txEl>
                                              <p:pRg st="1" end="1"/>
                                            </p:txEl>
                                          </p:spTgt>
                                        </p:tgtEl>
                                        <p:attrNameLst>
                                          <p:attrName>style.visibility</p:attrName>
                                        </p:attrNameLst>
                                      </p:cBhvr>
                                      <p:to>
                                        <p:strVal val="visible"/>
                                      </p:to>
                                    </p:set>
                                    <p:anim calcmode="lin" valueType="num">
                                      <p:cBhvr>
                                        <p:cTn id="22" dur="500" fill="hold"/>
                                        <p:tgtEl>
                                          <p:spTgt spid="23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3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2" nodeType="afterEffect">
                                  <p:stCondLst>
                                    <p:cond delay="0"/>
                                  </p:stCondLst>
                                  <p:iterate>
                                    <p:tmAbs val="0"/>
                                  </p:iterate>
                                  <p:childTnLst>
                                    <p:set>
                                      <p:cBhvr>
                                        <p:cTn id="26" fill="hold"/>
                                        <p:tgtEl>
                                          <p:spTgt spid="233">
                                            <p:txEl>
                                              <p:pRg st="3" end="3"/>
                                            </p:txEl>
                                          </p:spTgt>
                                        </p:tgtEl>
                                        <p:attrNameLst>
                                          <p:attrName>style.visibility</p:attrName>
                                        </p:attrNameLst>
                                      </p:cBhvr>
                                      <p:to>
                                        <p:strVal val="visible"/>
                                      </p:to>
                                    </p:set>
                                    <p:anim calcmode="lin" valueType="num">
                                      <p:cBhvr>
                                        <p:cTn id="27" dur="500" fill="hold"/>
                                        <p:tgtEl>
                                          <p:spTgt spid="23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2" nodeType="clickEffect">
                                  <p:stCondLst>
                                    <p:cond delay="0"/>
                                  </p:stCondLst>
                                  <p:iterate>
                                    <p:tmAbs val="0"/>
                                  </p:iterate>
                                  <p:childTnLst>
                                    <p:set>
                                      <p:cBhvr>
                                        <p:cTn id="32" fill="hold"/>
                                        <p:tgtEl>
                                          <p:spTgt spid="233">
                                            <p:txEl>
                                              <p:pRg st="4" end="4"/>
                                            </p:txEl>
                                          </p:spTgt>
                                        </p:tgtEl>
                                        <p:attrNameLst>
                                          <p:attrName>style.visibility</p:attrName>
                                        </p:attrNameLst>
                                      </p:cBhvr>
                                      <p:to>
                                        <p:strVal val="visible"/>
                                      </p:to>
                                    </p:set>
                                    <p:anim calcmode="lin" valueType="num">
                                      <p:cBhvr>
                                        <p:cTn id="33" dur="500" fill="hold"/>
                                        <p:tgtEl>
                                          <p:spTgt spid="23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23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animBg="1" advAuto="0"/>
      <p:bldP spid="233" grpId="2"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amount of solute already dissolved  --…"/>
          <p:cNvSpPr txBox="1">
            <a:spLocks noGrp="1"/>
          </p:cNvSpPr>
          <p:nvPr>
            <p:ph type="body" idx="4294967295"/>
          </p:nvPr>
        </p:nvSpPr>
        <p:spPr>
          <a:xfrm>
            <a:off x="457200" y="333375"/>
            <a:ext cx="8229600" cy="6191250"/>
          </a:xfrm>
          <a:prstGeom prst="rect">
            <a:avLst/>
          </a:prstGeom>
        </p:spPr>
        <p:txBody>
          <a:bodyPr>
            <a:normAutofit/>
          </a:bodyPr>
          <a:lstStyle/>
          <a:p>
            <a:pPr marL="0" indent="0">
              <a:lnSpc>
                <a:spcPct val="150000"/>
              </a:lnSpc>
              <a:buNone/>
              <a:defRPr i="1">
                <a:effectLst>
                  <a:outerShdw blurRad="12700" dist="25400" dir="2700000" rotWithShape="0">
                    <a:srgbClr val="DDDDDD"/>
                  </a:outerShdw>
                </a:effectLst>
              </a:defRPr>
            </a:pPr>
            <a:r>
              <a:rPr lang="en-US" sz="2400" dirty="0">
                <a:solidFill>
                  <a:srgbClr val="FF0000"/>
                </a:solidFill>
              </a:rPr>
              <a:t>3. </a:t>
            </a:r>
            <a:r>
              <a:rPr sz="2400" dirty="0">
                <a:solidFill>
                  <a:srgbClr val="FF0000"/>
                </a:solidFill>
              </a:rPr>
              <a:t>mount of solute already dissolved</a:t>
            </a:r>
            <a:r>
              <a:rPr lang="en-US" sz="2400" dirty="0">
                <a:solidFill>
                  <a:srgbClr val="FF0000"/>
                </a:solidFill>
              </a:rPr>
              <a:t>:</a:t>
            </a:r>
            <a:r>
              <a:rPr sz="2400" i="0" dirty="0">
                <a:solidFill>
                  <a:srgbClr val="FF0000"/>
                </a:solidFill>
              </a:rPr>
              <a:t>  </a:t>
            </a:r>
          </a:p>
          <a:p>
            <a:pPr>
              <a:lnSpc>
                <a:spcPct val="150000"/>
              </a:lnSpc>
              <a:buSzTx/>
              <a:buNone/>
            </a:pPr>
            <a:r>
              <a:rPr sz="2400" dirty="0"/>
              <a:t>When there is little solute already in solution, dissolving takes place relatively rapidly.  As the solution approaches the point where no solute can be dissolved, dissolving takes place more slowly.  </a:t>
            </a:r>
          </a:p>
          <a:p>
            <a:pPr marL="0" indent="0">
              <a:lnSpc>
                <a:spcPct val="150000"/>
              </a:lnSpc>
              <a:buNone/>
              <a:defRPr i="1">
                <a:effectLst>
                  <a:outerShdw blurRad="12700" dist="25400" dir="2700000" rotWithShape="0">
                    <a:srgbClr val="DDDDDD"/>
                  </a:outerShdw>
                </a:effectLst>
              </a:defRPr>
            </a:pPr>
            <a:r>
              <a:rPr lang="en-US" sz="2400" dirty="0">
                <a:solidFill>
                  <a:srgbClr val="FF0000"/>
                </a:solidFill>
              </a:rPr>
              <a:t>4. T</a:t>
            </a:r>
            <a:r>
              <a:rPr sz="2400" dirty="0">
                <a:solidFill>
                  <a:srgbClr val="FF0000"/>
                </a:solidFill>
              </a:rPr>
              <a:t>emperature</a:t>
            </a:r>
            <a:r>
              <a:rPr lang="en-US" sz="2400" dirty="0">
                <a:solidFill>
                  <a:srgbClr val="FF0000"/>
                </a:solidFill>
              </a:rPr>
              <a:t>:</a:t>
            </a:r>
            <a:r>
              <a:rPr sz="2400" i="0" dirty="0">
                <a:solidFill>
                  <a:srgbClr val="FF0000"/>
                </a:solidFill>
              </a:rPr>
              <a:t>  </a:t>
            </a:r>
            <a:r>
              <a:rPr sz="2400" i="0" dirty="0"/>
              <a:t>For solid, liquid and gaseous solutes, changing  the temperature not only changes the amount of solute that will dissolve but also changes the rate at which the solute will dissolve.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35"/>
                                        </p:tgtEl>
                                        <p:attrNameLst>
                                          <p:attrName>style.visibility</p:attrName>
                                        </p:attrNameLst>
                                      </p:cBhvr>
                                      <p:to>
                                        <p:strVal val="visible"/>
                                      </p:to>
                                    </p:set>
                                    <p:anim calcmode="lin" valueType="num">
                                      <p:cBhvr>
                                        <p:cTn id="7" dur="500" fill="hold"/>
                                        <p:tgtEl>
                                          <p:spTgt spid="235"/>
                                        </p:tgtEl>
                                        <p:attrNameLst>
                                          <p:attrName>ppt_x</p:attrName>
                                        </p:attrNameLst>
                                      </p:cBhvr>
                                      <p:tavLst>
                                        <p:tav tm="0">
                                          <p:val>
                                            <p:strVal val="#ppt_x"/>
                                          </p:val>
                                        </p:tav>
                                        <p:tav tm="100000">
                                          <p:val>
                                            <p:strVal val="#ppt_x"/>
                                          </p:val>
                                        </p:tav>
                                      </p:tavLst>
                                    </p:anim>
                                    <p:anim calcmode="lin" valueType="num">
                                      <p:cBhvr>
                                        <p:cTn id="8"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olubilities of Solids vs Temperature"/>
          <p:cNvSpPr txBox="1">
            <a:spLocks noGrp="1"/>
          </p:cNvSpPr>
          <p:nvPr>
            <p:ph type="title" idx="4294967295"/>
          </p:nvPr>
        </p:nvSpPr>
        <p:spPr>
          <a:xfrm>
            <a:off x="1066800" y="228600"/>
            <a:ext cx="7391400" cy="762000"/>
          </a:xfrm>
          <a:prstGeom prst="rect">
            <a:avLst/>
          </a:prstGeom>
          <a:solidFill>
            <a:srgbClr val="FFFFFF"/>
          </a:solidFill>
        </p:spPr>
        <p:txBody>
          <a:bodyPr lIns="44450" tIns="44450" rIns="44450" bIns="44450">
            <a:normAutofit/>
          </a:bodyPr>
          <a:lstStyle>
            <a:lvl1pPr>
              <a:defRPr sz="3200">
                <a:solidFill>
                  <a:srgbClr val="FF3399"/>
                </a:solidFill>
              </a:defRPr>
            </a:lvl1pPr>
          </a:lstStyle>
          <a:p>
            <a:pPr algn="ctr"/>
            <a:r>
              <a:rPr dirty="0">
                <a:solidFill>
                  <a:srgbClr val="FF0000"/>
                </a:solidFill>
              </a:rPr>
              <a:t>Solubilities of Solids vs Temperature</a:t>
            </a:r>
          </a:p>
        </p:txBody>
      </p:sp>
      <p:sp>
        <p:nvSpPr>
          <p:cNvPr id="238" name="Solubilities of several ionic solid as a function of temperature. MOST salts have greater solubility in hot water.…"/>
          <p:cNvSpPr txBox="1">
            <a:spLocks noGrp="1"/>
          </p:cNvSpPr>
          <p:nvPr>
            <p:ph type="body" sz="quarter" idx="4294967295"/>
          </p:nvPr>
        </p:nvSpPr>
        <p:spPr>
          <a:xfrm>
            <a:off x="-1" y="1125537"/>
            <a:ext cx="3784592" cy="5084765"/>
          </a:xfrm>
          <a:prstGeom prst="rect">
            <a:avLst/>
          </a:prstGeom>
        </p:spPr>
        <p:txBody>
          <a:bodyPr lIns="44450" tIns="44450" rIns="44450" bIns="44450">
            <a:normAutofit/>
          </a:bodyPr>
          <a:lstStyle/>
          <a:p>
            <a:pPr marL="0" indent="0">
              <a:lnSpc>
                <a:spcPct val="150000"/>
              </a:lnSpc>
              <a:buSzTx/>
              <a:buNone/>
              <a:defRPr sz="2000"/>
            </a:pPr>
            <a:r>
              <a:rPr sz="2000" dirty="0"/>
              <a:t>Solubilities of several ionic solid as a function of temperature. </a:t>
            </a:r>
            <a:r>
              <a:rPr sz="2000" dirty="0">
                <a:solidFill>
                  <a:srgbClr val="0000FF"/>
                </a:solidFill>
              </a:rPr>
              <a:t>MOST</a:t>
            </a:r>
            <a:r>
              <a:rPr sz="2000" dirty="0"/>
              <a:t> salts have greater solubility in hot water.</a:t>
            </a:r>
          </a:p>
          <a:p>
            <a:pPr marL="0" indent="0">
              <a:lnSpc>
                <a:spcPct val="150000"/>
              </a:lnSpc>
              <a:buSzTx/>
              <a:buNone/>
              <a:defRPr sz="2000"/>
            </a:pPr>
            <a:endParaRPr sz="2000" dirty="0"/>
          </a:p>
          <a:p>
            <a:pPr marL="0" indent="0">
              <a:lnSpc>
                <a:spcPct val="150000"/>
              </a:lnSpc>
              <a:buSzTx/>
              <a:buNone/>
              <a:defRPr sz="2000"/>
            </a:pPr>
            <a:r>
              <a:rPr sz="2000" dirty="0"/>
              <a:t>A </a:t>
            </a:r>
            <a:r>
              <a:rPr sz="2000" dirty="0">
                <a:solidFill>
                  <a:srgbClr val="0000FF"/>
                </a:solidFill>
              </a:rPr>
              <a:t>few</a:t>
            </a:r>
            <a:r>
              <a:rPr sz="2000" dirty="0"/>
              <a:t> salts have negative heat of solution, (exothermic process) and they become less soluble with increasing temperature.</a:t>
            </a:r>
            <a:r>
              <a:rPr sz="2000" b="1" dirty="0"/>
              <a:t>  </a:t>
            </a:r>
          </a:p>
        </p:txBody>
      </p:sp>
      <p:pic>
        <p:nvPicPr>
          <p:cNvPr id="239" name="image.png" descr="image.png"/>
          <p:cNvPicPr>
            <a:picLocks noChangeAspect="1"/>
          </p:cNvPicPr>
          <p:nvPr/>
        </p:nvPicPr>
        <p:blipFill>
          <a:blip r:embed="rId2"/>
          <a:stretch>
            <a:fillRect/>
          </a:stretch>
        </p:blipFill>
        <p:spPr>
          <a:xfrm>
            <a:off x="4274954" y="1125537"/>
            <a:ext cx="4702359" cy="5375277"/>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emperature and solubility of Gas"/>
          <p:cNvSpPr txBox="1">
            <a:spLocks noGrp="1"/>
          </p:cNvSpPr>
          <p:nvPr>
            <p:ph type="title" idx="4294967295"/>
          </p:nvPr>
        </p:nvSpPr>
        <p:spPr>
          <a:xfrm>
            <a:off x="457200" y="277812"/>
            <a:ext cx="8229600" cy="1139826"/>
          </a:xfrm>
          <a:prstGeom prst="rect">
            <a:avLst/>
          </a:prstGeom>
        </p:spPr>
        <p:txBody>
          <a:bodyPr>
            <a:normAutofit/>
          </a:bodyPr>
          <a:lstStyle>
            <a:lvl1pPr>
              <a:defRPr sz="3200"/>
            </a:lvl1pPr>
          </a:lstStyle>
          <a:p>
            <a:pPr algn="ctr"/>
            <a:r>
              <a:rPr sz="2800" dirty="0">
                <a:solidFill>
                  <a:srgbClr val="FF0000"/>
                </a:solidFill>
              </a:rPr>
              <a:t>Temperature and solubility of Gas</a:t>
            </a:r>
          </a:p>
        </p:txBody>
      </p:sp>
      <p:sp>
        <p:nvSpPr>
          <p:cNvPr id="242" name="Higher temperature drives gases out of solution.…"/>
          <p:cNvSpPr txBox="1">
            <a:spLocks noGrp="1"/>
          </p:cNvSpPr>
          <p:nvPr>
            <p:ph type="body" sz="half" idx="4294967295"/>
          </p:nvPr>
        </p:nvSpPr>
        <p:spPr>
          <a:xfrm>
            <a:off x="304800" y="1196975"/>
            <a:ext cx="4191000" cy="5562600"/>
          </a:xfrm>
          <a:prstGeom prst="rect">
            <a:avLst/>
          </a:prstGeom>
        </p:spPr>
        <p:txBody>
          <a:bodyPr>
            <a:normAutofit/>
          </a:bodyPr>
          <a:lstStyle/>
          <a:p>
            <a:pPr>
              <a:lnSpc>
                <a:spcPct val="150000"/>
              </a:lnSpc>
              <a:defRPr sz="2800"/>
            </a:pPr>
            <a:r>
              <a:rPr sz="2400" dirty="0"/>
              <a:t>Higher temperature drives gases out of solution.</a:t>
            </a:r>
          </a:p>
          <a:p>
            <a:pPr>
              <a:lnSpc>
                <a:spcPct val="150000"/>
              </a:lnSpc>
              <a:buSzTx/>
              <a:buNone/>
              <a:defRPr sz="2800"/>
            </a:pPr>
            <a:endParaRPr sz="2400" dirty="0"/>
          </a:p>
          <a:p>
            <a:pPr marL="514350" lvl="1" indent="-171450">
              <a:lnSpc>
                <a:spcPct val="150000"/>
              </a:lnSpc>
              <a:spcBef>
                <a:spcPts val="300"/>
              </a:spcBef>
              <a:buClr>
                <a:srgbClr val="C82E32"/>
              </a:buClr>
              <a:buFont typeface="Calibri"/>
              <a:buChar char="➢"/>
              <a:defRPr sz="2400"/>
            </a:pPr>
            <a:r>
              <a:rPr sz="2400" dirty="0"/>
              <a:t>Carbonated soft drinks are more “bubbly” if stored in the refrigerator.</a:t>
            </a:r>
          </a:p>
          <a:p>
            <a:pPr marL="514350" lvl="1" indent="-171450">
              <a:lnSpc>
                <a:spcPct val="150000"/>
              </a:lnSpc>
              <a:spcBef>
                <a:spcPts val="300"/>
              </a:spcBef>
              <a:buClr>
                <a:srgbClr val="C82E32"/>
              </a:buClr>
              <a:buFont typeface="Calibri"/>
              <a:buChar char="➢"/>
              <a:defRPr sz="2400"/>
            </a:pPr>
            <a:r>
              <a:rPr sz="2400" dirty="0"/>
              <a:t>Warm lakes have less O</a:t>
            </a:r>
            <a:r>
              <a:rPr sz="2400" baseline="-25000" dirty="0"/>
              <a:t>2</a:t>
            </a:r>
            <a:r>
              <a:rPr sz="2400" dirty="0"/>
              <a:t> dissolved in them than cool lakes.</a:t>
            </a:r>
          </a:p>
        </p:txBody>
      </p:sp>
      <p:pic>
        <p:nvPicPr>
          <p:cNvPr id="243" name="13_18" descr="13_18"/>
          <p:cNvPicPr>
            <a:picLocks noChangeAspect="1"/>
          </p:cNvPicPr>
          <p:nvPr/>
        </p:nvPicPr>
        <p:blipFill>
          <a:blip r:embed="rId2"/>
          <a:srcRect b="3329"/>
          <a:stretch>
            <a:fillRect/>
          </a:stretch>
        </p:blipFill>
        <p:spPr>
          <a:xfrm>
            <a:off x="4648200" y="1600200"/>
            <a:ext cx="4222750" cy="4191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42"/>
                                        </p:tgtEl>
                                        <p:attrNameLst>
                                          <p:attrName>style.visibility</p:attrName>
                                        </p:attrNameLst>
                                      </p:cBhvr>
                                      <p:to>
                                        <p:strVal val="visible"/>
                                      </p:to>
                                    </p:set>
                                    <p:animEffect transition="in" filter="dissolve">
                                      <p:cBhvr>
                                        <p:cTn id="7"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image.jpeg" descr="image.jpeg"/>
          <p:cNvPicPr>
            <a:picLocks noChangeAspect="1"/>
          </p:cNvPicPr>
          <p:nvPr/>
        </p:nvPicPr>
        <p:blipFill>
          <a:blip r:embed="rId2"/>
          <a:stretch>
            <a:fillRect/>
          </a:stretch>
        </p:blipFill>
        <p:spPr>
          <a:xfrm>
            <a:off x="4895850" y="2482850"/>
            <a:ext cx="4140200" cy="3895725"/>
          </a:xfrm>
          <a:prstGeom prst="rect">
            <a:avLst/>
          </a:prstGeom>
          <a:ln w="12700">
            <a:miter lim="400000"/>
          </a:ln>
        </p:spPr>
      </p:pic>
      <p:sp>
        <p:nvSpPr>
          <p:cNvPr id="246" name="Pressure &amp; the Solubility of Gases  Henry’s Law The effect of partial pressure on solubility of gases"/>
          <p:cNvSpPr txBox="1">
            <a:spLocks noGrp="1"/>
          </p:cNvSpPr>
          <p:nvPr>
            <p:ph type="title" idx="4294967295"/>
          </p:nvPr>
        </p:nvSpPr>
        <p:spPr>
          <a:xfrm>
            <a:off x="113161" y="188912"/>
            <a:ext cx="8680002" cy="1106488"/>
          </a:xfrm>
          <a:prstGeom prst="rect">
            <a:avLst/>
          </a:prstGeom>
        </p:spPr>
        <p:txBody>
          <a:bodyPr lIns="44450" tIns="44450" rIns="44450" bIns="44450">
            <a:noAutofit/>
          </a:bodyPr>
          <a:lstStyle/>
          <a:p>
            <a:pPr>
              <a:defRPr sz="1800"/>
            </a:pPr>
            <a:r>
              <a:rPr sz="2800" dirty="0"/>
              <a:t>Pressure &amp; the Solubility of Gases</a:t>
            </a:r>
            <a:br>
              <a:rPr sz="2800" dirty="0"/>
            </a:br>
            <a:r>
              <a:rPr sz="2800" dirty="0"/>
              <a:t> </a:t>
            </a:r>
            <a:r>
              <a:rPr sz="2800" dirty="0">
                <a:solidFill>
                  <a:srgbClr val="FF0000"/>
                </a:solidFill>
              </a:rPr>
              <a:t>Henry’s Law</a:t>
            </a:r>
            <a:endParaRPr sz="2800" dirty="0">
              <a:solidFill>
                <a:srgbClr val="FF0000"/>
              </a:solidFill>
              <a:effectLst>
                <a:outerShdw blurRad="12700" dist="25400" dir="2700000" rotWithShape="0">
                  <a:srgbClr val="DDDDDD"/>
                </a:outerShdw>
              </a:effectLst>
            </a:endParaRPr>
          </a:p>
        </p:txBody>
      </p:sp>
      <p:sp>
        <p:nvSpPr>
          <p:cNvPr id="247" name="At pressure of few atmosphere or less, solubility of gas solute follows Henry Law which states that the amount of solute gas dissolved in solution is directly proportional to the amount of pressure above the solution.…"/>
          <p:cNvSpPr txBox="1">
            <a:spLocks noGrp="1"/>
          </p:cNvSpPr>
          <p:nvPr>
            <p:ph type="body" idx="4294967295"/>
          </p:nvPr>
        </p:nvSpPr>
        <p:spPr>
          <a:xfrm>
            <a:off x="150877" y="1295400"/>
            <a:ext cx="9351964" cy="5334000"/>
          </a:xfrm>
          <a:prstGeom prst="rect">
            <a:avLst/>
          </a:prstGeom>
        </p:spPr>
        <p:txBody>
          <a:bodyPr lIns="44450" tIns="44450" rIns="44450" bIns="44450">
            <a:noAutofit/>
          </a:bodyPr>
          <a:lstStyle/>
          <a:p>
            <a:pPr marL="0" indent="0" defTabSz="912812">
              <a:buSzTx/>
              <a:buNone/>
              <a:tabLst>
                <a:tab pos="444500" algn="l"/>
              </a:tabLst>
              <a:defRPr sz="1800" b="1"/>
            </a:pPr>
            <a:r>
              <a:rPr sz="2400" dirty="0"/>
              <a:t>At pressure of few atmosphere or less, solubility of gas solute follows Henry Law which states that the amount of solute gas dissolved in solution is directly proportional to the amount of pressure above the solution.</a:t>
            </a:r>
          </a:p>
          <a:p>
            <a:pPr marL="0" indent="0" defTabSz="912812">
              <a:buSzTx/>
              <a:buNone/>
              <a:tabLst>
                <a:tab pos="444500" algn="l"/>
              </a:tabLst>
              <a:defRPr sz="1800" b="1"/>
            </a:pPr>
            <a:r>
              <a:rPr sz="2400" dirty="0"/>
              <a:t>		c = k P</a:t>
            </a:r>
          </a:p>
          <a:p>
            <a:pPr marL="0" indent="0" defTabSz="912812">
              <a:buSzTx/>
              <a:buNone/>
              <a:tabLst>
                <a:tab pos="444500" algn="l"/>
              </a:tabLst>
              <a:defRPr sz="1800" b="1"/>
            </a:pPr>
            <a:endParaRPr sz="2400" dirty="0"/>
          </a:p>
          <a:p>
            <a:pPr marL="0" indent="0" defTabSz="912812">
              <a:lnSpc>
                <a:spcPct val="80000"/>
              </a:lnSpc>
              <a:buSzTx/>
              <a:buNone/>
              <a:tabLst>
                <a:tab pos="444500" algn="l"/>
              </a:tabLst>
              <a:defRPr sz="1800"/>
            </a:pPr>
            <a:r>
              <a:rPr sz="2400" dirty="0"/>
              <a:t>c = solubility of the gas (M)</a:t>
            </a:r>
          </a:p>
          <a:p>
            <a:pPr marL="0" indent="0" defTabSz="912812">
              <a:lnSpc>
                <a:spcPct val="80000"/>
              </a:lnSpc>
              <a:buSzTx/>
              <a:buNone/>
              <a:tabLst>
                <a:tab pos="444500" algn="l"/>
              </a:tabLst>
              <a:defRPr sz="1800"/>
            </a:pPr>
            <a:r>
              <a:rPr sz="2400" dirty="0"/>
              <a:t>k = Henry’s Law Constant</a:t>
            </a:r>
          </a:p>
          <a:p>
            <a:pPr marL="0" indent="0" defTabSz="912812">
              <a:lnSpc>
                <a:spcPct val="80000"/>
              </a:lnSpc>
              <a:buSzTx/>
              <a:buNone/>
              <a:tabLst>
                <a:tab pos="444500" algn="l"/>
              </a:tabLst>
              <a:defRPr sz="1800"/>
            </a:pPr>
            <a:r>
              <a:rPr sz="2400" dirty="0"/>
              <a:t>P = partial pressure of gas </a:t>
            </a:r>
          </a:p>
          <a:p>
            <a:pPr marL="0" indent="0" defTabSz="912812">
              <a:buSzTx/>
              <a:buNone/>
              <a:tabLst>
                <a:tab pos="444500" algn="l"/>
              </a:tabLst>
              <a:defRPr sz="1800" b="1"/>
            </a:pPr>
            <a:endParaRPr sz="2400" dirty="0"/>
          </a:p>
          <a:p>
            <a:pPr marL="0" indent="0" defTabSz="912812">
              <a:buSzTx/>
              <a:buNone/>
              <a:tabLst>
                <a:tab pos="444500" algn="l"/>
              </a:tabLst>
              <a:defRPr sz="1800" b="1"/>
            </a:pPr>
            <a:r>
              <a:rPr sz="2400" dirty="0"/>
              <a:t>Henry’s Law Constants (25°C), k</a:t>
            </a:r>
          </a:p>
          <a:p>
            <a:pPr marL="0" indent="0" defTabSz="912812">
              <a:buSzTx/>
              <a:buNone/>
              <a:tabLst>
                <a:tab pos="444500" algn="l"/>
              </a:tabLst>
              <a:defRPr sz="1800"/>
            </a:pPr>
            <a:r>
              <a:rPr sz="2400" dirty="0"/>
              <a:t>N</a:t>
            </a:r>
            <a:r>
              <a:rPr sz="2400" baseline="-25000" dirty="0"/>
              <a:t>2</a:t>
            </a:r>
            <a:r>
              <a:rPr sz="2400" dirty="0"/>
              <a:t>		8.42 •10</a:t>
            </a:r>
            <a:r>
              <a:rPr sz="2400" baseline="30000" dirty="0"/>
              <a:t>-7</a:t>
            </a:r>
            <a:r>
              <a:rPr sz="2400" dirty="0"/>
              <a:t> M/mmHg</a:t>
            </a:r>
            <a:endParaRPr sz="2400" baseline="30000" dirty="0"/>
          </a:p>
          <a:p>
            <a:pPr marL="0" indent="0" defTabSz="912812">
              <a:buSzTx/>
              <a:buNone/>
              <a:tabLst>
                <a:tab pos="444500" algn="l"/>
              </a:tabLst>
              <a:defRPr sz="1800"/>
            </a:pPr>
            <a:r>
              <a:rPr sz="2400" dirty="0"/>
              <a:t>O</a:t>
            </a:r>
            <a:r>
              <a:rPr sz="2400" baseline="-25000" dirty="0"/>
              <a:t>2</a:t>
            </a:r>
            <a:r>
              <a:rPr sz="2400" dirty="0"/>
              <a:t>		1.66 •10</a:t>
            </a:r>
            <a:r>
              <a:rPr sz="2400" baseline="30000" dirty="0"/>
              <a:t>-6</a:t>
            </a:r>
            <a:r>
              <a:rPr sz="2400" dirty="0"/>
              <a:t> M/mmHg</a:t>
            </a:r>
            <a:endParaRPr sz="2400" baseline="30000" dirty="0"/>
          </a:p>
          <a:p>
            <a:pPr marL="0" indent="0" defTabSz="912812">
              <a:buSzTx/>
              <a:buNone/>
              <a:tabLst>
                <a:tab pos="444500" algn="l"/>
              </a:tabLst>
              <a:defRPr sz="1800"/>
            </a:pPr>
            <a:r>
              <a:rPr sz="2400" dirty="0"/>
              <a:t>CO</a:t>
            </a:r>
            <a:r>
              <a:rPr sz="2400" baseline="-25000" dirty="0"/>
              <a:t>2</a:t>
            </a:r>
            <a:r>
              <a:rPr sz="2400" dirty="0"/>
              <a:t>	       4.48•10</a:t>
            </a:r>
            <a:r>
              <a:rPr sz="2400" baseline="30000" dirty="0"/>
              <a:t>-5</a:t>
            </a:r>
            <a:r>
              <a:rPr sz="2400" dirty="0"/>
              <a:t> M/mmHg</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Henry’s Law &amp; Soft Drinks"/>
          <p:cNvSpPr txBox="1">
            <a:spLocks noGrp="1"/>
          </p:cNvSpPr>
          <p:nvPr>
            <p:ph type="title" idx="4294967295"/>
          </p:nvPr>
        </p:nvSpPr>
        <p:spPr>
          <a:xfrm>
            <a:off x="457200" y="277811"/>
            <a:ext cx="8229600" cy="881064"/>
          </a:xfrm>
          <a:prstGeom prst="rect">
            <a:avLst/>
          </a:prstGeom>
        </p:spPr>
        <p:txBody>
          <a:bodyPr>
            <a:normAutofit/>
          </a:bodyPr>
          <a:lstStyle/>
          <a:p>
            <a:pPr algn="ctr"/>
            <a:r>
              <a:rPr dirty="0">
                <a:solidFill>
                  <a:srgbClr val="FF0000"/>
                </a:solidFill>
              </a:rPr>
              <a:t>Henry’s Law &amp; Soft Drinks</a:t>
            </a:r>
          </a:p>
        </p:txBody>
      </p:sp>
      <p:pic>
        <p:nvPicPr>
          <p:cNvPr id="250" name="Use of acids in foods" descr="Use of acids in foods"/>
          <p:cNvPicPr>
            <a:picLocks noChangeAspect="1"/>
          </p:cNvPicPr>
          <p:nvPr/>
        </p:nvPicPr>
        <p:blipFill>
          <a:blip r:embed="rId2"/>
          <a:stretch>
            <a:fillRect/>
          </a:stretch>
        </p:blipFill>
        <p:spPr>
          <a:xfrm>
            <a:off x="1116012" y="1773236"/>
            <a:ext cx="1428751" cy="1952627"/>
          </a:xfrm>
          <a:prstGeom prst="rect">
            <a:avLst/>
          </a:prstGeom>
          <a:ln w="12700">
            <a:miter lim="400000"/>
          </a:ln>
        </p:spPr>
      </p:pic>
      <p:pic>
        <p:nvPicPr>
          <p:cNvPr id="251" name="middle_ohne_promo" descr="middle_ohne_promo"/>
          <p:cNvPicPr>
            <a:picLocks noChangeAspect="1"/>
          </p:cNvPicPr>
          <p:nvPr/>
        </p:nvPicPr>
        <p:blipFill>
          <a:blip r:embed="rId3"/>
          <a:stretch>
            <a:fillRect/>
          </a:stretch>
        </p:blipFill>
        <p:spPr>
          <a:xfrm>
            <a:off x="1116012" y="4149725"/>
            <a:ext cx="2063751" cy="2519364"/>
          </a:xfrm>
          <a:prstGeom prst="rect">
            <a:avLst/>
          </a:prstGeom>
          <a:ln w="12700">
            <a:miter lim="400000"/>
          </a:ln>
        </p:spPr>
      </p:pic>
      <p:sp>
        <p:nvSpPr>
          <p:cNvPr id="252" name="Soft drinks contain “carbonated water” – water with dissolved carbon dioxide gas.…"/>
          <p:cNvSpPr txBox="1">
            <a:spLocks noGrp="1"/>
          </p:cNvSpPr>
          <p:nvPr>
            <p:ph type="body" sz="half" idx="4294967295"/>
          </p:nvPr>
        </p:nvSpPr>
        <p:spPr>
          <a:xfrm>
            <a:off x="3331949" y="1031136"/>
            <a:ext cx="5613615" cy="5637953"/>
          </a:xfrm>
          <a:prstGeom prst="rect">
            <a:avLst/>
          </a:prstGeom>
        </p:spPr>
        <p:txBody>
          <a:bodyPr>
            <a:normAutofit/>
          </a:bodyPr>
          <a:lstStyle/>
          <a:p>
            <a:pPr>
              <a:lnSpc>
                <a:spcPct val="150000"/>
              </a:lnSpc>
              <a:buSzTx/>
              <a:defRPr sz="2400"/>
            </a:pPr>
            <a:r>
              <a:rPr dirty="0"/>
              <a:t>Soft drinks contain “carbonated water” – water with dissolved carbon dioxide gas.</a:t>
            </a:r>
          </a:p>
          <a:p>
            <a:pPr>
              <a:lnSpc>
                <a:spcPct val="150000"/>
              </a:lnSpc>
              <a:buSzTx/>
              <a:defRPr sz="2400"/>
            </a:pPr>
            <a:r>
              <a:rPr dirty="0"/>
              <a:t>The drinks are bottled with a CO</a:t>
            </a:r>
            <a:r>
              <a:rPr baseline="-25000" dirty="0"/>
              <a:t>2</a:t>
            </a:r>
            <a:r>
              <a:rPr dirty="0"/>
              <a:t> pressure greater than 1 atm.  </a:t>
            </a:r>
          </a:p>
          <a:p>
            <a:pPr>
              <a:lnSpc>
                <a:spcPct val="150000"/>
              </a:lnSpc>
              <a:buSzTx/>
              <a:defRPr sz="2400"/>
            </a:pPr>
            <a:r>
              <a:rPr dirty="0"/>
              <a:t>When the bottle is opened, the pressure of CO</a:t>
            </a:r>
            <a:r>
              <a:rPr baseline="-25000" dirty="0"/>
              <a:t>2 </a:t>
            </a:r>
            <a:r>
              <a:rPr dirty="0"/>
              <a:t>decreases and the solubility of CO</a:t>
            </a:r>
            <a:r>
              <a:rPr baseline="-25000" dirty="0"/>
              <a:t>2</a:t>
            </a:r>
            <a:r>
              <a:rPr dirty="0"/>
              <a:t> also decreases, according to Henry’s Law.</a:t>
            </a:r>
          </a:p>
          <a:p>
            <a:pPr>
              <a:lnSpc>
                <a:spcPct val="150000"/>
              </a:lnSpc>
              <a:buSzTx/>
              <a:defRPr sz="2400"/>
            </a:pPr>
            <a:r>
              <a:rPr dirty="0"/>
              <a:t>Therefore, bubbles of CO</a:t>
            </a:r>
            <a:r>
              <a:rPr baseline="-25000" dirty="0"/>
              <a:t>2</a:t>
            </a:r>
            <a:r>
              <a:rPr dirty="0"/>
              <a:t> escape from solution.</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olution of non electrolytes"/>
          <p:cNvSpPr txBox="1">
            <a:spLocks noGrp="1"/>
          </p:cNvSpPr>
          <p:nvPr>
            <p:ph type="body" idx="4294967295"/>
          </p:nvPr>
        </p:nvSpPr>
        <p:spPr>
          <a:xfrm>
            <a:off x="457200" y="333375"/>
            <a:ext cx="8229600" cy="5797550"/>
          </a:xfrm>
          <a:prstGeom prst="rect">
            <a:avLst/>
          </a:prstGeom>
        </p:spPr>
        <p:txBody>
          <a:bodyPr>
            <a:normAutofit/>
          </a:bodyPr>
          <a:lstStyle/>
          <a:p>
            <a:pPr algn="ctr">
              <a:buSzTx/>
              <a:buNone/>
              <a:defRPr sz="8000" b="1">
                <a:solidFill>
                  <a:srgbClr val="FF0000"/>
                </a:solidFill>
                <a:effectLst>
                  <a:outerShdw blurRad="12700" dist="63500" dir="2700000" rotWithShape="0">
                    <a:srgbClr val="DDDDDD"/>
                  </a:outerShdw>
                </a:effectLst>
              </a:defRPr>
            </a:pPr>
            <a:endParaRPr dirty="0"/>
          </a:p>
          <a:p>
            <a:pPr algn="ctr">
              <a:buSzTx/>
              <a:buNone/>
              <a:defRPr sz="8000" b="1">
                <a:solidFill>
                  <a:srgbClr val="FF0000"/>
                </a:solidFill>
                <a:effectLst>
                  <a:outerShdw blurRad="12700" dist="63500" dir="2700000" rotWithShape="0">
                    <a:srgbClr val="DDDDDD"/>
                  </a:outerShdw>
                </a:effectLst>
              </a:defRPr>
            </a:pPr>
            <a:r>
              <a:rPr dirty="0"/>
              <a:t>Solution of non electrolytes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iterate>
                                    <p:tmAbs val="0"/>
                                  </p:iterate>
                                  <p:childTnLst>
                                    <p:set>
                                      <p:cBhvr>
                                        <p:cTn id="6" fill="hold"/>
                                        <p:tgtEl>
                                          <p:spTgt spid="254">
                                            <p:txEl>
                                              <p:pRg st="1" end="1"/>
                                            </p:txEl>
                                          </p:spTgt>
                                        </p:tgtEl>
                                        <p:attrNameLst>
                                          <p:attrName>style.visibility</p:attrName>
                                        </p:attrNameLst>
                                      </p:cBhvr>
                                      <p:to>
                                        <p:strVal val="visible"/>
                                      </p:to>
                                    </p:set>
                                    <p:animEffect transition="in" filter="strips(downLeft)">
                                      <p:cBhvr>
                                        <p:cTn id="7" dur="500"/>
                                        <p:tgtEl>
                                          <p:spTgt spid="2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1" build="p"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Ways of Expressing Concentrations of Solutions"/>
          <p:cNvSpPr txBox="1">
            <a:spLocks noGrp="1"/>
          </p:cNvSpPr>
          <p:nvPr>
            <p:ph type="title" idx="4294967295"/>
          </p:nvPr>
        </p:nvSpPr>
        <p:spPr>
          <a:xfrm>
            <a:off x="641223" y="-116902"/>
            <a:ext cx="7772400" cy="1143004"/>
          </a:xfrm>
          <a:prstGeom prst="rect">
            <a:avLst/>
          </a:prstGeom>
        </p:spPr>
        <p:txBody>
          <a:bodyPr>
            <a:normAutofit/>
          </a:bodyPr>
          <a:lstStyle/>
          <a:p>
            <a:pPr algn="ctr" defTabSz="418337">
              <a:defRPr sz="1500"/>
            </a:pPr>
            <a:br>
              <a:rPr sz="2800" dirty="0">
                <a:solidFill>
                  <a:srgbClr val="FF0000"/>
                </a:solidFill>
                <a:latin typeface="Times Roman"/>
                <a:cs typeface="Times Roman"/>
              </a:rPr>
            </a:br>
            <a:r>
              <a:rPr sz="2800" dirty="0">
                <a:solidFill>
                  <a:srgbClr val="FF0000"/>
                </a:solidFill>
                <a:latin typeface="Times Roman"/>
                <a:ea typeface="Calibri"/>
                <a:cs typeface="Times Roman"/>
                <a:sym typeface="Calibri"/>
              </a:rPr>
              <a:t> Ways of Expressing Concentrations of Solutions</a:t>
            </a:r>
          </a:p>
        </p:txBody>
      </p:sp>
      <p:sp>
        <p:nvSpPr>
          <p:cNvPr id="257" name="The conc. of a solution may be expressed…"/>
          <p:cNvSpPr txBox="1"/>
          <p:nvPr/>
        </p:nvSpPr>
        <p:spPr>
          <a:xfrm>
            <a:off x="1" y="1597005"/>
            <a:ext cx="8964614" cy="172354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342900" indent="-342900" algn="just" defTabSz="685800">
              <a:lnSpc>
                <a:spcPct val="150000"/>
              </a:lnSpc>
              <a:spcBef>
                <a:spcPts val="700"/>
              </a:spcBef>
              <a:defRPr sz="3200">
                <a:effectLst>
                  <a:outerShdw blurRad="12700" dist="25400" dir="2700000" rotWithShape="0">
                    <a:srgbClr val="DDDDDD"/>
                  </a:outerShdw>
                </a:effectLst>
                <a:latin typeface="Calibri"/>
                <a:ea typeface="Calibri"/>
                <a:cs typeface="Calibri"/>
                <a:sym typeface="Calibri"/>
              </a:defRPr>
            </a:pPr>
            <a:r>
              <a:rPr sz="2400" dirty="0">
                <a:latin typeface="Times Roman"/>
                <a:cs typeface="Times Roman"/>
              </a:rPr>
              <a:t>The conc. of a solution may be expressed either in terms of the quantity of solute in a definite volume of solution , or as the quantity of  solute in a definite mass of solvent or solution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p:cNvGrpSpPr/>
          <p:nvPr/>
        </p:nvGrpSpPr>
        <p:grpSpPr>
          <a:xfrm>
            <a:off x="2627311" y="1916109"/>
            <a:ext cx="3844928" cy="830993"/>
            <a:chOff x="0" y="-2"/>
            <a:chExt cx="3844926" cy="830992"/>
          </a:xfrm>
        </p:grpSpPr>
        <p:grpSp>
          <p:nvGrpSpPr>
            <p:cNvPr id="261" name="Group"/>
            <p:cNvGrpSpPr/>
            <p:nvPr/>
          </p:nvGrpSpPr>
          <p:grpSpPr>
            <a:xfrm>
              <a:off x="873124" y="-2"/>
              <a:ext cx="2971802" cy="830992"/>
              <a:chOff x="-1" y="-1"/>
              <a:chExt cx="2971801" cy="830991"/>
            </a:xfrm>
          </p:grpSpPr>
          <p:sp>
            <p:nvSpPr>
              <p:cNvPr id="259" name="mol of solute…"/>
              <p:cNvSpPr txBox="1"/>
              <p:nvPr/>
            </p:nvSpPr>
            <p:spPr>
              <a:xfrm>
                <a:off x="652737" y="-1"/>
                <a:ext cx="1737759" cy="8309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defTabSz="685800">
                  <a:defRPr sz="3200">
                    <a:latin typeface="Calibri"/>
                    <a:ea typeface="Calibri"/>
                    <a:cs typeface="Calibri"/>
                    <a:sym typeface="Calibri"/>
                  </a:defRPr>
                </a:pPr>
                <a:r>
                  <a:rPr sz="2400" dirty="0"/>
                  <a:t>mol of solute</a:t>
                </a:r>
              </a:p>
              <a:p>
                <a:pPr algn="ctr" defTabSz="685800">
                  <a:defRPr sz="3200">
                    <a:latin typeface="Calibri"/>
                    <a:ea typeface="Calibri"/>
                    <a:cs typeface="Calibri"/>
                    <a:sym typeface="Calibri"/>
                  </a:defRPr>
                </a:pPr>
                <a:r>
                  <a:rPr sz="2400" dirty="0"/>
                  <a:t>L of solution</a:t>
                </a:r>
              </a:p>
            </p:txBody>
          </p:sp>
          <p:sp>
            <p:nvSpPr>
              <p:cNvPr id="260" name="Line"/>
              <p:cNvSpPr/>
              <p:nvPr/>
            </p:nvSpPr>
            <p:spPr>
              <a:xfrm>
                <a:off x="-1" y="470651"/>
                <a:ext cx="2971801" cy="1"/>
              </a:xfrm>
              <a:prstGeom prst="line">
                <a:avLst/>
              </a:prstGeom>
              <a:noFill/>
              <a:ln w="31750" cap="flat">
                <a:solidFill>
                  <a:srgbClr val="C82E32"/>
                </a:solidFill>
                <a:prstDash val="solid"/>
                <a:round/>
              </a:ln>
              <a:effectLst/>
            </p:spPr>
            <p:txBody>
              <a:bodyPr wrap="square" lIns="45718" tIns="45718" rIns="45718" bIns="45718" numCol="1" anchor="t">
                <a:noAutofit/>
              </a:bodyPr>
              <a:lstStyle/>
              <a:p>
                <a:endParaRPr/>
              </a:p>
            </p:txBody>
          </p:sp>
        </p:grpSp>
        <p:sp>
          <p:nvSpPr>
            <p:cNvPr id="262" name="M ="/>
            <p:cNvSpPr txBox="1"/>
            <p:nvPr/>
          </p:nvSpPr>
          <p:spPr>
            <a:xfrm>
              <a:off x="0" y="254000"/>
              <a:ext cx="593743" cy="461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defTabSz="685800">
                <a:defRPr sz="3200" i="1">
                  <a:latin typeface="Calibri"/>
                  <a:ea typeface="Calibri"/>
                  <a:cs typeface="Calibri"/>
                  <a:sym typeface="Calibri"/>
                </a:defRPr>
              </a:pPr>
              <a:r>
                <a:rPr sz="2400" dirty="0"/>
                <a:t>M</a:t>
              </a:r>
              <a:r>
                <a:rPr sz="2400" i="0" dirty="0"/>
                <a:t> =</a:t>
              </a:r>
            </a:p>
          </p:txBody>
        </p:sp>
      </p:grpSp>
      <p:sp>
        <p:nvSpPr>
          <p:cNvPr id="264" name="Molarity (M)"/>
          <p:cNvSpPr txBox="1">
            <a:spLocks noGrp="1"/>
          </p:cNvSpPr>
          <p:nvPr>
            <p:ph type="title" idx="4294967295"/>
          </p:nvPr>
        </p:nvSpPr>
        <p:spPr>
          <a:xfrm>
            <a:off x="628650" y="365125"/>
            <a:ext cx="7886700" cy="1325563"/>
          </a:xfrm>
          <a:prstGeom prst="rect">
            <a:avLst/>
          </a:prstGeom>
        </p:spPr>
        <p:txBody>
          <a:bodyPr>
            <a:normAutofit/>
          </a:bodyPr>
          <a:lstStyle/>
          <a:p>
            <a:r>
              <a:rPr sz="2800" dirty="0">
                <a:solidFill>
                  <a:srgbClr val="FF0000"/>
                </a:solidFill>
              </a:rPr>
              <a:t>Molarity (M)</a:t>
            </a:r>
          </a:p>
        </p:txBody>
      </p:sp>
      <p:sp>
        <p:nvSpPr>
          <p:cNvPr id="265" name="Because volume is temperature dependent, molarity can change with temperature."/>
          <p:cNvSpPr txBox="1">
            <a:spLocks noGrp="1"/>
          </p:cNvSpPr>
          <p:nvPr>
            <p:ph type="body" sz="half" idx="4294967295"/>
          </p:nvPr>
        </p:nvSpPr>
        <p:spPr>
          <a:xfrm>
            <a:off x="468312" y="2997200"/>
            <a:ext cx="8675688" cy="913573"/>
          </a:xfrm>
          <a:prstGeom prst="rect">
            <a:avLst/>
          </a:prstGeom>
        </p:spPr>
        <p:txBody>
          <a:bodyPr>
            <a:normAutofit fontScale="85000" lnSpcReduction="10000"/>
          </a:bodyPr>
          <a:lstStyle>
            <a:lvl1pPr>
              <a:buSzTx/>
              <a:buNone/>
            </a:lvl1pPr>
          </a:lstStyle>
          <a:p>
            <a:pPr>
              <a:lnSpc>
                <a:spcPct val="150000"/>
              </a:lnSpc>
            </a:pPr>
            <a:r>
              <a:rPr sz="2400" dirty="0"/>
              <a:t>Because volume is temperature dependent, molarity can change with temperature.</a:t>
            </a:r>
          </a:p>
        </p:txBody>
      </p:sp>
      <p:sp>
        <p:nvSpPr>
          <p:cNvPr id="266" name="moles of solutes =     weight…"/>
          <p:cNvSpPr txBox="1"/>
          <p:nvPr/>
        </p:nvSpPr>
        <p:spPr>
          <a:xfrm>
            <a:off x="900111" y="4344988"/>
            <a:ext cx="7488240" cy="82740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42900" indent="-342900" defTabSz="685800">
              <a:lnSpc>
                <a:spcPct val="90000"/>
              </a:lnSpc>
              <a:spcBef>
                <a:spcPts val="500"/>
              </a:spcBef>
              <a:buClr>
                <a:srgbClr val="0563C1"/>
              </a:buClr>
              <a:buSzPct val="75000"/>
              <a:buChar char="●"/>
              <a:defRPr sz="2400">
                <a:latin typeface="Calibri"/>
                <a:ea typeface="Calibri"/>
                <a:cs typeface="Calibri"/>
                <a:sym typeface="Calibri"/>
              </a:defRPr>
            </a:pPr>
            <a:r>
              <a:rPr dirty="0"/>
              <a:t> moles of solutes =     </a:t>
            </a:r>
            <a:r>
              <a:rPr u="sng" dirty="0"/>
              <a:t>weight</a:t>
            </a:r>
            <a:r>
              <a:rPr dirty="0"/>
              <a:t> </a:t>
            </a:r>
          </a:p>
          <a:p>
            <a:pPr marL="342900" indent="-342900" defTabSz="685800">
              <a:lnSpc>
                <a:spcPct val="90000"/>
              </a:lnSpc>
              <a:spcBef>
                <a:spcPts val="500"/>
              </a:spcBef>
              <a:defRPr sz="2400">
                <a:latin typeface="Calibri"/>
                <a:ea typeface="Calibri"/>
                <a:cs typeface="Calibri"/>
                <a:sym typeface="Calibri"/>
              </a:defRPr>
            </a:pPr>
            <a:r>
              <a:rPr dirty="0"/>
              <a:t>                              </a:t>
            </a:r>
            <a:r>
              <a:rPr lang="en-US" dirty="0"/>
              <a:t>              M.Wt</a:t>
            </a:r>
            <a:r>
              <a:rPr dirty="0"/>
              <a:t>                                </a:t>
            </a:r>
          </a:p>
        </p:txBody>
      </p:sp>
      <p:sp>
        <p:nvSpPr>
          <p:cNvPr id="267" name="Expression of the molar conc. of ions and radical is quit difficult ex.…"/>
          <p:cNvSpPr txBox="1"/>
          <p:nvPr/>
        </p:nvSpPr>
        <p:spPr>
          <a:xfrm>
            <a:off x="468312" y="5275263"/>
            <a:ext cx="8047037" cy="153067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342900" indent="-342900" defTabSz="685800">
              <a:lnSpc>
                <a:spcPct val="90000"/>
              </a:lnSpc>
              <a:spcBef>
                <a:spcPts val="400"/>
              </a:spcBef>
              <a:defRPr sz="2000">
                <a:latin typeface="Calibri"/>
                <a:ea typeface="Calibri"/>
                <a:cs typeface="Calibri"/>
                <a:sym typeface="Calibri"/>
              </a:defRPr>
            </a:pPr>
            <a:r>
              <a:rPr sz="2400" dirty="0"/>
              <a:t>Expression of the molar conc. of ions and radical is quit difficult ex. </a:t>
            </a:r>
          </a:p>
          <a:p>
            <a:pPr marL="342900" indent="-342900" defTabSz="685800">
              <a:lnSpc>
                <a:spcPct val="90000"/>
              </a:lnSpc>
              <a:spcBef>
                <a:spcPts val="400"/>
              </a:spcBef>
              <a:defRPr sz="2000">
                <a:latin typeface="Calibri"/>
                <a:ea typeface="Calibri"/>
                <a:cs typeface="Calibri"/>
                <a:sym typeface="Calibri"/>
              </a:defRPr>
            </a:pPr>
            <a:r>
              <a:rPr sz="2400" dirty="0"/>
              <a:t>          1 M. solution of NaCl = 1M. Na +1M.Cl</a:t>
            </a:r>
          </a:p>
          <a:p>
            <a:pPr marL="342900" indent="-342900" defTabSz="685800">
              <a:lnSpc>
                <a:spcPct val="90000"/>
              </a:lnSpc>
              <a:spcBef>
                <a:spcPts val="400"/>
              </a:spcBef>
              <a:defRPr sz="2000">
                <a:latin typeface="Calibri"/>
                <a:ea typeface="Calibri"/>
                <a:cs typeface="Calibri"/>
                <a:sym typeface="Calibri"/>
              </a:defRPr>
            </a:pPr>
            <a:r>
              <a:rPr sz="2400" dirty="0"/>
              <a:t>          1M. Solution of NaCO3 = 2M. Na + 1M CO3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65">
                                            <p:bg/>
                                          </p:spTgt>
                                        </p:tgtEl>
                                        <p:attrNameLst>
                                          <p:attrName>style.visibility</p:attrName>
                                        </p:attrNameLst>
                                      </p:cBhvr>
                                      <p:to>
                                        <p:strVal val="visible"/>
                                      </p:to>
                                    </p:set>
                                    <p:animEffect transition="in" filter="dissolve">
                                      <p:cBhvr>
                                        <p:cTn id="7" dur="2000"/>
                                        <p:tgtEl>
                                          <p:spTgt spid="265">
                                            <p:bg/>
                                          </p:spTgt>
                                        </p:tgtEl>
                                      </p:cBhvr>
                                    </p:animEffect>
                                  </p:childTnLst>
                                </p:cTn>
                              </p:par>
                              <p:par>
                                <p:cTn id="8" presetID="9" presetClass="entr" presetSubtype="0" fill="hold" grpId="1" nodeType="withEffect">
                                  <p:stCondLst>
                                    <p:cond delay="0"/>
                                  </p:stCondLst>
                                  <p:iterate>
                                    <p:tmAbs val="0"/>
                                  </p:iterate>
                                  <p:childTnLst>
                                    <p:set>
                                      <p:cBhvr>
                                        <p:cTn id="9" fill="hold"/>
                                        <p:tgtEl>
                                          <p:spTgt spid="265">
                                            <p:txEl>
                                              <p:pRg st="0" end="0"/>
                                            </p:txEl>
                                          </p:spTgt>
                                        </p:tgtEl>
                                        <p:attrNameLst>
                                          <p:attrName>style.visibility</p:attrName>
                                        </p:attrNameLst>
                                      </p:cBhvr>
                                      <p:to>
                                        <p:strVal val="visible"/>
                                      </p:to>
                                    </p:set>
                                    <p:animEffect transition="in" filter="dissolve">
                                      <p:cBhvr>
                                        <p:cTn id="10" dur="2000"/>
                                        <p:tgtEl>
                                          <p:spTgt spid="2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321276" y="37072"/>
            <a:ext cx="7329925" cy="1169255"/>
          </a:xfrm>
        </p:spPr>
        <p:txBody>
          <a:bodyPr>
            <a:normAutofit/>
          </a:bodyPr>
          <a:lstStyle/>
          <a:p>
            <a:r>
              <a:rPr lang="en-US" dirty="0"/>
              <a:t>Objectives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21276" y="1099750"/>
            <a:ext cx="8822724" cy="3626302"/>
          </a:xfrm>
        </p:spPr>
        <p:txBody>
          <a:bodyPr>
            <a:noAutofit/>
          </a:bodyPr>
          <a:lstStyle/>
          <a:p>
            <a:pPr marL="457200" indent="-457200" algn="just">
              <a:buFont typeface="+mj-lt"/>
              <a:buAutoNum type="arabicPeriod"/>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Define saturated solution, solubility, and unsaturated solution.</a:t>
            </a:r>
          </a:p>
          <a:p>
            <a:pPr marL="457200" indent="-457200" algn="just">
              <a:buFont typeface="+mj-lt"/>
              <a:buAutoNum type="arabicPeriod"/>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Describe and give examples of polar, nonpolar, and</a:t>
            </a:r>
          </a:p>
          <a:p>
            <a:pPr marL="457200" indent="-457200" algn="just">
              <a:buFont typeface="+mj-lt"/>
              <a:buAutoNum type="arabicPeriod"/>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Understand the factors controlling the solubility of weak electrolytes.</a:t>
            </a:r>
          </a:p>
          <a:p>
            <a:pPr marL="457200" indent="-457200" algn="just">
              <a:buFont typeface="+mj-lt"/>
              <a:buAutoNum type="arabicPeriod"/>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Describe the influence of solvents and surfactants on solubility.</a:t>
            </a:r>
          </a:p>
          <a:p>
            <a:pPr marL="457200" indent="-457200" algn="just">
              <a:buFont typeface="+mj-lt"/>
              <a:buAutoNum type="arabicPeriod"/>
            </a:pPr>
            <a:r>
              <a:rPr lang="en-US" sz="2000" b="1" i="0" u="none" strike="noStrike" baseline="0" dirty="0">
                <a:solidFill>
                  <a:srgbClr val="FFFFFF"/>
                </a:solidFill>
                <a:latin typeface="Times New Roman" panose="02020603050405020304" pitchFamily="18" charset="0"/>
                <a:cs typeface="Times New Roman" panose="02020603050405020304" pitchFamily="18" charset="0"/>
              </a:rPr>
              <a:t>6 </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8703" y="156378"/>
            <a:ext cx="1724373" cy="1724373"/>
          </a:xfrm>
          <a:prstGeom prst="rect">
            <a:avLst/>
          </a:prstGeom>
          <a:noFill/>
          <a:ln>
            <a:noFill/>
          </a:ln>
        </p:spPr>
      </p:pic>
    </p:spTree>
    <p:extLst>
      <p:ext uri="{BB962C8B-B14F-4D97-AF65-F5344CB8AC3E}">
        <p14:creationId xmlns:p14="http://schemas.microsoft.com/office/powerpoint/2010/main" val="14293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Example :  Dissolve 5.00 g of NaCl in enough water to make 500 mL of solution.    Calculate the Molarity.     M.WT of NaCl  =58,45 g/mol.    Example :If 0.435 g of a drug is dissolved in enough water to give                     750 mL of solution, what is the molarity of  the drug in                    solution? M.WT is 158.0 g/mol.   Example :   What is the  mass of oxalic acid, that  required to    make 500 mL of a 0.0500 M solution?      M.WT. = 90 g/mol"/>
          <p:cNvSpPr txBox="1">
            <a:spLocks noGrp="1"/>
          </p:cNvSpPr>
          <p:nvPr>
            <p:ph type="title" idx="4294967295"/>
          </p:nvPr>
        </p:nvSpPr>
        <p:spPr>
          <a:xfrm>
            <a:off x="0" y="277812"/>
            <a:ext cx="9144000" cy="6580188"/>
          </a:xfrm>
          <a:prstGeom prst="rect">
            <a:avLst/>
          </a:prstGeom>
          <a:solidFill>
            <a:srgbClr val="FFFFFF"/>
          </a:solidFill>
          <a:effectLst>
            <a:outerShdw blurRad="63500" dist="107762" dir="2700000" rotWithShape="0">
              <a:srgbClr val="E7E6E6"/>
            </a:outerShdw>
          </a:effectLst>
        </p:spPr>
        <p:txBody>
          <a:bodyPr lIns="44450" tIns="44450" rIns="44450" bIns="44450">
            <a:normAutofit fontScale="90000"/>
          </a:bodyPr>
          <a:lstStyle/>
          <a:p>
            <a:pPr marL="342900" indent="-342900" algn="just">
              <a:lnSpc>
                <a:spcPct val="150000"/>
              </a:lnSpc>
              <a:buFont typeface="Arial"/>
              <a:buChar char="•"/>
              <a:defRPr sz="2400">
                <a:effectLst>
                  <a:outerShdw blurRad="12700" dist="25400" dir="2700000" rotWithShape="0">
                    <a:srgbClr val="DDDDDD"/>
                  </a:outerShdw>
                </a:effectLst>
                <a:latin typeface="Times New Roman"/>
                <a:ea typeface="Times New Roman"/>
                <a:cs typeface="Times New Roman"/>
                <a:sym typeface="Times New Roman"/>
              </a:defRPr>
            </a:pPr>
            <a:r>
              <a:rPr dirty="0">
                <a:solidFill>
                  <a:srgbClr val="FF0000"/>
                </a:solidFill>
              </a:rPr>
              <a:t>Example : </a:t>
            </a:r>
            <a:r>
              <a:rPr dirty="0"/>
              <a:t>Dissolve 5.00 g of NaCl in enough water to make 500 mL of solution.    Calculate the Molarity. </a:t>
            </a:r>
            <a:br>
              <a:rPr dirty="0"/>
            </a:br>
            <a:r>
              <a:rPr dirty="0"/>
              <a:t>   M.WT of NaCl  =58.45 g/mol.</a:t>
            </a:r>
            <a:br>
              <a:rPr dirty="0"/>
            </a:br>
            <a:br>
              <a:rPr lang="en-US" dirty="0"/>
            </a:br>
            <a:r>
              <a:rPr dirty="0"/>
              <a:t> </a:t>
            </a:r>
            <a:br>
              <a:rPr dirty="0"/>
            </a:br>
            <a:r>
              <a:rPr dirty="0">
                <a:solidFill>
                  <a:srgbClr val="FF0000"/>
                </a:solidFill>
              </a:rPr>
              <a:t> Example :</a:t>
            </a:r>
            <a:r>
              <a:rPr lang="en-US" dirty="0">
                <a:solidFill>
                  <a:srgbClr val="FF0000"/>
                </a:solidFill>
              </a:rPr>
              <a:t> </a:t>
            </a:r>
            <a:r>
              <a:rPr dirty="0"/>
              <a:t>If 0.435 g of a drug is dissolved in enough water to give 750 mL of solution, what is the molarity of  the drug in solution? M.WT is 158.0 g/mol. </a:t>
            </a:r>
            <a:br>
              <a:rPr dirty="0"/>
            </a:br>
            <a:br>
              <a:rPr dirty="0"/>
            </a:br>
            <a:r>
              <a:rPr dirty="0">
                <a:solidFill>
                  <a:srgbClr val="FF0000"/>
                </a:solidFill>
              </a:rPr>
              <a:t>Example</a:t>
            </a:r>
            <a:r>
              <a:rPr lang="en-US" dirty="0">
                <a:solidFill>
                  <a:srgbClr val="FF0000"/>
                </a:solidFill>
              </a:rPr>
              <a:t>: </a:t>
            </a:r>
            <a:r>
              <a:rPr dirty="0"/>
              <a:t>What is the  mass of oxalic acid, that  required to make 500 mL of a 0.0500 M solution?</a:t>
            </a:r>
            <a:r>
              <a:rPr lang="en-US" dirty="0"/>
              <a:t> </a:t>
            </a:r>
            <a:r>
              <a:rPr dirty="0"/>
              <a:t>M.WT. = 90 g/mol</a:t>
            </a:r>
            <a:br>
              <a:rPr dirty="0"/>
            </a:b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69"/>
                                        </p:tgtEl>
                                        <p:attrNameLst>
                                          <p:attrName>style.visibility</p:attrName>
                                        </p:attrNameLst>
                                      </p:cBhvr>
                                      <p:to>
                                        <p:strVal val="visible"/>
                                      </p:to>
                                    </p:set>
                                    <p:animEffect transition="in" filter="dissolve">
                                      <p:cBhvr>
                                        <p:cTn id="7"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Example: In a biochemical assay, a chemist needs to add 0.381g of glucose to a reaction mixture. Calculate the volume in mls of a 2.53M glucose solution that he should use for this addition.MW of glucose is 180.2g lmol."/>
          <p:cNvSpPr txBox="1">
            <a:spLocks noGrp="1"/>
          </p:cNvSpPr>
          <p:nvPr>
            <p:ph type="body" idx="4294967295"/>
          </p:nvPr>
        </p:nvSpPr>
        <p:spPr>
          <a:xfrm>
            <a:off x="357187" y="214311"/>
            <a:ext cx="8229601" cy="6429378"/>
          </a:xfrm>
          <a:prstGeom prst="rect">
            <a:avLst/>
          </a:prstGeom>
        </p:spPr>
        <p:txBody>
          <a:bodyPr>
            <a:normAutofit/>
          </a:bodyPr>
          <a:lstStyle/>
          <a:p>
            <a:pPr>
              <a:lnSpc>
                <a:spcPct val="200000"/>
              </a:lnSpc>
              <a:buSzTx/>
              <a:buNone/>
            </a:pPr>
            <a:r>
              <a:rPr sz="2400" dirty="0">
                <a:solidFill>
                  <a:srgbClr val="FF0000"/>
                </a:solidFill>
              </a:rPr>
              <a:t>Example: </a:t>
            </a:r>
            <a:r>
              <a:rPr sz="2400" dirty="0"/>
              <a:t>In a biochemical assay, a chemist needs to add 0.381g of glucose to a reaction mixture. Calculate the volume in mls of a 2.53M glucose solution that he should use for this addition.MW of glucose is </a:t>
            </a:r>
            <a:r>
              <a:rPr sz="2400" i="1" dirty="0"/>
              <a:t>180.2g lmol.</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Normality (N) =  gram equivalent weight…"/>
          <p:cNvSpPr txBox="1">
            <a:spLocks noGrp="1"/>
          </p:cNvSpPr>
          <p:nvPr>
            <p:ph type="body" idx="4294967295"/>
          </p:nvPr>
        </p:nvSpPr>
        <p:spPr>
          <a:xfrm>
            <a:off x="395287" y="188912"/>
            <a:ext cx="8229601" cy="6669088"/>
          </a:xfrm>
          <a:prstGeom prst="rect">
            <a:avLst/>
          </a:prstGeom>
          <a:solidFill>
            <a:srgbClr val="FFFFFF"/>
          </a:solidFill>
        </p:spPr>
        <p:txBody>
          <a:bodyPr>
            <a:normAutofit/>
          </a:bodyPr>
          <a:lstStyle/>
          <a:p>
            <a:pPr>
              <a:lnSpc>
                <a:spcPct val="80000"/>
              </a:lnSpc>
              <a:buSzTx/>
              <a:buNone/>
              <a:defRPr sz="1800"/>
            </a:pPr>
            <a:r>
              <a:rPr dirty="0"/>
              <a:t> </a:t>
            </a:r>
          </a:p>
          <a:p>
            <a:pPr>
              <a:lnSpc>
                <a:spcPct val="80000"/>
              </a:lnSpc>
              <a:buSzTx/>
              <a:buNone/>
              <a:defRPr sz="1800"/>
            </a:pPr>
            <a:endParaRPr dirty="0"/>
          </a:p>
          <a:p>
            <a:pPr>
              <a:lnSpc>
                <a:spcPct val="80000"/>
              </a:lnSpc>
              <a:buSzTx/>
              <a:buNone/>
            </a:pPr>
            <a:r>
              <a:rPr dirty="0"/>
              <a:t> </a:t>
            </a:r>
            <a:r>
              <a:rPr b="1" dirty="0">
                <a:solidFill>
                  <a:srgbClr val="FF0000"/>
                </a:solidFill>
                <a:effectLst>
                  <a:outerShdw blurRad="12700" dist="25400" dir="2700000" rotWithShape="0">
                    <a:srgbClr val="DDDDDD"/>
                  </a:outerShdw>
                </a:effectLst>
              </a:rPr>
              <a:t>Normality </a:t>
            </a:r>
            <a:r>
              <a:rPr dirty="0">
                <a:solidFill>
                  <a:srgbClr val="FF0000"/>
                </a:solidFill>
                <a:effectLst>
                  <a:outerShdw blurRad="12700" dist="25400" dir="2700000" rotWithShape="0">
                    <a:srgbClr val="DDDDDD"/>
                  </a:outerShdw>
                </a:effectLst>
              </a:rPr>
              <a:t>(N)</a:t>
            </a:r>
            <a:r>
              <a:rPr dirty="0">
                <a:effectLst>
                  <a:outerShdw blurRad="12700" dist="25400" dir="2700000" rotWithShape="0">
                    <a:srgbClr val="DDDDDD"/>
                  </a:outerShdw>
                </a:effectLst>
              </a:rPr>
              <a:t> =  </a:t>
            </a:r>
            <a:r>
              <a:rPr u="sng" dirty="0">
                <a:effectLst>
                  <a:outerShdw blurRad="12700" dist="25400" dir="2700000" rotWithShape="0">
                    <a:srgbClr val="DDDDDD"/>
                  </a:outerShdw>
                </a:effectLst>
              </a:rPr>
              <a:t>gram equivalent weight</a:t>
            </a:r>
            <a:r>
              <a:rPr dirty="0">
                <a:effectLst>
                  <a:outerShdw blurRad="12700" dist="25400" dir="2700000" rotWithShape="0">
                    <a:srgbClr val="DDDDDD"/>
                  </a:outerShdw>
                </a:effectLst>
              </a:rPr>
              <a:t> </a:t>
            </a:r>
          </a:p>
          <a:p>
            <a:pPr>
              <a:lnSpc>
                <a:spcPct val="80000"/>
              </a:lnSpc>
              <a:buSzTx/>
              <a:buNone/>
              <a:defRPr>
                <a:effectLst>
                  <a:outerShdw blurRad="12700" dist="25400" dir="2700000" rotWithShape="0">
                    <a:srgbClr val="DDDDDD"/>
                  </a:outerShdw>
                </a:effectLst>
              </a:defRPr>
            </a:pPr>
            <a:r>
              <a:rPr dirty="0"/>
              <a:t>                                1 liter of solution</a:t>
            </a:r>
          </a:p>
          <a:p>
            <a:pPr>
              <a:lnSpc>
                <a:spcPct val="80000"/>
              </a:lnSpc>
              <a:buSzTx/>
              <a:buNone/>
              <a:defRPr>
                <a:effectLst>
                  <a:outerShdw blurRad="12700" dist="25400" dir="2700000" rotWithShape="0">
                    <a:srgbClr val="DDDDDD"/>
                  </a:outerShdw>
                </a:effectLst>
              </a:defRPr>
            </a:pPr>
            <a:endParaRPr dirty="0"/>
          </a:p>
          <a:p>
            <a:pPr>
              <a:lnSpc>
                <a:spcPct val="80000"/>
              </a:lnSpc>
              <a:buSzTx/>
              <a:buNone/>
              <a:defRPr sz="2400"/>
            </a:pPr>
            <a:endParaRPr dirty="0"/>
          </a:p>
          <a:p>
            <a:pPr>
              <a:lnSpc>
                <a:spcPct val="80000"/>
              </a:lnSpc>
              <a:buSzTx/>
              <a:buNone/>
            </a:pPr>
            <a:r>
              <a:rPr dirty="0"/>
              <a:t>          No. of equivalents solute =          g</a:t>
            </a:r>
            <a:r>
              <a:rPr u="sng" dirty="0"/>
              <a:t> </a:t>
            </a:r>
          </a:p>
          <a:p>
            <a:pPr>
              <a:lnSpc>
                <a:spcPct val="80000"/>
              </a:lnSpc>
              <a:buSzTx/>
              <a:buNone/>
            </a:pPr>
            <a:r>
              <a:rPr dirty="0"/>
              <a:t>                                                                 eq. wt.</a:t>
            </a:r>
          </a:p>
        </p:txBody>
      </p:sp>
      <p:sp>
        <p:nvSpPr>
          <p:cNvPr id="274" name="Line"/>
          <p:cNvSpPr/>
          <p:nvPr/>
        </p:nvSpPr>
        <p:spPr>
          <a:xfrm flipH="1" flipV="1">
            <a:off x="3995737" y="2636837"/>
            <a:ext cx="1800227" cy="1"/>
          </a:xfrm>
          <a:prstGeom prst="line">
            <a:avLst/>
          </a:prstGeom>
          <a:ln w="28575">
            <a:solidFill>
              <a:srgbClr val="000000"/>
            </a:solidFill>
          </a:ln>
        </p:spPr>
        <p:txBody>
          <a:bodyPr lIns="45718" tIns="45718" rIns="45718" bIns="45718"/>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73">
                                            <p:txEl>
                                              <p:pRg st="2" end="2"/>
                                            </p:txEl>
                                          </p:spTgt>
                                        </p:tgtEl>
                                        <p:attrNameLst>
                                          <p:attrName>style.visibility</p:attrName>
                                        </p:attrNameLst>
                                      </p:cBhvr>
                                      <p:to>
                                        <p:strVal val="visible"/>
                                      </p:to>
                                    </p:set>
                                    <p:anim calcmode="lin" valueType="num">
                                      <p:cBhvr>
                                        <p:cTn id="7" dur="500" fill="hold"/>
                                        <p:tgtEl>
                                          <p:spTgt spid="273">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273">
                                            <p:txEl>
                                              <p:pRg st="2" end="2"/>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1" nodeType="afterEffect">
                                  <p:stCondLst>
                                    <p:cond delay="0"/>
                                  </p:stCondLst>
                                  <p:iterate>
                                    <p:tmAbs val="0"/>
                                  </p:iterate>
                                  <p:childTnLst>
                                    <p:set>
                                      <p:cBhvr>
                                        <p:cTn id="11" fill="hold"/>
                                        <p:tgtEl>
                                          <p:spTgt spid="273">
                                            <p:txEl>
                                              <p:pRg st="3" end="3"/>
                                            </p:txEl>
                                          </p:spTgt>
                                        </p:tgtEl>
                                        <p:attrNameLst>
                                          <p:attrName>style.visibility</p:attrName>
                                        </p:attrNameLst>
                                      </p:cBhvr>
                                      <p:to>
                                        <p:strVal val="visible"/>
                                      </p:to>
                                    </p:set>
                                    <p:anim calcmode="lin" valueType="num">
                                      <p:cBhvr>
                                        <p:cTn id="12" dur="500" fill="hold"/>
                                        <p:tgtEl>
                                          <p:spTgt spid="273">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73">
                                            <p:txEl>
                                              <p:pRg st="3" end="3"/>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1" nodeType="afterEffect">
                                  <p:stCondLst>
                                    <p:cond delay="0"/>
                                  </p:stCondLst>
                                  <p:iterate>
                                    <p:tmAbs val="0"/>
                                  </p:iterate>
                                  <p:childTnLst>
                                    <p:set>
                                      <p:cBhvr>
                                        <p:cTn id="16" fill="hold"/>
                                        <p:tgtEl>
                                          <p:spTgt spid="273">
                                            <p:txEl>
                                              <p:pRg st="4" end="4"/>
                                            </p:txEl>
                                          </p:spTgt>
                                        </p:tgtEl>
                                        <p:attrNameLst>
                                          <p:attrName>style.visibility</p:attrName>
                                        </p:attrNameLst>
                                      </p:cBhvr>
                                      <p:to>
                                        <p:strVal val="visible"/>
                                      </p:to>
                                    </p:set>
                                    <p:anim calcmode="lin" valueType="num">
                                      <p:cBhvr>
                                        <p:cTn id="17" dur="500" fill="hold"/>
                                        <p:tgtEl>
                                          <p:spTgt spid="273">
                                            <p:txEl>
                                              <p:pRg st="4" end="4"/>
                                            </p:txEl>
                                          </p:spTgt>
                                        </p:tgtEl>
                                        <p:attrNameLst>
                                          <p:attrName>ppt_x</p:attrName>
                                        </p:attrNameLst>
                                      </p:cBhvr>
                                      <p:tavLst>
                                        <p:tav tm="0">
                                          <p:val>
                                            <p:strVal val="#ppt_x"/>
                                          </p:val>
                                        </p:tav>
                                        <p:tav tm="100000">
                                          <p:val>
                                            <p:strVal val="#ppt_x"/>
                                          </p:val>
                                        </p:tav>
                                      </p:tavLst>
                                    </p:anim>
                                    <p:anim calcmode="lin" valueType="num">
                                      <p:cBhvr>
                                        <p:cTn id="18" dur="500" fill="hold"/>
                                        <p:tgtEl>
                                          <p:spTgt spid="273">
                                            <p:txEl>
                                              <p:pRg st="4" end="4"/>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1" nodeType="afterEffect">
                                  <p:stCondLst>
                                    <p:cond delay="0"/>
                                  </p:stCondLst>
                                  <p:iterate>
                                    <p:tmAbs val="0"/>
                                  </p:iterate>
                                  <p:childTnLst>
                                    <p:set>
                                      <p:cBhvr>
                                        <p:cTn id="21" fill="hold"/>
                                        <p:tgtEl>
                                          <p:spTgt spid="273">
                                            <p:txEl>
                                              <p:pRg st="5" end="5"/>
                                            </p:txEl>
                                          </p:spTgt>
                                        </p:tgtEl>
                                        <p:attrNameLst>
                                          <p:attrName>style.visibility</p:attrName>
                                        </p:attrNameLst>
                                      </p:cBhvr>
                                      <p:to>
                                        <p:strVal val="visible"/>
                                      </p:to>
                                    </p:set>
                                    <p:anim calcmode="lin" valueType="num">
                                      <p:cBhvr>
                                        <p:cTn id="22" dur="500" fill="hold"/>
                                        <p:tgtEl>
                                          <p:spTgt spid="273">
                                            <p:txEl>
                                              <p:pRg st="5" end="5"/>
                                            </p:txEl>
                                          </p:spTgt>
                                        </p:tgtEl>
                                        <p:attrNameLst>
                                          <p:attrName>ppt_x</p:attrName>
                                        </p:attrNameLst>
                                      </p:cBhvr>
                                      <p:tavLst>
                                        <p:tav tm="0">
                                          <p:val>
                                            <p:strVal val="#ppt_x"/>
                                          </p:val>
                                        </p:tav>
                                        <p:tav tm="100000">
                                          <p:val>
                                            <p:strVal val="#ppt_x"/>
                                          </p:val>
                                        </p:tav>
                                      </p:tavLst>
                                    </p:anim>
                                    <p:anim calcmode="lin" valueType="num">
                                      <p:cBhvr>
                                        <p:cTn id="23" dur="500" fill="hold"/>
                                        <p:tgtEl>
                                          <p:spTgt spid="27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1" nodeType="clickEffect">
                                  <p:stCondLst>
                                    <p:cond delay="0"/>
                                  </p:stCondLst>
                                  <p:iterate>
                                    <p:tmAbs val="0"/>
                                  </p:iterate>
                                  <p:childTnLst>
                                    <p:set>
                                      <p:cBhvr>
                                        <p:cTn id="27" fill="hold"/>
                                        <p:tgtEl>
                                          <p:spTgt spid="273">
                                            <p:txEl>
                                              <p:pRg st="6" end="6"/>
                                            </p:txEl>
                                          </p:spTgt>
                                        </p:tgtEl>
                                        <p:attrNameLst>
                                          <p:attrName>style.visibility</p:attrName>
                                        </p:attrNameLst>
                                      </p:cBhvr>
                                      <p:to>
                                        <p:strVal val="visible"/>
                                      </p:to>
                                    </p:set>
                                    <p:anim calcmode="lin" valueType="num">
                                      <p:cBhvr>
                                        <p:cTn id="28" dur="500" fill="hold"/>
                                        <p:tgtEl>
                                          <p:spTgt spid="273">
                                            <p:txEl>
                                              <p:pRg st="6" end="6"/>
                                            </p:txEl>
                                          </p:spTgt>
                                        </p:tgtEl>
                                        <p:attrNameLst>
                                          <p:attrName>ppt_x</p:attrName>
                                        </p:attrNameLst>
                                      </p:cBhvr>
                                      <p:tavLst>
                                        <p:tav tm="0">
                                          <p:val>
                                            <p:strVal val="#ppt_x"/>
                                          </p:val>
                                        </p:tav>
                                        <p:tav tm="100000">
                                          <p:val>
                                            <p:strVal val="#ppt_x"/>
                                          </p:val>
                                        </p:tav>
                                      </p:tavLst>
                                    </p:anim>
                                    <p:anim calcmode="lin" valueType="num">
                                      <p:cBhvr>
                                        <p:cTn id="29" dur="500" fill="hold"/>
                                        <p:tgtEl>
                                          <p:spTgt spid="273">
                                            <p:txEl>
                                              <p:pRg st="6" end="6"/>
                                            </p:txEl>
                                          </p:spTgt>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2" presetClass="entr" presetSubtype="1" fill="hold" grpId="1" nodeType="afterEffect">
                                  <p:stCondLst>
                                    <p:cond delay="0"/>
                                  </p:stCondLst>
                                  <p:iterate>
                                    <p:tmAbs val="0"/>
                                  </p:iterate>
                                  <p:childTnLst>
                                    <p:set>
                                      <p:cBhvr>
                                        <p:cTn id="32" fill="hold"/>
                                        <p:tgtEl>
                                          <p:spTgt spid="273">
                                            <p:txEl>
                                              <p:pRg st="7" end="7"/>
                                            </p:txEl>
                                          </p:spTgt>
                                        </p:tgtEl>
                                        <p:attrNameLst>
                                          <p:attrName>style.visibility</p:attrName>
                                        </p:attrNameLst>
                                      </p:cBhvr>
                                      <p:to>
                                        <p:strVal val="visible"/>
                                      </p:to>
                                    </p:set>
                                    <p:anim calcmode="lin" valueType="num">
                                      <p:cBhvr>
                                        <p:cTn id="33" dur="500" fill="hold"/>
                                        <p:tgtEl>
                                          <p:spTgt spid="273">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273">
                                            <p:txEl>
                                              <p:pRg st="7" end="7"/>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000"/>
                            </p:stCondLst>
                            <p:childTnLst>
                              <p:par>
                                <p:cTn id="36" presetID="2" presetClass="entr" presetSubtype="4" fill="hold" grpId="2" nodeType="afterEffect">
                                  <p:stCondLst>
                                    <p:cond delay="0"/>
                                  </p:stCondLst>
                                  <p:iterate>
                                    <p:tmAbs val="0"/>
                                  </p:iterate>
                                  <p:childTnLst>
                                    <p:set>
                                      <p:cBhvr>
                                        <p:cTn id="37" fill="hold"/>
                                        <p:tgtEl>
                                          <p:spTgt spid="274"/>
                                        </p:tgtEl>
                                        <p:attrNameLst>
                                          <p:attrName>style.visibility</p:attrName>
                                        </p:attrNameLst>
                                      </p:cBhvr>
                                      <p:to>
                                        <p:strVal val="visible"/>
                                      </p:to>
                                    </p:set>
                                    <p:anim calcmode="lin" valueType="num">
                                      <p:cBhvr>
                                        <p:cTn id="38" dur="500" fill="hold"/>
                                        <p:tgtEl>
                                          <p:spTgt spid="274"/>
                                        </p:tgtEl>
                                        <p:attrNameLst>
                                          <p:attrName>ppt_x</p:attrName>
                                        </p:attrNameLst>
                                      </p:cBhvr>
                                      <p:tavLst>
                                        <p:tav tm="0">
                                          <p:val>
                                            <p:strVal val="#ppt_x"/>
                                          </p:val>
                                        </p:tav>
                                        <p:tav tm="100000">
                                          <p:val>
                                            <p:strVal val="#ppt_x"/>
                                          </p:val>
                                        </p:tav>
                                      </p:tavLst>
                                    </p:anim>
                                    <p:anim calcmode="lin" valueType="num">
                                      <p:cBhvr>
                                        <p:cTn id="39"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1" build="p" bldLvl="5" animBg="1" advAuto="0"/>
      <p:bldP spid="274"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Disadvantages of using molarity and normality   :…"/>
          <p:cNvSpPr txBox="1">
            <a:spLocks noGrp="1"/>
          </p:cNvSpPr>
          <p:nvPr>
            <p:ph type="body" idx="4294967295"/>
          </p:nvPr>
        </p:nvSpPr>
        <p:spPr>
          <a:xfrm>
            <a:off x="457200" y="0"/>
            <a:ext cx="8229600" cy="6669088"/>
          </a:xfrm>
          <a:prstGeom prst="rect">
            <a:avLst/>
          </a:prstGeom>
        </p:spPr>
        <p:txBody>
          <a:bodyPr>
            <a:normAutofit/>
          </a:bodyPr>
          <a:lstStyle/>
          <a:p>
            <a:pPr algn="just">
              <a:lnSpc>
                <a:spcPct val="150000"/>
              </a:lnSpc>
              <a:buSzTx/>
              <a:buNone/>
              <a:defRPr sz="2600" b="1"/>
            </a:pPr>
            <a:r>
              <a:rPr sz="2400" dirty="0">
                <a:solidFill>
                  <a:srgbClr val="FF0000"/>
                </a:solidFill>
              </a:rPr>
              <a:t>Disadvantages of using molarity and normality   :</a:t>
            </a:r>
          </a:p>
          <a:p>
            <a:pPr algn="just">
              <a:lnSpc>
                <a:spcPct val="150000"/>
              </a:lnSpc>
              <a:buSzTx/>
              <a:buNone/>
              <a:defRPr sz="2800"/>
            </a:pPr>
            <a:r>
              <a:rPr sz="2400" dirty="0"/>
              <a:t>1. Its value change with temp. because of the</a:t>
            </a:r>
            <a:r>
              <a:rPr lang="en-US" sz="2400" dirty="0"/>
              <a:t> </a:t>
            </a:r>
            <a:r>
              <a:rPr sz="2400" dirty="0"/>
              <a:t>expansion and contraction of liquid by temp, so should not be used when one wishes to study</a:t>
            </a:r>
            <a:r>
              <a:rPr lang="en-US" sz="2400" dirty="0"/>
              <a:t> </a:t>
            </a:r>
            <a:r>
              <a:rPr sz="2400" dirty="0"/>
              <a:t>the properties of substance at different temp.</a:t>
            </a:r>
          </a:p>
          <a:p>
            <a:pPr algn="just">
              <a:lnSpc>
                <a:spcPct val="150000"/>
              </a:lnSpc>
              <a:buSzTx/>
              <a:buNone/>
              <a:defRPr sz="2800"/>
            </a:pPr>
            <a:endParaRPr sz="2400" dirty="0"/>
          </a:p>
          <a:p>
            <a:pPr algn="just">
              <a:lnSpc>
                <a:spcPct val="150000"/>
              </a:lnSpc>
              <a:buSzTx/>
              <a:buNone/>
              <a:defRPr sz="2800"/>
            </a:pPr>
            <a:r>
              <a:rPr sz="2400" dirty="0"/>
              <a:t>  2. Another difficulty in the use of molarity and</a:t>
            </a:r>
            <a:r>
              <a:rPr lang="en-US" sz="2400" dirty="0"/>
              <a:t> </a:t>
            </a:r>
            <a:r>
              <a:rPr sz="2400" dirty="0"/>
              <a:t>normality for the study of vapor pressure and</a:t>
            </a:r>
            <a:r>
              <a:rPr lang="en-US" sz="2400" dirty="0"/>
              <a:t> </a:t>
            </a:r>
            <a:r>
              <a:rPr sz="2400" dirty="0"/>
              <a:t>osmotic pressure which related to the</a:t>
            </a:r>
            <a:r>
              <a:rPr lang="en-US" sz="2400" dirty="0"/>
              <a:t> </a:t>
            </a:r>
            <a:r>
              <a:rPr sz="2400" dirty="0"/>
              <a:t>solvents.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76"/>
                                        </p:tgtEl>
                                        <p:attrNameLst>
                                          <p:attrName>style.visibility</p:attrName>
                                        </p:attrNameLst>
                                      </p:cBhvr>
                                      <p:to>
                                        <p:strVal val="visible"/>
                                      </p:to>
                                    </p:set>
                                    <p:anim calcmode="lin" valueType="num">
                                      <p:cBhvr>
                                        <p:cTn id="7" dur="500" fill="hold"/>
                                        <p:tgtEl>
                                          <p:spTgt spid="276"/>
                                        </p:tgtEl>
                                        <p:attrNameLst>
                                          <p:attrName>ppt_x</p:attrName>
                                        </p:attrNameLst>
                                      </p:cBhvr>
                                      <p:tavLst>
                                        <p:tav tm="0">
                                          <p:val>
                                            <p:strVal val="0-#ppt_w/2"/>
                                          </p:val>
                                        </p:tav>
                                        <p:tav tm="100000">
                                          <p:val>
                                            <p:strVal val="#ppt_x"/>
                                          </p:val>
                                        </p:tav>
                                      </p:tavLst>
                                    </p:anim>
                                    <p:anim calcmode="lin" valueType="num">
                                      <p:cBhvr>
                                        <p:cTn id="8" dur="500" fill="hold"/>
                                        <p:tgtEl>
                                          <p:spTgt spid="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1"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Group"/>
          <p:cNvGrpSpPr/>
          <p:nvPr/>
        </p:nvGrpSpPr>
        <p:grpSpPr>
          <a:xfrm>
            <a:off x="2627311" y="1916111"/>
            <a:ext cx="3844927" cy="1082039"/>
            <a:chOff x="0" y="0"/>
            <a:chExt cx="3844925" cy="1082038"/>
          </a:xfrm>
        </p:grpSpPr>
        <p:grpSp>
          <p:nvGrpSpPr>
            <p:cNvPr id="280" name="Group"/>
            <p:cNvGrpSpPr/>
            <p:nvPr/>
          </p:nvGrpSpPr>
          <p:grpSpPr>
            <a:xfrm>
              <a:off x="873125" y="-1"/>
              <a:ext cx="2971801" cy="1082039"/>
              <a:chOff x="0" y="0"/>
              <a:chExt cx="2971800" cy="1082038"/>
            </a:xfrm>
          </p:grpSpPr>
          <p:sp>
            <p:nvSpPr>
              <p:cNvPr id="278" name="mol of solute…"/>
              <p:cNvSpPr txBox="1"/>
              <p:nvPr/>
            </p:nvSpPr>
            <p:spPr>
              <a:xfrm>
                <a:off x="339447" y="-1"/>
                <a:ext cx="2364342" cy="10820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defTabSz="685800">
                  <a:defRPr sz="3200">
                    <a:solidFill>
                      <a:srgbClr val="C82E32"/>
                    </a:solidFill>
                    <a:latin typeface="Calibri"/>
                    <a:ea typeface="Calibri"/>
                    <a:cs typeface="Calibri"/>
                    <a:sym typeface="Calibri"/>
                  </a:defRPr>
                </a:pPr>
                <a:r>
                  <a:t>mol of solute</a:t>
                </a:r>
              </a:p>
              <a:p>
                <a:pPr algn="ctr" defTabSz="685800">
                  <a:defRPr sz="3200">
                    <a:solidFill>
                      <a:srgbClr val="C82E32"/>
                    </a:solidFill>
                    <a:latin typeface="Calibri"/>
                    <a:ea typeface="Calibri"/>
                    <a:cs typeface="Calibri"/>
                    <a:sym typeface="Calibri"/>
                  </a:defRPr>
                </a:pPr>
                <a:r>
                  <a:t>kg of solvent</a:t>
                </a:r>
              </a:p>
            </p:txBody>
          </p:sp>
          <p:sp>
            <p:nvSpPr>
              <p:cNvPr id="279" name="Line"/>
              <p:cNvSpPr/>
              <p:nvPr/>
            </p:nvSpPr>
            <p:spPr>
              <a:xfrm>
                <a:off x="-1" y="546101"/>
                <a:ext cx="2971801" cy="1"/>
              </a:xfrm>
              <a:prstGeom prst="line">
                <a:avLst/>
              </a:prstGeom>
              <a:noFill/>
              <a:ln w="31750" cap="flat">
                <a:solidFill>
                  <a:srgbClr val="C82E32"/>
                </a:solidFill>
                <a:prstDash val="solid"/>
                <a:round/>
              </a:ln>
              <a:effectLst/>
            </p:spPr>
            <p:txBody>
              <a:bodyPr wrap="square" lIns="45718" tIns="45718" rIns="45718" bIns="45718" numCol="1" anchor="t">
                <a:noAutofit/>
              </a:bodyPr>
              <a:lstStyle/>
              <a:p>
                <a:endParaRPr/>
              </a:p>
            </p:txBody>
          </p:sp>
        </p:grpSp>
        <p:sp>
          <p:nvSpPr>
            <p:cNvPr id="281" name="m ="/>
            <p:cNvSpPr txBox="1"/>
            <p:nvPr/>
          </p:nvSpPr>
          <p:spPr>
            <a:xfrm>
              <a:off x="0" y="254000"/>
              <a:ext cx="719890" cy="5867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defTabSz="685800">
                <a:defRPr sz="3200" i="1">
                  <a:solidFill>
                    <a:srgbClr val="C82E32"/>
                  </a:solidFill>
                  <a:latin typeface="Calibri"/>
                  <a:ea typeface="Calibri"/>
                  <a:cs typeface="Calibri"/>
                  <a:sym typeface="Calibri"/>
                </a:defRPr>
              </a:pPr>
              <a:r>
                <a:t>m</a:t>
              </a:r>
              <a:r>
                <a:rPr i="0"/>
                <a:t> =</a:t>
              </a:r>
            </a:p>
          </p:txBody>
        </p:sp>
      </p:grpSp>
      <p:sp>
        <p:nvSpPr>
          <p:cNvPr id="283" name="Molality (m)"/>
          <p:cNvSpPr txBox="1">
            <a:spLocks noGrp="1"/>
          </p:cNvSpPr>
          <p:nvPr>
            <p:ph type="title" idx="4294967295"/>
          </p:nvPr>
        </p:nvSpPr>
        <p:spPr>
          <a:xfrm>
            <a:off x="628650" y="365125"/>
            <a:ext cx="7886700" cy="1325563"/>
          </a:xfrm>
          <a:prstGeom prst="rect">
            <a:avLst/>
          </a:prstGeom>
        </p:spPr>
        <p:txBody>
          <a:bodyPr>
            <a:normAutofit/>
          </a:bodyPr>
          <a:lstStyle/>
          <a:p>
            <a:r>
              <a:rPr dirty="0">
                <a:solidFill>
                  <a:srgbClr val="FF0000"/>
                </a:solidFill>
              </a:rPr>
              <a:t>Molality (m)</a:t>
            </a:r>
          </a:p>
        </p:txBody>
      </p:sp>
      <p:sp>
        <p:nvSpPr>
          <p:cNvPr id="284" name="Because neither moles nor mass change with temperature, molality (unlike molarity) is not temperature dependent."/>
          <p:cNvSpPr txBox="1">
            <a:spLocks noGrp="1"/>
          </p:cNvSpPr>
          <p:nvPr>
            <p:ph type="body" sz="half" idx="4294967295"/>
          </p:nvPr>
        </p:nvSpPr>
        <p:spPr>
          <a:xfrm>
            <a:off x="457200" y="3613150"/>
            <a:ext cx="8229600" cy="2517775"/>
          </a:xfrm>
          <a:prstGeom prst="rect">
            <a:avLst/>
          </a:prstGeom>
        </p:spPr>
        <p:txBody>
          <a:bodyPr>
            <a:normAutofit/>
          </a:bodyPr>
          <a:lstStyle/>
          <a:p>
            <a:pPr>
              <a:lnSpc>
                <a:spcPct val="200000"/>
              </a:lnSpc>
              <a:buSzTx/>
            </a:pPr>
            <a:r>
              <a:rPr sz="2400" dirty="0"/>
              <a:t>	Because neither moles nor mass change with temperature, molality (unlike molarity) is </a:t>
            </a:r>
            <a:r>
              <a:rPr sz="2400" i="1" dirty="0"/>
              <a:t>not</a:t>
            </a:r>
            <a:r>
              <a:rPr sz="2400" dirty="0"/>
              <a:t> temperature dependent.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4">
                                            <p:bg/>
                                          </p:spTgt>
                                        </p:tgtEl>
                                        <p:attrNameLst>
                                          <p:attrName>style.visibility</p:attrName>
                                        </p:attrNameLst>
                                      </p:cBhvr>
                                      <p:to>
                                        <p:strVal val="visible"/>
                                      </p:to>
                                    </p:set>
                                    <p:animEffect transition="in" filter="dissolve">
                                      <p:cBhvr>
                                        <p:cTn id="7" dur="2000"/>
                                        <p:tgtEl>
                                          <p:spTgt spid="284">
                                            <p:bg/>
                                          </p:spTgt>
                                        </p:tgtEl>
                                      </p:cBhvr>
                                    </p:animEffect>
                                  </p:childTnLst>
                                </p:cTn>
                              </p:par>
                              <p:par>
                                <p:cTn id="8" presetID="9" presetClass="entr" presetSubtype="0" fill="hold" grpId="1" nodeType="withEffect">
                                  <p:stCondLst>
                                    <p:cond delay="0"/>
                                  </p:stCondLst>
                                  <p:iterate>
                                    <p:tmAbs val="0"/>
                                  </p:iterate>
                                  <p:childTnLst>
                                    <p:set>
                                      <p:cBhvr>
                                        <p:cTn id="9" fill="hold"/>
                                        <p:tgtEl>
                                          <p:spTgt spid="284">
                                            <p:txEl>
                                              <p:pRg st="0" end="0"/>
                                            </p:txEl>
                                          </p:spTgt>
                                        </p:tgtEl>
                                        <p:attrNameLst>
                                          <p:attrName>style.visibility</p:attrName>
                                        </p:attrNameLst>
                                      </p:cBhvr>
                                      <p:to>
                                        <p:strVal val="visible"/>
                                      </p:to>
                                    </p:set>
                                    <p:animEffect transition="in" filter="dissolve">
                                      <p:cBhvr>
                                        <p:cTn id="10" dur="2000"/>
                                        <p:tgtEl>
                                          <p:spTgt spid="2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1" build="p"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hanging Molarity to Molality"/>
          <p:cNvSpPr txBox="1">
            <a:spLocks noGrp="1"/>
          </p:cNvSpPr>
          <p:nvPr>
            <p:ph type="title" idx="4294967295"/>
          </p:nvPr>
        </p:nvSpPr>
        <p:spPr>
          <a:xfrm>
            <a:off x="457200" y="-242888"/>
            <a:ext cx="8229600" cy="1139826"/>
          </a:xfrm>
          <a:prstGeom prst="rect">
            <a:avLst/>
          </a:prstGeom>
        </p:spPr>
        <p:txBody>
          <a:bodyPr>
            <a:normAutofit/>
          </a:bodyPr>
          <a:lstStyle>
            <a:lvl1pPr>
              <a:defRPr sz="2800"/>
            </a:lvl1pPr>
          </a:lstStyle>
          <a:p>
            <a:r>
              <a:t>Changing Molarity to Molality</a:t>
            </a:r>
          </a:p>
        </p:txBody>
      </p:sp>
      <p:pic>
        <p:nvPicPr>
          <p:cNvPr id="287" name="13_19" descr="13_19"/>
          <p:cNvPicPr>
            <a:picLocks noChangeAspect="1"/>
          </p:cNvPicPr>
          <p:nvPr/>
        </p:nvPicPr>
        <p:blipFill>
          <a:blip r:embed="rId2"/>
          <a:stretch>
            <a:fillRect/>
          </a:stretch>
        </p:blipFill>
        <p:spPr>
          <a:xfrm>
            <a:off x="841375" y="1812925"/>
            <a:ext cx="7475539" cy="4352925"/>
          </a:xfrm>
          <a:prstGeom prst="rect">
            <a:avLst/>
          </a:prstGeom>
          <a:ln w="12700">
            <a:miter lim="400000"/>
          </a:ln>
        </p:spPr>
      </p:pic>
      <p:sp>
        <p:nvSpPr>
          <p:cNvPr id="288" name="If we know the density of the solution, we can calculate the molality from the molarity, and vice versa."/>
          <p:cNvSpPr txBox="1">
            <a:spLocks noGrp="1"/>
          </p:cNvSpPr>
          <p:nvPr>
            <p:ph type="body" sz="half" idx="4294967295"/>
          </p:nvPr>
        </p:nvSpPr>
        <p:spPr>
          <a:xfrm>
            <a:off x="539749" y="692150"/>
            <a:ext cx="7993065" cy="1584325"/>
          </a:xfrm>
          <a:prstGeom prst="rect">
            <a:avLst/>
          </a:prstGeom>
        </p:spPr>
        <p:txBody>
          <a:bodyPr>
            <a:normAutofit/>
          </a:bodyPr>
          <a:lstStyle>
            <a:lvl1pPr>
              <a:lnSpc>
                <a:spcPct val="150000"/>
              </a:lnSpc>
              <a:buSzTx/>
              <a:buNone/>
              <a:defRPr sz="2400"/>
            </a:lvl1pPr>
          </a:lstStyle>
          <a:p>
            <a:r>
              <a:rPr dirty="0"/>
              <a:t>	If we know the density of the solution, we can calculate the molality from the molarity, and vice versa.</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Example on the difference between molal and molar solution .…"/>
          <p:cNvSpPr txBox="1">
            <a:spLocks noGrp="1"/>
          </p:cNvSpPr>
          <p:nvPr>
            <p:ph type="body" idx="4294967295"/>
          </p:nvPr>
        </p:nvSpPr>
        <p:spPr>
          <a:xfrm>
            <a:off x="100587" y="0"/>
            <a:ext cx="9043413" cy="6669088"/>
          </a:xfrm>
          <a:prstGeom prst="rect">
            <a:avLst/>
          </a:prstGeom>
        </p:spPr>
        <p:txBody>
          <a:bodyPr>
            <a:normAutofit/>
          </a:bodyPr>
          <a:lstStyle/>
          <a:p>
            <a:pPr algn="just">
              <a:lnSpc>
                <a:spcPct val="200000"/>
              </a:lnSpc>
              <a:buSzTx/>
              <a:buNone/>
            </a:pPr>
            <a:r>
              <a:rPr sz="2400" dirty="0"/>
              <a:t>Example on the difference between molal and molar solution .</a:t>
            </a:r>
          </a:p>
          <a:p>
            <a:pPr algn="just">
              <a:lnSpc>
                <a:spcPct val="200000"/>
              </a:lnSpc>
              <a:buSzTx/>
              <a:buNone/>
            </a:pPr>
            <a:r>
              <a:rPr sz="2400" dirty="0"/>
              <a:t> if another solute containing neither sodium or chloride ions is added to a certain volume of one molal solution of sod.cl. The solution remain one molal in sodium and chloride although the total volume and the weight of the solution increase while molarity decreased because of increase in the volume of the solution.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0"/>
                                        </p:tgtEl>
                                        <p:attrNameLst>
                                          <p:attrName>style.visibility</p:attrName>
                                        </p:attrNameLst>
                                      </p:cBhvr>
                                      <p:to>
                                        <p:strVal val="visible"/>
                                      </p:to>
                                    </p:set>
                                    <p:animEffect transition="in" filter="dissolve">
                                      <p:cBhvr>
                                        <p:cTn id="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 name="Group"/>
          <p:cNvGrpSpPr/>
          <p:nvPr/>
        </p:nvGrpSpPr>
        <p:grpSpPr>
          <a:xfrm>
            <a:off x="2094610" y="1557334"/>
            <a:ext cx="4855466" cy="830993"/>
            <a:chOff x="402336" y="-2"/>
            <a:chExt cx="4855465" cy="830992"/>
          </a:xfrm>
        </p:grpSpPr>
        <p:grpSp>
          <p:nvGrpSpPr>
            <p:cNvPr id="294" name="Group"/>
            <p:cNvGrpSpPr/>
            <p:nvPr/>
          </p:nvGrpSpPr>
          <p:grpSpPr>
            <a:xfrm>
              <a:off x="1142999" y="-2"/>
              <a:ext cx="4114802" cy="830992"/>
              <a:chOff x="-1" y="-1"/>
              <a:chExt cx="4114801" cy="830991"/>
            </a:xfrm>
          </p:grpSpPr>
          <p:sp>
            <p:nvSpPr>
              <p:cNvPr id="292" name="moles of A…"/>
              <p:cNvSpPr txBox="1"/>
              <p:nvPr/>
            </p:nvSpPr>
            <p:spPr>
              <a:xfrm>
                <a:off x="614894" y="-1"/>
                <a:ext cx="2885009" cy="8309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defTabSz="685800">
                  <a:defRPr sz="3200">
                    <a:latin typeface="Calibri"/>
                    <a:ea typeface="Calibri"/>
                    <a:cs typeface="Calibri"/>
                    <a:sym typeface="Calibri"/>
                  </a:defRPr>
                </a:pPr>
                <a:r>
                  <a:rPr sz="2400" dirty="0"/>
                  <a:t>moles of A</a:t>
                </a:r>
              </a:p>
              <a:p>
                <a:pPr algn="ctr" defTabSz="685800">
                  <a:defRPr sz="3200">
                    <a:latin typeface="Calibri"/>
                    <a:ea typeface="Calibri"/>
                    <a:cs typeface="Calibri"/>
                    <a:sym typeface="Calibri"/>
                  </a:defRPr>
                </a:pPr>
                <a:r>
                  <a:rPr sz="2400" dirty="0"/>
                  <a:t>total moles in solution</a:t>
                </a:r>
              </a:p>
            </p:txBody>
          </p:sp>
          <p:sp>
            <p:nvSpPr>
              <p:cNvPr id="293" name="Line"/>
              <p:cNvSpPr/>
              <p:nvPr/>
            </p:nvSpPr>
            <p:spPr>
              <a:xfrm>
                <a:off x="-1" y="470651"/>
                <a:ext cx="4114801" cy="1"/>
              </a:xfrm>
              <a:prstGeom prst="line">
                <a:avLst/>
              </a:prstGeom>
              <a:noFill/>
              <a:ln w="31750" cap="flat">
                <a:solidFill>
                  <a:srgbClr val="C82E32"/>
                </a:solidFill>
                <a:prstDash val="solid"/>
                <a:round/>
              </a:ln>
              <a:effectLst/>
            </p:spPr>
            <p:txBody>
              <a:bodyPr wrap="square" lIns="45718" tIns="45718" rIns="45718" bIns="45718" numCol="1" anchor="t">
                <a:noAutofit/>
              </a:bodyPr>
              <a:lstStyle/>
              <a:p>
                <a:endParaRPr/>
              </a:p>
            </p:txBody>
          </p:sp>
        </p:grpSp>
        <p:sp>
          <p:nvSpPr>
            <p:cNvPr id="295" name="XA ="/>
            <p:cNvSpPr txBox="1"/>
            <p:nvPr/>
          </p:nvSpPr>
          <p:spPr>
            <a:xfrm>
              <a:off x="402336" y="216275"/>
              <a:ext cx="619341" cy="461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defTabSz="685800">
                <a:defRPr sz="3200" i="1">
                  <a:latin typeface="Calibri"/>
                  <a:ea typeface="Calibri"/>
                  <a:cs typeface="Calibri"/>
                  <a:sym typeface="Calibri"/>
                </a:defRPr>
              </a:pPr>
              <a:r>
                <a:rPr sz="2400" dirty="0"/>
                <a:t>X</a:t>
              </a:r>
              <a:r>
                <a:rPr sz="2400" i="0" baseline="-25000" dirty="0"/>
                <a:t>A</a:t>
              </a:r>
              <a:r>
                <a:rPr sz="2400" i="0" dirty="0"/>
                <a:t> =</a:t>
              </a:r>
            </a:p>
          </p:txBody>
        </p:sp>
      </p:grpSp>
      <p:sp>
        <p:nvSpPr>
          <p:cNvPr id="297" name="Mole Fraction (X)"/>
          <p:cNvSpPr txBox="1">
            <a:spLocks noGrp="1"/>
          </p:cNvSpPr>
          <p:nvPr>
            <p:ph type="title" idx="4294967295"/>
          </p:nvPr>
        </p:nvSpPr>
        <p:spPr>
          <a:xfrm>
            <a:off x="628650" y="365125"/>
            <a:ext cx="7886700" cy="1325563"/>
          </a:xfrm>
          <a:prstGeom prst="rect">
            <a:avLst/>
          </a:prstGeom>
        </p:spPr>
        <p:txBody>
          <a:bodyPr>
            <a:normAutofit/>
          </a:bodyPr>
          <a:lstStyle/>
          <a:p>
            <a:r>
              <a:rPr sz="2800" dirty="0">
                <a:solidFill>
                  <a:srgbClr val="FF0000"/>
                </a:solidFill>
              </a:rPr>
              <a:t>Mole Fraction (X)</a:t>
            </a:r>
          </a:p>
        </p:txBody>
      </p:sp>
      <p:sp>
        <p:nvSpPr>
          <p:cNvPr id="298" name="In some applications, one needs the mole fraction of solvent, not solute—make sure you find the quantity you need!"/>
          <p:cNvSpPr txBox="1">
            <a:spLocks noGrp="1"/>
          </p:cNvSpPr>
          <p:nvPr>
            <p:ph type="body" sz="half" idx="4294967295"/>
          </p:nvPr>
        </p:nvSpPr>
        <p:spPr>
          <a:xfrm>
            <a:off x="457200" y="4079875"/>
            <a:ext cx="8229600" cy="2517775"/>
          </a:xfrm>
          <a:prstGeom prst="rect">
            <a:avLst/>
          </a:prstGeom>
        </p:spPr>
        <p:txBody>
          <a:bodyPr>
            <a:normAutofit/>
          </a:bodyPr>
          <a:lstStyle/>
          <a:p>
            <a:pPr>
              <a:lnSpc>
                <a:spcPct val="150000"/>
              </a:lnSpc>
              <a:buSzTx/>
            </a:pPr>
            <a:r>
              <a:rPr sz="2400" dirty="0"/>
              <a:t>In some applications, one needs the mole fraction of </a:t>
            </a:r>
            <a:r>
              <a:rPr sz="2400" i="1" dirty="0"/>
              <a:t>solvent</a:t>
            </a:r>
            <a:r>
              <a:rPr sz="2400" dirty="0"/>
              <a:t>, not solute—make sure you find the quantity you need!</a:t>
            </a:r>
          </a:p>
        </p:txBody>
      </p:sp>
      <p:pic>
        <p:nvPicPr>
          <p:cNvPr id="299" name="image.png" descr="image.png"/>
          <p:cNvPicPr>
            <a:picLocks noChangeAspect="1"/>
          </p:cNvPicPr>
          <p:nvPr/>
        </p:nvPicPr>
        <p:blipFill>
          <a:blip r:embed="rId2"/>
          <a:stretch>
            <a:fillRect/>
          </a:stretch>
        </p:blipFill>
        <p:spPr>
          <a:xfrm>
            <a:off x="990600" y="2895600"/>
            <a:ext cx="7213600" cy="6604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8">
                                            <p:bg/>
                                          </p:spTgt>
                                        </p:tgtEl>
                                        <p:attrNameLst>
                                          <p:attrName>style.visibility</p:attrName>
                                        </p:attrNameLst>
                                      </p:cBhvr>
                                      <p:to>
                                        <p:strVal val="visible"/>
                                      </p:to>
                                    </p:set>
                                    <p:animEffect transition="in" filter="dissolve">
                                      <p:cBhvr>
                                        <p:cTn id="7" dur="2000"/>
                                        <p:tgtEl>
                                          <p:spTgt spid="298">
                                            <p:bg/>
                                          </p:spTgt>
                                        </p:tgtEl>
                                      </p:cBhvr>
                                    </p:animEffect>
                                  </p:childTnLst>
                                </p:cTn>
                              </p:par>
                              <p:par>
                                <p:cTn id="8" presetID="9" presetClass="entr" presetSubtype="0" fill="hold" grpId="1" nodeType="withEffect">
                                  <p:stCondLst>
                                    <p:cond delay="0"/>
                                  </p:stCondLst>
                                  <p:iterate>
                                    <p:tmAbs val="0"/>
                                  </p:iterate>
                                  <p:childTnLst>
                                    <p:set>
                                      <p:cBhvr>
                                        <p:cTn id="9" fill="hold"/>
                                        <p:tgtEl>
                                          <p:spTgt spid="298">
                                            <p:txEl>
                                              <p:pRg st="0" end="0"/>
                                            </p:txEl>
                                          </p:spTgt>
                                        </p:tgtEl>
                                        <p:attrNameLst>
                                          <p:attrName>style.visibility</p:attrName>
                                        </p:attrNameLst>
                                      </p:cBhvr>
                                      <p:to>
                                        <p:strVal val="visible"/>
                                      </p:to>
                                    </p:set>
                                    <p:animEffect transition="in" filter="dissolve">
                                      <p:cBhvr>
                                        <p:cTn id="10" dur="2000"/>
                                        <p:tgtEl>
                                          <p:spTgt spid="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1" build="p"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Mole percent : is the no. of moles of one constituent in 100 moles of solution…"/>
          <p:cNvSpPr txBox="1">
            <a:spLocks noGrp="1"/>
          </p:cNvSpPr>
          <p:nvPr>
            <p:ph type="body" idx="4294967295"/>
          </p:nvPr>
        </p:nvSpPr>
        <p:spPr>
          <a:xfrm>
            <a:off x="457200" y="404811"/>
            <a:ext cx="8229600" cy="6192840"/>
          </a:xfrm>
          <a:prstGeom prst="rect">
            <a:avLst/>
          </a:prstGeom>
        </p:spPr>
        <p:txBody>
          <a:bodyPr>
            <a:normAutofit/>
          </a:bodyPr>
          <a:lstStyle/>
          <a:p>
            <a:pPr>
              <a:buSzTx/>
              <a:buNone/>
            </a:pPr>
            <a:r>
              <a:rPr sz="2400" dirty="0"/>
              <a:t>   </a:t>
            </a:r>
            <a:r>
              <a:rPr sz="2400" dirty="0">
                <a:solidFill>
                  <a:srgbClr val="FF0000"/>
                </a:solidFill>
              </a:rPr>
              <a:t>Mole percent : </a:t>
            </a:r>
            <a:r>
              <a:rPr sz="2400" dirty="0"/>
              <a:t>is the no. of moles of one constituent in 100 moles of solution</a:t>
            </a:r>
          </a:p>
          <a:p>
            <a:pPr>
              <a:buSzTx/>
              <a:buNone/>
            </a:pPr>
            <a:r>
              <a:rPr sz="2400" dirty="0"/>
              <a:t>    </a:t>
            </a:r>
          </a:p>
          <a:p>
            <a:pPr>
              <a:buSzTx/>
              <a:buNone/>
            </a:pPr>
            <a:r>
              <a:rPr sz="2400" dirty="0">
                <a:solidFill>
                  <a:srgbClr val="FF0000"/>
                </a:solidFill>
              </a:rPr>
              <a:t>   </a:t>
            </a:r>
            <a:r>
              <a:rPr sz="2400" b="1" dirty="0">
                <a:solidFill>
                  <a:srgbClr val="FF0000"/>
                </a:solidFill>
              </a:rPr>
              <a:t>mole percent = mole fraction x 100</a:t>
            </a:r>
          </a:p>
          <a:p>
            <a:pPr>
              <a:buSzTx/>
              <a:buNone/>
            </a:pPr>
            <a:r>
              <a:rPr sz="2400" dirty="0">
                <a:solidFill>
                  <a:srgbClr val="FF0000"/>
                </a:solidFill>
              </a:rPr>
              <a:t>Example : </a:t>
            </a:r>
            <a:r>
              <a:rPr sz="2400" dirty="0"/>
              <a:t>solution contain </a:t>
            </a:r>
          </a:p>
          <a:p>
            <a:pPr>
              <a:buSzTx/>
              <a:buNone/>
            </a:pPr>
            <a:r>
              <a:rPr sz="2400" dirty="0"/>
              <a:t>                 0.01 mole of solute</a:t>
            </a:r>
          </a:p>
          <a:p>
            <a:pPr>
              <a:buSzTx/>
              <a:buNone/>
            </a:pPr>
            <a:r>
              <a:rPr sz="2400" dirty="0"/>
              <a:t>                 0.04 mole of solvent</a:t>
            </a:r>
          </a:p>
          <a:p>
            <a:pPr>
              <a:buSzTx/>
              <a:buNone/>
            </a:pPr>
            <a:r>
              <a:rPr sz="2400" dirty="0"/>
              <a:t>   calculate the mole percent of the two constituent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301">
                                            <p:bg/>
                                          </p:spTgt>
                                        </p:tgtEl>
                                        <p:attrNameLst>
                                          <p:attrName>style.visibility</p:attrName>
                                        </p:attrNameLst>
                                      </p:cBhvr>
                                      <p:to>
                                        <p:strVal val="visible"/>
                                      </p:to>
                                    </p:set>
                                    <p:animEffect transition="in" filter="box(out)">
                                      <p:cBhvr>
                                        <p:cTn id="7" dur="2000"/>
                                        <p:tgtEl>
                                          <p:spTgt spid="301">
                                            <p:bg/>
                                          </p:spTgt>
                                        </p:tgtEl>
                                      </p:cBhvr>
                                    </p:animEffect>
                                  </p:childTnLst>
                                </p:cTn>
                              </p:par>
                              <p:par>
                                <p:cTn id="8" presetID="4" presetClass="entr" presetSubtype="32" fill="hold" grpId="1" nodeType="withEffect">
                                  <p:stCondLst>
                                    <p:cond delay="0"/>
                                  </p:stCondLst>
                                  <p:iterate>
                                    <p:tmAbs val="0"/>
                                  </p:iterate>
                                  <p:childTnLst>
                                    <p:set>
                                      <p:cBhvr>
                                        <p:cTn id="9" fill="hold"/>
                                        <p:tgtEl>
                                          <p:spTgt spid="301">
                                            <p:txEl>
                                              <p:pRg st="0" end="0"/>
                                            </p:txEl>
                                          </p:spTgt>
                                        </p:tgtEl>
                                        <p:attrNameLst>
                                          <p:attrName>style.visibility</p:attrName>
                                        </p:attrNameLst>
                                      </p:cBhvr>
                                      <p:to>
                                        <p:strVal val="visible"/>
                                      </p:to>
                                    </p:set>
                                    <p:animEffect transition="in" filter="box(out)">
                                      <p:cBhvr>
                                        <p:cTn id="10" dur="2000"/>
                                        <p:tgtEl>
                                          <p:spTgt spid="301">
                                            <p:txEl>
                                              <p:pRg st="0" end="0"/>
                                            </p:txEl>
                                          </p:spTgt>
                                        </p:tgtEl>
                                      </p:cBhvr>
                                    </p:animEffect>
                                  </p:childTnLst>
                                </p:cTn>
                              </p:par>
                            </p:childTnLst>
                          </p:cTn>
                        </p:par>
                        <p:par>
                          <p:cTn id="11" fill="hold">
                            <p:stCondLst>
                              <p:cond delay="2000"/>
                            </p:stCondLst>
                            <p:childTnLst>
                              <p:par>
                                <p:cTn id="12" presetID="4" presetClass="entr" presetSubtype="32" fill="hold" grpId="1" nodeType="afterEffect">
                                  <p:stCondLst>
                                    <p:cond delay="0"/>
                                  </p:stCondLst>
                                  <p:iterate>
                                    <p:tmAbs val="0"/>
                                  </p:iterate>
                                  <p:childTnLst>
                                    <p:set>
                                      <p:cBhvr>
                                        <p:cTn id="13" fill="hold"/>
                                        <p:tgtEl>
                                          <p:spTgt spid="301">
                                            <p:txEl>
                                              <p:pRg st="1" end="1"/>
                                            </p:txEl>
                                          </p:spTgt>
                                        </p:tgtEl>
                                        <p:attrNameLst>
                                          <p:attrName>style.visibility</p:attrName>
                                        </p:attrNameLst>
                                      </p:cBhvr>
                                      <p:to>
                                        <p:strVal val="visible"/>
                                      </p:to>
                                    </p:set>
                                    <p:animEffect transition="in" filter="box(out)">
                                      <p:cBhvr>
                                        <p:cTn id="14" dur="2000"/>
                                        <p:tgtEl>
                                          <p:spTgt spid="301">
                                            <p:txEl>
                                              <p:pRg st="1" end="1"/>
                                            </p:txEl>
                                          </p:spTgt>
                                        </p:tgtEl>
                                      </p:cBhvr>
                                    </p:animEffect>
                                  </p:childTnLst>
                                </p:cTn>
                              </p:par>
                            </p:childTnLst>
                          </p:cTn>
                        </p:par>
                        <p:par>
                          <p:cTn id="15" fill="hold">
                            <p:stCondLst>
                              <p:cond delay="4000"/>
                            </p:stCondLst>
                            <p:childTnLst>
                              <p:par>
                                <p:cTn id="16" presetID="4" presetClass="entr" presetSubtype="32" fill="hold" grpId="1" nodeType="afterEffect">
                                  <p:stCondLst>
                                    <p:cond delay="0"/>
                                  </p:stCondLst>
                                  <p:iterate>
                                    <p:tmAbs val="0"/>
                                  </p:iterate>
                                  <p:childTnLst>
                                    <p:set>
                                      <p:cBhvr>
                                        <p:cTn id="17" fill="hold"/>
                                        <p:tgtEl>
                                          <p:spTgt spid="301">
                                            <p:txEl>
                                              <p:pRg st="2" end="2"/>
                                            </p:txEl>
                                          </p:spTgt>
                                        </p:tgtEl>
                                        <p:attrNameLst>
                                          <p:attrName>style.visibility</p:attrName>
                                        </p:attrNameLst>
                                      </p:cBhvr>
                                      <p:to>
                                        <p:strVal val="visible"/>
                                      </p:to>
                                    </p:set>
                                    <p:animEffect transition="in" filter="box(out)">
                                      <p:cBhvr>
                                        <p:cTn id="18" dur="2000"/>
                                        <p:tgtEl>
                                          <p:spTgt spid="30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1" nodeType="clickEffect">
                                  <p:stCondLst>
                                    <p:cond delay="0"/>
                                  </p:stCondLst>
                                  <p:iterate>
                                    <p:tmAbs val="0"/>
                                  </p:iterate>
                                  <p:childTnLst>
                                    <p:set>
                                      <p:cBhvr>
                                        <p:cTn id="22" fill="hold"/>
                                        <p:tgtEl>
                                          <p:spTgt spid="301">
                                            <p:txEl>
                                              <p:pRg st="3" end="3"/>
                                            </p:txEl>
                                          </p:spTgt>
                                        </p:tgtEl>
                                        <p:attrNameLst>
                                          <p:attrName>style.visibility</p:attrName>
                                        </p:attrNameLst>
                                      </p:cBhvr>
                                      <p:to>
                                        <p:strVal val="visible"/>
                                      </p:to>
                                    </p:set>
                                    <p:animEffect transition="in" filter="box(out)">
                                      <p:cBhvr>
                                        <p:cTn id="23" dur="2000"/>
                                        <p:tgtEl>
                                          <p:spTgt spid="30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1" nodeType="clickEffect">
                                  <p:stCondLst>
                                    <p:cond delay="0"/>
                                  </p:stCondLst>
                                  <p:iterate>
                                    <p:tmAbs val="0"/>
                                  </p:iterate>
                                  <p:childTnLst>
                                    <p:set>
                                      <p:cBhvr>
                                        <p:cTn id="27" fill="hold"/>
                                        <p:tgtEl>
                                          <p:spTgt spid="301">
                                            <p:txEl>
                                              <p:pRg st="4" end="4"/>
                                            </p:txEl>
                                          </p:spTgt>
                                        </p:tgtEl>
                                        <p:attrNameLst>
                                          <p:attrName>style.visibility</p:attrName>
                                        </p:attrNameLst>
                                      </p:cBhvr>
                                      <p:to>
                                        <p:strVal val="visible"/>
                                      </p:to>
                                    </p:set>
                                    <p:animEffect transition="in" filter="box(out)">
                                      <p:cBhvr>
                                        <p:cTn id="28" dur="2000"/>
                                        <p:tgtEl>
                                          <p:spTgt spid="301">
                                            <p:txEl>
                                              <p:pRg st="4" end="4"/>
                                            </p:txEl>
                                          </p:spTgt>
                                        </p:tgtEl>
                                      </p:cBhvr>
                                    </p:animEffect>
                                  </p:childTnLst>
                                </p:cTn>
                              </p:par>
                            </p:childTnLst>
                          </p:cTn>
                        </p:par>
                        <p:par>
                          <p:cTn id="29" fill="hold">
                            <p:stCondLst>
                              <p:cond delay="2000"/>
                            </p:stCondLst>
                            <p:childTnLst>
                              <p:par>
                                <p:cTn id="30" presetID="4" presetClass="entr" presetSubtype="32" fill="hold" grpId="1" nodeType="afterEffect">
                                  <p:stCondLst>
                                    <p:cond delay="0"/>
                                  </p:stCondLst>
                                  <p:iterate>
                                    <p:tmAbs val="0"/>
                                  </p:iterate>
                                  <p:childTnLst>
                                    <p:set>
                                      <p:cBhvr>
                                        <p:cTn id="31" fill="hold"/>
                                        <p:tgtEl>
                                          <p:spTgt spid="301">
                                            <p:txEl>
                                              <p:pRg st="5" end="5"/>
                                            </p:txEl>
                                          </p:spTgt>
                                        </p:tgtEl>
                                        <p:attrNameLst>
                                          <p:attrName>style.visibility</p:attrName>
                                        </p:attrNameLst>
                                      </p:cBhvr>
                                      <p:to>
                                        <p:strVal val="visible"/>
                                      </p:to>
                                    </p:set>
                                    <p:animEffect transition="in" filter="box(out)">
                                      <p:cBhvr>
                                        <p:cTn id="32" dur="2000"/>
                                        <p:tgtEl>
                                          <p:spTgt spid="301">
                                            <p:txEl>
                                              <p:pRg st="5" end="5"/>
                                            </p:txEl>
                                          </p:spTgt>
                                        </p:tgtEl>
                                      </p:cBhvr>
                                    </p:animEffect>
                                  </p:childTnLst>
                                </p:cTn>
                              </p:par>
                            </p:childTnLst>
                          </p:cTn>
                        </p:par>
                        <p:par>
                          <p:cTn id="33" fill="hold">
                            <p:stCondLst>
                              <p:cond delay="4000"/>
                            </p:stCondLst>
                            <p:childTnLst>
                              <p:par>
                                <p:cTn id="34" presetID="4" presetClass="entr" presetSubtype="32" fill="hold" grpId="1" nodeType="afterEffect">
                                  <p:stCondLst>
                                    <p:cond delay="0"/>
                                  </p:stCondLst>
                                  <p:iterate>
                                    <p:tmAbs val="0"/>
                                  </p:iterate>
                                  <p:childTnLst>
                                    <p:set>
                                      <p:cBhvr>
                                        <p:cTn id="35" fill="hold"/>
                                        <p:tgtEl>
                                          <p:spTgt spid="301">
                                            <p:txEl>
                                              <p:pRg st="6" end="6"/>
                                            </p:txEl>
                                          </p:spTgt>
                                        </p:tgtEl>
                                        <p:attrNameLst>
                                          <p:attrName>style.visibility</p:attrName>
                                        </p:attrNameLst>
                                      </p:cBhvr>
                                      <p:to>
                                        <p:strVal val="visible"/>
                                      </p:to>
                                    </p:set>
                                    <p:animEffect transition="in" filter="box(out)">
                                      <p:cBhvr>
                                        <p:cTn id="36" dur="2000"/>
                                        <p:tgtEl>
                                          <p:spTgt spid="3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1" build="p" bldLvl="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ercent expression…"/>
          <p:cNvSpPr txBox="1">
            <a:spLocks noGrp="1"/>
          </p:cNvSpPr>
          <p:nvPr>
            <p:ph type="body" idx="4294967295"/>
          </p:nvPr>
        </p:nvSpPr>
        <p:spPr>
          <a:xfrm>
            <a:off x="468312" y="188911"/>
            <a:ext cx="8229601" cy="6445253"/>
          </a:xfrm>
          <a:prstGeom prst="rect">
            <a:avLst/>
          </a:prstGeom>
        </p:spPr>
        <p:txBody>
          <a:bodyPr>
            <a:normAutofit/>
          </a:bodyPr>
          <a:lstStyle/>
          <a:p>
            <a:pPr>
              <a:lnSpc>
                <a:spcPct val="150000"/>
              </a:lnSpc>
              <a:defRPr sz="3600"/>
            </a:pPr>
            <a:r>
              <a:rPr sz="2800" dirty="0">
                <a:solidFill>
                  <a:srgbClr val="FF0000"/>
                </a:solidFill>
              </a:rPr>
              <a:t>Percent expression</a:t>
            </a:r>
            <a:r>
              <a:rPr lang="en-US" sz="2800" dirty="0">
                <a:solidFill>
                  <a:srgbClr val="FF0000"/>
                </a:solidFill>
              </a:rPr>
              <a:t>:</a:t>
            </a:r>
            <a:endParaRPr sz="2800" dirty="0">
              <a:solidFill>
                <a:srgbClr val="FF0000"/>
              </a:solidFill>
            </a:endParaRPr>
          </a:p>
          <a:p>
            <a:pPr>
              <a:lnSpc>
                <a:spcPct val="150000"/>
              </a:lnSpc>
              <a:buSzTx/>
            </a:pPr>
            <a:r>
              <a:rPr sz="2400" dirty="0">
                <a:solidFill>
                  <a:srgbClr val="0000FF"/>
                </a:solidFill>
              </a:rPr>
              <a:t>   </a:t>
            </a:r>
            <a:r>
              <a:rPr sz="2400" dirty="0">
                <a:solidFill>
                  <a:srgbClr val="0000FF"/>
                </a:solidFill>
                <a:effectLst>
                  <a:outerShdw blurRad="12700" dist="25400" dir="2700000" rotWithShape="0">
                    <a:srgbClr val="DDDDDD"/>
                  </a:outerShdw>
                </a:effectLst>
              </a:rPr>
              <a:t>Percent by weight % w/w </a:t>
            </a:r>
            <a:r>
              <a:rPr sz="2400" dirty="0">
                <a:effectLst>
                  <a:outerShdw blurRad="12700" dist="25400" dir="2700000" rotWithShape="0">
                    <a:srgbClr val="DDDDDD"/>
                  </a:outerShdw>
                </a:effectLst>
              </a:rPr>
              <a:t>:gram of solute </a:t>
            </a:r>
            <a:r>
              <a:rPr sz="2400" dirty="0"/>
              <a:t> in 100 g. of solution </a:t>
            </a:r>
          </a:p>
          <a:p>
            <a:pPr>
              <a:lnSpc>
                <a:spcPct val="150000"/>
              </a:lnSpc>
            </a:pPr>
            <a:r>
              <a:rPr sz="2400" dirty="0">
                <a:solidFill>
                  <a:srgbClr val="0000FF"/>
                </a:solidFill>
              </a:rPr>
              <a:t> </a:t>
            </a:r>
            <a:r>
              <a:rPr sz="2400" dirty="0">
                <a:solidFill>
                  <a:srgbClr val="0000FF"/>
                </a:solidFill>
                <a:effectLst>
                  <a:outerShdw blurRad="12700" dist="25400" dir="2700000" rotWithShape="0">
                    <a:srgbClr val="DDDDDD"/>
                  </a:outerShdw>
                </a:effectLst>
              </a:rPr>
              <a:t>Percent by volume % v/v </a:t>
            </a:r>
            <a:r>
              <a:rPr sz="2400" dirty="0">
                <a:effectLst>
                  <a:outerShdw blurRad="12700" dist="25400" dir="2700000" rotWithShape="0">
                    <a:srgbClr val="DDDDDD"/>
                  </a:outerShdw>
                </a:effectLst>
              </a:rPr>
              <a:t>: ml.s of solute </a:t>
            </a:r>
            <a:r>
              <a:rPr sz="2400" dirty="0"/>
              <a:t>in 100 ml of solution</a:t>
            </a:r>
          </a:p>
          <a:p>
            <a:pPr>
              <a:lnSpc>
                <a:spcPct val="150000"/>
              </a:lnSpc>
            </a:pPr>
            <a:r>
              <a:rPr sz="2400" dirty="0">
                <a:solidFill>
                  <a:srgbClr val="0000FF"/>
                </a:solidFill>
              </a:rPr>
              <a:t> </a:t>
            </a:r>
            <a:r>
              <a:rPr sz="2400" dirty="0">
                <a:solidFill>
                  <a:srgbClr val="0000FF"/>
                </a:solidFill>
                <a:effectLst>
                  <a:outerShdw blurRad="12700" dist="25400" dir="2700000" rotWithShape="0">
                    <a:srgbClr val="DDDDDD"/>
                  </a:outerShdw>
                </a:effectLst>
              </a:rPr>
              <a:t>Percent weight by volume % w/v </a:t>
            </a:r>
            <a:r>
              <a:rPr sz="2400" dirty="0">
                <a:effectLst>
                  <a:outerShdw blurRad="12700" dist="25400" dir="2700000" rotWithShape="0">
                    <a:srgbClr val="DDDDDD"/>
                  </a:outerShdw>
                </a:effectLst>
              </a:rPr>
              <a:t>: grams</a:t>
            </a:r>
            <a:r>
              <a:rPr lang="en-US" sz="2400" dirty="0">
                <a:effectLst>
                  <a:outerShdw blurRad="12700" dist="25400" dir="2700000" rotWithShape="0">
                    <a:srgbClr val="DDDDDD"/>
                  </a:outerShdw>
                </a:effectLst>
              </a:rPr>
              <a:t> </a:t>
            </a:r>
            <a:r>
              <a:rPr sz="2400" dirty="0"/>
              <a:t>of solute in 100 ml of solution</a:t>
            </a:r>
          </a:p>
          <a:p>
            <a:pPr>
              <a:lnSpc>
                <a:spcPct val="150000"/>
              </a:lnSpc>
              <a:defRPr>
                <a:effectLst>
                  <a:outerShdw blurRad="12700" dist="25400" dir="2700000" rotWithShape="0">
                    <a:srgbClr val="DDDDDD"/>
                  </a:outerShdw>
                </a:effectLst>
              </a:defRPr>
            </a:pPr>
            <a:r>
              <a:rPr sz="2400" dirty="0">
                <a:solidFill>
                  <a:srgbClr val="0000FF"/>
                </a:solidFill>
              </a:rPr>
              <a:t>Milligram percent </a:t>
            </a:r>
            <a:r>
              <a:rPr sz="2400" dirty="0"/>
              <a:t>: mgs of solute in 100 ml</a:t>
            </a:r>
            <a:r>
              <a:rPr lang="en-US" sz="2400" dirty="0"/>
              <a:t> </a:t>
            </a:r>
            <a:r>
              <a:rPr sz="2400" dirty="0"/>
              <a:t>of solution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303"/>
                                        </p:tgtEl>
                                        <p:attrNameLst>
                                          <p:attrName>style.visibility</p:attrName>
                                        </p:attrNameLst>
                                      </p:cBhvr>
                                      <p:to>
                                        <p:strVal val="visible"/>
                                      </p:to>
                                    </p:set>
                                    <p:anim calcmode="lin" valueType="num">
                                      <p:cBhvr>
                                        <p:cTn id="7" dur="0" fill="hold"/>
                                        <p:tgtEl>
                                          <p:spTgt spid="303"/>
                                        </p:tgtEl>
                                        <p:attrNameLst>
                                          <p:attrName>ppt_x</p:attrName>
                                        </p:attrNameLst>
                                      </p:cBhvr>
                                      <p:tavLst>
                                        <p:tav tm="0">
                                          <p:val>
                                            <p:strVal val="#ppt_x"/>
                                          </p:val>
                                        </p:tav>
                                        <p:tav tm="100000">
                                          <p:val>
                                            <p:strVal val="#ppt_x"/>
                                          </p:val>
                                        </p:tav>
                                      </p:tavLst>
                                    </p:anim>
                                    <p:anim calcmode="lin" valueType="num">
                                      <p:cBhvr>
                                        <p:cTn id="8" dur="0" fill="hold"/>
                                        <p:tgtEl>
                                          <p:spTgt spid="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efinitions"/>
          <p:cNvSpPr txBox="1">
            <a:spLocks noGrp="1"/>
          </p:cNvSpPr>
          <p:nvPr>
            <p:ph type="title" idx="4294967295"/>
          </p:nvPr>
        </p:nvSpPr>
        <p:spPr>
          <a:xfrm>
            <a:off x="544512" y="115887"/>
            <a:ext cx="7772401" cy="1143001"/>
          </a:xfrm>
          <a:prstGeom prst="rect">
            <a:avLst/>
          </a:prstGeom>
        </p:spPr>
        <p:txBody>
          <a:bodyPr>
            <a:normAutofit/>
          </a:bodyPr>
          <a:lstStyle>
            <a:lvl1pPr>
              <a:defRPr>
                <a:effectLst>
                  <a:outerShdw blurRad="12700" dist="25400" dir="2700000" rotWithShape="0">
                    <a:srgbClr val="DDDDDD"/>
                  </a:outerShdw>
                </a:effectLst>
              </a:defRPr>
            </a:lvl1pPr>
          </a:lstStyle>
          <a:p>
            <a:pPr algn="ctr"/>
            <a:r>
              <a:rPr dirty="0">
                <a:solidFill>
                  <a:srgbClr val="FF0000"/>
                </a:solidFill>
              </a:rPr>
              <a:t>Definitions</a:t>
            </a:r>
          </a:p>
        </p:txBody>
      </p:sp>
      <p:sp>
        <p:nvSpPr>
          <p:cNvPr id="24" name="A solution  is a mixture of 2 or more substances in a single phase. A solute is dissolved in a solvent.…"/>
          <p:cNvSpPr txBox="1">
            <a:spLocks noGrp="1"/>
          </p:cNvSpPr>
          <p:nvPr>
            <p:ph type="body" idx="4294967295"/>
          </p:nvPr>
        </p:nvSpPr>
        <p:spPr>
          <a:xfrm>
            <a:off x="-2" y="1196975"/>
            <a:ext cx="9144004" cy="5445125"/>
          </a:xfrm>
          <a:prstGeom prst="rect">
            <a:avLst/>
          </a:prstGeom>
        </p:spPr>
        <p:txBody>
          <a:bodyPr>
            <a:normAutofit/>
          </a:bodyPr>
          <a:lstStyle/>
          <a:p>
            <a:pPr>
              <a:lnSpc>
                <a:spcPct val="150000"/>
              </a:lnSpc>
              <a:buSzTx/>
              <a:buNone/>
              <a:defRPr sz="2400"/>
            </a:pPr>
            <a:r>
              <a:rPr dirty="0"/>
              <a:t>A </a:t>
            </a:r>
            <a:r>
              <a:rPr i="1" dirty="0">
                <a:solidFill>
                  <a:srgbClr val="FF0000"/>
                </a:solidFill>
                <a:effectLst>
                  <a:outerShdw blurRad="12700" dist="25400" dir="2700000" rotWithShape="0">
                    <a:srgbClr val="DDDDDD"/>
                  </a:outerShdw>
                </a:effectLst>
              </a:rPr>
              <a:t>solution</a:t>
            </a:r>
            <a:r>
              <a:rPr i="1" dirty="0">
                <a:effectLst>
                  <a:outerShdw blurRad="12700" dist="25400" dir="2700000" rotWithShape="0">
                    <a:srgbClr val="DDDDDD"/>
                  </a:outerShdw>
                </a:effectLst>
              </a:rPr>
              <a:t> </a:t>
            </a:r>
            <a:r>
              <a:rPr dirty="0">
                <a:effectLst>
                  <a:outerShdw blurRad="12700" dist="25400" dir="2700000" rotWithShape="0">
                    <a:srgbClr val="DDDDDD"/>
                  </a:outerShdw>
                </a:effectLst>
              </a:rPr>
              <a:t> is a mixture of 2 or more substances in a single phase.</a:t>
            </a:r>
            <a:r>
              <a:rPr dirty="0"/>
              <a:t> A </a:t>
            </a:r>
            <a:r>
              <a:rPr dirty="0">
                <a:solidFill>
                  <a:srgbClr val="FF0000"/>
                </a:solidFill>
                <a:effectLst>
                  <a:outerShdw blurRad="12700" dist="25400" dir="2700000" rotWithShape="0">
                    <a:srgbClr val="DDDDDD"/>
                  </a:outerShdw>
                </a:effectLst>
              </a:rPr>
              <a:t>solute</a:t>
            </a:r>
            <a:r>
              <a:rPr dirty="0"/>
              <a:t> is dissolved in a </a:t>
            </a:r>
            <a:r>
              <a:rPr i="1" dirty="0">
                <a:solidFill>
                  <a:srgbClr val="FF0000"/>
                </a:solidFill>
                <a:effectLst>
                  <a:outerShdw blurRad="12700" dist="25400" dir="2700000" rotWithShape="0">
                    <a:srgbClr val="DDDDDD"/>
                  </a:outerShdw>
                </a:effectLst>
              </a:rPr>
              <a:t>solvent</a:t>
            </a:r>
            <a:r>
              <a:rPr dirty="0"/>
              <a:t>.</a:t>
            </a:r>
          </a:p>
          <a:p>
            <a:pPr>
              <a:lnSpc>
                <a:spcPct val="150000"/>
              </a:lnSpc>
              <a:buSzTx/>
              <a:buNone/>
              <a:defRPr sz="2400"/>
            </a:pPr>
            <a:r>
              <a:rPr dirty="0"/>
              <a:t> </a:t>
            </a:r>
            <a:r>
              <a:rPr dirty="0">
                <a:solidFill>
                  <a:srgbClr val="0000FF"/>
                </a:solidFill>
              </a:rPr>
              <a:t>  </a:t>
            </a:r>
            <a:r>
              <a:rPr lang="en-US" dirty="0">
                <a:solidFill>
                  <a:srgbClr val="0000FF"/>
                </a:solidFill>
              </a:rPr>
              <a:t>S</a:t>
            </a:r>
            <a:r>
              <a:rPr dirty="0">
                <a:solidFill>
                  <a:srgbClr val="0000FF"/>
                </a:solidFill>
              </a:rPr>
              <a:t>olute</a:t>
            </a:r>
            <a:r>
              <a:rPr lang="en-US" dirty="0"/>
              <a:t>:</a:t>
            </a:r>
            <a:r>
              <a:rPr dirty="0"/>
              <a:t> is the substance being dissolved.</a:t>
            </a:r>
          </a:p>
          <a:p>
            <a:pPr>
              <a:lnSpc>
                <a:spcPct val="150000"/>
              </a:lnSpc>
              <a:buSzTx/>
              <a:buNone/>
              <a:defRPr sz="2400"/>
            </a:pPr>
            <a:r>
              <a:rPr dirty="0">
                <a:solidFill>
                  <a:srgbClr val="0000FF"/>
                </a:solidFill>
              </a:rPr>
              <a:t>  </a:t>
            </a:r>
            <a:r>
              <a:rPr lang="en-US" dirty="0">
                <a:solidFill>
                  <a:srgbClr val="0000FF"/>
                </a:solidFill>
              </a:rPr>
              <a:t>S</a:t>
            </a:r>
            <a:r>
              <a:rPr dirty="0">
                <a:solidFill>
                  <a:srgbClr val="0000FF"/>
                </a:solidFill>
              </a:rPr>
              <a:t>olvent</a:t>
            </a:r>
            <a:r>
              <a:rPr lang="en-US" dirty="0"/>
              <a:t>:</a:t>
            </a:r>
            <a:r>
              <a:rPr dirty="0"/>
              <a:t> is the substance in which the solute is dissolved.</a:t>
            </a:r>
          </a:p>
          <a:p>
            <a:pPr>
              <a:lnSpc>
                <a:spcPct val="150000"/>
              </a:lnSpc>
              <a:buSzTx/>
              <a:buNone/>
              <a:defRPr sz="2400"/>
            </a:pPr>
            <a:r>
              <a:rPr dirty="0"/>
              <a:t>   an </a:t>
            </a:r>
            <a:r>
              <a:rPr i="1" dirty="0"/>
              <a:t>aqueous</a:t>
            </a:r>
            <a:r>
              <a:rPr dirty="0"/>
              <a:t> solution has water as solvent</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An aqueous solution of ferrous sulfate was prepared by adding 41.50 g of FeSo4 to enough water to make 1000 ml of solution at 18 C° . The density of the solution is 1.0375 and the M.WT of FeSo4 is 151.9 g/mol and the M.WT of water is 18.02 g/mol…"/>
          <p:cNvSpPr txBox="1">
            <a:spLocks noGrp="1"/>
          </p:cNvSpPr>
          <p:nvPr>
            <p:ph type="body" idx="4294967295"/>
          </p:nvPr>
        </p:nvSpPr>
        <p:spPr>
          <a:xfrm>
            <a:off x="0" y="333375"/>
            <a:ext cx="8989976" cy="6524625"/>
          </a:xfrm>
          <a:prstGeom prst="rect">
            <a:avLst/>
          </a:prstGeom>
        </p:spPr>
        <p:txBody>
          <a:bodyPr>
            <a:normAutofit lnSpcReduction="10000"/>
          </a:bodyPr>
          <a:lstStyle/>
          <a:p>
            <a:pPr>
              <a:lnSpc>
                <a:spcPct val="150000"/>
              </a:lnSpc>
              <a:defRPr sz="2800"/>
            </a:pPr>
            <a:r>
              <a:rPr sz="2400" dirty="0"/>
              <a:t>An aqueous solution of ferrous sulfate was prepared by adding 41.50 g of FeSo4 to enough water to make 1000 ml of solution at 18 C° . The density of the solution is 1.0375 and the M.WT of FeSo4 is 151.9 g/mol and the M.WT of water is 18.02 g/mol</a:t>
            </a:r>
          </a:p>
          <a:p>
            <a:pPr>
              <a:lnSpc>
                <a:spcPct val="150000"/>
              </a:lnSpc>
              <a:buSzTx/>
              <a:buNone/>
              <a:defRPr sz="2800"/>
            </a:pPr>
            <a:r>
              <a:rPr sz="2400" dirty="0"/>
              <a:t>      calculate 1.molarity</a:t>
            </a:r>
          </a:p>
          <a:p>
            <a:pPr>
              <a:lnSpc>
                <a:spcPct val="150000"/>
              </a:lnSpc>
              <a:buSzTx/>
              <a:buNone/>
              <a:defRPr sz="2800"/>
            </a:pPr>
            <a:r>
              <a:rPr sz="2400" dirty="0"/>
              <a:t>                     2. molality</a:t>
            </a:r>
          </a:p>
          <a:p>
            <a:pPr>
              <a:lnSpc>
                <a:spcPct val="150000"/>
              </a:lnSpc>
              <a:buSzTx/>
              <a:buNone/>
              <a:defRPr sz="2800"/>
            </a:pPr>
            <a:r>
              <a:rPr sz="2400" dirty="0"/>
              <a:t>                     3. mole fraction of water and</a:t>
            </a:r>
          </a:p>
          <a:p>
            <a:pPr>
              <a:lnSpc>
                <a:spcPct val="150000"/>
              </a:lnSpc>
              <a:buSzTx/>
              <a:buNone/>
              <a:defRPr sz="2800"/>
            </a:pPr>
            <a:r>
              <a:rPr sz="2400" dirty="0"/>
              <a:t>                          FeSo4</a:t>
            </a:r>
          </a:p>
          <a:p>
            <a:pPr>
              <a:lnSpc>
                <a:spcPct val="150000"/>
              </a:lnSpc>
              <a:buSzTx/>
              <a:buNone/>
              <a:defRPr sz="2800"/>
            </a:pPr>
            <a:r>
              <a:rPr sz="2400" dirty="0"/>
              <a:t>                     4. mole percent of water and </a:t>
            </a:r>
          </a:p>
          <a:p>
            <a:pPr>
              <a:lnSpc>
                <a:spcPct val="150000"/>
              </a:lnSpc>
              <a:buSzTx/>
              <a:buNone/>
              <a:defRPr sz="2800"/>
            </a:pPr>
            <a:r>
              <a:rPr sz="2400" dirty="0"/>
              <a:t>                         FeSo4 </a:t>
            </a:r>
          </a:p>
          <a:p>
            <a:pPr>
              <a:lnSpc>
                <a:spcPct val="150000"/>
              </a:lnSpc>
              <a:buSzTx/>
              <a:buNone/>
              <a:defRPr sz="2800"/>
            </a:pPr>
            <a:r>
              <a:rPr sz="2400" dirty="0"/>
              <a:t>                     5. the % w/w of solute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05"/>
                                        </p:tgtEl>
                                        <p:attrNameLst>
                                          <p:attrName>style.visibility</p:attrName>
                                        </p:attrNameLst>
                                      </p:cBhvr>
                                      <p:to>
                                        <p:strVal val="visible"/>
                                      </p:to>
                                    </p:set>
                                    <p:anim calcmode="lin" valueType="num">
                                      <p:cBhvr>
                                        <p:cTn id="7" dur="500" fill="hold"/>
                                        <p:tgtEl>
                                          <p:spTgt spid="305"/>
                                        </p:tgtEl>
                                        <p:attrNameLst>
                                          <p:attrName>ppt_x</p:attrName>
                                        </p:attrNameLst>
                                      </p:cBhvr>
                                      <p:tavLst>
                                        <p:tav tm="0">
                                          <p:val>
                                            <p:strVal val="#ppt_x"/>
                                          </p:val>
                                        </p:tav>
                                        <p:tav tm="100000">
                                          <p:val>
                                            <p:strVal val="#ppt_x"/>
                                          </p:val>
                                        </p:tav>
                                      </p:tavLst>
                                    </p:anim>
                                    <p:anim calcmode="lin" valueType="num">
                                      <p:cBhvr>
                                        <p:cTn id="8" dur="500" fill="hold"/>
                                        <p:tgtEl>
                                          <p:spTgt spid="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Equivalents weights…"/>
          <p:cNvSpPr txBox="1">
            <a:spLocks noGrp="1"/>
          </p:cNvSpPr>
          <p:nvPr>
            <p:ph type="body" idx="4294967295"/>
          </p:nvPr>
        </p:nvSpPr>
        <p:spPr>
          <a:xfrm>
            <a:off x="457200" y="260349"/>
            <a:ext cx="8229600" cy="6408740"/>
          </a:xfrm>
          <a:prstGeom prst="rect">
            <a:avLst/>
          </a:prstGeom>
        </p:spPr>
        <p:txBody>
          <a:bodyPr>
            <a:normAutofit/>
          </a:bodyPr>
          <a:lstStyle/>
          <a:p>
            <a:pPr>
              <a:lnSpc>
                <a:spcPct val="150000"/>
              </a:lnSpc>
              <a:buFontTx/>
              <a:buChar char="●"/>
              <a:defRPr sz="3600">
                <a:effectLst>
                  <a:outerShdw blurRad="12700" dist="25400" dir="2700000" rotWithShape="0">
                    <a:srgbClr val="DDDDDD"/>
                  </a:outerShdw>
                </a:effectLst>
              </a:defRPr>
            </a:pPr>
            <a:r>
              <a:rPr sz="2400" dirty="0">
                <a:solidFill>
                  <a:srgbClr val="FF0000"/>
                </a:solidFill>
              </a:rPr>
              <a:t>Equivalents weights</a:t>
            </a:r>
          </a:p>
          <a:p>
            <a:pPr>
              <a:lnSpc>
                <a:spcPct val="150000"/>
              </a:lnSpc>
              <a:buFontTx/>
              <a:buChar char="●"/>
              <a:defRPr>
                <a:effectLst>
                  <a:outerShdw blurRad="12700" dist="25400" dir="2700000" rotWithShape="0">
                    <a:srgbClr val="DDDDDD"/>
                  </a:outerShdw>
                </a:effectLst>
              </a:defRPr>
            </a:pPr>
            <a:r>
              <a:rPr sz="2400" dirty="0"/>
              <a:t>In electrolyte replacement therapy in hospital , solutions containing various electrolyte are injected into the body to correct serious electrolytes imbalances .</a:t>
            </a:r>
          </a:p>
          <a:p>
            <a:pPr>
              <a:lnSpc>
                <a:spcPct val="150000"/>
              </a:lnSpc>
              <a:buFontTx/>
              <a:buChar char="●"/>
              <a:defRPr>
                <a:effectLst>
                  <a:outerShdw blurRad="12700" dist="25400" dir="2700000" rotWithShape="0">
                    <a:srgbClr val="DDDDDD"/>
                  </a:outerShdw>
                </a:effectLst>
              </a:defRPr>
            </a:pPr>
            <a:r>
              <a:rPr sz="2400" dirty="0"/>
              <a:t>The conc. usually expressed as equivalents / liter or mill equivalents / liter</a:t>
            </a:r>
          </a:p>
          <a:p>
            <a:pPr>
              <a:lnSpc>
                <a:spcPct val="150000"/>
              </a:lnSpc>
              <a:buFontTx/>
              <a:buChar char="●"/>
            </a:pPr>
            <a:r>
              <a:rPr sz="2400" dirty="0"/>
              <a:t> </a:t>
            </a:r>
            <a:r>
              <a:rPr sz="2400" dirty="0">
                <a:effectLst>
                  <a:outerShdw blurRad="12700" dist="25400" dir="2700000" rotWithShape="0">
                    <a:srgbClr val="DDDDDD"/>
                  </a:outerShdw>
                </a:effectLst>
              </a:rPr>
              <a:t>Examples: </a:t>
            </a:r>
          </a:p>
          <a:p>
            <a:pPr>
              <a:lnSpc>
                <a:spcPct val="150000"/>
              </a:lnSpc>
              <a:buSzTx/>
              <a:buNone/>
              <a:defRPr>
                <a:effectLst>
                  <a:outerShdw blurRad="12700" dist="25400" dir="2700000" rotWithShape="0">
                    <a:srgbClr val="DDDDDD"/>
                  </a:outerShdw>
                </a:effectLst>
              </a:defRPr>
            </a:pPr>
            <a:r>
              <a:rPr sz="2400" dirty="0"/>
              <a:t>        plasma Na ion is about 142 mEq/l</a:t>
            </a:r>
          </a:p>
          <a:p>
            <a:pPr>
              <a:lnSpc>
                <a:spcPct val="150000"/>
              </a:lnSpc>
              <a:buSzTx/>
              <a:buNone/>
              <a:defRPr>
                <a:effectLst>
                  <a:outerShdw blurRad="12700" dist="25400" dir="2700000" rotWithShape="0">
                    <a:srgbClr val="DDDDDD"/>
                  </a:outerShdw>
                </a:effectLst>
              </a:defRPr>
            </a:pPr>
            <a:r>
              <a:rPr sz="2400" dirty="0"/>
              <a:t>         plasma bicarbonate is 27 mEq/l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07">
                                            <p:bg/>
                                          </p:spTgt>
                                        </p:tgtEl>
                                        <p:attrNameLst>
                                          <p:attrName>style.visibility</p:attrName>
                                        </p:attrNameLst>
                                      </p:cBhvr>
                                      <p:to>
                                        <p:strVal val="visible"/>
                                      </p:to>
                                    </p:set>
                                    <p:anim calcmode="lin" valueType="num">
                                      <p:cBhvr>
                                        <p:cTn id="7" dur="1000" fill="hold"/>
                                        <p:tgtEl>
                                          <p:spTgt spid="307">
                                            <p:bg/>
                                          </p:spTgt>
                                        </p:tgtEl>
                                        <p:attrNameLst>
                                          <p:attrName>ppt_w</p:attrName>
                                        </p:attrNameLst>
                                      </p:cBhvr>
                                      <p:tavLst>
                                        <p:tav tm="0">
                                          <p:val>
                                            <p:fltVal val="0"/>
                                          </p:val>
                                        </p:tav>
                                        <p:tav tm="100000">
                                          <p:val>
                                            <p:strVal val="#ppt_w"/>
                                          </p:val>
                                        </p:tav>
                                      </p:tavLst>
                                    </p:anim>
                                    <p:anim calcmode="lin" valueType="num">
                                      <p:cBhvr>
                                        <p:cTn id="8" dur="1000" fill="hold"/>
                                        <p:tgtEl>
                                          <p:spTgt spid="307">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07">
                                            <p:txEl>
                                              <p:pRg st="0" end="0"/>
                                            </p:txEl>
                                          </p:spTgt>
                                        </p:tgtEl>
                                        <p:attrNameLst>
                                          <p:attrName>style.visibility</p:attrName>
                                        </p:attrNameLst>
                                      </p:cBhvr>
                                      <p:to>
                                        <p:strVal val="visible"/>
                                      </p:to>
                                    </p:set>
                                    <p:anim calcmode="lin" valueType="num">
                                      <p:cBhvr>
                                        <p:cTn id="11" dur="1000" fill="hold"/>
                                        <p:tgtEl>
                                          <p:spTgt spid="307">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07">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1" nodeType="afterEffect">
                                  <p:stCondLst>
                                    <p:cond delay="0"/>
                                  </p:stCondLst>
                                  <p:iterate>
                                    <p:tmAbs val="0"/>
                                  </p:iterate>
                                  <p:childTnLst>
                                    <p:set>
                                      <p:cBhvr>
                                        <p:cTn id="15" fill="hold"/>
                                        <p:tgtEl>
                                          <p:spTgt spid="307">
                                            <p:txEl>
                                              <p:pRg st="1" end="1"/>
                                            </p:txEl>
                                          </p:spTgt>
                                        </p:tgtEl>
                                        <p:attrNameLst>
                                          <p:attrName>style.visibility</p:attrName>
                                        </p:attrNameLst>
                                      </p:cBhvr>
                                      <p:to>
                                        <p:strVal val="visible"/>
                                      </p:to>
                                    </p:set>
                                    <p:anim calcmode="lin" valueType="num">
                                      <p:cBhvr>
                                        <p:cTn id="16" dur="1000" fill="hold"/>
                                        <p:tgtEl>
                                          <p:spTgt spid="307">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3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07">
                                            <p:txEl>
                                              <p:pRg st="2" end="2"/>
                                            </p:txEl>
                                          </p:spTgt>
                                        </p:tgtEl>
                                        <p:attrNameLst>
                                          <p:attrName>style.visibility</p:attrName>
                                        </p:attrNameLst>
                                      </p:cBhvr>
                                      <p:to>
                                        <p:strVal val="visible"/>
                                      </p:to>
                                    </p:set>
                                    <p:anim calcmode="lin" valueType="num">
                                      <p:cBhvr>
                                        <p:cTn id="22" dur="1000" fill="hold"/>
                                        <p:tgtEl>
                                          <p:spTgt spid="307">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307">
                                            <p:txEl>
                                              <p:pRg st="3" end="3"/>
                                            </p:txEl>
                                          </p:spTgt>
                                        </p:tgtEl>
                                        <p:attrNameLst>
                                          <p:attrName>style.visibility</p:attrName>
                                        </p:attrNameLst>
                                      </p:cBhvr>
                                      <p:to>
                                        <p:strVal val="visible"/>
                                      </p:to>
                                    </p:set>
                                    <p:anim calcmode="lin" valueType="num">
                                      <p:cBhvr>
                                        <p:cTn id="28" dur="1000" fill="hold"/>
                                        <p:tgtEl>
                                          <p:spTgt spid="307">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0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307">
                                            <p:txEl>
                                              <p:pRg st="4" end="4"/>
                                            </p:txEl>
                                          </p:spTgt>
                                        </p:tgtEl>
                                        <p:attrNameLst>
                                          <p:attrName>style.visibility</p:attrName>
                                        </p:attrNameLst>
                                      </p:cBhvr>
                                      <p:to>
                                        <p:strVal val="visible"/>
                                      </p:to>
                                    </p:set>
                                    <p:anim calcmode="lin" valueType="num">
                                      <p:cBhvr>
                                        <p:cTn id="34" dur="1000" fill="hold"/>
                                        <p:tgtEl>
                                          <p:spTgt spid="307">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30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1" nodeType="clickEffect">
                                  <p:stCondLst>
                                    <p:cond delay="0"/>
                                  </p:stCondLst>
                                  <p:iterate>
                                    <p:tmAbs val="0"/>
                                  </p:iterate>
                                  <p:childTnLst>
                                    <p:set>
                                      <p:cBhvr>
                                        <p:cTn id="39" fill="hold"/>
                                        <p:tgtEl>
                                          <p:spTgt spid="307">
                                            <p:txEl>
                                              <p:pRg st="5" end="5"/>
                                            </p:txEl>
                                          </p:spTgt>
                                        </p:tgtEl>
                                        <p:attrNameLst>
                                          <p:attrName>style.visibility</p:attrName>
                                        </p:attrNameLst>
                                      </p:cBhvr>
                                      <p:to>
                                        <p:strVal val="visible"/>
                                      </p:to>
                                    </p:set>
                                    <p:anim calcmode="lin" valueType="num">
                                      <p:cBhvr>
                                        <p:cTn id="40" dur="1000" fill="hold"/>
                                        <p:tgtEl>
                                          <p:spTgt spid="307">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30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1"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Equivalents"/>
          <p:cNvSpPr txBox="1">
            <a:spLocks noGrp="1"/>
          </p:cNvSpPr>
          <p:nvPr>
            <p:ph type="title" idx="4294967295"/>
          </p:nvPr>
        </p:nvSpPr>
        <p:spPr>
          <a:xfrm>
            <a:off x="381000" y="228598"/>
            <a:ext cx="7772400" cy="1143004"/>
          </a:xfrm>
          <a:prstGeom prst="rect">
            <a:avLst/>
          </a:prstGeom>
        </p:spPr>
        <p:txBody>
          <a:bodyPr>
            <a:normAutofit/>
          </a:bodyPr>
          <a:lstStyle>
            <a:lvl1pPr>
              <a:defRPr sz="3600"/>
            </a:lvl1pPr>
          </a:lstStyle>
          <a:p>
            <a:r>
              <a:rPr dirty="0">
                <a:solidFill>
                  <a:srgbClr val="FF0000"/>
                </a:solidFill>
              </a:rPr>
              <a:t>Equivalents</a:t>
            </a:r>
            <a:r>
              <a:rPr lang="en-US" dirty="0">
                <a:solidFill>
                  <a:srgbClr val="FF0000"/>
                </a:solidFill>
              </a:rPr>
              <a:t>:</a:t>
            </a:r>
            <a:endParaRPr dirty="0">
              <a:solidFill>
                <a:srgbClr val="FF0000"/>
              </a:solidFill>
            </a:endParaRPr>
          </a:p>
        </p:txBody>
      </p:sp>
      <p:sp>
        <p:nvSpPr>
          <p:cNvPr id="310" name="An equivalent (Eq) is the amount of an electrolyte or an ion that provides 1 mole of electrical charge…"/>
          <p:cNvSpPr txBox="1">
            <a:spLocks noGrp="1"/>
          </p:cNvSpPr>
          <p:nvPr>
            <p:ph type="body" idx="4294967295"/>
          </p:nvPr>
        </p:nvSpPr>
        <p:spPr>
          <a:xfrm>
            <a:off x="304800" y="1600199"/>
            <a:ext cx="8458200" cy="4953002"/>
          </a:xfrm>
          <a:prstGeom prst="rect">
            <a:avLst/>
          </a:prstGeom>
        </p:spPr>
        <p:txBody>
          <a:bodyPr>
            <a:normAutofit lnSpcReduction="10000"/>
          </a:bodyPr>
          <a:lstStyle/>
          <a:p>
            <a:pPr>
              <a:lnSpc>
                <a:spcPct val="150000"/>
              </a:lnSpc>
              <a:buSzTx/>
              <a:buNone/>
              <a:defRPr sz="3000"/>
            </a:pPr>
            <a:r>
              <a:rPr sz="2400" dirty="0"/>
              <a:t>	An equivalent (Eq) is the amount of an electrolyte or an ion that provides 1 mole of electrical charge </a:t>
            </a:r>
          </a:p>
          <a:p>
            <a:pPr>
              <a:lnSpc>
                <a:spcPct val="150000"/>
              </a:lnSpc>
              <a:buSzTx/>
              <a:buNone/>
              <a:defRPr sz="3000"/>
            </a:pPr>
            <a:r>
              <a:rPr sz="2400" dirty="0"/>
              <a:t>   (+ or -).</a:t>
            </a:r>
          </a:p>
          <a:p>
            <a:pPr>
              <a:lnSpc>
                <a:spcPct val="150000"/>
              </a:lnSpc>
              <a:buSzTx/>
              <a:buNone/>
              <a:defRPr sz="3000"/>
            </a:pPr>
            <a:endParaRPr sz="2400" dirty="0"/>
          </a:p>
          <a:p>
            <a:pPr>
              <a:lnSpc>
                <a:spcPct val="150000"/>
              </a:lnSpc>
              <a:buSzTx/>
              <a:buNone/>
              <a:defRPr sz="3000"/>
            </a:pPr>
            <a:r>
              <a:rPr sz="2400" dirty="0"/>
              <a:t>	1 mole Na</a:t>
            </a:r>
            <a:r>
              <a:rPr sz="2400" baseline="30000" dirty="0"/>
              <a:t>+</a:t>
            </a:r>
            <a:r>
              <a:rPr sz="2400" dirty="0"/>
              <a:t>  	= 	1 equivalent</a:t>
            </a:r>
          </a:p>
          <a:p>
            <a:pPr>
              <a:lnSpc>
                <a:spcPct val="150000"/>
              </a:lnSpc>
              <a:buSzTx/>
              <a:buNone/>
              <a:defRPr sz="3000"/>
            </a:pPr>
            <a:r>
              <a:rPr sz="2400" dirty="0"/>
              <a:t>	1 mole Cl</a:t>
            </a:r>
            <a:r>
              <a:rPr sz="2400" baseline="30000" dirty="0"/>
              <a:t>−</a:t>
            </a:r>
            <a:r>
              <a:rPr sz="2400" dirty="0"/>
              <a:t>  	= 	1 equivalent</a:t>
            </a:r>
          </a:p>
          <a:p>
            <a:pPr>
              <a:lnSpc>
                <a:spcPct val="150000"/>
              </a:lnSpc>
              <a:buSzTx/>
              <a:buNone/>
              <a:defRPr sz="3000"/>
            </a:pPr>
            <a:r>
              <a:rPr sz="2400" dirty="0"/>
              <a:t>	1 mole Ca</a:t>
            </a:r>
            <a:r>
              <a:rPr sz="2400" baseline="30000" dirty="0"/>
              <a:t>2+</a:t>
            </a:r>
            <a:r>
              <a:rPr sz="2400" dirty="0"/>
              <a:t>  	= 	2 equivalents</a:t>
            </a:r>
          </a:p>
          <a:p>
            <a:pPr>
              <a:lnSpc>
                <a:spcPct val="150000"/>
              </a:lnSpc>
              <a:buSzTx/>
              <a:buNone/>
              <a:defRPr sz="3000"/>
            </a:pPr>
            <a:r>
              <a:rPr sz="2400" dirty="0"/>
              <a:t>	1 mole Fe</a:t>
            </a:r>
            <a:r>
              <a:rPr sz="2400" baseline="30000" dirty="0"/>
              <a:t>3+</a:t>
            </a:r>
            <a:r>
              <a:rPr sz="2400" dirty="0"/>
              <a:t> 	=         3 equivalents</a:t>
            </a:r>
          </a:p>
        </p:txBody>
      </p:sp>
      <p:sp>
        <p:nvSpPr>
          <p:cNvPr id="311" name="Slide Number"/>
          <p:cNvSpPr txBox="1">
            <a:spLocks noGrp="1"/>
          </p:cNvSpPr>
          <p:nvPr>
            <p:ph type="sldNum" sz="quarter" idx="4294967295"/>
          </p:nvPr>
        </p:nvSpPr>
        <p:spPr>
          <a:xfrm>
            <a:off x="8282472" y="6410641"/>
            <a:ext cx="232875" cy="256539"/>
          </a:xfrm>
          <a:prstGeom prst="rect">
            <a:avLst/>
          </a:prstGeom>
          <a:extLst>
            <a:ext uri="{C572A759-6A51-4108-AA02-DFA0A04FC94B}">
              <ma14:wrappingTextBoxFlag xmlns:ma14="http://schemas.microsoft.com/office/mac/drawingml/2011/main" xmlns="" val="1"/>
            </a:ext>
          </a:extLst>
        </p:spPr>
        <p:txBody>
          <a:bodyPr/>
          <a:lstStyle>
            <a:lvl1pPr>
              <a:defRPr sz="1000">
                <a:solidFill>
                  <a:srgbClr val="000000"/>
                </a:solidFill>
              </a:defRPr>
            </a:lvl1p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Electrolytes in Body Fluids"/>
          <p:cNvSpPr txBox="1">
            <a:spLocks noGrp="1"/>
          </p:cNvSpPr>
          <p:nvPr>
            <p:ph type="title" idx="4294967295"/>
          </p:nvPr>
        </p:nvSpPr>
        <p:spPr>
          <a:xfrm>
            <a:off x="228600" y="304798"/>
            <a:ext cx="8305800" cy="1143004"/>
          </a:xfrm>
          <a:prstGeom prst="rect">
            <a:avLst/>
          </a:prstGeom>
        </p:spPr>
        <p:txBody>
          <a:bodyPr>
            <a:normAutofit/>
          </a:bodyPr>
          <a:lstStyle>
            <a:lvl1pPr>
              <a:defRPr sz="3600"/>
            </a:lvl1pPr>
          </a:lstStyle>
          <a:p>
            <a:r>
              <a:rPr dirty="0">
                <a:solidFill>
                  <a:srgbClr val="FF0000"/>
                </a:solidFill>
              </a:rPr>
              <a:t>Electrolytes in Body Fluids</a:t>
            </a:r>
            <a:r>
              <a:rPr lang="en-US" dirty="0">
                <a:solidFill>
                  <a:srgbClr val="FF0000"/>
                </a:solidFill>
              </a:rPr>
              <a:t>:</a:t>
            </a:r>
            <a:endParaRPr dirty="0">
              <a:solidFill>
                <a:srgbClr val="FF0000"/>
              </a:solidFill>
            </a:endParaRPr>
          </a:p>
        </p:txBody>
      </p:sp>
      <p:sp>
        <p:nvSpPr>
          <p:cNvPr id="314" name="Ringer’s Solution…"/>
          <p:cNvSpPr txBox="1">
            <a:spLocks noGrp="1"/>
          </p:cNvSpPr>
          <p:nvPr>
            <p:ph type="body" idx="4294967295"/>
          </p:nvPr>
        </p:nvSpPr>
        <p:spPr>
          <a:xfrm>
            <a:off x="228600" y="1600200"/>
            <a:ext cx="8915400" cy="4543425"/>
          </a:xfrm>
          <a:prstGeom prst="rect">
            <a:avLst/>
          </a:prstGeom>
        </p:spPr>
        <p:txBody>
          <a:bodyPr>
            <a:normAutofit/>
          </a:bodyPr>
          <a:lstStyle/>
          <a:p>
            <a:pPr>
              <a:buSzTx/>
              <a:buNone/>
              <a:defRPr b="1"/>
            </a:pPr>
            <a:r>
              <a:rPr dirty="0"/>
              <a:t>	</a:t>
            </a:r>
          </a:p>
          <a:p>
            <a:pPr>
              <a:lnSpc>
                <a:spcPct val="20000"/>
              </a:lnSpc>
              <a:buSzTx/>
              <a:buNone/>
            </a:pPr>
            <a:endParaRPr b="1" dirty="0"/>
          </a:p>
          <a:p>
            <a:pPr>
              <a:buSzTx/>
              <a:buNone/>
            </a:pPr>
            <a:r>
              <a:rPr dirty="0"/>
              <a:t>Ringer’s Solution</a:t>
            </a:r>
          </a:p>
          <a:p>
            <a:pPr algn="ctr">
              <a:lnSpc>
                <a:spcPct val="50000"/>
              </a:lnSpc>
              <a:buSzTx/>
              <a:buNone/>
            </a:pPr>
            <a:endParaRPr dirty="0"/>
          </a:p>
          <a:p>
            <a:pPr>
              <a:lnSpc>
                <a:spcPct val="120000"/>
              </a:lnSpc>
              <a:buSzTx/>
              <a:buNone/>
            </a:pPr>
            <a:r>
              <a:rPr dirty="0"/>
              <a:t>   Na</a:t>
            </a:r>
            <a:r>
              <a:rPr baseline="30000" dirty="0"/>
              <a:t>+</a:t>
            </a:r>
            <a:r>
              <a:rPr dirty="0"/>
              <a:t>	   147 mEq/L		Cl</a:t>
            </a:r>
            <a:r>
              <a:rPr baseline="30000" dirty="0"/>
              <a:t>− </a:t>
            </a:r>
            <a:r>
              <a:rPr dirty="0"/>
              <a:t>	   155 mEq/L</a:t>
            </a:r>
          </a:p>
          <a:p>
            <a:pPr>
              <a:lnSpc>
                <a:spcPct val="120000"/>
              </a:lnSpc>
              <a:buSzTx/>
              <a:buNone/>
            </a:pPr>
            <a:r>
              <a:rPr dirty="0"/>
              <a:t>   K</a:t>
            </a:r>
            <a:r>
              <a:rPr baseline="30000" dirty="0"/>
              <a:t>+</a:t>
            </a:r>
            <a:r>
              <a:rPr dirty="0"/>
              <a:t>           4 mEq/L		</a:t>
            </a:r>
          </a:p>
          <a:p>
            <a:pPr>
              <a:lnSpc>
                <a:spcPct val="120000"/>
              </a:lnSpc>
              <a:buSzTx/>
              <a:buNone/>
            </a:pPr>
            <a:r>
              <a:rPr dirty="0"/>
              <a:t>   Ca</a:t>
            </a:r>
            <a:r>
              <a:rPr baseline="30000" dirty="0"/>
              <a:t>2+	          </a:t>
            </a:r>
            <a:r>
              <a:rPr dirty="0"/>
              <a:t>4 mEq/L</a:t>
            </a:r>
          </a:p>
        </p:txBody>
      </p:sp>
      <p:sp>
        <p:nvSpPr>
          <p:cNvPr id="315" name="Slide Number"/>
          <p:cNvSpPr txBox="1">
            <a:spLocks noGrp="1"/>
          </p:cNvSpPr>
          <p:nvPr>
            <p:ph type="sldNum" sz="quarter" idx="4294967295"/>
          </p:nvPr>
        </p:nvSpPr>
        <p:spPr>
          <a:xfrm>
            <a:off x="8282472" y="6410641"/>
            <a:ext cx="232875" cy="256539"/>
          </a:xfrm>
          <a:prstGeom prst="rect">
            <a:avLst/>
          </a:prstGeom>
          <a:extLst>
            <a:ext uri="{C572A759-6A51-4108-AA02-DFA0A04FC94B}">
              <ma14:wrappingTextBoxFlag xmlns:ma14="http://schemas.microsoft.com/office/mac/drawingml/2011/main" xmlns="" val="1"/>
            </a:ext>
          </a:extLst>
        </p:spPr>
        <p:txBody>
          <a:bodyPr/>
          <a:lstStyle>
            <a:lvl1pPr>
              <a:defRPr sz="1000">
                <a:solidFill>
                  <a:srgbClr val="000000"/>
                </a:solidFill>
              </a:defRPr>
            </a:lvl1p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Eq.wt (g/Eq )  = g / l…"/>
          <p:cNvSpPr txBox="1">
            <a:spLocks noGrp="1"/>
          </p:cNvSpPr>
          <p:nvPr>
            <p:ph type="body" idx="4294967295"/>
          </p:nvPr>
        </p:nvSpPr>
        <p:spPr>
          <a:xfrm>
            <a:off x="457200" y="188911"/>
            <a:ext cx="8229600" cy="6480178"/>
          </a:xfrm>
          <a:prstGeom prst="rect">
            <a:avLst/>
          </a:prstGeom>
        </p:spPr>
        <p:txBody>
          <a:bodyPr>
            <a:normAutofit/>
          </a:bodyPr>
          <a:lstStyle/>
          <a:p>
            <a:pPr>
              <a:buSzTx/>
              <a:buNone/>
              <a:defRPr sz="3200"/>
            </a:pPr>
            <a:endParaRPr sz="2800" dirty="0"/>
          </a:p>
          <a:p>
            <a:pPr>
              <a:defRPr sz="3200"/>
            </a:pPr>
            <a:r>
              <a:rPr sz="2800" dirty="0"/>
              <a:t>Eq.wt (g/Eq )  =</a:t>
            </a:r>
            <a:r>
              <a:rPr lang="en-US" sz="2800" dirty="0"/>
              <a:t>      </a:t>
            </a:r>
            <a:r>
              <a:rPr sz="2800" u="sng" dirty="0"/>
              <a:t> </a:t>
            </a:r>
            <a:r>
              <a:rPr lang="en-US" sz="2800" u="sng" dirty="0"/>
              <a:t>     </a:t>
            </a:r>
            <a:r>
              <a:rPr sz="2800" u="sng" dirty="0"/>
              <a:t>g / l</a:t>
            </a:r>
          </a:p>
          <a:p>
            <a:pPr>
              <a:buSzTx/>
              <a:buNone/>
              <a:defRPr sz="3200"/>
            </a:pPr>
            <a:r>
              <a:rPr sz="2800" dirty="0"/>
              <a:t>                        </a:t>
            </a:r>
            <a:r>
              <a:rPr lang="en-US" sz="2800" dirty="0"/>
              <a:t>  </a:t>
            </a:r>
            <a:r>
              <a:rPr sz="2800" dirty="0"/>
              <a:t>   </a:t>
            </a:r>
            <a:r>
              <a:rPr lang="en-US" sz="2800" dirty="0"/>
              <a:t>           </a:t>
            </a:r>
            <a:r>
              <a:rPr sz="2800" dirty="0"/>
              <a:t> Eq/l</a:t>
            </a:r>
          </a:p>
          <a:p>
            <a:pPr>
              <a:defRPr sz="3200"/>
            </a:pPr>
            <a:endParaRPr sz="2800" dirty="0"/>
          </a:p>
          <a:p>
            <a:pPr>
              <a:defRPr sz="3200"/>
            </a:pPr>
            <a:r>
              <a:rPr sz="2800" dirty="0"/>
              <a:t>Eq.wt ( mg/ meq. ) = </a:t>
            </a:r>
            <a:r>
              <a:rPr lang="en-US" sz="2800" dirty="0"/>
              <a:t>     </a:t>
            </a:r>
            <a:r>
              <a:rPr sz="2800" dirty="0"/>
              <a:t> </a:t>
            </a:r>
            <a:r>
              <a:rPr sz="2800" u="sng" dirty="0"/>
              <a:t>mg/ l</a:t>
            </a:r>
          </a:p>
          <a:p>
            <a:pPr>
              <a:buSzTx/>
              <a:buNone/>
              <a:defRPr sz="3200"/>
            </a:pPr>
            <a:r>
              <a:rPr sz="2800" dirty="0"/>
              <a:t>                                   </a:t>
            </a:r>
            <a:r>
              <a:rPr lang="en-US" sz="2800" dirty="0"/>
              <a:t>         </a:t>
            </a:r>
            <a:r>
              <a:rPr sz="2800" dirty="0"/>
              <a:t>  meq/l</a:t>
            </a:r>
          </a:p>
          <a:p>
            <a:pPr>
              <a:buSzTx/>
              <a:buNone/>
              <a:defRPr sz="3200"/>
            </a:pPr>
            <a:r>
              <a:rPr sz="2800" dirty="0"/>
              <a:t>                                </a:t>
            </a:r>
            <a:r>
              <a:rPr sz="2800" u="sng"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317">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317">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31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1" build="p" bldLvl="5"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Example : human plasma contains about 5 mEq/l of calcium ions . How many mgs of calcium chloride dihydrate CaCl2.2H2O…"/>
          <p:cNvSpPr txBox="1">
            <a:spLocks noGrp="1"/>
          </p:cNvSpPr>
          <p:nvPr>
            <p:ph type="body" idx="4294967295"/>
          </p:nvPr>
        </p:nvSpPr>
        <p:spPr>
          <a:xfrm>
            <a:off x="457200" y="188911"/>
            <a:ext cx="8229600" cy="6480178"/>
          </a:xfrm>
          <a:prstGeom prst="rect">
            <a:avLst/>
          </a:prstGeom>
        </p:spPr>
        <p:txBody>
          <a:bodyPr>
            <a:normAutofit/>
          </a:bodyPr>
          <a:lstStyle/>
          <a:p>
            <a:pPr algn="just">
              <a:lnSpc>
                <a:spcPct val="150000"/>
              </a:lnSpc>
              <a:buFontTx/>
              <a:buChar char="●"/>
              <a:defRPr sz="3200">
                <a:effectLst>
                  <a:outerShdw blurRad="12700" dist="25400" dir="2700000" rotWithShape="0">
                    <a:srgbClr val="DDDDDD"/>
                  </a:outerShdw>
                </a:effectLst>
              </a:defRPr>
            </a:pPr>
            <a:r>
              <a:rPr sz="2400" dirty="0">
                <a:solidFill>
                  <a:srgbClr val="FF0000"/>
                </a:solidFill>
              </a:rPr>
              <a:t>Example : </a:t>
            </a:r>
            <a:r>
              <a:rPr sz="2400" dirty="0"/>
              <a:t>human plasma contains about 5 mEq/l of calcium ions . How many mgs of calcium chloride dihydrate CaCl2.2H2O</a:t>
            </a:r>
          </a:p>
          <a:p>
            <a:pPr algn="just">
              <a:lnSpc>
                <a:spcPct val="150000"/>
              </a:lnSpc>
              <a:buSzTx/>
              <a:buNone/>
              <a:defRPr sz="3200">
                <a:effectLst>
                  <a:outerShdw blurRad="12700" dist="25400" dir="2700000" rotWithShape="0">
                    <a:srgbClr val="DDDDDD"/>
                  </a:outerShdw>
                </a:effectLst>
              </a:defRPr>
            </a:pPr>
            <a:r>
              <a:rPr sz="2400" dirty="0"/>
              <a:t>   ( M.WT = 147 g/mole ) are required to prepare 750 ml of a solution equal in calcium to human plasma ? </a:t>
            </a:r>
          </a:p>
          <a:p>
            <a:pPr algn="just">
              <a:lnSpc>
                <a:spcPct val="150000"/>
              </a:lnSpc>
              <a:buSzTx/>
              <a:buNone/>
              <a:defRPr sz="3200">
                <a:effectLst>
                  <a:outerShdw blurRad="12700" dist="25400" dir="2700000" rotWithShape="0">
                    <a:srgbClr val="DDDDDD"/>
                  </a:outerShdw>
                </a:effectLst>
              </a:defRPr>
            </a:pPr>
            <a:r>
              <a:rPr sz="2400" dirty="0"/>
              <a:t>    The equivalents wt. of CaCl2.2H2O is half</a:t>
            </a:r>
            <a:r>
              <a:rPr lang="en-US" sz="2400" dirty="0"/>
              <a:t> </a:t>
            </a:r>
            <a:r>
              <a:rPr sz="2400" dirty="0"/>
              <a:t>of its’ M.WT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1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1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1" build="p" bldLvl="5"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Example…"/>
          <p:cNvSpPr txBox="1">
            <a:spLocks noGrp="1"/>
          </p:cNvSpPr>
          <p:nvPr>
            <p:ph type="body" idx="4294967295"/>
          </p:nvPr>
        </p:nvSpPr>
        <p:spPr>
          <a:xfrm>
            <a:off x="457200" y="188911"/>
            <a:ext cx="8229600" cy="6480178"/>
          </a:xfrm>
          <a:prstGeom prst="rect">
            <a:avLst/>
          </a:prstGeom>
        </p:spPr>
        <p:txBody>
          <a:bodyPr>
            <a:normAutofit/>
          </a:bodyPr>
          <a:lstStyle/>
          <a:p>
            <a:pPr>
              <a:lnSpc>
                <a:spcPct val="150000"/>
              </a:lnSpc>
              <a:buFontTx/>
              <a:buChar char="●"/>
              <a:defRPr sz="3600">
                <a:effectLst>
                  <a:outerShdw blurRad="12700" dist="25400" dir="2700000" rotWithShape="0">
                    <a:srgbClr val="DDDDDD"/>
                  </a:outerShdw>
                </a:effectLst>
              </a:defRPr>
            </a:pPr>
            <a:r>
              <a:rPr sz="2800" dirty="0">
                <a:solidFill>
                  <a:srgbClr val="FF0000"/>
                </a:solidFill>
              </a:rPr>
              <a:t>Example</a:t>
            </a:r>
            <a:r>
              <a:rPr lang="en-US" sz="2800" dirty="0">
                <a:solidFill>
                  <a:srgbClr val="FF0000"/>
                </a:solidFill>
              </a:rPr>
              <a:t>:</a:t>
            </a:r>
            <a:endParaRPr sz="2800" dirty="0">
              <a:solidFill>
                <a:srgbClr val="FF0000"/>
              </a:solidFill>
            </a:endParaRPr>
          </a:p>
          <a:p>
            <a:pPr>
              <a:lnSpc>
                <a:spcPct val="150000"/>
              </a:lnSpc>
              <a:buFontTx/>
              <a:buChar char="●"/>
              <a:defRPr sz="3600">
                <a:effectLst>
                  <a:outerShdw blurRad="12700" dist="25400" dir="2700000" rotWithShape="0">
                    <a:srgbClr val="DDDDDD"/>
                  </a:outerShdw>
                </a:effectLst>
              </a:defRPr>
            </a:pPr>
            <a:r>
              <a:rPr sz="2400" dirty="0"/>
              <a:t>What is the sodium ion content in mEq/l of a solution containing 5.00 g NaCl / l of solution ?</a:t>
            </a:r>
          </a:p>
          <a:p>
            <a:pPr>
              <a:lnSpc>
                <a:spcPct val="150000"/>
              </a:lnSpc>
              <a:buFontTx/>
              <a:buChar char="●"/>
              <a:defRPr sz="3600">
                <a:effectLst>
                  <a:outerShdw blurRad="12700" dist="25400" dir="2700000" rotWithShape="0">
                    <a:srgbClr val="DDDDDD"/>
                  </a:outerShdw>
                </a:effectLst>
              </a:defRPr>
            </a:pPr>
            <a:r>
              <a:rPr sz="2400" dirty="0"/>
              <a:t>The M.WT of NaCl is 58.5 g/mol , the eq.wt of NaCl is equal to its M.WT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2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2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1" build="p" bldLvl="5"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Example…"/>
          <p:cNvSpPr txBox="1">
            <a:spLocks noGrp="1"/>
          </p:cNvSpPr>
          <p:nvPr>
            <p:ph type="body" idx="4294967295"/>
          </p:nvPr>
        </p:nvSpPr>
        <p:spPr>
          <a:xfrm>
            <a:off x="457200" y="260349"/>
            <a:ext cx="8229600" cy="6408740"/>
          </a:xfrm>
          <a:prstGeom prst="rect">
            <a:avLst/>
          </a:prstGeom>
        </p:spPr>
        <p:txBody>
          <a:bodyPr>
            <a:normAutofit/>
          </a:bodyPr>
          <a:lstStyle/>
          <a:p>
            <a:pPr>
              <a:lnSpc>
                <a:spcPct val="150000"/>
              </a:lnSpc>
              <a:buFontTx/>
              <a:buChar char="●"/>
              <a:defRPr sz="4000">
                <a:effectLst>
                  <a:outerShdw blurRad="12700" dist="25400" dir="2700000" rotWithShape="0">
                    <a:srgbClr val="DDDDDD"/>
                  </a:outerShdw>
                </a:effectLst>
              </a:defRPr>
            </a:pPr>
            <a:r>
              <a:rPr sz="2400" dirty="0">
                <a:solidFill>
                  <a:srgbClr val="FF0000"/>
                </a:solidFill>
              </a:rPr>
              <a:t>Example </a:t>
            </a:r>
          </a:p>
          <a:p>
            <a:pPr>
              <a:lnSpc>
                <a:spcPct val="150000"/>
              </a:lnSpc>
              <a:buSzTx/>
              <a:buNone/>
              <a:defRPr sz="4000">
                <a:effectLst>
                  <a:outerShdw blurRad="12700" dist="25400" dir="2700000" rotWithShape="0">
                    <a:srgbClr val="DDDDDD"/>
                  </a:outerShdw>
                </a:effectLst>
              </a:defRPr>
            </a:pPr>
            <a:r>
              <a:rPr sz="2400" dirty="0"/>
              <a:t>  Calculate the no. of Eq/l of potassium chloride present in a 1.15%w/v solution of KCl</a:t>
            </a:r>
          </a:p>
          <a:p>
            <a:pPr>
              <a:lnSpc>
                <a:spcPct val="150000"/>
              </a:lnSpc>
              <a:buFontTx/>
              <a:buChar char="●"/>
              <a:defRPr sz="4000">
                <a:effectLst>
                  <a:outerShdw blurRad="12700" dist="25400" dir="2700000" rotWithShape="0">
                    <a:srgbClr val="DDDDDD"/>
                  </a:outerShdw>
                </a:effectLst>
              </a:defRPr>
            </a:pPr>
            <a:r>
              <a:rPr sz="2400" dirty="0"/>
              <a:t>The M.WT of KCl is 74.55 g/mole, the Eq/Wt of KCl is equal to its’ M.WT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2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2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1" build="p" bldLvl="5"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Ideal and real…"/>
          <p:cNvSpPr txBox="1">
            <a:spLocks noGrp="1"/>
          </p:cNvSpPr>
          <p:nvPr>
            <p:ph type="body" idx="4294967295"/>
          </p:nvPr>
        </p:nvSpPr>
        <p:spPr>
          <a:xfrm>
            <a:off x="457200" y="260350"/>
            <a:ext cx="8229600" cy="6597650"/>
          </a:xfrm>
          <a:prstGeom prst="rect">
            <a:avLst/>
          </a:prstGeom>
        </p:spPr>
        <p:txBody>
          <a:bodyPr>
            <a:normAutofit/>
          </a:bodyPr>
          <a:lstStyle/>
          <a:p>
            <a:pPr algn="ctr">
              <a:defRPr sz="9600" i="1">
                <a:effectLst>
                  <a:outerShdw blurRad="12700" dist="63500" dir="2700000" rotWithShape="0">
                    <a:srgbClr val="DDDDDD"/>
                  </a:outerShdw>
                </a:effectLst>
                <a:latin typeface="Harlow Solid Italic"/>
                <a:ea typeface="Harlow Solid Italic"/>
                <a:cs typeface="Harlow Solid Italic"/>
                <a:sym typeface="Harlow Solid Italic"/>
              </a:defRPr>
            </a:pPr>
            <a:endParaRPr dirty="0">
              <a:solidFill>
                <a:srgbClr val="FF0000"/>
              </a:solidFill>
            </a:endParaRPr>
          </a:p>
          <a:p>
            <a:pPr algn="ctr">
              <a:buSzTx/>
              <a:buNone/>
              <a:defRPr sz="9600">
                <a:effectLst>
                  <a:outerShdw blurRad="12700" dist="63500" dir="2700000" rotWithShape="0">
                    <a:srgbClr val="DDDDDD"/>
                  </a:outerShdw>
                </a:effectLst>
                <a:latin typeface="Arial Unicode MS"/>
                <a:ea typeface="Arial Unicode MS"/>
                <a:cs typeface="Arial Unicode MS"/>
                <a:sym typeface="Arial Unicode MS"/>
              </a:defRPr>
            </a:pPr>
            <a:r>
              <a:rPr dirty="0">
                <a:solidFill>
                  <a:srgbClr val="FF0000"/>
                </a:solidFill>
              </a:rPr>
              <a:t>Ideal and real </a:t>
            </a:r>
          </a:p>
          <a:p>
            <a:pPr algn="ctr">
              <a:buSzTx/>
              <a:buNone/>
              <a:defRPr sz="9600">
                <a:effectLst>
                  <a:outerShdw blurRad="12700" dist="63500" dir="2700000" rotWithShape="0">
                    <a:srgbClr val="DDDDDD"/>
                  </a:outerShdw>
                </a:effectLst>
                <a:latin typeface="Arial Unicode MS"/>
                <a:ea typeface="Arial Unicode MS"/>
                <a:cs typeface="Arial Unicode MS"/>
                <a:sym typeface="Arial Unicode MS"/>
              </a:defRPr>
            </a:pPr>
            <a:r>
              <a:rPr dirty="0">
                <a:solidFill>
                  <a:srgbClr val="FF0000"/>
                </a:solidFill>
              </a:rPr>
              <a:t>solutions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3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1" build="p"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Ideal and real solutions :…"/>
          <p:cNvSpPr txBox="1">
            <a:spLocks noGrp="1"/>
          </p:cNvSpPr>
          <p:nvPr>
            <p:ph type="body" idx="4294967295"/>
          </p:nvPr>
        </p:nvSpPr>
        <p:spPr>
          <a:xfrm>
            <a:off x="0" y="260349"/>
            <a:ext cx="8989976" cy="6408740"/>
          </a:xfrm>
          <a:prstGeom prst="rect">
            <a:avLst/>
          </a:prstGeom>
        </p:spPr>
        <p:txBody>
          <a:bodyPr>
            <a:normAutofit/>
          </a:bodyPr>
          <a:lstStyle/>
          <a:p>
            <a:pPr marL="0" indent="0" algn="ctr">
              <a:buNone/>
              <a:defRPr sz="3600">
                <a:effectLst>
                  <a:outerShdw blurRad="12700" dist="25400" dir="2700000" rotWithShape="0">
                    <a:srgbClr val="DDDDDD"/>
                  </a:outerShdw>
                </a:effectLst>
              </a:defRPr>
            </a:pPr>
            <a:r>
              <a:rPr sz="2800" dirty="0">
                <a:solidFill>
                  <a:srgbClr val="FF0000"/>
                </a:solidFill>
              </a:rPr>
              <a:t>Ideal and real solutions </a:t>
            </a:r>
          </a:p>
          <a:p>
            <a:pPr>
              <a:lnSpc>
                <a:spcPct val="150000"/>
              </a:lnSpc>
              <a:buFontTx/>
              <a:buChar char="●"/>
              <a:defRPr sz="2800">
                <a:effectLst>
                  <a:outerShdw blurRad="12700" dist="25400" dir="2700000" rotWithShape="0">
                    <a:srgbClr val="DDDDDD"/>
                  </a:outerShdw>
                </a:effectLst>
              </a:defRPr>
            </a:pPr>
            <a:r>
              <a:rPr sz="2400" dirty="0"/>
              <a:t>Ideal solutions: are solutions in which there is no change in the properties of components , other than dilution when they are mixed to form the solution. </a:t>
            </a:r>
          </a:p>
          <a:p>
            <a:pPr>
              <a:lnSpc>
                <a:spcPct val="150000"/>
              </a:lnSpc>
              <a:buFontTx/>
              <a:buChar char="●"/>
              <a:defRPr sz="2800">
                <a:effectLst>
                  <a:outerShdw blurRad="12700" dist="25400" dir="2700000" rotWithShape="0">
                    <a:srgbClr val="DDDDDD"/>
                  </a:outerShdw>
                </a:effectLst>
              </a:defRPr>
            </a:pPr>
            <a:r>
              <a:rPr sz="2400" dirty="0"/>
              <a:t>No heat is evolved or absorbed.</a:t>
            </a:r>
          </a:p>
          <a:p>
            <a:pPr>
              <a:lnSpc>
                <a:spcPct val="150000"/>
              </a:lnSpc>
              <a:buFontTx/>
              <a:buChar char="●"/>
              <a:defRPr sz="2800">
                <a:effectLst>
                  <a:outerShdw blurRad="12700" dist="25400" dir="2700000" rotWithShape="0">
                    <a:srgbClr val="DDDDDD"/>
                  </a:outerShdw>
                </a:effectLst>
              </a:defRPr>
            </a:pPr>
            <a:r>
              <a:rPr sz="2400" dirty="0"/>
              <a:t>The final volume of the solution represents an additive property of the individual constituents . </a:t>
            </a:r>
          </a:p>
          <a:p>
            <a:pPr>
              <a:lnSpc>
                <a:spcPct val="150000"/>
              </a:lnSpc>
              <a:buFontTx/>
              <a:buChar char="●"/>
              <a:defRPr sz="2800">
                <a:effectLst>
                  <a:outerShdw blurRad="12700" dist="25400" dir="2700000" rotWithShape="0">
                    <a:srgbClr val="DDDDDD"/>
                  </a:outerShdw>
                </a:effectLst>
              </a:defRPr>
            </a:pPr>
            <a:r>
              <a:rPr sz="2400" dirty="0"/>
              <a:t>The constitutive properties, vapor pressure , refractive index, surface tension and viscosity of the solution are the weighted averages of the properties of the pure individual constituents.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2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2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2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27">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 when solid dissolved in liquid ;however the…"/>
          <p:cNvSpPr txBox="1">
            <a:spLocks noGrp="1"/>
          </p:cNvSpPr>
          <p:nvPr>
            <p:ph type="body" idx="4294967295"/>
          </p:nvPr>
        </p:nvSpPr>
        <p:spPr>
          <a:xfrm>
            <a:off x="457200" y="260349"/>
            <a:ext cx="8229600" cy="6408740"/>
          </a:xfrm>
          <a:prstGeom prst="rect">
            <a:avLst/>
          </a:prstGeom>
        </p:spPr>
        <p:txBody>
          <a:bodyPr>
            <a:normAutofit/>
          </a:bodyPr>
          <a:lstStyle/>
          <a:p>
            <a:pPr>
              <a:lnSpc>
                <a:spcPct val="150000"/>
              </a:lnSpc>
              <a:buSzTx/>
            </a:pPr>
            <a:r>
              <a:rPr dirty="0"/>
              <a:t>  </a:t>
            </a:r>
            <a:r>
              <a:rPr lang="en-US" dirty="0"/>
              <a:t>W</a:t>
            </a:r>
            <a:r>
              <a:rPr dirty="0"/>
              <a:t>hen solid dissolved in liquid ;however the liquid being the solvent and the solid is the solute irrespective to the amount of the constituents</a:t>
            </a:r>
          </a:p>
          <a:p>
            <a:pPr marL="0" indent="0">
              <a:lnSpc>
                <a:spcPct val="150000"/>
              </a:lnSpc>
              <a:buSzTx/>
              <a:buNone/>
            </a:pPr>
            <a:r>
              <a:rPr dirty="0"/>
              <a:t> </a:t>
            </a:r>
          </a:p>
          <a:p>
            <a:pPr>
              <a:lnSpc>
                <a:spcPct val="150000"/>
              </a:lnSpc>
              <a:buSzTx/>
            </a:pPr>
            <a:r>
              <a:rPr dirty="0"/>
              <a:t>  </a:t>
            </a:r>
            <a:r>
              <a:rPr lang="en-US" dirty="0"/>
              <a:t>W</a:t>
            </a:r>
            <a:r>
              <a:rPr dirty="0"/>
              <a:t>hen water is one of the constituent so it is usually considered as the solvent.</a:t>
            </a:r>
          </a:p>
          <a:p>
            <a:pPr>
              <a:lnSpc>
                <a:spcPct val="150000"/>
              </a:lnSpc>
              <a:buSzTx/>
              <a:buNone/>
            </a:pPr>
            <a:r>
              <a:rPr dirty="0"/>
              <a:t>   </a:t>
            </a:r>
          </a:p>
          <a:p>
            <a:pPr>
              <a:lnSpc>
                <a:spcPct val="150000"/>
              </a:lnSpc>
              <a:buSzTx/>
              <a:buNone/>
              <a:defRPr i="1">
                <a:effectLst>
                  <a:outerShdw blurRad="12700" dist="25400" dir="2700000" rotWithShape="0">
                    <a:srgbClr val="DDDDDD"/>
                  </a:outerShdw>
                </a:effectLst>
              </a:defRPr>
            </a:pPr>
            <a:r>
              <a:rPr dirty="0">
                <a:solidFill>
                  <a:srgbClr val="0000FF"/>
                </a:solidFill>
              </a:rPr>
              <a:t>B</a:t>
            </a:r>
            <a:r>
              <a:rPr b="1" dirty="0">
                <a:solidFill>
                  <a:srgbClr val="0000FF"/>
                </a:solidFill>
              </a:rPr>
              <a:t>inary solution</a:t>
            </a:r>
            <a:r>
              <a:rPr b="1" i="0" dirty="0">
                <a:solidFill>
                  <a:srgbClr val="0000FF"/>
                </a:solidFill>
              </a:rPr>
              <a:t> :</a:t>
            </a:r>
            <a:r>
              <a:rPr i="0" dirty="0">
                <a:solidFill>
                  <a:srgbClr val="0000FF"/>
                </a:solidFill>
              </a:rPr>
              <a:t> </a:t>
            </a:r>
            <a:r>
              <a:rPr i="0" dirty="0"/>
              <a:t>is the solution that </a:t>
            </a:r>
            <a:r>
              <a:rPr dirty="0"/>
              <a:t>composed of only 2 substances one of the constituent is the solvent and the other is the solute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iterate>
                                    <p:tmAbs val="0"/>
                                  </p:iterate>
                                  <p:childTnLst>
                                    <p:set>
                                      <p:cBhvr>
                                        <p:cTn id="6" fill="hold"/>
                                        <p:tgtEl>
                                          <p:spTgt spid="26"/>
                                        </p:tgtEl>
                                        <p:attrNameLst>
                                          <p:attrName>style.visibility</p:attrName>
                                        </p:attrNameLst>
                                      </p:cBhvr>
                                      <p:to>
                                        <p:strVal val="visible"/>
                                      </p:to>
                                    </p:set>
                                    <p:animEffect transition="in" filter="strips(down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Ideal solutions are formed by mixing substances with similar properties :…"/>
          <p:cNvSpPr txBox="1">
            <a:spLocks noGrp="1"/>
          </p:cNvSpPr>
          <p:nvPr>
            <p:ph type="body" idx="4294967295"/>
          </p:nvPr>
        </p:nvSpPr>
        <p:spPr>
          <a:xfrm>
            <a:off x="457200" y="260350"/>
            <a:ext cx="8229600" cy="6337300"/>
          </a:xfrm>
          <a:prstGeom prst="rect">
            <a:avLst/>
          </a:prstGeom>
        </p:spPr>
        <p:txBody>
          <a:bodyPr>
            <a:normAutofit/>
          </a:bodyPr>
          <a:lstStyle/>
          <a:p>
            <a:pPr>
              <a:lnSpc>
                <a:spcPct val="150000"/>
              </a:lnSpc>
              <a:buFontTx/>
              <a:buChar char="●"/>
              <a:defRPr>
                <a:effectLst>
                  <a:outerShdw blurRad="12700" dist="25400" dir="2700000" rotWithShape="0">
                    <a:srgbClr val="DDDDDD"/>
                  </a:outerShdw>
                </a:effectLst>
              </a:defRPr>
            </a:pPr>
            <a:r>
              <a:rPr sz="2400" dirty="0"/>
              <a:t>Ideal solutions are formed by mixing substances with similar properties :</a:t>
            </a:r>
          </a:p>
          <a:p>
            <a:pPr>
              <a:lnSpc>
                <a:spcPct val="150000"/>
              </a:lnSpc>
              <a:buFontTx/>
              <a:buChar char="●"/>
              <a:defRPr>
                <a:effectLst>
                  <a:outerShdw blurRad="12700" dist="25400" dir="2700000" rotWithShape="0">
                    <a:srgbClr val="DDDDDD"/>
                  </a:outerShdw>
                </a:effectLst>
              </a:defRPr>
            </a:pPr>
            <a:r>
              <a:rPr sz="2400" dirty="0"/>
              <a:t>Example</a:t>
            </a:r>
            <a:r>
              <a:rPr lang="en-US" sz="2400" dirty="0"/>
              <a:t>:</a:t>
            </a:r>
            <a:r>
              <a:rPr sz="2400" dirty="0"/>
              <a:t> </a:t>
            </a:r>
            <a:r>
              <a:rPr sz="2400" dirty="0">
                <a:solidFill>
                  <a:srgbClr val="FF0000"/>
                </a:solidFill>
              </a:rPr>
              <a:t>100 ml methanol </a:t>
            </a:r>
          </a:p>
          <a:p>
            <a:pPr>
              <a:lnSpc>
                <a:spcPct val="150000"/>
              </a:lnSpc>
              <a:buSzTx/>
              <a:buNone/>
              <a:defRPr>
                <a:effectLst>
                  <a:outerShdw blurRad="12700" dist="25400" dir="2700000" rotWithShape="0">
                    <a:srgbClr val="DDDDDD"/>
                  </a:outerShdw>
                </a:effectLst>
              </a:defRPr>
            </a:pPr>
            <a:r>
              <a:rPr sz="2400" dirty="0">
                <a:solidFill>
                  <a:srgbClr val="FF0000"/>
                </a:solidFill>
              </a:rPr>
              <a:t>               +   </a:t>
            </a:r>
            <a:r>
              <a:rPr sz="2400" u="sng" dirty="0">
                <a:solidFill>
                  <a:srgbClr val="FF0000"/>
                </a:solidFill>
              </a:rPr>
              <a:t>100 ml ethanol    </a:t>
            </a:r>
            <a:r>
              <a:rPr sz="2400" dirty="0">
                <a:solidFill>
                  <a:srgbClr val="FF0000"/>
                </a:solidFill>
              </a:rPr>
              <a:t>= 200 ml</a:t>
            </a:r>
          </a:p>
          <a:p>
            <a:pPr>
              <a:lnSpc>
                <a:spcPct val="150000"/>
              </a:lnSpc>
              <a:buFontTx/>
              <a:buChar char="●"/>
              <a:defRPr>
                <a:effectLst>
                  <a:outerShdw blurRad="12700" dist="25400" dir="2700000" rotWithShape="0">
                    <a:srgbClr val="DDDDDD"/>
                  </a:outerShdw>
                </a:effectLst>
              </a:defRPr>
            </a:pPr>
            <a:r>
              <a:rPr sz="2400" dirty="0"/>
              <a:t>So ideal gas …..complete absence of attractive forces.</a:t>
            </a:r>
          </a:p>
          <a:p>
            <a:pPr>
              <a:lnSpc>
                <a:spcPct val="150000"/>
              </a:lnSpc>
              <a:buFontTx/>
              <a:buChar char="●"/>
              <a:defRPr>
                <a:effectLst>
                  <a:outerShdw blurRad="12700" dist="25400" dir="2700000" rotWithShape="0">
                    <a:srgbClr val="DDDDDD"/>
                  </a:outerShdw>
                </a:effectLst>
              </a:defRPr>
            </a:pPr>
            <a:r>
              <a:rPr sz="2400" dirty="0"/>
              <a:t>Ideal solution …...complete uniformity of attractive forces . </a:t>
            </a:r>
          </a:p>
          <a:p>
            <a:pPr>
              <a:lnSpc>
                <a:spcPct val="150000"/>
              </a:lnSpc>
              <a:buFontTx/>
              <a:buChar char="●"/>
              <a:defRPr>
                <a:effectLst>
                  <a:outerShdw blurRad="12700" dist="25400" dir="2700000" rotWithShape="0">
                    <a:srgbClr val="DDDDDD"/>
                  </a:outerShdw>
                </a:effectLst>
              </a:defRPr>
            </a:pPr>
            <a:r>
              <a:rPr sz="2400" dirty="0"/>
              <a:t>But if          </a:t>
            </a:r>
            <a:r>
              <a:rPr sz="2400" dirty="0">
                <a:solidFill>
                  <a:srgbClr val="FF0000"/>
                </a:solidFill>
              </a:rPr>
              <a:t>100ml of H2SO4</a:t>
            </a:r>
          </a:p>
          <a:p>
            <a:pPr>
              <a:lnSpc>
                <a:spcPct val="150000"/>
              </a:lnSpc>
              <a:buSzTx/>
              <a:buNone/>
              <a:defRPr>
                <a:effectLst>
                  <a:outerShdw blurRad="12700" dist="25400" dir="2700000" rotWithShape="0">
                    <a:srgbClr val="DDDDDD"/>
                  </a:outerShdw>
                </a:effectLst>
              </a:defRPr>
            </a:pPr>
            <a:r>
              <a:rPr sz="2400" dirty="0">
                <a:solidFill>
                  <a:srgbClr val="FF0000"/>
                </a:solidFill>
              </a:rPr>
              <a:t>                 +   100 ml of water   = 180ml </a:t>
            </a:r>
            <a:r>
              <a:rPr sz="2400" dirty="0"/>
              <a:t>,heat is evolved so it is real </a:t>
            </a:r>
            <a:r>
              <a:rPr lang="en-US" sz="2400" dirty="0"/>
              <a:t>    </a:t>
            </a:r>
          </a:p>
          <a:p>
            <a:pPr>
              <a:lnSpc>
                <a:spcPct val="150000"/>
              </a:lnSpc>
              <a:buSzTx/>
              <a:buNone/>
              <a:defRPr>
                <a:effectLst>
                  <a:outerShdw blurRad="12700" dist="25400" dir="2700000" rotWithShape="0">
                    <a:srgbClr val="DDDDDD"/>
                  </a:outerShdw>
                </a:effectLst>
              </a:defRPr>
            </a:pPr>
            <a:r>
              <a:rPr lang="en-US" sz="2400" dirty="0"/>
              <a:t>                                                                          </a:t>
            </a:r>
            <a:r>
              <a:rPr sz="2400" dirty="0"/>
              <a:t>solution.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2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2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29">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29">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29">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29">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329">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3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1" build="p" bldLvl="5"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Ideal solutions and Raoults’ Law…"/>
          <p:cNvSpPr txBox="1">
            <a:spLocks noGrp="1"/>
          </p:cNvSpPr>
          <p:nvPr>
            <p:ph type="body" idx="4294967295"/>
          </p:nvPr>
        </p:nvSpPr>
        <p:spPr>
          <a:xfrm>
            <a:off x="457200" y="115886"/>
            <a:ext cx="8229600" cy="6481765"/>
          </a:xfrm>
          <a:prstGeom prst="rect">
            <a:avLst/>
          </a:prstGeom>
        </p:spPr>
        <p:txBody>
          <a:bodyPr>
            <a:normAutofit/>
          </a:bodyPr>
          <a:lstStyle/>
          <a:p>
            <a:pPr algn="ctr">
              <a:lnSpc>
                <a:spcPct val="150000"/>
              </a:lnSpc>
              <a:buSzTx/>
              <a:buNone/>
            </a:pPr>
            <a:r>
              <a:rPr sz="2800" dirty="0"/>
              <a:t>   </a:t>
            </a:r>
            <a:r>
              <a:rPr sz="2800" dirty="0">
                <a:solidFill>
                  <a:srgbClr val="FF0000"/>
                </a:solidFill>
                <a:effectLst>
                  <a:outerShdw blurRad="12700" dist="25400" dir="2700000" rotWithShape="0">
                    <a:srgbClr val="DDDDDD"/>
                  </a:outerShdw>
                </a:effectLst>
              </a:rPr>
              <a:t>Ideal solutions and Raoults’ Law</a:t>
            </a:r>
          </a:p>
          <a:p>
            <a:pPr>
              <a:lnSpc>
                <a:spcPct val="150000"/>
              </a:lnSpc>
              <a:buSzTx/>
              <a:buNone/>
            </a:pPr>
            <a:r>
              <a:rPr sz="2400" dirty="0"/>
              <a:t>    </a:t>
            </a:r>
            <a:r>
              <a:rPr sz="2400" dirty="0">
                <a:effectLst>
                  <a:outerShdw blurRad="12700" dist="25400" dir="2700000" rotWithShape="0">
                    <a:srgbClr val="DDDDDD"/>
                  </a:outerShdw>
                </a:effectLst>
              </a:rPr>
              <a:t>P = Pa + Pb</a:t>
            </a:r>
          </a:p>
          <a:p>
            <a:pPr>
              <a:lnSpc>
                <a:spcPct val="150000"/>
              </a:lnSpc>
              <a:buSzTx/>
              <a:buNone/>
              <a:defRPr>
                <a:effectLst>
                  <a:outerShdw blurRad="12700" dist="25400" dir="2700000" rotWithShape="0">
                    <a:srgbClr val="DDDDDD"/>
                  </a:outerShdw>
                </a:effectLst>
              </a:defRPr>
            </a:pPr>
            <a:r>
              <a:rPr sz="2400" dirty="0"/>
              <a:t>           Pa = Pa° Xa</a:t>
            </a:r>
          </a:p>
          <a:p>
            <a:pPr>
              <a:lnSpc>
                <a:spcPct val="150000"/>
              </a:lnSpc>
              <a:buSzTx/>
              <a:buNone/>
              <a:defRPr>
                <a:effectLst>
                  <a:outerShdw blurRad="12700" dist="25400" dir="2700000" rotWithShape="0">
                    <a:srgbClr val="DDDDDD"/>
                  </a:outerShdw>
                </a:effectLst>
              </a:defRPr>
            </a:pPr>
            <a:r>
              <a:rPr sz="2400" dirty="0"/>
              <a:t>           Pb = Pb° Xb</a:t>
            </a:r>
          </a:p>
          <a:p>
            <a:pPr>
              <a:lnSpc>
                <a:spcPct val="150000"/>
              </a:lnSpc>
              <a:buSzTx/>
              <a:buNone/>
            </a:pPr>
            <a:r>
              <a:rPr sz="2400" dirty="0"/>
              <a:t>  </a:t>
            </a:r>
            <a:r>
              <a:rPr sz="2400" dirty="0">
                <a:effectLst>
                  <a:outerShdw blurRad="12700" dist="25400" dir="2700000" rotWithShape="0">
                    <a:srgbClr val="DDDDDD"/>
                  </a:outerShdw>
                </a:effectLst>
              </a:rPr>
              <a:t>Example :</a:t>
            </a:r>
          </a:p>
          <a:p>
            <a:pPr>
              <a:lnSpc>
                <a:spcPct val="150000"/>
              </a:lnSpc>
              <a:buSzTx/>
              <a:buNone/>
            </a:pPr>
            <a:r>
              <a:rPr sz="2400" dirty="0"/>
              <a:t>   what is the partial vapor pressure of a mixture of benzene and ethylene chloride in solution at a mole fraction of benzene of 0.6 ? Vapor pressure of pure benzene at 50 C° is 268 mmHg and for ethylene chloride is 236 mmHg.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3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3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3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31">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31">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1" build="p" bldLvl="5"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Rectangle"/>
          <p:cNvSpPr/>
          <p:nvPr/>
        </p:nvSpPr>
        <p:spPr>
          <a:xfrm>
            <a:off x="827087" y="1052512"/>
            <a:ext cx="7129463" cy="5113338"/>
          </a:xfrm>
          <a:prstGeom prst="rect">
            <a:avLst/>
          </a:prstGeom>
          <a:ln w="38100">
            <a:solidFill>
              <a:schemeClr val="accent1"/>
            </a:solidFill>
          </a:ln>
        </p:spPr>
        <p:txBody>
          <a:bodyPr lIns="45718" tIns="45718" rIns="45718" bIns="45718" anchor="ctr"/>
          <a:lstStyle/>
          <a:p>
            <a:pPr algn="ctr">
              <a:lnSpc>
                <a:spcPct val="90000"/>
              </a:lnSpc>
              <a:spcBef>
                <a:spcPts val="500"/>
              </a:spcBef>
              <a:defRPr>
                <a:effectLst>
                  <a:outerShdw blurRad="12700" dist="25400" dir="2700000" rotWithShape="0">
                    <a:srgbClr val="DDDDDD"/>
                  </a:outerShdw>
                </a:effectLst>
                <a:latin typeface="+mj-lt"/>
                <a:ea typeface="+mj-ea"/>
                <a:cs typeface="+mj-cs"/>
                <a:sym typeface="Arial"/>
              </a:defRPr>
            </a:pPr>
            <a:endParaRPr/>
          </a:p>
        </p:txBody>
      </p:sp>
      <p:sp>
        <p:nvSpPr>
          <p:cNvPr id="335" name="Line"/>
          <p:cNvSpPr/>
          <p:nvPr/>
        </p:nvSpPr>
        <p:spPr>
          <a:xfrm>
            <a:off x="827086" y="2060575"/>
            <a:ext cx="7129466" cy="4105275"/>
          </a:xfrm>
          <a:prstGeom prst="line">
            <a:avLst/>
          </a:prstGeom>
          <a:ln w="28575">
            <a:solidFill>
              <a:srgbClr val="FF3399"/>
            </a:solidFill>
          </a:ln>
        </p:spPr>
        <p:txBody>
          <a:bodyPr lIns="45718" tIns="45718" rIns="45718" bIns="45718"/>
          <a:lstStyle/>
          <a:p>
            <a:endParaRPr/>
          </a:p>
        </p:txBody>
      </p:sp>
      <p:sp>
        <p:nvSpPr>
          <p:cNvPr id="336" name="Line"/>
          <p:cNvSpPr/>
          <p:nvPr/>
        </p:nvSpPr>
        <p:spPr>
          <a:xfrm flipH="1">
            <a:off x="827086" y="2708275"/>
            <a:ext cx="7129466" cy="3384550"/>
          </a:xfrm>
          <a:prstGeom prst="line">
            <a:avLst/>
          </a:prstGeom>
          <a:ln w="28575">
            <a:solidFill>
              <a:srgbClr val="FF3399"/>
            </a:solidFill>
          </a:ln>
        </p:spPr>
        <p:txBody>
          <a:bodyPr lIns="45718" tIns="45718" rIns="45718" bIns="45718"/>
          <a:lstStyle/>
          <a:p>
            <a:endParaRPr/>
          </a:p>
        </p:txBody>
      </p:sp>
      <p:sp>
        <p:nvSpPr>
          <p:cNvPr id="337" name="Line"/>
          <p:cNvSpPr/>
          <p:nvPr/>
        </p:nvSpPr>
        <p:spPr>
          <a:xfrm>
            <a:off x="755649" y="2060574"/>
            <a:ext cx="7200902" cy="647702"/>
          </a:xfrm>
          <a:prstGeom prst="line">
            <a:avLst/>
          </a:prstGeom>
          <a:ln w="28575">
            <a:solidFill>
              <a:srgbClr val="FF99CC"/>
            </a:solidFill>
          </a:ln>
        </p:spPr>
        <p:txBody>
          <a:bodyPr lIns="45718" tIns="45718" rIns="45718" bIns="45718"/>
          <a:lstStyle/>
          <a:p>
            <a:endParaRPr/>
          </a:p>
        </p:txBody>
      </p:sp>
      <p:sp>
        <p:nvSpPr>
          <p:cNvPr id="338" name="A  1.o"/>
          <p:cNvSpPr txBox="1"/>
          <p:nvPr/>
        </p:nvSpPr>
        <p:spPr>
          <a:xfrm>
            <a:off x="539750" y="6165850"/>
            <a:ext cx="1152525" cy="396238"/>
          </a:xfrm>
          <a:prstGeom prst="rect">
            <a:avLst/>
          </a:prstGeom>
          <a:solidFill>
            <a:srgbClr val="0563C1"/>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marL="342900" indent="-342900" defTabSz="685800">
              <a:lnSpc>
                <a:spcPct val="90000"/>
              </a:lnSpc>
              <a:spcBef>
                <a:spcPts val="1200"/>
              </a:spcBef>
              <a:defRPr sz="2000">
                <a:effectLst>
                  <a:outerShdw blurRad="12700" dist="25400" dir="2700000" rotWithShape="0">
                    <a:srgbClr val="FFFFFF"/>
                  </a:outerShdw>
                </a:effectLst>
                <a:latin typeface="Calibri"/>
                <a:ea typeface="Calibri"/>
                <a:cs typeface="Calibri"/>
                <a:sym typeface="Calibri"/>
              </a:defRPr>
            </a:lvl1pPr>
          </a:lstStyle>
          <a:p>
            <a:r>
              <a:t>A  1.o</a:t>
            </a:r>
          </a:p>
        </p:txBody>
      </p:sp>
      <p:sp>
        <p:nvSpPr>
          <p:cNvPr id="339" name="B 1.o"/>
          <p:cNvSpPr txBox="1"/>
          <p:nvPr/>
        </p:nvSpPr>
        <p:spPr>
          <a:xfrm>
            <a:off x="7019925" y="6237287"/>
            <a:ext cx="1512888" cy="396239"/>
          </a:xfrm>
          <a:prstGeom prst="rect">
            <a:avLst/>
          </a:prstGeom>
          <a:solidFill>
            <a:srgbClr val="0563C1"/>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marL="342900" indent="-342900" defTabSz="685800">
              <a:lnSpc>
                <a:spcPct val="90000"/>
              </a:lnSpc>
              <a:spcBef>
                <a:spcPts val="1200"/>
              </a:spcBef>
              <a:buClr>
                <a:srgbClr val="0563C1"/>
              </a:buClr>
              <a:buSzPct val="75000"/>
              <a:buChar char="●"/>
              <a:defRPr sz="2000">
                <a:effectLst>
                  <a:outerShdw blurRad="12700" dist="25400" dir="2700000" rotWithShape="0">
                    <a:srgbClr val="FFFFFF"/>
                  </a:outerShdw>
                </a:effectLst>
                <a:latin typeface="Calibri"/>
                <a:ea typeface="Calibri"/>
                <a:cs typeface="Calibri"/>
                <a:sym typeface="Calibri"/>
              </a:defRPr>
            </a:lvl1pPr>
          </a:lstStyle>
          <a:p>
            <a:r>
              <a:t>B 1.o</a:t>
            </a:r>
          </a:p>
        </p:txBody>
      </p:sp>
      <p:sp>
        <p:nvSpPr>
          <p:cNvPr id="340" name="P°A"/>
          <p:cNvSpPr txBox="1"/>
          <p:nvPr/>
        </p:nvSpPr>
        <p:spPr>
          <a:xfrm>
            <a:off x="468312" y="1916112"/>
            <a:ext cx="340905" cy="2819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marL="342900" indent="-342900" defTabSz="685800">
              <a:lnSpc>
                <a:spcPct val="90000"/>
              </a:lnSpc>
              <a:spcBef>
                <a:spcPts val="300"/>
              </a:spcBef>
              <a:defRPr sz="1300">
                <a:effectLst>
                  <a:outerShdw blurRad="12700" dist="25400" dir="2700000" rotWithShape="0">
                    <a:srgbClr val="DDDDDD"/>
                  </a:outerShdw>
                </a:effectLst>
                <a:latin typeface="Calibri"/>
                <a:ea typeface="Calibri"/>
                <a:cs typeface="Calibri"/>
                <a:sym typeface="Calibri"/>
              </a:defRPr>
            </a:lvl1pPr>
          </a:lstStyle>
          <a:p>
            <a:r>
              <a:t>P°A</a:t>
            </a:r>
          </a:p>
        </p:txBody>
      </p:sp>
      <p:sp>
        <p:nvSpPr>
          <p:cNvPr id="341" name="P° B"/>
          <p:cNvSpPr txBox="1"/>
          <p:nvPr/>
        </p:nvSpPr>
        <p:spPr>
          <a:xfrm>
            <a:off x="7883525" y="2420937"/>
            <a:ext cx="1009650" cy="2819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marL="342900" indent="-342900" defTabSz="685800">
              <a:lnSpc>
                <a:spcPct val="90000"/>
              </a:lnSpc>
              <a:spcBef>
                <a:spcPts val="700"/>
              </a:spcBef>
              <a:defRPr sz="1300">
                <a:effectLst>
                  <a:outerShdw blurRad="12700" dist="25400" dir="2700000" rotWithShape="0">
                    <a:srgbClr val="DDDDDD"/>
                  </a:outerShdw>
                </a:effectLst>
                <a:latin typeface="Calibri"/>
                <a:ea typeface="Calibri"/>
                <a:cs typeface="Calibri"/>
                <a:sym typeface="Calibri"/>
              </a:defRPr>
            </a:lvl1pPr>
          </a:lstStyle>
          <a:p>
            <a:r>
              <a:t>P° B</a:t>
            </a:r>
          </a:p>
        </p:txBody>
      </p:sp>
      <p:sp>
        <p:nvSpPr>
          <p:cNvPr id="342" name="Pb = Pb° Xb"/>
          <p:cNvSpPr txBox="1"/>
          <p:nvPr/>
        </p:nvSpPr>
        <p:spPr>
          <a:xfrm>
            <a:off x="2627311" y="5249863"/>
            <a:ext cx="2232027" cy="2819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marL="342900" indent="-342900" defTabSz="685800">
              <a:lnSpc>
                <a:spcPct val="90000"/>
              </a:lnSpc>
              <a:spcBef>
                <a:spcPts val="700"/>
              </a:spcBef>
              <a:defRPr sz="1300">
                <a:effectLst>
                  <a:outerShdw blurRad="12700" dist="25400" dir="2700000" rotWithShape="0">
                    <a:srgbClr val="DDDDDD"/>
                  </a:outerShdw>
                </a:effectLst>
                <a:latin typeface="Calibri"/>
                <a:ea typeface="Calibri"/>
                <a:cs typeface="Calibri"/>
                <a:sym typeface="Calibri"/>
              </a:defRPr>
            </a:lvl1pPr>
          </a:lstStyle>
          <a:p>
            <a:r>
              <a:t>Pb = Pb° Xb </a:t>
            </a:r>
          </a:p>
        </p:txBody>
      </p:sp>
      <p:sp>
        <p:nvSpPr>
          <p:cNvPr id="343" name="Line"/>
          <p:cNvSpPr/>
          <p:nvPr/>
        </p:nvSpPr>
        <p:spPr>
          <a:xfrm flipV="1">
            <a:off x="3563937" y="4797425"/>
            <a:ext cx="71440" cy="431800"/>
          </a:xfrm>
          <a:prstGeom prst="line">
            <a:avLst/>
          </a:prstGeom>
          <a:ln w="28575">
            <a:solidFill>
              <a:srgbClr val="000000"/>
            </a:solidFill>
            <a:tailEnd type="triangle"/>
          </a:ln>
        </p:spPr>
        <p:txBody>
          <a:bodyPr lIns="45718" tIns="45718" rIns="45718" bIns="45718"/>
          <a:lstStyle/>
          <a:p>
            <a:endParaRPr/>
          </a:p>
        </p:txBody>
      </p:sp>
      <p:sp>
        <p:nvSpPr>
          <p:cNvPr id="344" name="Pa= Pa° Xa"/>
          <p:cNvSpPr txBox="1"/>
          <p:nvPr/>
        </p:nvSpPr>
        <p:spPr>
          <a:xfrm>
            <a:off x="3276600" y="2852737"/>
            <a:ext cx="2374900" cy="2819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marL="342900" indent="-342900" defTabSz="685800">
              <a:lnSpc>
                <a:spcPct val="90000"/>
              </a:lnSpc>
              <a:spcBef>
                <a:spcPts val="700"/>
              </a:spcBef>
              <a:defRPr sz="1300">
                <a:effectLst>
                  <a:outerShdw blurRad="12700" dist="25400" dir="2700000" rotWithShape="0">
                    <a:srgbClr val="DDDDDD"/>
                  </a:outerShdw>
                </a:effectLst>
                <a:latin typeface="Calibri"/>
                <a:ea typeface="Calibri"/>
                <a:cs typeface="Calibri"/>
                <a:sym typeface="Calibri"/>
              </a:defRPr>
            </a:lvl1pPr>
          </a:lstStyle>
          <a:p>
            <a:r>
              <a:t> Pa= Pa° Xa</a:t>
            </a:r>
          </a:p>
        </p:txBody>
      </p:sp>
      <p:sp>
        <p:nvSpPr>
          <p:cNvPr id="345" name="Line"/>
          <p:cNvSpPr/>
          <p:nvPr/>
        </p:nvSpPr>
        <p:spPr>
          <a:xfrm flipH="1">
            <a:off x="3851273" y="3213099"/>
            <a:ext cx="433390" cy="431802"/>
          </a:xfrm>
          <a:prstGeom prst="line">
            <a:avLst/>
          </a:prstGeom>
          <a:ln w="28575">
            <a:solidFill>
              <a:srgbClr val="000000"/>
            </a:solidFill>
            <a:tailEnd type="triangle"/>
          </a:ln>
        </p:spPr>
        <p:txBody>
          <a:bodyPr lIns="45718" tIns="45718" rIns="45718" bIns="45718"/>
          <a:lstStyle/>
          <a:p>
            <a:endParaRPr/>
          </a:p>
        </p:txBody>
      </p:sp>
      <p:sp>
        <p:nvSpPr>
          <p:cNvPr id="346" name="P = Pa + Pb"/>
          <p:cNvSpPr txBox="1"/>
          <p:nvPr/>
        </p:nvSpPr>
        <p:spPr>
          <a:xfrm>
            <a:off x="2124075" y="1412875"/>
            <a:ext cx="3455988" cy="2819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marL="342900" indent="-342900" defTabSz="685800">
              <a:lnSpc>
                <a:spcPct val="90000"/>
              </a:lnSpc>
              <a:spcBef>
                <a:spcPts val="700"/>
              </a:spcBef>
              <a:defRPr sz="1300">
                <a:effectLst>
                  <a:outerShdw blurRad="12700" dist="25400" dir="2700000" rotWithShape="0">
                    <a:srgbClr val="DDDDDD"/>
                  </a:outerShdw>
                </a:effectLst>
                <a:latin typeface="Calibri"/>
                <a:ea typeface="Calibri"/>
                <a:cs typeface="Calibri"/>
                <a:sym typeface="Calibri"/>
              </a:defRPr>
            </a:lvl1pPr>
          </a:lstStyle>
          <a:p>
            <a:r>
              <a:t> P = Pa + Pb</a:t>
            </a:r>
          </a:p>
        </p:txBody>
      </p:sp>
      <p:sp>
        <p:nvSpPr>
          <p:cNvPr id="347" name="Line"/>
          <p:cNvSpPr/>
          <p:nvPr/>
        </p:nvSpPr>
        <p:spPr>
          <a:xfrm>
            <a:off x="3203575" y="1700211"/>
            <a:ext cx="1081089" cy="576266"/>
          </a:xfrm>
          <a:prstGeom prst="line">
            <a:avLst/>
          </a:prstGeom>
          <a:ln w="28575">
            <a:solidFill>
              <a:srgbClr val="000000"/>
            </a:solidFill>
            <a:tailEnd type="triangle"/>
          </a:ln>
        </p:spPr>
        <p:txBody>
          <a:bodyPr lIns="45718" tIns="45718" rIns="45718" bIns="45718"/>
          <a:lstStyle/>
          <a:p>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Example :…"/>
          <p:cNvSpPr txBox="1">
            <a:spLocks noGrp="1"/>
          </p:cNvSpPr>
          <p:nvPr>
            <p:ph type="body" idx="4294967295"/>
          </p:nvPr>
        </p:nvSpPr>
        <p:spPr>
          <a:xfrm>
            <a:off x="457200" y="333374"/>
            <a:ext cx="8229600" cy="6335715"/>
          </a:xfrm>
          <a:prstGeom prst="rect">
            <a:avLst/>
          </a:prstGeom>
        </p:spPr>
        <p:txBody>
          <a:bodyPr>
            <a:normAutofit/>
          </a:bodyPr>
          <a:lstStyle/>
          <a:p>
            <a:pPr algn="just">
              <a:lnSpc>
                <a:spcPct val="150000"/>
              </a:lnSpc>
              <a:defRPr>
                <a:solidFill>
                  <a:srgbClr val="FF0000"/>
                </a:solidFill>
                <a:effectLst>
                  <a:outerShdw blurRad="12700" dist="25400" dir="2700000" rotWithShape="0">
                    <a:srgbClr val="DDDDDD"/>
                  </a:outerShdw>
                </a:effectLst>
              </a:defRPr>
            </a:pPr>
            <a:r>
              <a:rPr sz="2400" dirty="0"/>
              <a:t>Example :</a:t>
            </a:r>
          </a:p>
          <a:p>
            <a:pPr algn="just">
              <a:lnSpc>
                <a:spcPct val="150000"/>
              </a:lnSpc>
            </a:pPr>
            <a:r>
              <a:rPr sz="2400" dirty="0"/>
              <a:t> Vapor pressure of pure propellant 11 ( M.WT = 137.4g/mol) at 21 C° is 13.4 pounds/inch² and fore propellant 12  ( M.WT =120.9 g/mol ) is 84.9 pounds/inch².</a:t>
            </a:r>
          </a:p>
          <a:p>
            <a:pPr algn="just">
              <a:lnSpc>
                <a:spcPct val="150000"/>
              </a:lnSpc>
              <a:buSzTx/>
              <a:buNone/>
            </a:pPr>
            <a:r>
              <a:rPr sz="2400" dirty="0"/>
              <a:t>   What is the partial vapor pressure of a 50:50 mixture by gram weight of P11 and P12.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4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4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49">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3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1" build="p" bldLvl="5"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Real solutions :…"/>
          <p:cNvSpPr txBox="1">
            <a:spLocks noGrp="1"/>
          </p:cNvSpPr>
          <p:nvPr>
            <p:ph type="body" idx="4294967295"/>
          </p:nvPr>
        </p:nvSpPr>
        <p:spPr>
          <a:xfrm>
            <a:off x="457200" y="260349"/>
            <a:ext cx="8229600" cy="6408740"/>
          </a:xfrm>
          <a:prstGeom prst="rect">
            <a:avLst/>
          </a:prstGeom>
        </p:spPr>
        <p:txBody>
          <a:bodyPr>
            <a:normAutofit fontScale="92500" lnSpcReduction="10000"/>
          </a:bodyPr>
          <a:lstStyle/>
          <a:p>
            <a:pPr marL="0" indent="0" algn="ctr">
              <a:buNone/>
              <a:defRPr sz="2800">
                <a:effectLst>
                  <a:outerShdw blurRad="12700" dist="25400" dir="2700000" rotWithShape="0">
                    <a:srgbClr val="DDDDDD"/>
                  </a:outerShdw>
                </a:effectLst>
              </a:defRPr>
            </a:pPr>
            <a:r>
              <a:rPr dirty="0">
                <a:solidFill>
                  <a:srgbClr val="FF0000"/>
                </a:solidFill>
              </a:rPr>
              <a:t>Real solutions </a:t>
            </a:r>
          </a:p>
          <a:p>
            <a:pPr algn="just">
              <a:lnSpc>
                <a:spcPct val="150000"/>
              </a:lnSpc>
              <a:buFontTx/>
              <a:buChar char="●"/>
              <a:defRPr sz="2800">
                <a:effectLst>
                  <a:outerShdw blurRad="12700" dist="25400" dir="2700000" rotWithShape="0">
                    <a:srgbClr val="DDDDDD"/>
                  </a:outerShdw>
                </a:effectLst>
              </a:defRPr>
            </a:pPr>
            <a:r>
              <a:rPr sz="2400" dirty="0"/>
              <a:t>Ideality in solution mean complete </a:t>
            </a:r>
          </a:p>
          <a:p>
            <a:pPr algn="just">
              <a:lnSpc>
                <a:spcPct val="150000"/>
              </a:lnSpc>
              <a:buSzTx/>
              <a:buNone/>
              <a:defRPr sz="2800">
                <a:effectLst>
                  <a:outerShdw blurRad="12700" dist="25400" dir="2700000" rotWithShape="0">
                    <a:srgbClr val="DDDDDD"/>
                  </a:outerShdw>
                </a:effectLst>
              </a:defRPr>
            </a:pPr>
            <a:r>
              <a:rPr sz="2400" dirty="0"/>
              <a:t>    uniformity of attractive forces .</a:t>
            </a:r>
          </a:p>
          <a:p>
            <a:pPr algn="just">
              <a:lnSpc>
                <a:spcPct val="150000"/>
              </a:lnSpc>
              <a:buSzTx/>
              <a:buNone/>
              <a:defRPr sz="2800"/>
            </a:pPr>
            <a:r>
              <a:rPr sz="2400" dirty="0"/>
              <a:t>   </a:t>
            </a:r>
            <a:r>
              <a:rPr sz="2400" dirty="0">
                <a:solidFill>
                  <a:srgbClr val="0000FF"/>
                </a:solidFill>
                <a:effectLst>
                  <a:outerShdw blurRad="12700" dist="25400" dir="2700000" rotWithShape="0">
                    <a:srgbClr val="DDDDDD"/>
                  </a:outerShdw>
                </a:effectLst>
              </a:rPr>
              <a:t>cohesive forces</a:t>
            </a:r>
            <a:r>
              <a:rPr sz="2400" dirty="0">
                <a:solidFill>
                  <a:srgbClr val="0000FF"/>
                </a:solidFill>
              </a:rPr>
              <a:t> </a:t>
            </a:r>
            <a:r>
              <a:rPr sz="2400" dirty="0">
                <a:solidFill>
                  <a:srgbClr val="0000FF"/>
                </a:solidFill>
                <a:effectLst>
                  <a:outerShdw blurRad="12700" dist="25400" dir="2700000" rotWithShape="0">
                    <a:srgbClr val="DDDDDD"/>
                  </a:outerShdw>
                </a:effectLst>
              </a:rPr>
              <a:t>: </a:t>
            </a:r>
            <a:r>
              <a:rPr sz="2400" dirty="0">
                <a:effectLst>
                  <a:outerShdw blurRad="12700" dist="25400" dir="2700000" rotWithShape="0">
                    <a:srgbClr val="DDDDDD"/>
                  </a:outerShdw>
                </a:effectLst>
              </a:rPr>
              <a:t>attractive forces between molecules of the same species. </a:t>
            </a:r>
          </a:p>
          <a:p>
            <a:pPr algn="just">
              <a:lnSpc>
                <a:spcPct val="150000"/>
              </a:lnSpc>
              <a:buSzTx/>
              <a:buNone/>
              <a:defRPr sz="2800"/>
            </a:pPr>
            <a:r>
              <a:rPr sz="2400" dirty="0"/>
              <a:t> </a:t>
            </a:r>
            <a:r>
              <a:rPr sz="2400" dirty="0">
                <a:solidFill>
                  <a:srgbClr val="0000FF"/>
                </a:solidFill>
              </a:rPr>
              <a:t>  </a:t>
            </a:r>
            <a:r>
              <a:rPr sz="2400" dirty="0">
                <a:solidFill>
                  <a:srgbClr val="0000FF"/>
                </a:solidFill>
                <a:effectLst>
                  <a:outerShdw blurRad="12700" dist="25400" dir="2700000" rotWithShape="0">
                    <a:srgbClr val="DDDDDD"/>
                  </a:outerShdw>
                </a:effectLst>
              </a:rPr>
              <a:t>adhesive forces</a:t>
            </a:r>
            <a:r>
              <a:rPr sz="2400" dirty="0">
                <a:solidFill>
                  <a:srgbClr val="0000FF"/>
                </a:solidFill>
              </a:rPr>
              <a:t> : </a:t>
            </a:r>
            <a:r>
              <a:rPr sz="2400" dirty="0">
                <a:effectLst>
                  <a:outerShdw blurRad="12700" dist="25400" dir="2700000" rotWithShape="0">
                    <a:srgbClr val="DDDDDD"/>
                  </a:outerShdw>
                </a:effectLst>
              </a:rPr>
              <a:t>attractive forces between molecules of different species. </a:t>
            </a:r>
          </a:p>
          <a:p>
            <a:pPr algn="just">
              <a:lnSpc>
                <a:spcPct val="150000"/>
              </a:lnSpc>
              <a:buSzTx/>
              <a:buNone/>
              <a:defRPr sz="2800"/>
            </a:pPr>
            <a:r>
              <a:rPr sz="2400" dirty="0"/>
              <a:t>  </a:t>
            </a:r>
            <a:r>
              <a:rPr sz="2400" dirty="0">
                <a:effectLst>
                  <a:outerShdw blurRad="12700" dist="25400" dir="2700000" rotWithShape="0">
                    <a:srgbClr val="DDDDDD"/>
                  </a:outerShdw>
                </a:effectLst>
              </a:rPr>
              <a:t>in real solutions if we have solution A and B so the attractive forces will be</a:t>
            </a:r>
          </a:p>
          <a:p>
            <a:pPr algn="just">
              <a:lnSpc>
                <a:spcPct val="150000"/>
              </a:lnSpc>
              <a:buSzTx/>
              <a:buNone/>
              <a:defRPr sz="2800"/>
            </a:pPr>
            <a:r>
              <a:rPr sz="2400" dirty="0"/>
              <a:t>   </a:t>
            </a:r>
            <a:r>
              <a:rPr sz="2400" dirty="0">
                <a:effectLst>
                  <a:outerShdw blurRad="12700" dist="25400" dir="2700000" rotWithShape="0">
                    <a:srgbClr val="DDDDDD"/>
                  </a:outerShdw>
                </a:effectLst>
              </a:rPr>
              <a:t>cohesive forces &lt; &gt;adhesive forces&lt; &gt;cohesive forces  </a:t>
            </a:r>
          </a:p>
          <a:p>
            <a:pPr algn="just">
              <a:lnSpc>
                <a:spcPct val="150000"/>
              </a:lnSpc>
              <a:buSzTx/>
              <a:buNone/>
              <a:defRPr sz="2800">
                <a:effectLst>
                  <a:outerShdw blurRad="12700" dist="25400" dir="2700000" rotWithShape="0">
                    <a:srgbClr val="DDDDDD"/>
                  </a:outerShdw>
                </a:effectLst>
              </a:defRPr>
            </a:pPr>
            <a:r>
              <a:rPr sz="2400" dirty="0"/>
              <a:t>              A-A             A-B             B-B</a:t>
            </a:r>
          </a:p>
          <a:p>
            <a:pPr algn="just">
              <a:lnSpc>
                <a:spcPct val="150000"/>
              </a:lnSpc>
              <a:buSzTx/>
              <a:buNone/>
              <a:defRPr sz="2800">
                <a:effectLst>
                  <a:outerShdw blurRad="12700" dist="25400" dir="2700000" rotWithShape="0">
                    <a:srgbClr val="DDDDDD"/>
                  </a:outerShdw>
                </a:effectLst>
              </a:defRPr>
            </a:pPr>
            <a:r>
              <a:rPr sz="2400" dirty="0"/>
              <a:t>And this occur even though the liquid are miscible in all proportion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5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5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5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51">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51">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51">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351">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351">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3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1"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wo types of deviation from Raolts' law…"/>
          <p:cNvSpPr txBox="1">
            <a:spLocks noGrp="1"/>
          </p:cNvSpPr>
          <p:nvPr>
            <p:ph type="body" idx="4294967295"/>
          </p:nvPr>
        </p:nvSpPr>
        <p:spPr>
          <a:xfrm>
            <a:off x="457200" y="188911"/>
            <a:ext cx="8229600" cy="6480178"/>
          </a:xfrm>
          <a:prstGeom prst="rect">
            <a:avLst/>
          </a:prstGeom>
        </p:spPr>
        <p:txBody>
          <a:bodyPr>
            <a:normAutofit/>
          </a:bodyPr>
          <a:lstStyle/>
          <a:p>
            <a:pPr algn="just">
              <a:lnSpc>
                <a:spcPct val="150000"/>
              </a:lnSpc>
              <a:defRPr sz="2600">
                <a:effectLst>
                  <a:outerShdw blurRad="12700" dist="25400" dir="2700000" rotWithShape="0">
                    <a:srgbClr val="DDDDDD"/>
                  </a:outerShdw>
                </a:effectLst>
              </a:defRPr>
            </a:pPr>
            <a:r>
              <a:rPr sz="2400" dirty="0"/>
              <a:t>Two types of deviation from Raolts' law </a:t>
            </a:r>
          </a:p>
          <a:p>
            <a:pPr algn="just">
              <a:lnSpc>
                <a:spcPct val="150000"/>
              </a:lnSpc>
              <a:buSzTx/>
              <a:buNone/>
              <a:defRPr sz="2600"/>
            </a:pPr>
            <a:r>
              <a:rPr sz="2400" dirty="0"/>
              <a:t>      </a:t>
            </a:r>
            <a:r>
              <a:rPr sz="2400" dirty="0">
                <a:solidFill>
                  <a:srgbClr val="0000FF"/>
                </a:solidFill>
                <a:effectLst>
                  <a:outerShdw blurRad="12700" dist="25400" dir="2700000" rotWithShape="0">
                    <a:srgbClr val="DDDDDD"/>
                  </a:outerShdw>
                </a:effectLst>
              </a:rPr>
              <a:t>1) Negative deviation</a:t>
            </a:r>
          </a:p>
          <a:p>
            <a:pPr algn="just">
              <a:lnSpc>
                <a:spcPct val="150000"/>
              </a:lnSpc>
              <a:buSzTx/>
              <a:buNone/>
              <a:defRPr sz="2600">
                <a:effectLst>
                  <a:outerShdw blurRad="12700" dist="25400" dir="2700000" rotWithShape="0">
                    <a:srgbClr val="DDDDDD"/>
                  </a:outerShdw>
                </a:effectLst>
              </a:defRPr>
            </a:pPr>
            <a:r>
              <a:rPr sz="2400" dirty="0">
                <a:solidFill>
                  <a:srgbClr val="0000FF"/>
                </a:solidFill>
              </a:rPr>
              <a:t>      2) Positive deviation</a:t>
            </a:r>
          </a:p>
          <a:p>
            <a:pPr algn="just">
              <a:lnSpc>
                <a:spcPct val="150000"/>
              </a:lnSpc>
              <a:buSzTx/>
              <a:buNone/>
              <a:defRPr sz="2600"/>
            </a:pPr>
            <a:r>
              <a:rPr sz="2400" dirty="0">
                <a:solidFill>
                  <a:srgbClr val="FF0000"/>
                </a:solidFill>
              </a:rPr>
              <a:t>   </a:t>
            </a:r>
            <a:r>
              <a:rPr sz="2400" dirty="0">
                <a:solidFill>
                  <a:srgbClr val="FF0000"/>
                </a:solidFill>
                <a:effectLst>
                  <a:outerShdw blurRad="12700" dist="25400" dir="2700000" rotWithShape="0">
                    <a:srgbClr val="DDDDDD"/>
                  </a:outerShdw>
                </a:effectLst>
              </a:rPr>
              <a:t>Negative deviation</a:t>
            </a:r>
            <a:r>
              <a:rPr lang="en-US" sz="2400" dirty="0">
                <a:solidFill>
                  <a:srgbClr val="FF0000"/>
                </a:solidFill>
                <a:effectLst>
                  <a:outerShdw blurRad="12700" dist="25400" dir="2700000" rotWithShape="0">
                    <a:srgbClr val="DDDDDD"/>
                  </a:outerShdw>
                </a:effectLst>
              </a:rPr>
              <a:t>:</a:t>
            </a:r>
            <a:endParaRPr sz="2400" dirty="0">
              <a:solidFill>
                <a:srgbClr val="FF0000"/>
              </a:solidFill>
              <a:effectLst>
                <a:outerShdw blurRad="12700" dist="25400" dir="2700000" rotWithShape="0">
                  <a:srgbClr val="DDDDDD"/>
                </a:outerShdw>
              </a:effectLst>
            </a:endParaRPr>
          </a:p>
          <a:p>
            <a:pPr algn="just">
              <a:lnSpc>
                <a:spcPct val="150000"/>
              </a:lnSpc>
              <a:buSzTx/>
              <a:buNone/>
              <a:defRPr sz="2600"/>
            </a:pPr>
            <a:r>
              <a:rPr sz="2400" dirty="0"/>
              <a:t>   </a:t>
            </a:r>
            <a:r>
              <a:rPr lang="en-US" sz="2400" dirty="0">
                <a:effectLst>
                  <a:outerShdw blurRad="12700" dist="25400" dir="2700000" rotWithShape="0">
                    <a:srgbClr val="DDDDDD"/>
                  </a:outerShdw>
                </a:effectLst>
              </a:rPr>
              <a:t>I</a:t>
            </a:r>
            <a:r>
              <a:rPr sz="2400" dirty="0">
                <a:effectLst>
                  <a:outerShdw blurRad="12700" dist="25400" dir="2700000" rotWithShape="0">
                    <a:srgbClr val="DDDDDD"/>
                  </a:outerShdw>
                </a:effectLst>
              </a:rPr>
              <a:t>n this case the adhesion forces &gt; the cohesion forces this mean each molecule decrease the escaping tendency of the other molecule which lead to negative deviation.</a:t>
            </a:r>
          </a:p>
          <a:p>
            <a:pPr algn="just">
              <a:lnSpc>
                <a:spcPct val="150000"/>
              </a:lnSpc>
              <a:buSzTx/>
              <a:buNone/>
              <a:defRPr sz="2600">
                <a:effectLst>
                  <a:outerShdw blurRad="12700" dist="25400" dir="2700000" rotWithShape="0">
                    <a:srgbClr val="DDDDDD"/>
                  </a:outerShdw>
                </a:effectLst>
              </a:defRPr>
            </a:pPr>
            <a:r>
              <a:rPr sz="2400" dirty="0"/>
              <a:t>Example : chloroform  +  acetone </a:t>
            </a:r>
            <a:r>
              <a:rPr lang="en-US" sz="2400" dirty="0"/>
              <a:t> </a:t>
            </a:r>
            <a:r>
              <a:rPr sz="2400" dirty="0"/>
              <a:t> because of the formation of </a:t>
            </a:r>
          </a:p>
          <a:p>
            <a:pPr algn="just">
              <a:lnSpc>
                <a:spcPct val="150000"/>
              </a:lnSpc>
              <a:buSzTx/>
              <a:buNone/>
              <a:defRPr sz="2600">
                <a:effectLst>
                  <a:outerShdw blurRad="12700" dist="25400" dir="2700000" rotWithShape="0">
                    <a:srgbClr val="DDDDDD"/>
                  </a:outerShdw>
                </a:effectLst>
              </a:defRPr>
            </a:pPr>
            <a:r>
              <a:rPr sz="2400" dirty="0"/>
              <a:t>                                   H-bonding between them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5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5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5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5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5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5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3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1" build="p" bldLvl="5"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ositive deviation…"/>
          <p:cNvSpPr txBox="1">
            <a:spLocks noGrp="1"/>
          </p:cNvSpPr>
          <p:nvPr>
            <p:ph type="body" idx="4294967295"/>
          </p:nvPr>
        </p:nvSpPr>
        <p:spPr>
          <a:xfrm>
            <a:off x="457200" y="260350"/>
            <a:ext cx="8229600" cy="6337300"/>
          </a:xfrm>
          <a:prstGeom prst="rect">
            <a:avLst/>
          </a:prstGeom>
        </p:spPr>
        <p:txBody>
          <a:bodyPr>
            <a:normAutofit/>
          </a:bodyPr>
          <a:lstStyle/>
          <a:p>
            <a:pPr algn="just">
              <a:lnSpc>
                <a:spcPct val="150000"/>
              </a:lnSpc>
              <a:buFontTx/>
              <a:buChar char="●"/>
              <a:defRPr sz="2600">
                <a:effectLst>
                  <a:outerShdw blurRad="12700" dist="25400" dir="2700000" rotWithShape="0">
                    <a:srgbClr val="DDDDDD"/>
                  </a:outerShdw>
                </a:effectLst>
              </a:defRPr>
            </a:pPr>
            <a:r>
              <a:rPr sz="2400" dirty="0">
                <a:solidFill>
                  <a:srgbClr val="FF0000"/>
                </a:solidFill>
              </a:rPr>
              <a:t>Positive deviation</a:t>
            </a:r>
            <a:r>
              <a:rPr lang="en-US" sz="2400" dirty="0">
                <a:solidFill>
                  <a:srgbClr val="FF0000"/>
                </a:solidFill>
              </a:rPr>
              <a:t>:</a:t>
            </a:r>
            <a:endParaRPr sz="2400" dirty="0">
              <a:solidFill>
                <a:srgbClr val="FF0000"/>
              </a:solidFill>
            </a:endParaRPr>
          </a:p>
          <a:p>
            <a:pPr algn="just">
              <a:lnSpc>
                <a:spcPct val="150000"/>
              </a:lnSpc>
              <a:buFontTx/>
              <a:buChar char="●"/>
              <a:defRPr sz="2600"/>
            </a:pPr>
            <a:r>
              <a:rPr sz="2400" dirty="0"/>
              <a:t> </a:t>
            </a:r>
            <a:r>
              <a:rPr sz="2400" dirty="0">
                <a:effectLst>
                  <a:outerShdw blurRad="12700" dist="25400" dir="2700000" rotWithShape="0">
                    <a:srgbClr val="DDDDDD"/>
                  </a:outerShdw>
                </a:effectLst>
              </a:rPr>
              <a:t>in this case the adhesion forces &lt; the cohesion forces, this mean the presence of A molecules decrease the interaction of B molecules , and the presence of B molecules decrease the interaction of A molecules so this results in a greater escaping tendency of both A and B molecules so the partial vapor pressure is greater than that expected from Raolts' law.</a:t>
            </a:r>
          </a:p>
          <a:p>
            <a:pPr algn="just">
              <a:lnSpc>
                <a:spcPct val="150000"/>
              </a:lnSpc>
              <a:buFontTx/>
              <a:buChar char="●"/>
              <a:defRPr sz="2600">
                <a:effectLst>
                  <a:outerShdw blurRad="12700" dist="25400" dir="2700000" rotWithShape="0">
                    <a:srgbClr val="DDDDDD"/>
                  </a:outerShdw>
                </a:effectLst>
              </a:defRPr>
            </a:pPr>
            <a:r>
              <a:rPr sz="2400" dirty="0"/>
              <a:t>Examples: benzene and ethyl alcohol</a:t>
            </a:r>
          </a:p>
          <a:p>
            <a:pPr algn="just">
              <a:lnSpc>
                <a:spcPct val="150000"/>
              </a:lnSpc>
              <a:buSzTx/>
              <a:buNone/>
              <a:defRPr sz="2600">
                <a:effectLst>
                  <a:outerShdw blurRad="12700" dist="25400" dir="2700000" rotWithShape="0">
                    <a:srgbClr val="DDDDDD"/>
                  </a:outerShdw>
                </a:effectLst>
              </a:defRPr>
            </a:pPr>
            <a:r>
              <a:rPr sz="2400" dirty="0"/>
              <a:t>                     carbon disulfide and acetone</a:t>
            </a:r>
          </a:p>
          <a:p>
            <a:pPr algn="just">
              <a:lnSpc>
                <a:spcPct val="150000"/>
              </a:lnSpc>
              <a:buSzTx/>
              <a:buNone/>
              <a:defRPr sz="2600">
                <a:effectLst>
                  <a:outerShdw blurRad="12700" dist="25400" dir="2700000" rotWithShape="0">
                    <a:srgbClr val="DDDDDD"/>
                  </a:outerShdw>
                </a:effectLst>
              </a:defRPr>
            </a:pPr>
            <a:r>
              <a:rPr sz="2400" dirty="0"/>
              <a:t>                     chloroform and ethyl alcohol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5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5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5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5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1" build="p" bldLvl="5"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CHA56020" descr="CHA56020"/>
          <p:cNvPicPr>
            <a:picLocks noChangeAspect="1"/>
          </p:cNvPicPr>
          <p:nvPr/>
        </p:nvPicPr>
        <p:blipFill>
          <a:blip r:embed="rId2"/>
          <a:srcRect b="9782"/>
          <a:stretch>
            <a:fillRect/>
          </a:stretch>
        </p:blipFill>
        <p:spPr>
          <a:xfrm>
            <a:off x="250825" y="1196975"/>
            <a:ext cx="8686800" cy="4003676"/>
          </a:xfrm>
          <a:prstGeom prst="rect">
            <a:avLst/>
          </a:prstGeom>
          <a:ln w="12700">
            <a:miter lim="400000"/>
          </a:ln>
        </p:spPr>
      </p:pic>
      <p:sp>
        <p:nvSpPr>
          <p:cNvPr id="358" name="PT is greater than…"/>
          <p:cNvSpPr txBox="1"/>
          <p:nvPr/>
        </p:nvSpPr>
        <p:spPr>
          <a:xfrm>
            <a:off x="741109" y="266700"/>
            <a:ext cx="3323142" cy="88595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685800">
              <a:defRPr sz="2400" i="1">
                <a:latin typeface="Calibri"/>
                <a:ea typeface="Calibri"/>
                <a:cs typeface="Calibri"/>
                <a:sym typeface="Calibri"/>
              </a:defRPr>
            </a:pPr>
            <a:r>
              <a:t>P</a:t>
            </a:r>
            <a:r>
              <a:rPr i="0" baseline="-25000"/>
              <a:t>T</a:t>
            </a:r>
            <a:r>
              <a:rPr i="0"/>
              <a:t> is greater than</a:t>
            </a:r>
          </a:p>
          <a:p>
            <a:pPr algn="ctr" defTabSz="685800">
              <a:defRPr sz="2400">
                <a:latin typeface="Calibri"/>
                <a:ea typeface="Calibri"/>
                <a:cs typeface="Calibri"/>
                <a:sym typeface="Calibri"/>
              </a:defRPr>
            </a:pPr>
            <a:r>
              <a:t>predicted by Raoults’s law</a:t>
            </a:r>
          </a:p>
        </p:txBody>
      </p:sp>
      <p:sp>
        <p:nvSpPr>
          <p:cNvPr id="359" name="PT is less than…"/>
          <p:cNvSpPr txBox="1"/>
          <p:nvPr/>
        </p:nvSpPr>
        <p:spPr>
          <a:xfrm>
            <a:off x="5313109" y="266700"/>
            <a:ext cx="3323142" cy="88595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685800">
              <a:defRPr sz="2400" i="1">
                <a:latin typeface="Calibri"/>
                <a:ea typeface="Calibri"/>
                <a:cs typeface="Calibri"/>
                <a:sym typeface="Calibri"/>
              </a:defRPr>
            </a:pPr>
            <a:r>
              <a:t>P</a:t>
            </a:r>
            <a:r>
              <a:rPr i="0" baseline="-25000"/>
              <a:t>T</a:t>
            </a:r>
            <a:r>
              <a:rPr i="0"/>
              <a:t> is less than</a:t>
            </a:r>
          </a:p>
          <a:p>
            <a:pPr algn="ctr" defTabSz="685800">
              <a:defRPr sz="2400">
                <a:latin typeface="Calibri"/>
                <a:ea typeface="Calibri"/>
                <a:cs typeface="Calibri"/>
                <a:sym typeface="Calibri"/>
              </a:defRPr>
            </a:pPr>
            <a:r>
              <a:t>predicted by Raoults’s law</a:t>
            </a:r>
          </a:p>
        </p:txBody>
      </p:sp>
      <p:grpSp>
        <p:nvGrpSpPr>
          <p:cNvPr id="365" name="Group"/>
          <p:cNvGrpSpPr/>
          <p:nvPr/>
        </p:nvGrpSpPr>
        <p:grpSpPr>
          <a:xfrm>
            <a:off x="563805" y="5257799"/>
            <a:ext cx="3611076" cy="829627"/>
            <a:chOff x="0" y="0"/>
            <a:chExt cx="3611075" cy="829625"/>
          </a:xfrm>
        </p:grpSpPr>
        <p:sp>
          <p:nvSpPr>
            <p:cNvPr id="360" name="Force…"/>
            <p:cNvSpPr txBox="1"/>
            <p:nvPr/>
          </p:nvSpPr>
          <p:spPr>
            <a:xfrm>
              <a:off x="0" y="1587"/>
              <a:ext cx="852000" cy="8280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defTabSz="685800">
                <a:defRPr sz="2400">
                  <a:latin typeface="Calibri"/>
                  <a:ea typeface="Calibri"/>
                  <a:cs typeface="Calibri"/>
                  <a:sym typeface="Calibri"/>
                </a:defRPr>
              </a:pPr>
              <a:r>
                <a:t>Force</a:t>
              </a:r>
            </a:p>
            <a:p>
              <a:pPr algn="ctr" defTabSz="685800">
                <a:defRPr sz="2400">
                  <a:latin typeface="Calibri"/>
                  <a:ea typeface="Calibri"/>
                  <a:cs typeface="Calibri"/>
                  <a:sym typeface="Calibri"/>
                </a:defRPr>
              </a:pPr>
              <a:r>
                <a:t>A-B</a:t>
              </a:r>
            </a:p>
          </p:txBody>
        </p:sp>
        <p:sp>
          <p:nvSpPr>
            <p:cNvPr id="361" name="Force…"/>
            <p:cNvSpPr txBox="1"/>
            <p:nvPr/>
          </p:nvSpPr>
          <p:spPr>
            <a:xfrm>
              <a:off x="1365250" y="-1"/>
              <a:ext cx="852001" cy="8280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defTabSz="685800">
                <a:defRPr sz="2400">
                  <a:latin typeface="Calibri"/>
                  <a:ea typeface="Calibri"/>
                  <a:cs typeface="Calibri"/>
                  <a:sym typeface="Calibri"/>
                </a:defRPr>
              </a:pPr>
              <a:r>
                <a:t>Force</a:t>
              </a:r>
            </a:p>
            <a:p>
              <a:pPr algn="ctr" defTabSz="685800">
                <a:defRPr sz="2400">
                  <a:latin typeface="Calibri"/>
                  <a:ea typeface="Calibri"/>
                  <a:cs typeface="Calibri"/>
                  <a:sym typeface="Calibri"/>
                </a:defRPr>
              </a:pPr>
              <a:r>
                <a:t>A-A</a:t>
              </a:r>
            </a:p>
          </p:txBody>
        </p:sp>
        <p:sp>
          <p:nvSpPr>
            <p:cNvPr id="362" name="Force…"/>
            <p:cNvSpPr txBox="1"/>
            <p:nvPr/>
          </p:nvSpPr>
          <p:spPr>
            <a:xfrm>
              <a:off x="2759076" y="-1"/>
              <a:ext cx="852000" cy="8280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defTabSz="685800">
                <a:defRPr sz="2400">
                  <a:latin typeface="Calibri"/>
                  <a:ea typeface="Calibri"/>
                  <a:cs typeface="Calibri"/>
                  <a:sym typeface="Calibri"/>
                </a:defRPr>
              </a:pPr>
              <a:r>
                <a:t>Force</a:t>
              </a:r>
            </a:p>
            <a:p>
              <a:pPr algn="ctr" defTabSz="685800">
                <a:defRPr sz="2400">
                  <a:latin typeface="Calibri"/>
                  <a:ea typeface="Calibri"/>
                  <a:cs typeface="Calibri"/>
                  <a:sym typeface="Calibri"/>
                </a:defRPr>
              </a:pPr>
              <a:r>
                <a:t>B-B</a:t>
              </a:r>
            </a:p>
          </p:txBody>
        </p:sp>
        <p:sp>
          <p:nvSpPr>
            <p:cNvPr id="363" name="&lt;"/>
            <p:cNvSpPr txBox="1"/>
            <p:nvPr/>
          </p:nvSpPr>
          <p:spPr>
            <a:xfrm>
              <a:off x="968002" y="152400"/>
              <a:ext cx="281244" cy="5359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defTabSz="685800">
                <a:defRPr sz="2800">
                  <a:latin typeface="Calibri"/>
                  <a:ea typeface="Calibri"/>
                  <a:cs typeface="Calibri"/>
                  <a:sym typeface="Calibri"/>
                </a:defRPr>
              </a:lvl1pPr>
            </a:lstStyle>
            <a:p>
              <a:r>
                <a:t>&lt;</a:t>
              </a:r>
            </a:p>
          </p:txBody>
        </p:sp>
        <p:sp>
          <p:nvSpPr>
            <p:cNvPr id="364" name="&amp;"/>
            <p:cNvSpPr txBox="1"/>
            <p:nvPr/>
          </p:nvSpPr>
          <p:spPr>
            <a:xfrm>
              <a:off x="2314811" y="152400"/>
              <a:ext cx="346704" cy="5359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defTabSz="685800">
                <a:defRPr sz="2800">
                  <a:latin typeface="Calibri"/>
                  <a:ea typeface="Calibri"/>
                  <a:cs typeface="Calibri"/>
                  <a:sym typeface="Calibri"/>
                </a:defRPr>
              </a:lvl1pPr>
            </a:lstStyle>
            <a:p>
              <a:r>
                <a:t>&amp;</a:t>
              </a:r>
            </a:p>
          </p:txBody>
        </p:sp>
      </p:grpSp>
      <p:grpSp>
        <p:nvGrpSpPr>
          <p:cNvPr id="371" name="Group"/>
          <p:cNvGrpSpPr/>
          <p:nvPr/>
        </p:nvGrpSpPr>
        <p:grpSpPr>
          <a:xfrm>
            <a:off x="5172316" y="5257799"/>
            <a:ext cx="3611077" cy="829627"/>
            <a:chOff x="0" y="0"/>
            <a:chExt cx="3611075" cy="829625"/>
          </a:xfrm>
        </p:grpSpPr>
        <p:sp>
          <p:nvSpPr>
            <p:cNvPr id="366" name="Force…"/>
            <p:cNvSpPr txBox="1"/>
            <p:nvPr/>
          </p:nvSpPr>
          <p:spPr>
            <a:xfrm>
              <a:off x="0" y="1587"/>
              <a:ext cx="852000" cy="8280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defTabSz="685800">
                <a:defRPr sz="2400">
                  <a:latin typeface="Calibri"/>
                  <a:ea typeface="Calibri"/>
                  <a:cs typeface="Calibri"/>
                  <a:sym typeface="Calibri"/>
                </a:defRPr>
              </a:pPr>
              <a:r>
                <a:t>Force</a:t>
              </a:r>
            </a:p>
            <a:p>
              <a:pPr algn="ctr" defTabSz="685800">
                <a:defRPr sz="2400">
                  <a:latin typeface="Calibri"/>
                  <a:ea typeface="Calibri"/>
                  <a:cs typeface="Calibri"/>
                  <a:sym typeface="Calibri"/>
                </a:defRPr>
              </a:pPr>
              <a:r>
                <a:t>A-B</a:t>
              </a:r>
            </a:p>
          </p:txBody>
        </p:sp>
        <p:sp>
          <p:nvSpPr>
            <p:cNvPr id="367" name="Force…"/>
            <p:cNvSpPr txBox="1"/>
            <p:nvPr/>
          </p:nvSpPr>
          <p:spPr>
            <a:xfrm>
              <a:off x="1365250" y="-1"/>
              <a:ext cx="852001" cy="8280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defTabSz="685800">
                <a:defRPr sz="2400">
                  <a:latin typeface="Calibri"/>
                  <a:ea typeface="Calibri"/>
                  <a:cs typeface="Calibri"/>
                  <a:sym typeface="Calibri"/>
                </a:defRPr>
              </a:pPr>
              <a:r>
                <a:t>Force</a:t>
              </a:r>
            </a:p>
            <a:p>
              <a:pPr algn="ctr" defTabSz="685800">
                <a:defRPr sz="2400">
                  <a:latin typeface="Calibri"/>
                  <a:ea typeface="Calibri"/>
                  <a:cs typeface="Calibri"/>
                  <a:sym typeface="Calibri"/>
                </a:defRPr>
              </a:pPr>
              <a:r>
                <a:t>A-A</a:t>
              </a:r>
            </a:p>
          </p:txBody>
        </p:sp>
        <p:sp>
          <p:nvSpPr>
            <p:cNvPr id="368" name="Force…"/>
            <p:cNvSpPr txBox="1"/>
            <p:nvPr/>
          </p:nvSpPr>
          <p:spPr>
            <a:xfrm>
              <a:off x="2759076" y="-1"/>
              <a:ext cx="852000" cy="8280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defTabSz="685800">
                <a:defRPr sz="2400">
                  <a:latin typeface="Calibri"/>
                  <a:ea typeface="Calibri"/>
                  <a:cs typeface="Calibri"/>
                  <a:sym typeface="Calibri"/>
                </a:defRPr>
              </a:pPr>
              <a:r>
                <a:t>Force</a:t>
              </a:r>
            </a:p>
            <a:p>
              <a:pPr algn="ctr" defTabSz="685800">
                <a:defRPr sz="2400">
                  <a:latin typeface="Calibri"/>
                  <a:ea typeface="Calibri"/>
                  <a:cs typeface="Calibri"/>
                  <a:sym typeface="Calibri"/>
                </a:defRPr>
              </a:pPr>
              <a:r>
                <a:t>B-B</a:t>
              </a:r>
            </a:p>
          </p:txBody>
        </p:sp>
        <p:sp>
          <p:nvSpPr>
            <p:cNvPr id="369" name="&gt;"/>
            <p:cNvSpPr txBox="1"/>
            <p:nvPr/>
          </p:nvSpPr>
          <p:spPr>
            <a:xfrm>
              <a:off x="968002" y="152400"/>
              <a:ext cx="281244" cy="5359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defTabSz="685800">
                <a:defRPr sz="2800">
                  <a:latin typeface="Calibri"/>
                  <a:ea typeface="Calibri"/>
                  <a:cs typeface="Calibri"/>
                  <a:sym typeface="Calibri"/>
                </a:defRPr>
              </a:lvl1pPr>
            </a:lstStyle>
            <a:p>
              <a:r>
                <a:t>&gt;</a:t>
              </a:r>
            </a:p>
          </p:txBody>
        </p:sp>
        <p:sp>
          <p:nvSpPr>
            <p:cNvPr id="370" name="&amp;"/>
            <p:cNvSpPr txBox="1"/>
            <p:nvPr/>
          </p:nvSpPr>
          <p:spPr>
            <a:xfrm>
              <a:off x="2314811" y="152400"/>
              <a:ext cx="346704" cy="5359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defTabSz="685800">
                <a:defRPr sz="2800">
                  <a:latin typeface="Calibri"/>
                  <a:ea typeface="Calibri"/>
                  <a:cs typeface="Calibri"/>
                  <a:sym typeface="Calibri"/>
                </a:defRPr>
              </a:lvl1pPr>
            </a:lstStyle>
            <a:p>
              <a:r>
                <a:t>&amp;</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58"/>
                                        </p:tgtEl>
                                        <p:attrNameLst>
                                          <p:attrName>style.visibility</p:attrName>
                                        </p:attrNameLst>
                                      </p:cBhvr>
                                      <p:to>
                                        <p:strVal val="visible"/>
                                      </p:to>
                                    </p:set>
                                    <p:anim calcmode="lin" valueType="num">
                                      <p:cBhvr>
                                        <p:cTn id="7" dur="500" fill="hold"/>
                                        <p:tgtEl>
                                          <p:spTgt spid="358"/>
                                        </p:tgtEl>
                                        <p:attrNameLst>
                                          <p:attrName>ppt_x</p:attrName>
                                        </p:attrNameLst>
                                      </p:cBhvr>
                                      <p:tavLst>
                                        <p:tav tm="0">
                                          <p:val>
                                            <p:strVal val="0-#ppt_w/2"/>
                                          </p:val>
                                        </p:tav>
                                        <p:tav tm="100000">
                                          <p:val>
                                            <p:strVal val="#ppt_x"/>
                                          </p:val>
                                        </p:tav>
                                      </p:tavLst>
                                    </p:anim>
                                    <p:anim calcmode="lin" valueType="num">
                                      <p:cBhvr>
                                        <p:cTn id="8" dur="500" fill="hold"/>
                                        <p:tgtEl>
                                          <p:spTgt spid="3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365"/>
                                        </p:tgtEl>
                                        <p:attrNameLst>
                                          <p:attrName>style.visibility</p:attrName>
                                        </p:attrNameLst>
                                      </p:cBhvr>
                                      <p:to>
                                        <p:strVal val="visible"/>
                                      </p:to>
                                    </p:set>
                                    <p:anim calcmode="lin" valueType="num">
                                      <p:cBhvr>
                                        <p:cTn id="13" dur="500" fill="hold"/>
                                        <p:tgtEl>
                                          <p:spTgt spid="365"/>
                                        </p:tgtEl>
                                        <p:attrNameLst>
                                          <p:attrName>ppt_w</p:attrName>
                                        </p:attrNameLst>
                                      </p:cBhvr>
                                      <p:tavLst>
                                        <p:tav tm="0">
                                          <p:val>
                                            <p:fltVal val="0"/>
                                          </p:val>
                                        </p:tav>
                                        <p:tav tm="100000">
                                          <p:val>
                                            <p:strVal val="#ppt_w"/>
                                          </p:val>
                                        </p:tav>
                                      </p:tavLst>
                                    </p:anim>
                                    <p:anim calcmode="lin" valueType="num">
                                      <p:cBhvr>
                                        <p:cTn id="14" dur="500" fill="hold"/>
                                        <p:tgtEl>
                                          <p:spTgt spid="36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3" nodeType="clickEffect">
                                  <p:stCondLst>
                                    <p:cond delay="0"/>
                                  </p:stCondLst>
                                  <p:iterate>
                                    <p:tmAbs val="0"/>
                                  </p:iterate>
                                  <p:childTnLst>
                                    <p:set>
                                      <p:cBhvr>
                                        <p:cTn id="18" fill="hold"/>
                                        <p:tgtEl>
                                          <p:spTgt spid="359"/>
                                        </p:tgtEl>
                                        <p:attrNameLst>
                                          <p:attrName>style.visibility</p:attrName>
                                        </p:attrNameLst>
                                      </p:cBhvr>
                                      <p:to>
                                        <p:strVal val="visible"/>
                                      </p:to>
                                    </p:set>
                                    <p:anim calcmode="lin" valueType="num">
                                      <p:cBhvr>
                                        <p:cTn id="19" dur="500" fill="hold"/>
                                        <p:tgtEl>
                                          <p:spTgt spid="359"/>
                                        </p:tgtEl>
                                        <p:attrNameLst>
                                          <p:attrName>ppt_x</p:attrName>
                                        </p:attrNameLst>
                                      </p:cBhvr>
                                      <p:tavLst>
                                        <p:tav tm="0">
                                          <p:val>
                                            <p:strVal val="1+#ppt_w/2"/>
                                          </p:val>
                                        </p:tav>
                                        <p:tav tm="100000">
                                          <p:val>
                                            <p:strVal val="#ppt_x"/>
                                          </p:val>
                                        </p:tav>
                                      </p:tavLst>
                                    </p:anim>
                                    <p:anim calcmode="lin" valueType="num">
                                      <p:cBhvr>
                                        <p:cTn id="20" dur="500" fill="hold"/>
                                        <p:tgtEl>
                                          <p:spTgt spid="3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371"/>
                                        </p:tgtEl>
                                        <p:attrNameLst>
                                          <p:attrName>style.visibility</p:attrName>
                                        </p:attrNameLst>
                                      </p:cBhvr>
                                      <p:to>
                                        <p:strVal val="visible"/>
                                      </p:to>
                                    </p:set>
                                    <p:anim calcmode="lin" valueType="num">
                                      <p:cBhvr>
                                        <p:cTn id="25" dur="500" fill="hold"/>
                                        <p:tgtEl>
                                          <p:spTgt spid="371"/>
                                        </p:tgtEl>
                                        <p:attrNameLst>
                                          <p:attrName>ppt_w</p:attrName>
                                        </p:attrNameLst>
                                      </p:cBhvr>
                                      <p:tavLst>
                                        <p:tav tm="0">
                                          <p:val>
                                            <p:fltVal val="0"/>
                                          </p:val>
                                        </p:tav>
                                        <p:tav tm="100000">
                                          <p:val>
                                            <p:strVal val="#ppt_w"/>
                                          </p:val>
                                        </p:tav>
                                      </p:tavLst>
                                    </p:anim>
                                    <p:anim calcmode="lin" valueType="num">
                                      <p:cBhvr>
                                        <p:cTn id="26" dur="500" fill="hold"/>
                                        <p:tgtEl>
                                          <p:spTgt spid="3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1" animBg="1" advAuto="0"/>
      <p:bldP spid="359" grpId="3" animBg="1" advAuto="0"/>
      <p:bldP spid="365" grpId="2" animBg="1" advAuto="0"/>
      <p:bldP spid="371" grpId="4"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Raolts law doesn't applied over the entire range conc. in a non ideal solutions, in these solutions it describes only the behavior of the substance present in high conc. i.e. solvent…"/>
          <p:cNvSpPr txBox="1">
            <a:spLocks noGrp="1"/>
          </p:cNvSpPr>
          <p:nvPr>
            <p:ph type="body" idx="4294967295"/>
          </p:nvPr>
        </p:nvSpPr>
        <p:spPr>
          <a:xfrm>
            <a:off x="457200" y="188911"/>
            <a:ext cx="8229600" cy="6480178"/>
          </a:xfrm>
          <a:prstGeom prst="rect">
            <a:avLst/>
          </a:prstGeom>
        </p:spPr>
        <p:txBody>
          <a:bodyPr>
            <a:normAutofit/>
          </a:bodyPr>
          <a:lstStyle/>
          <a:p>
            <a:pPr>
              <a:lnSpc>
                <a:spcPct val="140000"/>
              </a:lnSpc>
              <a:defRPr sz="2600"/>
            </a:pPr>
            <a:r>
              <a:rPr sz="2400" dirty="0"/>
              <a:t>Raolts law doesn't applied over the entire range conc. in a non ideal solutions, in these solutions it describes only the behavior of the substance present in high conc. i.e. solvent </a:t>
            </a:r>
          </a:p>
          <a:p>
            <a:pPr algn="ctr">
              <a:lnSpc>
                <a:spcPct val="140000"/>
              </a:lnSpc>
              <a:buSzTx/>
              <a:buNone/>
              <a:defRPr sz="2600"/>
            </a:pPr>
            <a:r>
              <a:rPr sz="2400" dirty="0"/>
              <a:t>      </a:t>
            </a:r>
            <a:r>
              <a:rPr sz="2400" dirty="0">
                <a:effectLst>
                  <a:outerShdw blurRad="12700" dist="25400" dir="2700000" rotWithShape="0">
                    <a:srgbClr val="DDDDDD"/>
                  </a:outerShdw>
                </a:effectLst>
              </a:rPr>
              <a:t>P solvent = P ̊ solvent X solvent</a:t>
            </a:r>
          </a:p>
          <a:p>
            <a:pPr>
              <a:lnSpc>
                <a:spcPct val="140000"/>
              </a:lnSpc>
              <a:defRPr sz="2600" b="1"/>
            </a:pPr>
            <a:r>
              <a:rPr sz="2400" dirty="0">
                <a:solidFill>
                  <a:srgbClr val="FF0000"/>
                </a:solidFill>
              </a:rPr>
              <a:t>Henrys' law</a:t>
            </a:r>
            <a:r>
              <a:rPr lang="en-US" sz="2400" dirty="0">
                <a:solidFill>
                  <a:srgbClr val="FF0000"/>
                </a:solidFill>
              </a:rPr>
              <a:t>:</a:t>
            </a:r>
            <a:r>
              <a:rPr sz="2400" b="0" dirty="0">
                <a:solidFill>
                  <a:srgbClr val="FF0000"/>
                </a:solidFill>
              </a:rPr>
              <a:t> </a:t>
            </a:r>
            <a:r>
              <a:rPr sz="2400" b="0" dirty="0"/>
              <a:t>this is applied for the vapor pressure of solutes in real  solutions</a:t>
            </a:r>
          </a:p>
          <a:p>
            <a:pPr algn="ctr">
              <a:lnSpc>
                <a:spcPct val="140000"/>
              </a:lnSpc>
              <a:buSzTx/>
              <a:buNone/>
              <a:defRPr sz="2600"/>
            </a:pPr>
            <a:r>
              <a:rPr sz="2400" dirty="0"/>
              <a:t>      </a:t>
            </a:r>
            <a:r>
              <a:rPr sz="2400" dirty="0">
                <a:effectLst>
                  <a:outerShdw blurRad="12700" dist="25400" dir="2700000" rotWithShape="0">
                    <a:srgbClr val="DDDDDD"/>
                  </a:outerShdw>
                </a:effectLst>
              </a:rPr>
              <a:t>P solute = K solute X solute</a:t>
            </a:r>
          </a:p>
          <a:p>
            <a:pPr>
              <a:lnSpc>
                <a:spcPct val="140000"/>
              </a:lnSpc>
              <a:buSzTx/>
              <a:buNone/>
              <a:defRPr sz="2600"/>
            </a:pPr>
            <a:r>
              <a:rPr sz="2400" dirty="0"/>
              <a:t>   </a:t>
            </a:r>
            <a:r>
              <a:rPr sz="2400" i="1" dirty="0">
                <a:effectLst>
                  <a:outerShdw blurRad="12700" dist="25400" dir="2700000" rotWithShape="0">
                    <a:srgbClr val="DDDDDD"/>
                  </a:outerShdw>
                </a:effectLst>
              </a:rPr>
              <a:t>K</a:t>
            </a:r>
            <a:r>
              <a:rPr lang="en-US" sz="2400" i="1" dirty="0">
                <a:effectLst>
                  <a:outerShdw blurRad="12700" dist="25400" dir="2700000" rotWithShape="0">
                    <a:srgbClr val="DDDDDD"/>
                  </a:outerShdw>
                </a:effectLst>
              </a:rPr>
              <a:t>:</a:t>
            </a:r>
            <a:r>
              <a:rPr sz="2400" dirty="0"/>
              <a:t>  is the proportionality constant which is less than the vapor </a:t>
            </a:r>
            <a:r>
              <a:rPr lang="en-US" sz="2400" dirty="0"/>
              <a:t> </a:t>
            </a:r>
          </a:p>
          <a:p>
            <a:pPr>
              <a:lnSpc>
                <a:spcPct val="140000"/>
              </a:lnSpc>
              <a:buSzTx/>
              <a:buNone/>
              <a:defRPr sz="2600"/>
            </a:pPr>
            <a:r>
              <a:rPr lang="en-US" sz="2400" dirty="0"/>
              <a:t>         </a:t>
            </a:r>
            <a:r>
              <a:rPr sz="2400" dirty="0"/>
              <a:t>pressure of pure substances.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7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7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7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7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7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1" build="p" bldLvl="5"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o Henrys’ law applies to the solute and Raolts’ law applies to the solvent in dilute solution of real liquid pair.…"/>
          <p:cNvSpPr txBox="1">
            <a:spLocks noGrp="1"/>
          </p:cNvSpPr>
          <p:nvPr>
            <p:ph type="body" idx="4294967295"/>
          </p:nvPr>
        </p:nvSpPr>
        <p:spPr>
          <a:xfrm>
            <a:off x="457200" y="260350"/>
            <a:ext cx="8570496" cy="6337300"/>
          </a:xfrm>
          <a:prstGeom prst="rect">
            <a:avLst/>
          </a:prstGeom>
        </p:spPr>
        <p:txBody>
          <a:bodyPr>
            <a:normAutofit/>
          </a:bodyPr>
          <a:lstStyle/>
          <a:p>
            <a:pPr>
              <a:lnSpc>
                <a:spcPct val="150000"/>
              </a:lnSpc>
              <a:defRPr sz="2800">
                <a:effectLst>
                  <a:outerShdw blurRad="12700" dist="25400" dir="2700000" rotWithShape="0">
                    <a:srgbClr val="DDDDDD"/>
                  </a:outerShdw>
                </a:effectLst>
              </a:defRPr>
            </a:pPr>
            <a:r>
              <a:rPr sz="2400" dirty="0"/>
              <a:t>So Henrys’ law applies to the solute and Raolts’ law applies to the solvent in dilute solution of real liquid pair.</a:t>
            </a:r>
          </a:p>
          <a:p>
            <a:pPr>
              <a:lnSpc>
                <a:spcPct val="150000"/>
              </a:lnSpc>
              <a:defRPr sz="2800">
                <a:effectLst>
                  <a:outerShdw blurRad="12700" dist="25400" dir="2700000" rotWithShape="0">
                    <a:srgbClr val="DDDDDD"/>
                  </a:outerShdw>
                </a:effectLst>
              </a:defRPr>
            </a:pPr>
            <a:r>
              <a:rPr sz="2400" dirty="0"/>
              <a:t>Under any circumstances , when the partial vapor pressure of both of the constituents are directly proportional to the mole fraction over the entire range , the solution is said to be ideal, Henrys’ law become identical with Raolts’ law and P°=K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7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xample of Solutions"/>
          <p:cNvSpPr txBox="1">
            <a:spLocks noGrp="1"/>
          </p:cNvSpPr>
          <p:nvPr>
            <p:ph type="title" idx="4294967295"/>
          </p:nvPr>
        </p:nvSpPr>
        <p:spPr>
          <a:xfrm>
            <a:off x="827087" y="-2"/>
            <a:ext cx="7162801" cy="1143004"/>
          </a:xfrm>
          <a:prstGeom prst="rect">
            <a:avLst/>
          </a:prstGeom>
        </p:spPr>
        <p:txBody>
          <a:bodyPr>
            <a:normAutofit/>
          </a:bodyPr>
          <a:lstStyle>
            <a:lvl1pPr>
              <a:defRPr sz="3200">
                <a:solidFill>
                  <a:srgbClr val="FF0000"/>
                </a:solidFill>
                <a:latin typeface="Comic Sans MS"/>
                <a:ea typeface="Comic Sans MS"/>
                <a:cs typeface="Comic Sans MS"/>
                <a:sym typeface="Comic Sans MS"/>
              </a:defRPr>
            </a:lvl1pPr>
          </a:lstStyle>
          <a:p>
            <a:r>
              <a:t>Example of Solutions</a:t>
            </a:r>
          </a:p>
        </p:txBody>
      </p:sp>
      <p:graphicFrame>
        <p:nvGraphicFramePr>
          <p:cNvPr id="29" name="Table"/>
          <p:cNvGraphicFramePr/>
          <p:nvPr/>
        </p:nvGraphicFramePr>
        <p:xfrm>
          <a:off x="755650" y="1196975"/>
          <a:ext cx="8083547" cy="5146675"/>
        </p:xfrm>
        <a:graphic>
          <a:graphicData uri="http://schemas.openxmlformats.org/drawingml/2006/table">
            <a:tbl>
              <a:tblPr>
                <a:tableStyleId>{4C3C2611-4C71-4FC5-86AE-919BDF0F9419}</a:tableStyleId>
              </a:tblPr>
              <a:tblGrid>
                <a:gridCol w="1668461">
                  <a:extLst>
                    <a:ext uri="{9D8B030D-6E8A-4147-A177-3AD203B41FA5}">
                      <a16:colId xmlns:a16="http://schemas.microsoft.com/office/drawing/2014/main" val="20000"/>
                    </a:ext>
                  </a:extLst>
                </a:gridCol>
                <a:gridCol w="1925636">
                  <a:extLst>
                    <a:ext uri="{9D8B030D-6E8A-4147-A177-3AD203B41FA5}">
                      <a16:colId xmlns:a16="http://schemas.microsoft.com/office/drawing/2014/main" val="20001"/>
                    </a:ext>
                  </a:extLst>
                </a:gridCol>
                <a:gridCol w="4489450">
                  <a:extLst>
                    <a:ext uri="{9D8B030D-6E8A-4147-A177-3AD203B41FA5}">
                      <a16:colId xmlns:a16="http://schemas.microsoft.com/office/drawing/2014/main" val="20002"/>
                    </a:ext>
                  </a:extLst>
                </a:gridCol>
              </a:tblGrid>
              <a:tr h="755650">
                <a:tc>
                  <a:txBody>
                    <a:bodyPr/>
                    <a:lstStyle/>
                    <a:p>
                      <a:pPr algn="ctr">
                        <a:spcBef>
                          <a:spcPts val="400"/>
                        </a:spcBef>
                        <a:defRPr sz="1800"/>
                      </a:pPr>
                      <a:r>
                        <a:rPr sz="2000" i="1">
                          <a:effectLst>
                            <a:outerShdw blurRad="12700" dist="25400" dir="2700000" rotWithShape="0">
                              <a:srgbClr val="DDDDDD"/>
                            </a:outerShdw>
                          </a:effectLst>
                          <a:sym typeface="Helvetica"/>
                        </a:rPr>
                        <a:t>Solute</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400"/>
                        </a:spcBef>
                        <a:defRPr sz="1800"/>
                      </a:pPr>
                      <a:r>
                        <a:rPr sz="2000" i="1">
                          <a:effectLst>
                            <a:outerShdw blurRad="12700" dist="25400" dir="2700000" rotWithShape="0">
                              <a:srgbClr val="DDDDDD"/>
                            </a:outerShdw>
                          </a:effectLst>
                          <a:sym typeface="Helvetica"/>
                        </a:rPr>
                        <a:t>Solvent</a:t>
                      </a:r>
                    </a:p>
                  </a:txBody>
                  <a:tcPr marL="45720" marR="4572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spcBef>
                          <a:spcPts val="400"/>
                        </a:spcBef>
                        <a:defRPr sz="1800"/>
                      </a:pPr>
                      <a:r>
                        <a:rPr sz="2000" i="1">
                          <a:effectLst>
                            <a:outerShdw blurRad="12700" dist="25400" dir="2700000" rotWithShape="0">
                              <a:srgbClr val="DDDDDD"/>
                            </a:outerShdw>
                          </a:effectLst>
                          <a:sym typeface="Helvetica"/>
                        </a:rPr>
                        <a:t>Example</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val="10000"/>
                  </a:ext>
                </a:extLst>
              </a:tr>
              <a:tr h="796925">
                <a:tc>
                  <a:txBody>
                    <a:bodyPr/>
                    <a:lstStyle/>
                    <a:p>
                      <a:pPr>
                        <a:spcBef>
                          <a:spcPts val="400"/>
                        </a:spcBef>
                        <a:defRPr sz="1800"/>
                      </a:pPr>
                      <a:r>
                        <a:rPr sz="2000">
                          <a:effectLst>
                            <a:outerShdw blurRad="12700" dist="25400" dir="2700000" rotWithShape="0">
                              <a:srgbClr val="DDDDDD"/>
                            </a:outerShdw>
                          </a:effectLst>
                          <a:sym typeface="Helvetica"/>
                        </a:rPr>
                        <a:t>solid</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Bef>
                          <a:spcPts val="400"/>
                        </a:spcBef>
                        <a:defRPr sz="1800"/>
                      </a:pPr>
                      <a:r>
                        <a:rPr sz="2000">
                          <a:effectLst>
                            <a:outerShdw blurRad="12700" dist="25400" dir="2700000" rotWithShape="0">
                              <a:srgbClr val="DDDDDD"/>
                            </a:outerShdw>
                          </a:effectLst>
                          <a:sym typeface="Helvetica"/>
                        </a:rPr>
                        <a:t>solid</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1800"/>
                      </a:pPr>
                      <a:r>
                        <a:rPr sz="2000">
                          <a:effectLst>
                            <a:outerShdw blurRad="12700" dist="25400" dir="2700000" rotWithShape="0">
                              <a:srgbClr val="DDDDDD"/>
                            </a:outerShdw>
                          </a:effectLst>
                          <a:sym typeface="Helvetica"/>
                        </a:rPr>
                        <a:t>Gold +silver mixture</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695325">
                <a:tc>
                  <a:txBody>
                    <a:bodyPr/>
                    <a:lstStyle/>
                    <a:p>
                      <a:pPr>
                        <a:spcBef>
                          <a:spcPts val="400"/>
                        </a:spcBef>
                        <a:defRPr sz="1800"/>
                      </a:pPr>
                      <a:r>
                        <a:rPr sz="2000">
                          <a:effectLst>
                            <a:outerShdw blurRad="12700" dist="25400" dir="2700000" rotWithShape="0">
                              <a:srgbClr val="DDDDDD"/>
                            </a:outerShdw>
                          </a:effectLst>
                          <a:sym typeface="Helvetica"/>
                        </a:rPr>
                        <a:t>solid</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Bef>
                          <a:spcPts val="400"/>
                        </a:spcBef>
                        <a:defRPr sz="1800"/>
                      </a:pPr>
                      <a:r>
                        <a:rPr sz="2000">
                          <a:effectLst>
                            <a:outerShdw blurRad="12700" dist="25400" dir="2700000" rotWithShape="0">
                              <a:srgbClr val="DDDDDD"/>
                            </a:outerShdw>
                          </a:effectLst>
                          <a:sym typeface="Helvetica"/>
                        </a:rPr>
                        <a:t>liquid</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1800"/>
                      </a:pPr>
                      <a:r>
                        <a:rPr sz="2000">
                          <a:effectLst>
                            <a:outerShdw blurRad="12700" dist="25400" dir="2700000" rotWithShape="0">
                              <a:srgbClr val="DDDDDD"/>
                            </a:outerShdw>
                          </a:effectLst>
                          <a:sym typeface="Helvetica"/>
                        </a:rPr>
                        <a:t>NaCl solution</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755650">
                <a:tc>
                  <a:txBody>
                    <a:bodyPr/>
                    <a:lstStyle/>
                    <a:p>
                      <a:pPr>
                        <a:spcBef>
                          <a:spcPts val="400"/>
                        </a:spcBef>
                        <a:defRPr sz="1800"/>
                      </a:pPr>
                      <a:r>
                        <a:rPr sz="2000">
                          <a:effectLst>
                            <a:outerShdw blurRad="12700" dist="25400" dir="2700000" rotWithShape="0">
                              <a:srgbClr val="DDDDDD"/>
                            </a:outerShdw>
                          </a:effectLst>
                          <a:sym typeface="Helvetica"/>
                        </a:rPr>
                        <a:t>gas</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Bef>
                          <a:spcPts val="400"/>
                        </a:spcBef>
                        <a:defRPr sz="1800"/>
                      </a:pPr>
                      <a:r>
                        <a:rPr sz="2000" dirty="0">
                          <a:effectLst>
                            <a:outerShdw blurRad="12700" dist="25400" dir="2700000" rotWithShape="0">
                              <a:srgbClr val="DDDDDD"/>
                            </a:outerShdw>
                          </a:effectLst>
                          <a:sym typeface="Helvetica"/>
                        </a:rPr>
                        <a:t>solid</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1800"/>
                      </a:pPr>
                      <a:r>
                        <a:rPr sz="2000">
                          <a:effectLst>
                            <a:outerShdw blurRad="12700" dist="25400" dir="2700000" rotWithShape="0">
                              <a:srgbClr val="DDDDDD"/>
                            </a:outerShdw>
                          </a:effectLst>
                          <a:sym typeface="Helvetica"/>
                        </a:rPr>
                        <a:t>H2 in palladium</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755650">
                <a:tc>
                  <a:txBody>
                    <a:bodyPr/>
                    <a:lstStyle/>
                    <a:p>
                      <a:pPr>
                        <a:spcBef>
                          <a:spcPts val="400"/>
                        </a:spcBef>
                        <a:defRPr sz="1800"/>
                      </a:pPr>
                      <a:r>
                        <a:rPr sz="2000">
                          <a:effectLst>
                            <a:outerShdw blurRad="12700" dist="25400" dir="2700000" rotWithShape="0">
                              <a:srgbClr val="DDDDDD"/>
                            </a:outerShdw>
                          </a:effectLst>
                          <a:sym typeface="Helvetica"/>
                        </a:rPr>
                        <a:t>liquid</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Bef>
                          <a:spcPts val="400"/>
                        </a:spcBef>
                        <a:defRPr sz="1800"/>
                      </a:pPr>
                      <a:r>
                        <a:rPr sz="2000">
                          <a:effectLst>
                            <a:outerShdw blurRad="12700" dist="25400" dir="2700000" rotWithShape="0">
                              <a:srgbClr val="DDDDDD"/>
                            </a:outerShdw>
                          </a:effectLst>
                          <a:sym typeface="Helvetica"/>
                        </a:rPr>
                        <a:t>liquid</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1800"/>
                      </a:pPr>
                      <a:r>
                        <a:rPr sz="2000">
                          <a:effectLst>
                            <a:outerShdw blurRad="12700" dist="25400" dir="2700000" rotWithShape="0">
                              <a:srgbClr val="DDDDDD"/>
                            </a:outerShdw>
                          </a:effectLst>
                          <a:sym typeface="Helvetica"/>
                        </a:rPr>
                        <a:t>Alcohol in water</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692150">
                <a:tc>
                  <a:txBody>
                    <a:bodyPr/>
                    <a:lstStyle/>
                    <a:p>
                      <a:pPr>
                        <a:spcBef>
                          <a:spcPts val="400"/>
                        </a:spcBef>
                        <a:defRPr sz="1800"/>
                      </a:pPr>
                      <a:r>
                        <a:rPr sz="2000">
                          <a:effectLst>
                            <a:outerShdw blurRad="12700" dist="25400" dir="2700000" rotWithShape="0">
                              <a:srgbClr val="DDDDDD"/>
                            </a:outerShdw>
                          </a:effectLst>
                          <a:sym typeface="Helvetica"/>
                        </a:rPr>
                        <a:t>gas</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Bef>
                          <a:spcPts val="400"/>
                        </a:spcBef>
                        <a:defRPr sz="1800"/>
                      </a:pPr>
                      <a:r>
                        <a:rPr sz="2000">
                          <a:effectLst>
                            <a:outerShdw blurRad="12700" dist="25400" dir="2700000" rotWithShape="0">
                              <a:srgbClr val="DDDDDD"/>
                            </a:outerShdw>
                          </a:effectLst>
                          <a:sym typeface="Helvetica"/>
                        </a:rPr>
                        <a:t>liquid</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1800"/>
                      </a:pPr>
                      <a:r>
                        <a:rPr sz="2000">
                          <a:effectLst>
                            <a:outerShdw blurRad="12700" dist="25400" dir="2700000" rotWithShape="0">
                              <a:srgbClr val="DDDDDD"/>
                            </a:outerShdw>
                          </a:effectLst>
                          <a:sym typeface="Helvetica"/>
                        </a:rPr>
                        <a:t>Carbonated water</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5"/>
                  </a:ext>
                </a:extLst>
              </a:tr>
              <a:tr h="695325">
                <a:tc>
                  <a:txBody>
                    <a:bodyPr/>
                    <a:lstStyle/>
                    <a:p>
                      <a:pPr>
                        <a:spcBef>
                          <a:spcPts val="400"/>
                        </a:spcBef>
                        <a:defRPr sz="1800"/>
                      </a:pPr>
                      <a:r>
                        <a:rPr sz="2000">
                          <a:effectLst>
                            <a:outerShdw blurRad="12700" dist="25400" dir="2700000" rotWithShape="0">
                              <a:srgbClr val="DDDDDD"/>
                            </a:outerShdw>
                          </a:effectLst>
                          <a:sym typeface="Helvetica"/>
                        </a:rPr>
                        <a:t>gas</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spcBef>
                          <a:spcPts val="400"/>
                        </a:spcBef>
                        <a:defRPr sz="1800"/>
                      </a:pPr>
                      <a:r>
                        <a:rPr sz="2000">
                          <a:effectLst>
                            <a:outerShdw blurRad="12700" dist="25400" dir="2700000" rotWithShape="0">
                              <a:srgbClr val="DDDDDD"/>
                            </a:outerShdw>
                          </a:effectLst>
                          <a:sym typeface="Helvetica"/>
                        </a:rPr>
                        <a:t>gas</a:t>
                      </a:r>
                    </a:p>
                  </a:txBody>
                  <a:tcPr marL="45720" marR="4572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defRPr sz="1800"/>
                      </a:pPr>
                      <a:r>
                        <a:rPr sz="2000" dirty="0">
                          <a:effectLst>
                            <a:outerShdw blurRad="12700" dist="25400" dir="2700000" rotWithShape="0">
                              <a:srgbClr val="DDDDDD"/>
                            </a:outerShdw>
                          </a:effectLst>
                          <a:sym typeface="Helvetica"/>
                        </a:rPr>
                        <a:t>air</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6"/>
                  </a:ext>
                </a:extLst>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iterate>
                                    <p:tmAbs val="0"/>
                                  </p:iterate>
                                  <p:childTnLst>
                                    <p:set>
                                      <p:cBhvr>
                                        <p:cTn id="6" fill="hold"/>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9"/>
                                        </p:tgtEl>
                                        <p:attrNameLst>
                                          <p:attrName>style.visibility</p:attrName>
                                        </p:attrNameLst>
                                      </p:cBhvr>
                                      <p:to>
                                        <p:strVal val="visible"/>
                                      </p:to>
                                    </p:set>
                                    <p:animEffect transition="in" filter="dissolve">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advAuto="0"/>
      <p:bldP spid="29" grpId="2" animBg="1"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olligative Properties"/>
          <p:cNvSpPr txBox="1">
            <a:spLocks noGrp="1"/>
          </p:cNvSpPr>
          <p:nvPr>
            <p:ph type="title" idx="4294967295"/>
          </p:nvPr>
        </p:nvSpPr>
        <p:spPr>
          <a:xfrm>
            <a:off x="1116012" y="132175"/>
            <a:ext cx="6781801" cy="573088"/>
          </a:xfrm>
          <a:prstGeom prst="rect">
            <a:avLst/>
          </a:prstGeom>
        </p:spPr>
        <p:txBody>
          <a:bodyPr lIns="44450" tIns="44450" rIns="44450" bIns="44450">
            <a:normAutofit/>
          </a:bodyPr>
          <a:lstStyle/>
          <a:p>
            <a:pPr algn="ctr"/>
            <a:r>
              <a:rPr sz="2800" dirty="0">
                <a:solidFill>
                  <a:srgbClr val="FF0000"/>
                </a:solidFill>
              </a:rPr>
              <a:t>Colligative Properties</a:t>
            </a:r>
          </a:p>
        </p:txBody>
      </p:sp>
      <p:sp>
        <p:nvSpPr>
          <p:cNvPr id="378" name="Dissolving solute in pure liquid will change all physical properties of liquid, Density, Vapor Pressure, Boiling Point, Freezing Point, Osmotic Pressure…"/>
          <p:cNvSpPr txBox="1">
            <a:spLocks noGrp="1"/>
          </p:cNvSpPr>
          <p:nvPr>
            <p:ph type="body" idx="4294967295"/>
          </p:nvPr>
        </p:nvSpPr>
        <p:spPr>
          <a:xfrm>
            <a:off x="179386" y="705263"/>
            <a:ext cx="8583615" cy="6152737"/>
          </a:xfrm>
          <a:prstGeom prst="rect">
            <a:avLst/>
          </a:prstGeom>
        </p:spPr>
        <p:txBody>
          <a:bodyPr lIns="44450" tIns="44450" rIns="44450" bIns="44450">
            <a:normAutofit fontScale="92500"/>
          </a:bodyPr>
          <a:lstStyle/>
          <a:p>
            <a:pPr marL="609600" indent="-609600" defTabSz="774700">
              <a:lnSpc>
                <a:spcPct val="150000"/>
              </a:lnSpc>
              <a:buSzTx/>
              <a:buNone/>
              <a:defRPr sz="2400"/>
            </a:pPr>
            <a:r>
              <a:rPr dirty="0"/>
              <a:t>Dissolving solute in pure liquid will change all physical properties of liquid, Density, Vapor Pressure, Boiling Point, Freezing Point, Osmotic Pressure</a:t>
            </a:r>
          </a:p>
          <a:p>
            <a:pPr marL="609600" indent="-609600" defTabSz="774700">
              <a:lnSpc>
                <a:spcPct val="150000"/>
              </a:lnSpc>
              <a:buSzTx/>
              <a:buNone/>
              <a:defRPr sz="2400"/>
            </a:pPr>
            <a:r>
              <a:rPr dirty="0"/>
              <a:t> </a:t>
            </a:r>
            <a:r>
              <a:rPr dirty="0">
                <a:solidFill>
                  <a:srgbClr val="FF0000"/>
                </a:solidFill>
              </a:rPr>
              <a:t>Colligative Properties</a:t>
            </a:r>
            <a:r>
              <a:rPr lang="en-US" dirty="0">
                <a:solidFill>
                  <a:srgbClr val="FF0000"/>
                </a:solidFill>
              </a:rPr>
              <a:t>:</a:t>
            </a:r>
            <a:r>
              <a:rPr b="0" i="0" dirty="0">
                <a:solidFill>
                  <a:srgbClr val="FF0000"/>
                </a:solidFill>
              </a:rPr>
              <a:t> </a:t>
            </a:r>
            <a:r>
              <a:rPr b="0" i="0" dirty="0"/>
              <a:t>are properties of a liquid that change when a solute is added.  </a:t>
            </a:r>
          </a:p>
          <a:p>
            <a:pPr marL="609600" indent="-609600" defTabSz="774700">
              <a:lnSpc>
                <a:spcPct val="150000"/>
              </a:lnSpc>
              <a:buSzTx/>
              <a:buNone/>
              <a:defRPr sz="2400"/>
            </a:pPr>
            <a:r>
              <a:rPr dirty="0"/>
              <a:t>The magnitude of the change depends on the</a:t>
            </a:r>
            <a:r>
              <a:rPr dirty="0">
                <a:solidFill>
                  <a:srgbClr val="0000FF"/>
                </a:solidFill>
              </a:rPr>
              <a:t> </a:t>
            </a:r>
            <a:r>
              <a:rPr i="1" dirty="0">
                <a:solidFill>
                  <a:srgbClr val="0000FF"/>
                </a:solidFill>
              </a:rPr>
              <a:t>number</a:t>
            </a:r>
            <a:r>
              <a:rPr dirty="0">
                <a:solidFill>
                  <a:srgbClr val="0000FF"/>
                </a:solidFill>
              </a:rPr>
              <a:t> </a:t>
            </a:r>
            <a:r>
              <a:rPr dirty="0"/>
              <a:t>of solute particles in the solution, </a:t>
            </a:r>
            <a:r>
              <a:rPr i="1" dirty="0">
                <a:solidFill>
                  <a:srgbClr val="0000FF"/>
                </a:solidFill>
              </a:rPr>
              <a:t>NOT</a:t>
            </a:r>
            <a:r>
              <a:rPr dirty="0"/>
              <a:t> on the </a:t>
            </a:r>
            <a:r>
              <a:rPr dirty="0">
                <a:solidFill>
                  <a:srgbClr val="0000FF"/>
                </a:solidFill>
              </a:rPr>
              <a:t>identity </a:t>
            </a:r>
            <a:r>
              <a:rPr dirty="0"/>
              <a:t>of the solute particles.</a:t>
            </a:r>
          </a:p>
          <a:p>
            <a:pPr marL="609600" indent="-609600" defTabSz="774700">
              <a:lnSpc>
                <a:spcPct val="150000"/>
              </a:lnSpc>
              <a:spcBef>
                <a:spcPts val="0"/>
              </a:spcBef>
              <a:buFontTx/>
              <a:buAutoNum type="arabicPeriod"/>
              <a:defRPr sz="2400"/>
            </a:pPr>
            <a:r>
              <a:rPr dirty="0">
                <a:solidFill>
                  <a:srgbClr val="0000FF"/>
                </a:solidFill>
              </a:rPr>
              <a:t>Vapor-Pressure Lowering</a:t>
            </a:r>
          </a:p>
          <a:p>
            <a:pPr marL="609600" indent="-609600" defTabSz="774700">
              <a:lnSpc>
                <a:spcPct val="150000"/>
              </a:lnSpc>
              <a:spcBef>
                <a:spcPts val="0"/>
              </a:spcBef>
              <a:buFontTx/>
              <a:buAutoNum type="arabicPeriod"/>
              <a:defRPr sz="2400"/>
            </a:pPr>
            <a:r>
              <a:rPr dirty="0">
                <a:solidFill>
                  <a:srgbClr val="0000FF"/>
                </a:solidFill>
              </a:rPr>
              <a:t>Boiling-Point Elevation</a:t>
            </a:r>
          </a:p>
          <a:p>
            <a:pPr marL="609600" indent="-609600" defTabSz="774700">
              <a:lnSpc>
                <a:spcPct val="150000"/>
              </a:lnSpc>
              <a:spcBef>
                <a:spcPts val="0"/>
              </a:spcBef>
              <a:buFontTx/>
              <a:buAutoNum type="arabicPeriod"/>
              <a:defRPr sz="2400"/>
            </a:pPr>
            <a:r>
              <a:rPr dirty="0">
                <a:solidFill>
                  <a:srgbClr val="0000FF"/>
                </a:solidFill>
              </a:rPr>
              <a:t>Freezing-Point Depression</a:t>
            </a:r>
          </a:p>
          <a:p>
            <a:pPr marL="609600" indent="-609600" defTabSz="774700">
              <a:lnSpc>
                <a:spcPct val="150000"/>
              </a:lnSpc>
              <a:spcBef>
                <a:spcPts val="0"/>
              </a:spcBef>
              <a:buFontTx/>
              <a:buAutoNum type="arabicPeriod"/>
              <a:defRPr sz="2400"/>
            </a:pPr>
            <a:r>
              <a:rPr dirty="0">
                <a:solidFill>
                  <a:srgbClr val="0000FF"/>
                </a:solidFill>
              </a:rPr>
              <a:t>Osmotic Pressure (p)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78">
                                            <p:bg/>
                                          </p:spTgt>
                                        </p:tgtEl>
                                        <p:attrNameLst>
                                          <p:attrName>style.visibility</p:attrName>
                                        </p:attrNameLst>
                                      </p:cBhvr>
                                      <p:to>
                                        <p:strVal val="visible"/>
                                      </p:to>
                                    </p:set>
                                    <p:anim calcmode="lin" valueType="num">
                                      <p:cBhvr>
                                        <p:cTn id="7" dur="600" fill="hold"/>
                                        <p:tgtEl>
                                          <p:spTgt spid="378">
                                            <p:bg/>
                                          </p:spTgt>
                                        </p:tgtEl>
                                        <p:attrNameLst>
                                          <p:attrName>ppt_x</p:attrName>
                                        </p:attrNameLst>
                                      </p:cBhvr>
                                      <p:tavLst>
                                        <p:tav tm="0">
                                          <p:val>
                                            <p:strVal val="0-#ppt_w/2"/>
                                          </p:val>
                                        </p:tav>
                                        <p:tav tm="100000">
                                          <p:val>
                                            <p:strVal val="#ppt_x"/>
                                          </p:val>
                                        </p:tav>
                                      </p:tavLst>
                                    </p:anim>
                                    <p:anim calcmode="lin" valueType="num">
                                      <p:cBhvr>
                                        <p:cTn id="8" dur="600" fill="hold"/>
                                        <p:tgtEl>
                                          <p:spTgt spid="37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378">
                                            <p:txEl>
                                              <p:pRg st="0" end="0"/>
                                            </p:txEl>
                                          </p:spTgt>
                                        </p:tgtEl>
                                        <p:attrNameLst>
                                          <p:attrName>style.visibility</p:attrName>
                                        </p:attrNameLst>
                                      </p:cBhvr>
                                      <p:to>
                                        <p:strVal val="visible"/>
                                      </p:to>
                                    </p:set>
                                    <p:anim calcmode="lin" valueType="num">
                                      <p:cBhvr>
                                        <p:cTn id="11" dur="600" fill="hold"/>
                                        <p:tgtEl>
                                          <p:spTgt spid="378">
                                            <p:txEl>
                                              <p:pRg st="0" end="0"/>
                                            </p:txEl>
                                          </p:spTgt>
                                        </p:tgtEl>
                                        <p:attrNameLst>
                                          <p:attrName>ppt_x</p:attrName>
                                        </p:attrNameLst>
                                      </p:cBhvr>
                                      <p:tavLst>
                                        <p:tav tm="0">
                                          <p:val>
                                            <p:strVal val="0-#ppt_w/2"/>
                                          </p:val>
                                        </p:tav>
                                        <p:tav tm="100000">
                                          <p:val>
                                            <p:strVal val="#ppt_x"/>
                                          </p:val>
                                        </p:tav>
                                      </p:tavLst>
                                    </p:anim>
                                    <p:anim calcmode="lin" valueType="num">
                                      <p:cBhvr>
                                        <p:cTn id="12" dur="600" fill="hold"/>
                                        <p:tgtEl>
                                          <p:spTgt spid="37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 presetClass="entr" presetSubtype="8" fill="hold" grpId="1" nodeType="afterEffect">
                                  <p:stCondLst>
                                    <p:cond delay="0"/>
                                  </p:stCondLst>
                                  <p:iterate>
                                    <p:tmAbs val="0"/>
                                  </p:iterate>
                                  <p:childTnLst>
                                    <p:set>
                                      <p:cBhvr>
                                        <p:cTn id="15" fill="hold"/>
                                        <p:tgtEl>
                                          <p:spTgt spid="378">
                                            <p:txEl>
                                              <p:pRg st="1" end="1"/>
                                            </p:txEl>
                                          </p:spTgt>
                                        </p:tgtEl>
                                        <p:attrNameLst>
                                          <p:attrName>style.visibility</p:attrName>
                                        </p:attrNameLst>
                                      </p:cBhvr>
                                      <p:to>
                                        <p:strVal val="visible"/>
                                      </p:to>
                                    </p:set>
                                    <p:anim calcmode="lin" valueType="num">
                                      <p:cBhvr>
                                        <p:cTn id="16" dur="600" fill="hold"/>
                                        <p:tgtEl>
                                          <p:spTgt spid="378">
                                            <p:txEl>
                                              <p:pRg st="1" end="1"/>
                                            </p:txEl>
                                          </p:spTgt>
                                        </p:tgtEl>
                                        <p:attrNameLst>
                                          <p:attrName>ppt_x</p:attrName>
                                        </p:attrNameLst>
                                      </p:cBhvr>
                                      <p:tavLst>
                                        <p:tav tm="0">
                                          <p:val>
                                            <p:strVal val="0-#ppt_w/2"/>
                                          </p:val>
                                        </p:tav>
                                        <p:tav tm="100000">
                                          <p:val>
                                            <p:strVal val="#ppt_x"/>
                                          </p:val>
                                        </p:tav>
                                      </p:tavLst>
                                    </p:anim>
                                    <p:anim calcmode="lin" valueType="num">
                                      <p:cBhvr>
                                        <p:cTn id="17" dur="600" fill="hold"/>
                                        <p:tgtEl>
                                          <p:spTgt spid="37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200"/>
                            </p:stCondLst>
                            <p:childTnLst>
                              <p:par>
                                <p:cTn id="19" presetID="2" presetClass="entr" presetSubtype="8" fill="hold" grpId="1" nodeType="afterEffect">
                                  <p:stCondLst>
                                    <p:cond delay="0"/>
                                  </p:stCondLst>
                                  <p:iterate>
                                    <p:tmAbs val="0"/>
                                  </p:iterate>
                                  <p:childTnLst>
                                    <p:set>
                                      <p:cBhvr>
                                        <p:cTn id="20" fill="hold"/>
                                        <p:tgtEl>
                                          <p:spTgt spid="378">
                                            <p:txEl>
                                              <p:pRg st="2" end="2"/>
                                            </p:txEl>
                                          </p:spTgt>
                                        </p:tgtEl>
                                        <p:attrNameLst>
                                          <p:attrName>style.visibility</p:attrName>
                                        </p:attrNameLst>
                                      </p:cBhvr>
                                      <p:to>
                                        <p:strVal val="visible"/>
                                      </p:to>
                                    </p:set>
                                    <p:anim calcmode="lin" valueType="num">
                                      <p:cBhvr>
                                        <p:cTn id="21" dur="600" fill="hold"/>
                                        <p:tgtEl>
                                          <p:spTgt spid="378">
                                            <p:txEl>
                                              <p:pRg st="2" end="2"/>
                                            </p:txEl>
                                          </p:spTgt>
                                        </p:tgtEl>
                                        <p:attrNameLst>
                                          <p:attrName>ppt_x</p:attrName>
                                        </p:attrNameLst>
                                      </p:cBhvr>
                                      <p:tavLst>
                                        <p:tav tm="0">
                                          <p:val>
                                            <p:strVal val="0-#ppt_w/2"/>
                                          </p:val>
                                        </p:tav>
                                        <p:tav tm="100000">
                                          <p:val>
                                            <p:strVal val="#ppt_x"/>
                                          </p:val>
                                        </p:tav>
                                      </p:tavLst>
                                    </p:anim>
                                    <p:anim calcmode="lin" valueType="num">
                                      <p:cBhvr>
                                        <p:cTn id="22" dur="600" fill="hold"/>
                                        <p:tgtEl>
                                          <p:spTgt spid="3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1" nodeType="clickEffect">
                                  <p:stCondLst>
                                    <p:cond delay="0"/>
                                  </p:stCondLst>
                                  <p:iterate>
                                    <p:tmAbs val="0"/>
                                  </p:iterate>
                                  <p:childTnLst>
                                    <p:set>
                                      <p:cBhvr>
                                        <p:cTn id="26" fill="hold"/>
                                        <p:tgtEl>
                                          <p:spTgt spid="378">
                                            <p:txEl>
                                              <p:pRg st="3" end="3"/>
                                            </p:txEl>
                                          </p:spTgt>
                                        </p:tgtEl>
                                        <p:attrNameLst>
                                          <p:attrName>style.visibility</p:attrName>
                                        </p:attrNameLst>
                                      </p:cBhvr>
                                      <p:to>
                                        <p:strVal val="visible"/>
                                      </p:to>
                                    </p:set>
                                    <p:anim calcmode="lin" valueType="num">
                                      <p:cBhvr>
                                        <p:cTn id="27" dur="600" fill="hold"/>
                                        <p:tgtEl>
                                          <p:spTgt spid="378">
                                            <p:txEl>
                                              <p:pRg st="3" end="3"/>
                                            </p:txEl>
                                          </p:spTgt>
                                        </p:tgtEl>
                                        <p:attrNameLst>
                                          <p:attrName>ppt_x</p:attrName>
                                        </p:attrNameLst>
                                      </p:cBhvr>
                                      <p:tavLst>
                                        <p:tav tm="0">
                                          <p:val>
                                            <p:strVal val="0-#ppt_w/2"/>
                                          </p:val>
                                        </p:tav>
                                        <p:tav tm="100000">
                                          <p:val>
                                            <p:strVal val="#ppt_x"/>
                                          </p:val>
                                        </p:tav>
                                      </p:tavLst>
                                    </p:anim>
                                    <p:anim calcmode="lin" valueType="num">
                                      <p:cBhvr>
                                        <p:cTn id="28" dur="600" fill="hold"/>
                                        <p:tgtEl>
                                          <p:spTgt spid="378">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600"/>
                            </p:stCondLst>
                            <p:childTnLst>
                              <p:par>
                                <p:cTn id="30" presetID="2" presetClass="entr" presetSubtype="8" fill="hold" grpId="1" nodeType="afterEffect">
                                  <p:stCondLst>
                                    <p:cond delay="0"/>
                                  </p:stCondLst>
                                  <p:iterate>
                                    <p:tmAbs val="0"/>
                                  </p:iterate>
                                  <p:childTnLst>
                                    <p:set>
                                      <p:cBhvr>
                                        <p:cTn id="31" fill="hold"/>
                                        <p:tgtEl>
                                          <p:spTgt spid="378">
                                            <p:txEl>
                                              <p:pRg st="4" end="4"/>
                                            </p:txEl>
                                          </p:spTgt>
                                        </p:tgtEl>
                                        <p:attrNameLst>
                                          <p:attrName>style.visibility</p:attrName>
                                        </p:attrNameLst>
                                      </p:cBhvr>
                                      <p:to>
                                        <p:strVal val="visible"/>
                                      </p:to>
                                    </p:set>
                                    <p:anim calcmode="lin" valueType="num">
                                      <p:cBhvr>
                                        <p:cTn id="32" dur="600" fill="hold"/>
                                        <p:tgtEl>
                                          <p:spTgt spid="378">
                                            <p:txEl>
                                              <p:pRg st="4" end="4"/>
                                            </p:txEl>
                                          </p:spTgt>
                                        </p:tgtEl>
                                        <p:attrNameLst>
                                          <p:attrName>ppt_x</p:attrName>
                                        </p:attrNameLst>
                                      </p:cBhvr>
                                      <p:tavLst>
                                        <p:tav tm="0">
                                          <p:val>
                                            <p:strVal val="0-#ppt_w/2"/>
                                          </p:val>
                                        </p:tav>
                                        <p:tav tm="100000">
                                          <p:val>
                                            <p:strVal val="#ppt_x"/>
                                          </p:val>
                                        </p:tav>
                                      </p:tavLst>
                                    </p:anim>
                                    <p:anim calcmode="lin" valueType="num">
                                      <p:cBhvr>
                                        <p:cTn id="33" dur="600" fill="hold"/>
                                        <p:tgtEl>
                                          <p:spTgt spid="378">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1200"/>
                            </p:stCondLst>
                            <p:childTnLst>
                              <p:par>
                                <p:cTn id="35" presetID="2" presetClass="entr" presetSubtype="8" fill="hold" grpId="1" nodeType="afterEffect">
                                  <p:stCondLst>
                                    <p:cond delay="0"/>
                                  </p:stCondLst>
                                  <p:iterate>
                                    <p:tmAbs val="0"/>
                                  </p:iterate>
                                  <p:childTnLst>
                                    <p:set>
                                      <p:cBhvr>
                                        <p:cTn id="36" fill="hold"/>
                                        <p:tgtEl>
                                          <p:spTgt spid="378">
                                            <p:txEl>
                                              <p:pRg st="5" end="5"/>
                                            </p:txEl>
                                          </p:spTgt>
                                        </p:tgtEl>
                                        <p:attrNameLst>
                                          <p:attrName>style.visibility</p:attrName>
                                        </p:attrNameLst>
                                      </p:cBhvr>
                                      <p:to>
                                        <p:strVal val="visible"/>
                                      </p:to>
                                    </p:set>
                                    <p:anim calcmode="lin" valueType="num">
                                      <p:cBhvr>
                                        <p:cTn id="37" dur="600" fill="hold"/>
                                        <p:tgtEl>
                                          <p:spTgt spid="378">
                                            <p:txEl>
                                              <p:pRg st="5" end="5"/>
                                            </p:txEl>
                                          </p:spTgt>
                                        </p:tgtEl>
                                        <p:attrNameLst>
                                          <p:attrName>ppt_x</p:attrName>
                                        </p:attrNameLst>
                                      </p:cBhvr>
                                      <p:tavLst>
                                        <p:tav tm="0">
                                          <p:val>
                                            <p:strVal val="0-#ppt_w/2"/>
                                          </p:val>
                                        </p:tav>
                                        <p:tav tm="100000">
                                          <p:val>
                                            <p:strVal val="#ppt_x"/>
                                          </p:val>
                                        </p:tav>
                                      </p:tavLst>
                                    </p:anim>
                                    <p:anim calcmode="lin" valueType="num">
                                      <p:cBhvr>
                                        <p:cTn id="38" dur="600" fill="hold"/>
                                        <p:tgtEl>
                                          <p:spTgt spid="378">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1800"/>
                            </p:stCondLst>
                            <p:childTnLst>
                              <p:par>
                                <p:cTn id="40" presetID="2" presetClass="entr" presetSubtype="8" fill="hold" grpId="1" nodeType="afterEffect">
                                  <p:stCondLst>
                                    <p:cond delay="0"/>
                                  </p:stCondLst>
                                  <p:iterate>
                                    <p:tmAbs val="0"/>
                                  </p:iterate>
                                  <p:childTnLst>
                                    <p:set>
                                      <p:cBhvr>
                                        <p:cTn id="41" fill="hold"/>
                                        <p:tgtEl>
                                          <p:spTgt spid="378">
                                            <p:txEl>
                                              <p:pRg st="6" end="6"/>
                                            </p:txEl>
                                          </p:spTgt>
                                        </p:tgtEl>
                                        <p:attrNameLst>
                                          <p:attrName>style.visibility</p:attrName>
                                        </p:attrNameLst>
                                      </p:cBhvr>
                                      <p:to>
                                        <p:strVal val="visible"/>
                                      </p:to>
                                    </p:set>
                                    <p:anim calcmode="lin" valueType="num">
                                      <p:cBhvr>
                                        <p:cTn id="42" dur="600" fill="hold"/>
                                        <p:tgtEl>
                                          <p:spTgt spid="378">
                                            <p:txEl>
                                              <p:pRg st="6" end="6"/>
                                            </p:txEl>
                                          </p:spTgt>
                                        </p:tgtEl>
                                        <p:attrNameLst>
                                          <p:attrName>ppt_x</p:attrName>
                                        </p:attrNameLst>
                                      </p:cBhvr>
                                      <p:tavLst>
                                        <p:tav tm="0">
                                          <p:val>
                                            <p:strVal val="0-#ppt_w/2"/>
                                          </p:val>
                                        </p:tav>
                                        <p:tav tm="100000">
                                          <p:val>
                                            <p:strVal val="#ppt_x"/>
                                          </p:val>
                                        </p:tav>
                                      </p:tavLst>
                                    </p:anim>
                                    <p:anim calcmode="lin" valueType="num">
                                      <p:cBhvr>
                                        <p:cTn id="43" dur="600" fill="hold"/>
                                        <p:tgtEl>
                                          <p:spTgt spid="37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1" build="p" bldLvl="5"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Lowering of the vapor pressure…"/>
          <p:cNvSpPr txBox="1">
            <a:spLocks noGrp="1"/>
          </p:cNvSpPr>
          <p:nvPr>
            <p:ph type="body" idx="4294967295"/>
          </p:nvPr>
        </p:nvSpPr>
        <p:spPr>
          <a:xfrm>
            <a:off x="1" y="260350"/>
            <a:ext cx="9027696" cy="6337300"/>
          </a:xfrm>
          <a:prstGeom prst="rect">
            <a:avLst/>
          </a:prstGeom>
        </p:spPr>
        <p:txBody>
          <a:bodyPr>
            <a:normAutofit/>
          </a:bodyPr>
          <a:lstStyle/>
          <a:p>
            <a:pPr algn="ctr">
              <a:lnSpc>
                <a:spcPct val="130000"/>
              </a:lnSpc>
              <a:buSzTx/>
              <a:buNone/>
              <a:defRPr sz="2800" i="1">
                <a:effectLst>
                  <a:outerShdw blurRad="12700" dist="25400" dir="2700000" rotWithShape="0">
                    <a:srgbClr val="DDDDDD"/>
                  </a:outerShdw>
                </a:effectLst>
              </a:defRPr>
            </a:pPr>
            <a:r>
              <a:rPr sz="2800" dirty="0">
                <a:solidFill>
                  <a:srgbClr val="FF0000"/>
                </a:solidFill>
              </a:rPr>
              <a:t>Lowering of the vapor pressure</a:t>
            </a:r>
          </a:p>
          <a:p>
            <a:pPr>
              <a:lnSpc>
                <a:spcPct val="130000"/>
              </a:lnSpc>
              <a:defRPr sz="2400"/>
            </a:pPr>
            <a:r>
              <a:rPr sz="2400" dirty="0"/>
              <a:t>When non volatile solutes is combined with volatile solvent , the vapor pressure above the solution is provided solely by the solvent .</a:t>
            </a:r>
          </a:p>
          <a:p>
            <a:pPr>
              <a:lnSpc>
                <a:spcPct val="130000"/>
              </a:lnSpc>
              <a:defRPr sz="2400"/>
            </a:pPr>
            <a:r>
              <a:rPr sz="2400" dirty="0"/>
              <a:t>The solute decrease the escaping tendency of the solvent so on the bases of Raolts law the vapor pressure of a solution containing a nonvolatile solute is lowered proportional to the relative number of the solute molecules rather than on the nature of the constituents.</a:t>
            </a:r>
          </a:p>
        </p:txBody>
      </p:sp>
      <p:pic>
        <p:nvPicPr>
          <p:cNvPr id="381" name="fig11_10" descr="fig11_10"/>
          <p:cNvPicPr>
            <a:picLocks noChangeAspect="1"/>
          </p:cNvPicPr>
          <p:nvPr/>
        </p:nvPicPr>
        <p:blipFill>
          <a:blip r:embed="rId2"/>
          <a:stretch>
            <a:fillRect/>
          </a:stretch>
        </p:blipFill>
        <p:spPr>
          <a:xfrm>
            <a:off x="1042987" y="4715563"/>
            <a:ext cx="7343776" cy="20678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80">
                                            <p:bg/>
                                          </p:spTgt>
                                        </p:tgtEl>
                                        <p:attrNameLst>
                                          <p:attrName>style.visibility</p:attrName>
                                        </p:attrNameLst>
                                      </p:cBhvr>
                                      <p:to>
                                        <p:strVal val="visible"/>
                                      </p:to>
                                    </p:set>
                                    <p:anim calcmode="lin" valueType="num">
                                      <p:cBhvr>
                                        <p:cTn id="7" dur="5000" fill="hold"/>
                                        <p:tgtEl>
                                          <p:spTgt spid="380">
                                            <p:bg/>
                                          </p:spTgt>
                                        </p:tgtEl>
                                        <p:attrNameLst>
                                          <p:attrName>ppt_x</p:attrName>
                                        </p:attrNameLst>
                                      </p:cBhvr>
                                      <p:tavLst>
                                        <p:tav tm="0">
                                          <p:val>
                                            <p:strVal val="#ppt_x"/>
                                          </p:val>
                                        </p:tav>
                                        <p:tav tm="100000">
                                          <p:val>
                                            <p:strVal val="#ppt_x"/>
                                          </p:val>
                                        </p:tav>
                                      </p:tavLst>
                                    </p:anim>
                                    <p:anim calcmode="lin" valueType="num">
                                      <p:cBhvr>
                                        <p:cTn id="8" dur="5000" fill="hold"/>
                                        <p:tgtEl>
                                          <p:spTgt spid="380">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380">
                                            <p:txEl>
                                              <p:pRg st="0" end="0"/>
                                            </p:txEl>
                                          </p:spTgt>
                                        </p:tgtEl>
                                        <p:attrNameLst>
                                          <p:attrName>style.visibility</p:attrName>
                                        </p:attrNameLst>
                                      </p:cBhvr>
                                      <p:to>
                                        <p:strVal val="visible"/>
                                      </p:to>
                                    </p:set>
                                    <p:anim calcmode="lin" valueType="num">
                                      <p:cBhvr>
                                        <p:cTn id="11" dur="5000" fill="hold"/>
                                        <p:tgtEl>
                                          <p:spTgt spid="380">
                                            <p:txEl>
                                              <p:pRg st="0" end="0"/>
                                            </p:txEl>
                                          </p:spTgt>
                                        </p:tgtEl>
                                        <p:attrNameLst>
                                          <p:attrName>ppt_x</p:attrName>
                                        </p:attrNameLst>
                                      </p:cBhvr>
                                      <p:tavLst>
                                        <p:tav tm="0">
                                          <p:val>
                                            <p:strVal val="#ppt_x"/>
                                          </p:val>
                                        </p:tav>
                                        <p:tav tm="100000">
                                          <p:val>
                                            <p:strVal val="#ppt_x"/>
                                          </p:val>
                                        </p:tav>
                                      </p:tavLst>
                                    </p:anim>
                                    <p:anim calcmode="lin" valueType="num">
                                      <p:cBhvr>
                                        <p:cTn id="12" dur="5000" fill="hold"/>
                                        <p:tgtEl>
                                          <p:spTgt spid="38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grpId="1" nodeType="afterEffect">
                                  <p:stCondLst>
                                    <p:cond delay="0"/>
                                  </p:stCondLst>
                                  <p:iterate>
                                    <p:tmAbs val="0"/>
                                  </p:iterate>
                                  <p:childTnLst>
                                    <p:set>
                                      <p:cBhvr>
                                        <p:cTn id="15" fill="hold"/>
                                        <p:tgtEl>
                                          <p:spTgt spid="380">
                                            <p:txEl>
                                              <p:pRg st="1" end="1"/>
                                            </p:txEl>
                                          </p:spTgt>
                                        </p:tgtEl>
                                        <p:attrNameLst>
                                          <p:attrName>style.visibility</p:attrName>
                                        </p:attrNameLst>
                                      </p:cBhvr>
                                      <p:to>
                                        <p:strVal val="visible"/>
                                      </p:to>
                                    </p:set>
                                    <p:anim calcmode="lin" valueType="num">
                                      <p:cBhvr>
                                        <p:cTn id="16" dur="5000" fill="hold"/>
                                        <p:tgtEl>
                                          <p:spTgt spid="380">
                                            <p:txEl>
                                              <p:pRg st="1" end="1"/>
                                            </p:txEl>
                                          </p:spTgt>
                                        </p:tgtEl>
                                        <p:attrNameLst>
                                          <p:attrName>ppt_x</p:attrName>
                                        </p:attrNameLst>
                                      </p:cBhvr>
                                      <p:tavLst>
                                        <p:tav tm="0">
                                          <p:val>
                                            <p:strVal val="#ppt_x"/>
                                          </p:val>
                                        </p:tav>
                                        <p:tav tm="100000">
                                          <p:val>
                                            <p:strVal val="#ppt_x"/>
                                          </p:val>
                                        </p:tav>
                                      </p:tavLst>
                                    </p:anim>
                                    <p:anim calcmode="lin" valueType="num">
                                      <p:cBhvr>
                                        <p:cTn id="17" dur="5000" fill="hold"/>
                                        <p:tgtEl>
                                          <p:spTgt spid="3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iterate>
                                    <p:tmAbs val="0"/>
                                  </p:iterate>
                                  <p:childTnLst>
                                    <p:set>
                                      <p:cBhvr>
                                        <p:cTn id="21" fill="hold"/>
                                        <p:tgtEl>
                                          <p:spTgt spid="380">
                                            <p:txEl>
                                              <p:pRg st="2" end="2"/>
                                            </p:txEl>
                                          </p:spTgt>
                                        </p:tgtEl>
                                        <p:attrNameLst>
                                          <p:attrName>style.visibility</p:attrName>
                                        </p:attrNameLst>
                                      </p:cBhvr>
                                      <p:to>
                                        <p:strVal val="visible"/>
                                      </p:to>
                                    </p:set>
                                    <p:anim calcmode="lin" valueType="num">
                                      <p:cBhvr>
                                        <p:cTn id="22" dur="5000" fill="hold"/>
                                        <p:tgtEl>
                                          <p:spTgt spid="380">
                                            <p:txEl>
                                              <p:pRg st="2" end="2"/>
                                            </p:txEl>
                                          </p:spTgt>
                                        </p:tgtEl>
                                        <p:attrNameLst>
                                          <p:attrName>ppt_x</p:attrName>
                                        </p:attrNameLst>
                                      </p:cBhvr>
                                      <p:tavLst>
                                        <p:tav tm="0">
                                          <p:val>
                                            <p:strVal val="#ppt_x"/>
                                          </p:val>
                                        </p:tav>
                                        <p:tav tm="100000">
                                          <p:val>
                                            <p:strVal val="#ppt_x"/>
                                          </p:val>
                                        </p:tav>
                                      </p:tavLst>
                                    </p:anim>
                                    <p:anim calcmode="lin" valueType="num">
                                      <p:cBhvr>
                                        <p:cTn id="23" dur="5000" fill="hold"/>
                                        <p:tgtEl>
                                          <p:spTgt spid="3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1" build="p" bldLvl="5"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Raoult’s Law Describes vapor pressure lowering mathematically."/>
          <p:cNvSpPr txBox="1">
            <a:spLocks noGrp="1"/>
          </p:cNvSpPr>
          <p:nvPr>
            <p:ph type="title" idx="4294967295"/>
          </p:nvPr>
        </p:nvSpPr>
        <p:spPr>
          <a:xfrm>
            <a:off x="457200" y="277812"/>
            <a:ext cx="8197850" cy="1139826"/>
          </a:xfrm>
          <a:prstGeom prst="rect">
            <a:avLst/>
          </a:prstGeom>
        </p:spPr>
        <p:txBody>
          <a:bodyPr>
            <a:normAutofit/>
          </a:bodyPr>
          <a:lstStyle/>
          <a:p>
            <a:pPr>
              <a:defRPr sz="2800"/>
            </a:pPr>
            <a:r>
              <a:rPr dirty="0">
                <a:solidFill>
                  <a:srgbClr val="FF0000"/>
                </a:solidFill>
              </a:rPr>
              <a:t>Raoult’s Law</a:t>
            </a:r>
            <a:br>
              <a:rPr dirty="0">
                <a:solidFill>
                  <a:srgbClr val="FF0000"/>
                </a:solidFill>
              </a:rPr>
            </a:br>
            <a:r>
              <a:rPr dirty="0">
                <a:solidFill>
                  <a:schemeClr val="tx1"/>
                </a:solidFill>
              </a:rPr>
              <a:t>Describes vapor pressure lowering mathematically.</a:t>
            </a:r>
          </a:p>
        </p:txBody>
      </p:sp>
      <p:sp>
        <p:nvSpPr>
          <p:cNvPr id="384" name="The lowering of the vapour pressure when a non-volatile solute is dissolved in a volatile solvent (A) can be described by Raoult’s Law:…"/>
          <p:cNvSpPr txBox="1">
            <a:spLocks noGrp="1"/>
          </p:cNvSpPr>
          <p:nvPr>
            <p:ph type="body" idx="4294967295"/>
          </p:nvPr>
        </p:nvSpPr>
        <p:spPr>
          <a:xfrm>
            <a:off x="-2" y="1417639"/>
            <a:ext cx="9144004" cy="5440362"/>
          </a:xfrm>
          <a:prstGeom prst="rect">
            <a:avLst/>
          </a:prstGeom>
        </p:spPr>
        <p:txBody>
          <a:bodyPr>
            <a:normAutofit/>
          </a:bodyPr>
          <a:lstStyle/>
          <a:p>
            <a:pPr>
              <a:lnSpc>
                <a:spcPct val="150000"/>
              </a:lnSpc>
              <a:defRPr sz="2800"/>
            </a:pPr>
            <a:r>
              <a:rPr sz="2400" dirty="0">
                <a:latin typeface="Times Roman"/>
                <a:cs typeface="Times Roman"/>
              </a:rPr>
              <a:t>The lowering of the vapour pressure when a non-volatile solute is dissolved in a volatile solvent (A) can be described by Raoult’s Law:</a:t>
            </a:r>
          </a:p>
          <a:p>
            <a:pPr>
              <a:lnSpc>
                <a:spcPct val="150000"/>
              </a:lnSpc>
              <a:defRPr sz="2800"/>
            </a:pPr>
            <a:endParaRPr sz="2400" dirty="0">
              <a:latin typeface="Times Roman"/>
              <a:cs typeface="Times Roman"/>
            </a:endParaRPr>
          </a:p>
          <a:p>
            <a:pPr>
              <a:lnSpc>
                <a:spcPct val="150000"/>
              </a:lnSpc>
              <a:buSzTx/>
              <a:buNone/>
              <a:defRPr sz="2800"/>
            </a:pPr>
            <a:r>
              <a:rPr sz="2400" dirty="0">
                <a:latin typeface="Times Roman"/>
                <a:cs typeface="Times Roman"/>
              </a:rPr>
              <a:t>	P</a:t>
            </a:r>
            <a:r>
              <a:rPr sz="2400" baseline="-25000" dirty="0">
                <a:latin typeface="Times Roman"/>
                <a:cs typeface="Times Roman"/>
              </a:rPr>
              <a:t>A</a:t>
            </a:r>
            <a:r>
              <a:rPr sz="2400" dirty="0">
                <a:latin typeface="Times Roman"/>
                <a:cs typeface="Times Roman"/>
              </a:rPr>
              <a:t> = </a:t>
            </a:r>
            <a:r>
              <a:rPr sz="2400" dirty="0">
                <a:latin typeface="Times Roman"/>
                <a:ea typeface="Symbol"/>
                <a:cs typeface="Times Roman"/>
                <a:sym typeface="Symbol"/>
              </a:rPr>
              <a:t>c</a:t>
            </a:r>
            <a:r>
              <a:rPr sz="2400" baseline="-25000" dirty="0">
                <a:latin typeface="Times Roman"/>
                <a:cs typeface="Times Roman"/>
              </a:rPr>
              <a:t>A</a:t>
            </a:r>
            <a:r>
              <a:rPr sz="2400" dirty="0">
                <a:latin typeface="Times Roman"/>
                <a:cs typeface="Times Roman"/>
              </a:rPr>
              <a:t>P°</a:t>
            </a:r>
            <a:r>
              <a:rPr sz="2400" baseline="-25000" dirty="0">
                <a:latin typeface="Times Roman"/>
                <a:cs typeface="Times Roman"/>
              </a:rPr>
              <a:t>A</a:t>
            </a:r>
          </a:p>
          <a:p>
            <a:pPr>
              <a:lnSpc>
                <a:spcPct val="150000"/>
              </a:lnSpc>
              <a:buSzTx/>
              <a:buNone/>
              <a:defRPr sz="2800" baseline="-25000"/>
            </a:pPr>
            <a:endParaRPr sz="2400" baseline="-25000" dirty="0">
              <a:latin typeface="Times Roman"/>
              <a:cs typeface="Times Roman"/>
            </a:endParaRPr>
          </a:p>
          <a:p>
            <a:pPr>
              <a:lnSpc>
                <a:spcPct val="150000"/>
              </a:lnSpc>
              <a:buSzTx/>
              <a:buNone/>
              <a:defRPr sz="2800"/>
            </a:pPr>
            <a:r>
              <a:rPr sz="2400" dirty="0">
                <a:latin typeface="Times Roman"/>
                <a:cs typeface="Times Roman"/>
              </a:rPr>
              <a:t>P</a:t>
            </a:r>
            <a:r>
              <a:rPr sz="2400" baseline="-25000" dirty="0">
                <a:latin typeface="Times Roman"/>
                <a:cs typeface="Times Roman"/>
              </a:rPr>
              <a:t>A</a:t>
            </a:r>
            <a:r>
              <a:rPr sz="2400" dirty="0">
                <a:latin typeface="Times Roman"/>
                <a:cs typeface="Times Roman"/>
              </a:rPr>
              <a:t> = vapour pressure of solvent A above the solution</a:t>
            </a:r>
          </a:p>
          <a:p>
            <a:pPr>
              <a:lnSpc>
                <a:spcPct val="150000"/>
              </a:lnSpc>
              <a:buSzTx/>
              <a:buNone/>
              <a:defRPr sz="2800"/>
            </a:pPr>
            <a:r>
              <a:rPr sz="2400" dirty="0">
                <a:latin typeface="Times Roman"/>
                <a:cs typeface="Times Roman"/>
              </a:rPr>
              <a:t>X</a:t>
            </a:r>
            <a:r>
              <a:rPr sz="2400" baseline="-25000" dirty="0">
                <a:latin typeface="Times Roman"/>
                <a:cs typeface="Times Roman"/>
              </a:rPr>
              <a:t>A</a:t>
            </a:r>
            <a:r>
              <a:rPr sz="2400" dirty="0">
                <a:latin typeface="Times Roman"/>
                <a:cs typeface="Times Roman"/>
              </a:rPr>
              <a:t> = mole fraction of the solvent A in the solution</a:t>
            </a:r>
          </a:p>
          <a:p>
            <a:pPr>
              <a:lnSpc>
                <a:spcPct val="150000"/>
              </a:lnSpc>
              <a:buSzTx/>
              <a:buNone/>
              <a:defRPr sz="2800"/>
            </a:pPr>
            <a:r>
              <a:rPr sz="2400" dirty="0">
                <a:latin typeface="Times Roman"/>
                <a:cs typeface="Times Roman"/>
              </a:rPr>
              <a:t>P°</a:t>
            </a:r>
            <a:r>
              <a:rPr sz="2400" baseline="-25000" dirty="0">
                <a:latin typeface="Times Roman"/>
                <a:cs typeface="Times Roman"/>
              </a:rPr>
              <a:t>A</a:t>
            </a:r>
            <a:r>
              <a:rPr sz="2400" dirty="0">
                <a:latin typeface="Times Roman"/>
                <a:cs typeface="Times Roman"/>
              </a:rPr>
              <a:t> = vapour pressure of pure solvent A</a:t>
            </a:r>
          </a:p>
        </p:txBody>
      </p:sp>
      <p:sp>
        <p:nvSpPr>
          <p:cNvPr id="385" name="only the solvent (A) contributes to…"/>
          <p:cNvSpPr txBox="1"/>
          <p:nvPr/>
        </p:nvSpPr>
        <p:spPr>
          <a:xfrm>
            <a:off x="2049463" y="3033038"/>
            <a:ext cx="6270583" cy="83099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defTabSz="685800">
              <a:defRPr sz="2400" i="1">
                <a:latin typeface="Times New Roman"/>
                <a:ea typeface="Times New Roman"/>
                <a:cs typeface="Times New Roman"/>
                <a:sym typeface="Times New Roman"/>
              </a:defRPr>
            </a:pPr>
            <a:r>
              <a:rPr dirty="0">
                <a:solidFill>
                  <a:srgbClr val="0000FF"/>
                </a:solidFill>
              </a:rPr>
              <a:t>only the solvent (A) contributes to the vapour pressure of the solution</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1 = P°1 X 1…"/>
          <p:cNvSpPr txBox="1">
            <a:spLocks noGrp="1"/>
          </p:cNvSpPr>
          <p:nvPr>
            <p:ph type="body" idx="4294967295"/>
          </p:nvPr>
        </p:nvSpPr>
        <p:spPr>
          <a:xfrm>
            <a:off x="100587" y="12860"/>
            <a:ext cx="9043413" cy="6845139"/>
          </a:xfrm>
          <a:prstGeom prst="rect">
            <a:avLst/>
          </a:prstGeom>
        </p:spPr>
        <p:txBody>
          <a:bodyPr>
            <a:noAutofit/>
          </a:bodyPr>
          <a:lstStyle/>
          <a:p>
            <a:pPr>
              <a:lnSpc>
                <a:spcPct val="80000"/>
              </a:lnSpc>
              <a:defRPr sz="2000">
                <a:effectLst>
                  <a:outerShdw blurRad="12700" dist="25400" dir="2700000" rotWithShape="0">
                    <a:srgbClr val="DDDDDD"/>
                  </a:outerShdw>
                </a:effectLst>
              </a:defRPr>
            </a:pPr>
            <a:r>
              <a:rPr sz="2400" dirty="0"/>
              <a:t>P1 = P°1 X 1</a:t>
            </a:r>
          </a:p>
          <a:p>
            <a:pPr>
              <a:lnSpc>
                <a:spcPct val="80000"/>
              </a:lnSpc>
              <a:defRPr sz="2400">
                <a:effectLst>
                  <a:outerShdw blurRad="12700" dist="25400" dir="2700000" rotWithShape="0">
                    <a:srgbClr val="DDDDDD"/>
                  </a:outerShdw>
                </a:effectLst>
              </a:defRPr>
            </a:pPr>
            <a:r>
              <a:rPr sz="2400" dirty="0"/>
              <a:t>if the solute non volatile so </a:t>
            </a:r>
          </a:p>
          <a:p>
            <a:pPr>
              <a:lnSpc>
                <a:spcPct val="80000"/>
              </a:lnSpc>
              <a:buSzTx/>
              <a:buNone/>
              <a:defRPr sz="900"/>
            </a:pPr>
            <a:r>
              <a:rPr sz="2400" dirty="0"/>
              <a:t>                  </a:t>
            </a:r>
            <a:r>
              <a:rPr sz="2400" dirty="0">
                <a:effectLst>
                  <a:outerShdw blurRad="12700" dist="25400" dir="2700000" rotWithShape="0">
                    <a:srgbClr val="DDDDDD"/>
                  </a:outerShdw>
                </a:effectLst>
              </a:rPr>
              <a:t>P = P°1 X 1</a:t>
            </a:r>
          </a:p>
          <a:p>
            <a:pPr>
              <a:lnSpc>
                <a:spcPct val="80000"/>
              </a:lnSpc>
              <a:buSzTx/>
              <a:buNone/>
              <a:defRPr sz="900">
                <a:effectLst>
                  <a:outerShdw blurRad="12700" dist="25400" dir="2700000" rotWithShape="0">
                    <a:srgbClr val="DDDDDD"/>
                  </a:outerShdw>
                </a:effectLst>
              </a:defRPr>
            </a:pPr>
            <a:r>
              <a:rPr sz="2400" dirty="0"/>
              <a:t>                  X1 +X2 =1</a:t>
            </a:r>
          </a:p>
          <a:p>
            <a:pPr>
              <a:lnSpc>
                <a:spcPct val="80000"/>
              </a:lnSpc>
              <a:buSzTx/>
              <a:buNone/>
              <a:defRPr sz="900">
                <a:effectLst>
                  <a:outerShdw blurRad="12700" dist="25400" dir="2700000" rotWithShape="0">
                    <a:srgbClr val="DDDDDD"/>
                  </a:outerShdw>
                </a:effectLst>
              </a:defRPr>
            </a:pPr>
            <a:r>
              <a:rPr sz="2400" dirty="0"/>
              <a:t>                  X1=1-X2</a:t>
            </a:r>
          </a:p>
          <a:p>
            <a:pPr>
              <a:lnSpc>
                <a:spcPct val="80000"/>
              </a:lnSpc>
              <a:buSzTx/>
              <a:buNone/>
              <a:defRPr sz="900">
                <a:effectLst>
                  <a:outerShdw blurRad="12700" dist="25400" dir="2700000" rotWithShape="0">
                    <a:srgbClr val="DDDDDD"/>
                  </a:outerShdw>
                </a:effectLst>
              </a:defRPr>
            </a:pPr>
            <a:r>
              <a:rPr sz="2400" dirty="0"/>
              <a:t>                 P= P°1 (1-X2)</a:t>
            </a:r>
          </a:p>
          <a:p>
            <a:pPr>
              <a:lnSpc>
                <a:spcPct val="80000"/>
              </a:lnSpc>
              <a:buSzTx/>
              <a:buNone/>
              <a:defRPr sz="900">
                <a:effectLst>
                  <a:outerShdw blurRad="12700" dist="25400" dir="2700000" rotWithShape="0">
                    <a:srgbClr val="DDDDDD"/>
                  </a:outerShdw>
                </a:effectLst>
              </a:defRPr>
            </a:pPr>
            <a:r>
              <a:rPr sz="2400" dirty="0"/>
              <a:t>                P°1-P=P°1 X2</a:t>
            </a:r>
          </a:p>
          <a:p>
            <a:pPr>
              <a:lnSpc>
                <a:spcPct val="80000"/>
              </a:lnSpc>
              <a:buSzTx/>
              <a:buNone/>
              <a:defRPr sz="900">
                <a:effectLst>
                  <a:outerShdw blurRad="12700" dist="25400" dir="2700000" rotWithShape="0">
                    <a:srgbClr val="DDDDDD"/>
                  </a:outerShdw>
                </a:effectLst>
              </a:defRPr>
            </a:pPr>
            <a:r>
              <a:rPr sz="2400" dirty="0"/>
              <a:t>                   </a:t>
            </a:r>
            <a:r>
              <a:rPr sz="2400" u="sng" dirty="0"/>
              <a:t>P°1-P</a:t>
            </a:r>
            <a:r>
              <a:rPr sz="2400" dirty="0"/>
              <a:t> = X2</a:t>
            </a:r>
          </a:p>
          <a:p>
            <a:pPr>
              <a:lnSpc>
                <a:spcPct val="80000"/>
              </a:lnSpc>
              <a:buSzTx/>
              <a:buNone/>
              <a:defRPr sz="2000">
                <a:effectLst>
                  <a:outerShdw blurRad="12700" dist="25400" dir="2700000" rotWithShape="0">
                    <a:srgbClr val="DDDDDD"/>
                  </a:outerShdw>
                </a:effectLst>
              </a:defRPr>
            </a:pPr>
            <a:r>
              <a:rPr sz="2400" dirty="0"/>
              <a:t>       </a:t>
            </a:r>
            <a:r>
              <a:rPr lang="en-US" sz="2400" dirty="0"/>
              <a:t>           </a:t>
            </a:r>
            <a:r>
              <a:rPr sz="2400" dirty="0"/>
              <a:t>   P°1</a:t>
            </a:r>
          </a:p>
          <a:p>
            <a:pPr>
              <a:lnSpc>
                <a:spcPct val="80000"/>
              </a:lnSpc>
              <a:buSzTx/>
              <a:buNone/>
              <a:defRPr sz="900">
                <a:effectLst>
                  <a:outerShdw blurRad="12700" dist="25400" dir="2700000" rotWithShape="0">
                    <a:srgbClr val="DDDDDD"/>
                  </a:outerShdw>
                </a:effectLst>
              </a:defRPr>
            </a:pPr>
            <a:r>
              <a:rPr sz="2400" dirty="0"/>
              <a:t>                   </a:t>
            </a:r>
            <a:r>
              <a:rPr sz="2400" u="sng" dirty="0"/>
              <a:t>ΔP</a:t>
            </a:r>
            <a:r>
              <a:rPr sz="2400" dirty="0"/>
              <a:t>  = X2    =          n2             </a:t>
            </a:r>
          </a:p>
          <a:p>
            <a:pPr>
              <a:lnSpc>
                <a:spcPct val="80000"/>
              </a:lnSpc>
              <a:buSzTx/>
              <a:buNone/>
              <a:defRPr sz="2000">
                <a:effectLst>
                  <a:outerShdw blurRad="12700" dist="25400" dir="2700000" rotWithShape="0">
                    <a:srgbClr val="DDDDDD"/>
                  </a:outerShdw>
                </a:effectLst>
              </a:defRPr>
            </a:pPr>
            <a:r>
              <a:rPr sz="2400" dirty="0"/>
              <a:t>      </a:t>
            </a:r>
            <a:r>
              <a:rPr lang="en-US" sz="2400" dirty="0"/>
              <a:t>           </a:t>
            </a:r>
            <a:r>
              <a:rPr sz="2400" dirty="0"/>
              <a:t>   P°1                       n2 +n1</a:t>
            </a:r>
          </a:p>
          <a:p>
            <a:pPr algn="just">
              <a:lnSpc>
                <a:spcPct val="80000"/>
              </a:lnSpc>
              <a:buSzTx/>
              <a:buNone/>
              <a:defRPr sz="2000"/>
            </a:pPr>
            <a:r>
              <a:rPr sz="2400" dirty="0"/>
              <a:t>So from this it is concluded that lowering of the vapor pressure is collegative property because depend only on the </a:t>
            </a:r>
            <a:r>
              <a:rPr sz="2400" b="1" dirty="0"/>
              <a:t>number</a:t>
            </a:r>
            <a:r>
              <a:rPr sz="2400" dirty="0"/>
              <a:t> of solute particles in solution and not on the </a:t>
            </a:r>
            <a:r>
              <a:rPr sz="2400" b="1" dirty="0"/>
              <a:t>nature</a:t>
            </a:r>
            <a:r>
              <a:rPr sz="2400" dirty="0"/>
              <a:t> of the solute particles.</a:t>
            </a:r>
            <a:endParaRPr sz="2400" b="1" i="1" dirty="0"/>
          </a:p>
          <a:p>
            <a:pPr>
              <a:lnSpc>
                <a:spcPct val="80000"/>
              </a:lnSpc>
              <a:buSzTx/>
              <a:buNone/>
              <a:defRPr sz="2000">
                <a:effectLst>
                  <a:outerShdw blurRad="12700" dist="25400" dir="2700000" rotWithShape="0">
                    <a:srgbClr val="DDDDDD"/>
                  </a:outerShdw>
                </a:effectLst>
              </a:defRPr>
            </a:pPr>
            <a:r>
              <a:rPr sz="2400" dirty="0"/>
              <a:t>         ΔP the lowering of vapor pressure</a:t>
            </a:r>
          </a:p>
          <a:p>
            <a:pPr>
              <a:lnSpc>
                <a:spcPct val="80000"/>
              </a:lnSpc>
              <a:buSzTx/>
              <a:buNone/>
              <a:defRPr sz="2000">
                <a:effectLst>
                  <a:outerShdw blurRad="12700" dist="25400" dir="2700000" rotWithShape="0">
                    <a:srgbClr val="DDDDDD"/>
                  </a:outerShdw>
                </a:effectLst>
              </a:defRPr>
            </a:pPr>
            <a:r>
              <a:rPr sz="2400" dirty="0"/>
              <a:t>                    </a:t>
            </a:r>
          </a:p>
          <a:p>
            <a:pPr>
              <a:lnSpc>
                <a:spcPct val="80000"/>
              </a:lnSpc>
              <a:buSzTx/>
              <a:buNone/>
              <a:defRPr sz="2000">
                <a:effectLst>
                  <a:outerShdw blurRad="12700" dist="25400" dir="2700000" rotWithShape="0">
                    <a:srgbClr val="DDDDDD"/>
                  </a:outerShdw>
                </a:effectLst>
              </a:defRPr>
            </a:pPr>
            <a:r>
              <a:rPr sz="2400" dirty="0"/>
              <a:t>            </a:t>
            </a:r>
            <a:r>
              <a:rPr sz="2400" u="sng" dirty="0"/>
              <a:t>ΔP</a:t>
            </a:r>
            <a:r>
              <a:rPr sz="2400" dirty="0"/>
              <a:t>  relative vapor pressure    </a:t>
            </a:r>
          </a:p>
          <a:p>
            <a:pPr>
              <a:lnSpc>
                <a:spcPct val="80000"/>
              </a:lnSpc>
              <a:buSzTx/>
              <a:buNone/>
              <a:defRPr sz="2000">
                <a:effectLst>
                  <a:outerShdw blurRad="12700" dist="25400" dir="2700000" rotWithShape="0">
                    <a:srgbClr val="DDDDDD"/>
                  </a:outerShdw>
                </a:effectLst>
              </a:defRPr>
            </a:pPr>
            <a:r>
              <a:rPr sz="2400" dirty="0"/>
              <a:t>             P°1     lowering </a:t>
            </a:r>
          </a:p>
        </p:txBody>
      </p:sp>
      <p:cxnSp>
        <p:nvCxnSpPr>
          <p:cNvPr id="9" name="Straight Connector 8"/>
          <p:cNvCxnSpPr/>
          <p:nvPr/>
        </p:nvCxnSpPr>
        <p:spPr>
          <a:xfrm flipV="1">
            <a:off x="3281659" y="3785025"/>
            <a:ext cx="1081312" cy="12575"/>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8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8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8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87">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87">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87">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387">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387">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387">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387">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iterate>
                                    <p:tmAbs val="0"/>
                                  </p:iterate>
                                  <p:childTnLst>
                                    <p:set>
                                      <p:cBhvr>
                                        <p:cTn id="47" fill="hold"/>
                                        <p:tgtEl>
                                          <p:spTgt spid="387">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iterate>
                                    <p:tmAbs val="0"/>
                                  </p:iterate>
                                  <p:childTnLst>
                                    <p:set>
                                      <p:cBhvr>
                                        <p:cTn id="51" fill="hold"/>
                                        <p:tgtEl>
                                          <p:spTgt spid="387">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iterate>
                                    <p:tmAbs val="0"/>
                                  </p:iterate>
                                  <p:childTnLst>
                                    <p:set>
                                      <p:cBhvr>
                                        <p:cTn id="55" fill="hold"/>
                                        <p:tgtEl>
                                          <p:spTgt spid="387">
                                            <p:txEl>
                                              <p:pRg st="12" end="1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 nodeType="clickEffect">
                                  <p:stCondLst>
                                    <p:cond delay="0"/>
                                  </p:stCondLst>
                                  <p:iterate>
                                    <p:tmAbs val="0"/>
                                  </p:iterate>
                                  <p:childTnLst>
                                    <p:set>
                                      <p:cBhvr>
                                        <p:cTn id="59" fill="hold"/>
                                        <p:tgtEl>
                                          <p:spTgt spid="387">
                                            <p:txEl>
                                              <p:pRg st="13" end="13"/>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1" nodeType="clickEffect">
                                  <p:stCondLst>
                                    <p:cond delay="0"/>
                                  </p:stCondLst>
                                  <p:iterate>
                                    <p:tmAbs val="0"/>
                                  </p:iterate>
                                  <p:childTnLst>
                                    <p:set>
                                      <p:cBhvr>
                                        <p:cTn id="63" fill="hold"/>
                                        <p:tgtEl>
                                          <p:spTgt spid="387">
                                            <p:txEl>
                                              <p:pRg st="14" end="14"/>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 nodeType="clickEffect">
                                  <p:stCondLst>
                                    <p:cond delay="0"/>
                                  </p:stCondLst>
                                  <p:iterate>
                                    <p:tmAbs val="0"/>
                                  </p:iterate>
                                  <p:childTnLst>
                                    <p:set>
                                      <p:cBhvr>
                                        <p:cTn id="67" fill="hold"/>
                                        <p:tgtEl>
                                          <p:spTgt spid="38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1" build="p" bldLvl="5"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mol sucrose = (158.0 g)/(342.3 g/mol) = 0.462 mol"/>
          <p:cNvSpPr txBox="1"/>
          <p:nvPr/>
        </p:nvSpPr>
        <p:spPr>
          <a:xfrm>
            <a:off x="1397000" y="2971800"/>
            <a:ext cx="6310271" cy="459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685800">
              <a:defRPr sz="2400">
                <a:latin typeface="Calibri"/>
                <a:ea typeface="Calibri"/>
                <a:cs typeface="Calibri"/>
                <a:sym typeface="Calibri"/>
              </a:defRPr>
            </a:lvl1pPr>
          </a:lstStyle>
          <a:p>
            <a:r>
              <a:rPr dirty="0"/>
              <a:t>mol sucrose = (158.0 g)/(342.3 g/mol) = 0.462 mol</a:t>
            </a:r>
          </a:p>
        </p:txBody>
      </p:sp>
      <p:sp>
        <p:nvSpPr>
          <p:cNvPr id="391" name="mol water = (641.6 g)/(18.02 g/mol) = 35.6 mol"/>
          <p:cNvSpPr txBox="1"/>
          <p:nvPr/>
        </p:nvSpPr>
        <p:spPr>
          <a:xfrm>
            <a:off x="1403350" y="3908426"/>
            <a:ext cx="5928974" cy="459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685800">
              <a:defRPr sz="2400">
                <a:latin typeface="Calibri"/>
                <a:ea typeface="Calibri"/>
                <a:cs typeface="Calibri"/>
                <a:sym typeface="Calibri"/>
              </a:defRPr>
            </a:lvl1pPr>
          </a:lstStyle>
          <a:p>
            <a:r>
              <a:t>mol water = (641.6 g)/(18.02 g/mol) = 35.6 mol</a:t>
            </a:r>
          </a:p>
        </p:txBody>
      </p:sp>
      <p:sp>
        <p:nvSpPr>
          <p:cNvPr id="3" name="Rectangle 2"/>
          <p:cNvSpPr/>
          <p:nvPr/>
        </p:nvSpPr>
        <p:spPr>
          <a:xfrm>
            <a:off x="84666" y="76133"/>
            <a:ext cx="9144000" cy="2308324"/>
          </a:xfrm>
          <a:prstGeom prst="rect">
            <a:avLst/>
          </a:prstGeom>
        </p:spPr>
        <p:txBody>
          <a:bodyPr wrap="square">
            <a:spAutoFit/>
          </a:bodyPr>
          <a:lstStyle/>
          <a:p>
            <a:pPr algn="just"/>
            <a:r>
              <a:rPr lang="en-US" sz="2400" dirty="0">
                <a:solidFill>
                  <a:srgbClr val="FF0000"/>
                </a:solidFill>
                <a:latin typeface="Times Roman"/>
                <a:cs typeface="Times Roman"/>
              </a:rPr>
              <a:t>Example:</a:t>
            </a:r>
          </a:p>
          <a:p>
            <a:pPr algn="just"/>
            <a:r>
              <a:rPr lang="en-US" sz="2400" dirty="0">
                <a:latin typeface="Times Roman"/>
                <a:cs typeface="Times Roman"/>
              </a:rPr>
              <a:t>What is the vapor pressure of water above a sucrose (MW=342.3 g/mol) solution prepared by dissolving 158.0 g of sucrose in 641.6 g of water at 25 ºC?</a:t>
            </a:r>
          </a:p>
          <a:p>
            <a:pPr algn="just"/>
            <a:r>
              <a:rPr lang="en-US" sz="2400" dirty="0">
                <a:latin typeface="Times Roman"/>
                <a:cs typeface="Times Roman"/>
              </a:rPr>
              <a:t>The vapor pressure of pure water at 25 ºC is 23.76 mmHg.</a:t>
            </a:r>
          </a:p>
          <a:p>
            <a:pPr algn="just"/>
            <a:r>
              <a:rPr lang="en-US" sz="2400" dirty="0">
                <a:latin typeface="Times Roman"/>
                <a:cs typeface="Times Roman"/>
              </a:rPr>
              <a:t>M.WT of water is 18.02 g/mol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2" nodeType="clickEffect">
                                  <p:stCondLst>
                                    <p:cond delay="0"/>
                                  </p:stCondLst>
                                  <p:iterate>
                                    <p:tmAbs val="0"/>
                                  </p:iterate>
                                  <p:childTnLst>
                                    <p:set>
                                      <p:cBhvr>
                                        <p:cTn id="6" fill="hold"/>
                                        <p:tgtEl>
                                          <p:spTgt spid="390"/>
                                        </p:tgtEl>
                                        <p:attrNameLst>
                                          <p:attrName>style.visibility</p:attrName>
                                        </p:attrNameLst>
                                      </p:cBhvr>
                                      <p:to>
                                        <p:strVal val="visible"/>
                                      </p:to>
                                    </p:set>
                                    <p:anim calcmode="lin" valueType="num">
                                      <p:cBhvr>
                                        <p:cTn id="7" dur="600" fill="hold"/>
                                        <p:tgtEl>
                                          <p:spTgt spid="390"/>
                                        </p:tgtEl>
                                        <p:attrNameLst>
                                          <p:attrName>ppt_x</p:attrName>
                                        </p:attrNameLst>
                                      </p:cBhvr>
                                      <p:tavLst>
                                        <p:tav tm="0">
                                          <p:val>
                                            <p:strVal val="0-#ppt_w/2"/>
                                          </p:val>
                                        </p:tav>
                                        <p:tav tm="100000">
                                          <p:val>
                                            <p:strVal val="#ppt_x"/>
                                          </p:val>
                                        </p:tav>
                                      </p:tavLst>
                                    </p:anim>
                                    <p:anim calcmode="lin" valueType="num">
                                      <p:cBhvr>
                                        <p:cTn id="8" dur="600" fill="hold"/>
                                        <p:tgtEl>
                                          <p:spTgt spid="3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3" nodeType="clickEffect">
                                  <p:stCondLst>
                                    <p:cond delay="0"/>
                                  </p:stCondLst>
                                  <p:iterate>
                                    <p:tmAbs val="0"/>
                                  </p:iterate>
                                  <p:childTnLst>
                                    <p:set>
                                      <p:cBhvr>
                                        <p:cTn id="12" fill="hold"/>
                                        <p:tgtEl>
                                          <p:spTgt spid="391"/>
                                        </p:tgtEl>
                                        <p:attrNameLst>
                                          <p:attrName>style.visibility</p:attrName>
                                        </p:attrNameLst>
                                      </p:cBhvr>
                                      <p:to>
                                        <p:strVal val="visible"/>
                                      </p:to>
                                    </p:set>
                                    <p:anim calcmode="lin" valueType="num">
                                      <p:cBhvr>
                                        <p:cTn id="13" dur="600" fill="hold"/>
                                        <p:tgtEl>
                                          <p:spTgt spid="391"/>
                                        </p:tgtEl>
                                        <p:attrNameLst>
                                          <p:attrName>ppt_x</p:attrName>
                                        </p:attrNameLst>
                                      </p:cBhvr>
                                      <p:tavLst>
                                        <p:tav tm="0">
                                          <p:val>
                                            <p:strVal val="0-#ppt_w/2"/>
                                          </p:val>
                                        </p:tav>
                                        <p:tav tm="100000">
                                          <p:val>
                                            <p:strVal val="#ppt_x"/>
                                          </p:val>
                                        </p:tav>
                                      </p:tavLst>
                                    </p:anim>
                                    <p:anim calcmode="lin" valueType="num">
                                      <p:cBhvr>
                                        <p:cTn id="14" dur="600" fill="hold"/>
                                        <p:tgtEl>
                                          <p:spTgt spid="3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2" animBg="1" advAuto="0"/>
      <p:bldP spid="391" grpId="3"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Example…"/>
          <p:cNvSpPr txBox="1">
            <a:spLocks noGrp="1"/>
          </p:cNvSpPr>
          <p:nvPr>
            <p:ph type="body" idx="4294967295"/>
          </p:nvPr>
        </p:nvSpPr>
        <p:spPr>
          <a:xfrm>
            <a:off x="440069" y="260349"/>
            <a:ext cx="8598786" cy="6408740"/>
          </a:xfrm>
          <a:prstGeom prst="rect">
            <a:avLst/>
          </a:prstGeom>
        </p:spPr>
        <p:txBody>
          <a:bodyPr>
            <a:normAutofit/>
          </a:bodyPr>
          <a:lstStyle/>
          <a:p>
            <a:pPr marL="0" indent="0">
              <a:lnSpc>
                <a:spcPct val="250000"/>
              </a:lnSpc>
              <a:buSzTx/>
              <a:buNone/>
              <a:defRPr sz="3600"/>
            </a:pPr>
            <a:r>
              <a:rPr sz="2400" dirty="0">
                <a:solidFill>
                  <a:srgbClr val="FF0000"/>
                </a:solidFill>
              </a:rPr>
              <a:t>Example</a:t>
            </a:r>
            <a:r>
              <a:rPr lang="en-US" sz="2400" dirty="0">
                <a:solidFill>
                  <a:srgbClr val="FF0000"/>
                </a:solidFill>
              </a:rPr>
              <a:t>:</a:t>
            </a:r>
            <a:endParaRPr sz="2400" dirty="0">
              <a:solidFill>
                <a:srgbClr val="FF0000"/>
              </a:solidFill>
            </a:endParaRPr>
          </a:p>
          <a:p>
            <a:pPr marL="0" indent="0">
              <a:lnSpc>
                <a:spcPct val="250000"/>
              </a:lnSpc>
              <a:buSzTx/>
              <a:buNone/>
              <a:defRPr sz="2400"/>
            </a:pPr>
            <a:r>
              <a:rPr sz="2400" dirty="0"/>
              <a:t>     Calculate the relative vapor pressure  lowering at 20 C° for a  </a:t>
            </a:r>
          </a:p>
          <a:p>
            <a:pPr marL="0" indent="0">
              <a:lnSpc>
                <a:spcPct val="250000"/>
              </a:lnSpc>
              <a:buSzTx/>
              <a:buNone/>
              <a:defRPr sz="2400"/>
            </a:pPr>
            <a:r>
              <a:rPr sz="2400" dirty="0"/>
              <a:t>           solution containing 171.2 g of sucrose in 1000 g of water          </a:t>
            </a:r>
          </a:p>
          <a:p>
            <a:pPr marL="0" indent="0">
              <a:lnSpc>
                <a:spcPct val="250000"/>
              </a:lnSpc>
              <a:buSzTx/>
              <a:buNone/>
              <a:defRPr sz="2400"/>
            </a:pPr>
            <a:r>
              <a:rPr sz="2400" dirty="0"/>
              <a:t>            the M.WT of sucrose is 342.3 g/mole and for water is    </a:t>
            </a:r>
          </a:p>
          <a:p>
            <a:pPr marL="0" indent="0">
              <a:lnSpc>
                <a:spcPct val="250000"/>
              </a:lnSpc>
              <a:buSzTx/>
              <a:buNone/>
              <a:defRPr sz="2400"/>
            </a:pPr>
            <a:r>
              <a:rPr sz="2400" dirty="0"/>
              <a:t>              18.02 g/mole </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In dilute solution were the weight of solvent is equal to 1000 g , so the equation will be…"/>
          <p:cNvSpPr txBox="1">
            <a:spLocks noGrp="1"/>
          </p:cNvSpPr>
          <p:nvPr>
            <p:ph type="body" idx="4294967295"/>
          </p:nvPr>
        </p:nvSpPr>
        <p:spPr>
          <a:xfrm>
            <a:off x="468312" y="333374"/>
            <a:ext cx="8229601" cy="6335715"/>
          </a:xfrm>
          <a:prstGeom prst="rect">
            <a:avLst/>
          </a:prstGeom>
        </p:spPr>
        <p:txBody>
          <a:bodyPr>
            <a:normAutofit/>
          </a:bodyPr>
          <a:lstStyle/>
          <a:p>
            <a:r>
              <a:rPr dirty="0"/>
              <a:t>In dilute solution were the weight of solvent is equal to 1000 g , so the equation will be</a:t>
            </a:r>
          </a:p>
          <a:p>
            <a:pPr>
              <a:buSzTx/>
              <a:buNone/>
              <a:defRPr sz="2400"/>
            </a:pPr>
            <a:r>
              <a:rPr dirty="0"/>
              <a:t>        </a:t>
            </a:r>
            <a:r>
              <a:rPr u="sng" dirty="0"/>
              <a:t>ΔP</a:t>
            </a:r>
            <a:r>
              <a:rPr dirty="0"/>
              <a:t>  = X2    = </a:t>
            </a:r>
            <a:r>
              <a:rPr u="sng" dirty="0"/>
              <a:t>         n2         </a:t>
            </a:r>
            <a:r>
              <a:rPr dirty="0"/>
              <a:t>      So n2 will be </a:t>
            </a:r>
            <a:endParaRPr u="sng" dirty="0"/>
          </a:p>
          <a:p>
            <a:pPr>
              <a:buSzTx/>
              <a:buNone/>
              <a:defRPr sz="2400"/>
            </a:pPr>
            <a:r>
              <a:rPr dirty="0"/>
              <a:t>         P1                       n2 +n1           neglected</a:t>
            </a:r>
          </a:p>
          <a:p>
            <a:pPr>
              <a:buSzTx/>
              <a:buNone/>
              <a:defRPr sz="2400"/>
            </a:pPr>
            <a:r>
              <a:rPr dirty="0"/>
              <a:t>             </a:t>
            </a:r>
          </a:p>
          <a:p>
            <a:pPr>
              <a:buSzTx/>
              <a:buNone/>
              <a:defRPr sz="2400"/>
            </a:pPr>
            <a:r>
              <a:rPr dirty="0"/>
              <a:t>               X2 = </a:t>
            </a:r>
            <a:r>
              <a:rPr u="sng" dirty="0"/>
              <a:t>n2</a:t>
            </a:r>
            <a:r>
              <a:rPr dirty="0"/>
              <a:t>   = </a:t>
            </a:r>
            <a:r>
              <a:rPr u="sng" dirty="0"/>
              <a:t>W2/M2 </a:t>
            </a:r>
          </a:p>
          <a:p>
            <a:pPr>
              <a:buSzTx/>
              <a:buNone/>
              <a:defRPr sz="2400"/>
            </a:pPr>
            <a:r>
              <a:rPr dirty="0"/>
              <a:t>                        n1      1000/M1</a:t>
            </a:r>
          </a:p>
          <a:p>
            <a:pPr>
              <a:buSzTx/>
              <a:buNone/>
              <a:defRPr sz="2400"/>
            </a:pPr>
            <a:r>
              <a:rPr dirty="0"/>
              <a:t>               </a:t>
            </a:r>
          </a:p>
          <a:p>
            <a:pPr>
              <a:buSzTx/>
              <a:buNone/>
              <a:defRPr sz="2400"/>
            </a:pPr>
            <a:r>
              <a:rPr dirty="0"/>
              <a:t>             so     </a:t>
            </a:r>
            <a:r>
              <a:rPr sz="2100" u="sng" dirty="0"/>
              <a:t>ΔP</a:t>
            </a:r>
            <a:r>
              <a:rPr sz="2100" dirty="0"/>
              <a:t> = </a:t>
            </a:r>
            <a:r>
              <a:rPr u="sng" dirty="0"/>
              <a:t>W2/M2</a:t>
            </a:r>
            <a:r>
              <a:rPr dirty="0"/>
              <a:t>   =       </a:t>
            </a:r>
            <a:r>
              <a:rPr u="sng" dirty="0"/>
              <a:t>    m    .       </a:t>
            </a:r>
            <a:r>
              <a:rPr dirty="0"/>
              <a:t>  </a:t>
            </a:r>
            <a:endParaRPr u="sng" dirty="0"/>
          </a:p>
          <a:p>
            <a:pPr>
              <a:buSzTx/>
              <a:buNone/>
            </a:pPr>
            <a:r>
              <a:rPr dirty="0"/>
              <a:t>                          P    </a:t>
            </a:r>
            <a:r>
              <a:rPr sz="2400" dirty="0"/>
              <a:t>1000/M1           1000/M1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9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9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9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9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9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95">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395">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395">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3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1" build="p" bldLvl="5"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Example…"/>
          <p:cNvSpPr txBox="1">
            <a:spLocks noGrp="1"/>
          </p:cNvSpPr>
          <p:nvPr>
            <p:ph type="body" idx="4294967295"/>
          </p:nvPr>
        </p:nvSpPr>
        <p:spPr>
          <a:xfrm>
            <a:off x="457200" y="188911"/>
            <a:ext cx="8229600" cy="6480178"/>
          </a:xfrm>
          <a:prstGeom prst="rect">
            <a:avLst/>
          </a:prstGeom>
        </p:spPr>
        <p:txBody>
          <a:bodyPr>
            <a:normAutofit/>
          </a:bodyPr>
          <a:lstStyle/>
          <a:p>
            <a:pPr>
              <a:lnSpc>
                <a:spcPct val="200000"/>
              </a:lnSpc>
              <a:defRPr sz="4000" i="1">
                <a:solidFill>
                  <a:srgbClr val="FF0000"/>
                </a:solidFill>
                <a:effectLst>
                  <a:outerShdw blurRad="12700" dist="25400" dir="2700000" rotWithShape="0">
                    <a:srgbClr val="DDDDDD"/>
                  </a:outerShdw>
                </a:effectLst>
              </a:defRPr>
            </a:pPr>
            <a:r>
              <a:t>Example</a:t>
            </a:r>
          </a:p>
          <a:p>
            <a:pPr>
              <a:lnSpc>
                <a:spcPct val="200000"/>
              </a:lnSpc>
              <a:buSzTx/>
              <a:buNone/>
              <a:defRPr i="1"/>
            </a:pPr>
            <a:r>
              <a:t>   </a:t>
            </a:r>
            <a:r>
              <a:rPr i="0"/>
              <a:t>Calculate the vapor pressure lowering   when 0.5 mole of sucrose is added to 1000 g of water at 20 C° , the vapor pressure of water at this temperature is 17.54 mmHg. M.WT of water is 18.02 g/mole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9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1" build="p" bldLvl="5" animBg="1"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Boiling-Point Elevation"/>
          <p:cNvSpPr txBox="1"/>
          <p:nvPr/>
        </p:nvSpPr>
        <p:spPr>
          <a:xfrm>
            <a:off x="136525" y="228600"/>
            <a:ext cx="3444139" cy="5359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685800">
              <a:defRPr sz="2800" b="1" u="sng">
                <a:latin typeface="Calibri"/>
                <a:ea typeface="Calibri"/>
                <a:cs typeface="Calibri"/>
                <a:sym typeface="Calibri"/>
              </a:defRPr>
            </a:lvl1pPr>
          </a:lstStyle>
          <a:p>
            <a:r>
              <a:t>Boiling-Point Elevation</a:t>
            </a:r>
          </a:p>
        </p:txBody>
      </p:sp>
      <p:pic>
        <p:nvPicPr>
          <p:cNvPr id="400" name="CHA56022" descr="CHA56022"/>
          <p:cNvPicPr>
            <a:picLocks noChangeAspect="1"/>
          </p:cNvPicPr>
          <p:nvPr/>
        </p:nvPicPr>
        <p:blipFill>
          <a:blip r:embed="rId2"/>
          <a:stretch>
            <a:fillRect/>
          </a:stretch>
        </p:blipFill>
        <p:spPr>
          <a:xfrm>
            <a:off x="228600" y="1295400"/>
            <a:ext cx="4133850" cy="4267200"/>
          </a:xfrm>
          <a:prstGeom prst="rect">
            <a:avLst/>
          </a:prstGeom>
          <a:ln w="12700">
            <a:miter lim="400000"/>
          </a:ln>
        </p:spPr>
      </p:pic>
      <p:sp>
        <p:nvSpPr>
          <p:cNvPr id="401" name="Oval"/>
          <p:cNvSpPr/>
          <p:nvPr/>
        </p:nvSpPr>
        <p:spPr>
          <a:xfrm>
            <a:off x="3200400" y="2057400"/>
            <a:ext cx="762000" cy="304800"/>
          </a:xfrm>
          <a:prstGeom prst="ellipse">
            <a:avLst/>
          </a:prstGeom>
          <a:ln w="28575">
            <a:solidFill>
              <a:srgbClr val="FF3300"/>
            </a:solidFill>
          </a:ln>
        </p:spPr>
        <p:txBody>
          <a:bodyPr lIns="45718" tIns="45718" rIns="45718" bIns="45718" anchor="ctr"/>
          <a:lstStyle/>
          <a:p>
            <a:pPr defTabSz="685800">
              <a:lnSpc>
                <a:spcPct val="90000"/>
              </a:lnSpc>
              <a:spcBef>
                <a:spcPts val="300"/>
              </a:spcBef>
              <a:defRPr sz="1300">
                <a:effectLst>
                  <a:outerShdw blurRad="12700" dist="25400" dir="2700000" rotWithShape="0">
                    <a:srgbClr val="DDDDDD"/>
                  </a:outerShdw>
                </a:effectLst>
                <a:latin typeface="Calibri"/>
                <a:ea typeface="Calibri"/>
                <a:cs typeface="Calibri"/>
                <a:sym typeface="Calibri"/>
              </a:defRPr>
            </a:pPr>
            <a:endParaRPr/>
          </a:p>
        </p:txBody>
      </p:sp>
      <p:sp>
        <p:nvSpPr>
          <p:cNvPr id="402" name="Oval"/>
          <p:cNvSpPr/>
          <p:nvPr/>
        </p:nvSpPr>
        <p:spPr>
          <a:xfrm>
            <a:off x="3200400" y="4267200"/>
            <a:ext cx="762000" cy="304800"/>
          </a:xfrm>
          <a:prstGeom prst="ellipse">
            <a:avLst/>
          </a:prstGeom>
          <a:ln w="28575">
            <a:solidFill>
              <a:srgbClr val="FF3300"/>
            </a:solidFill>
          </a:ln>
        </p:spPr>
        <p:txBody>
          <a:bodyPr lIns="45718" tIns="45718" rIns="45718" bIns="45718" anchor="ctr"/>
          <a:lstStyle/>
          <a:p>
            <a:pPr defTabSz="685800">
              <a:lnSpc>
                <a:spcPct val="90000"/>
              </a:lnSpc>
              <a:spcBef>
                <a:spcPts val="300"/>
              </a:spcBef>
              <a:defRPr sz="1300">
                <a:effectLst>
                  <a:outerShdw blurRad="12700" dist="25400" dir="2700000" rotWithShape="0">
                    <a:srgbClr val="DDDDDD"/>
                  </a:outerShdw>
                </a:effectLst>
                <a:latin typeface="Calibri"/>
                <a:ea typeface="Calibri"/>
                <a:cs typeface="Calibri"/>
                <a:sym typeface="Calibri"/>
              </a:defRPr>
            </a:pPr>
            <a:endParaRPr/>
          </a:p>
        </p:txBody>
      </p:sp>
      <p:grpSp>
        <p:nvGrpSpPr>
          <p:cNvPr id="405" name="Group"/>
          <p:cNvGrpSpPr/>
          <p:nvPr/>
        </p:nvGrpSpPr>
        <p:grpSpPr>
          <a:xfrm>
            <a:off x="4648199" y="838199"/>
            <a:ext cx="2341320" cy="674940"/>
            <a:chOff x="0" y="0"/>
            <a:chExt cx="2341318" cy="674939"/>
          </a:xfrm>
        </p:grpSpPr>
        <p:sp>
          <p:nvSpPr>
            <p:cNvPr id="403" name="ΔTb = Tb – T b"/>
            <p:cNvSpPr txBox="1"/>
            <p:nvPr/>
          </p:nvSpPr>
          <p:spPr>
            <a:xfrm>
              <a:off x="-1" y="71437"/>
              <a:ext cx="1971387" cy="6035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defTabSz="685800">
                <a:defRPr sz="2800">
                  <a:latin typeface="Symbol"/>
                  <a:ea typeface="Symbol"/>
                  <a:cs typeface="Symbol"/>
                  <a:sym typeface="Symbol"/>
                </a:defRPr>
              </a:pPr>
              <a:r>
                <a:t>D</a:t>
              </a:r>
              <a:r>
                <a:rPr i="1">
                  <a:latin typeface="Calibri"/>
                  <a:ea typeface="Calibri"/>
                  <a:cs typeface="Calibri"/>
                  <a:sym typeface="Calibri"/>
                </a:rPr>
                <a:t>T</a:t>
              </a:r>
              <a:r>
                <a:rPr baseline="-25000">
                  <a:latin typeface="Calibri"/>
                  <a:ea typeface="Calibri"/>
                  <a:cs typeface="Calibri"/>
                  <a:sym typeface="Calibri"/>
                </a:rPr>
                <a:t>b</a:t>
              </a:r>
              <a:r>
                <a:rPr>
                  <a:latin typeface="Calibri"/>
                  <a:ea typeface="Calibri"/>
                  <a:cs typeface="Calibri"/>
                  <a:sym typeface="Calibri"/>
                </a:rPr>
                <a:t> = </a:t>
              </a:r>
              <a:r>
                <a:rPr i="1">
                  <a:latin typeface="Calibri"/>
                  <a:ea typeface="Calibri"/>
                  <a:cs typeface="Calibri"/>
                  <a:sym typeface="Calibri"/>
                </a:rPr>
                <a:t>T</a:t>
              </a:r>
              <a:r>
                <a:rPr baseline="-25000">
                  <a:latin typeface="Calibri"/>
                  <a:ea typeface="Calibri"/>
                  <a:cs typeface="Calibri"/>
                  <a:sym typeface="Calibri"/>
                </a:rPr>
                <a:t>b</a:t>
              </a:r>
              <a:r>
                <a:rPr>
                  <a:latin typeface="Calibri"/>
                  <a:ea typeface="Calibri"/>
                  <a:cs typeface="Calibri"/>
                  <a:sym typeface="Calibri"/>
                </a:rPr>
                <a:t> – </a:t>
              </a:r>
              <a:r>
                <a:rPr i="1">
                  <a:latin typeface="Calibri"/>
                  <a:ea typeface="Calibri"/>
                  <a:cs typeface="Calibri"/>
                  <a:sym typeface="Calibri"/>
                </a:rPr>
                <a:t>T </a:t>
              </a:r>
              <a:r>
                <a:rPr baseline="-25000">
                  <a:latin typeface="Calibri"/>
                  <a:ea typeface="Calibri"/>
                  <a:cs typeface="Calibri"/>
                  <a:sym typeface="Calibri"/>
                </a:rPr>
                <a:t>b</a:t>
              </a:r>
            </a:p>
          </p:txBody>
        </p:sp>
        <p:sp>
          <p:nvSpPr>
            <p:cNvPr id="404" name="0"/>
            <p:cNvSpPr txBox="1"/>
            <p:nvPr/>
          </p:nvSpPr>
          <p:spPr>
            <a:xfrm>
              <a:off x="2108443" y="0"/>
              <a:ext cx="232876" cy="3962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defTabSz="685800">
                <a:defRPr sz="2000">
                  <a:latin typeface="Calibri"/>
                  <a:ea typeface="Calibri"/>
                  <a:cs typeface="Calibri"/>
                  <a:sym typeface="Calibri"/>
                </a:defRPr>
              </a:lvl1pPr>
            </a:lstStyle>
            <a:p>
              <a:r>
                <a:t>0</a:t>
              </a:r>
            </a:p>
          </p:txBody>
        </p:sp>
      </p:grpSp>
      <p:grpSp>
        <p:nvGrpSpPr>
          <p:cNvPr id="408" name="Group"/>
          <p:cNvGrpSpPr/>
          <p:nvPr/>
        </p:nvGrpSpPr>
        <p:grpSpPr>
          <a:xfrm>
            <a:off x="4648200" y="3214686"/>
            <a:ext cx="1384056" cy="679703"/>
            <a:chOff x="0" y="0"/>
            <a:chExt cx="1384055" cy="679701"/>
          </a:xfrm>
        </p:grpSpPr>
        <p:sp>
          <p:nvSpPr>
            <p:cNvPr id="406" name="Tb &gt; T b"/>
            <p:cNvSpPr txBox="1"/>
            <p:nvPr/>
          </p:nvSpPr>
          <p:spPr>
            <a:xfrm>
              <a:off x="-1" y="76199"/>
              <a:ext cx="1118097" cy="6035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defTabSz="685800">
                <a:defRPr sz="2800" i="1">
                  <a:latin typeface="Calibri"/>
                  <a:ea typeface="Calibri"/>
                  <a:cs typeface="Calibri"/>
                  <a:sym typeface="Calibri"/>
                </a:defRPr>
              </a:pPr>
              <a:r>
                <a:t>T</a:t>
              </a:r>
              <a:r>
                <a:rPr i="0" baseline="-25000"/>
                <a:t>b</a:t>
              </a:r>
              <a:r>
                <a:rPr i="0"/>
                <a:t> &gt; </a:t>
              </a:r>
              <a:r>
                <a:t>T </a:t>
              </a:r>
              <a:r>
                <a:rPr i="0" baseline="-25000"/>
                <a:t>b</a:t>
              </a:r>
            </a:p>
          </p:txBody>
        </p:sp>
        <p:sp>
          <p:nvSpPr>
            <p:cNvPr id="407" name="0"/>
            <p:cNvSpPr txBox="1"/>
            <p:nvPr/>
          </p:nvSpPr>
          <p:spPr>
            <a:xfrm>
              <a:off x="1151180" y="0"/>
              <a:ext cx="232876" cy="3962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defTabSz="685800">
                <a:defRPr sz="2000">
                  <a:latin typeface="Calibri"/>
                  <a:ea typeface="Calibri"/>
                  <a:cs typeface="Calibri"/>
                  <a:sym typeface="Calibri"/>
                </a:defRPr>
              </a:lvl1pPr>
            </a:lstStyle>
            <a:p>
              <a:r>
                <a:t>0</a:t>
              </a:r>
            </a:p>
          </p:txBody>
        </p:sp>
      </p:grpSp>
      <p:sp>
        <p:nvSpPr>
          <p:cNvPr id="409" name="ΔTb &gt; 0"/>
          <p:cNvSpPr txBox="1"/>
          <p:nvPr/>
        </p:nvSpPr>
        <p:spPr>
          <a:xfrm>
            <a:off x="6677313" y="3284538"/>
            <a:ext cx="1137659" cy="60350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685800">
              <a:defRPr sz="2800">
                <a:latin typeface="Symbol"/>
                <a:ea typeface="Symbol"/>
                <a:cs typeface="Symbol"/>
                <a:sym typeface="Symbol"/>
              </a:defRPr>
            </a:pPr>
            <a:r>
              <a:t>D</a:t>
            </a:r>
            <a:r>
              <a:rPr i="1">
                <a:latin typeface="Calibri"/>
                <a:ea typeface="Calibri"/>
                <a:cs typeface="Calibri"/>
                <a:sym typeface="Calibri"/>
              </a:rPr>
              <a:t>T</a:t>
            </a:r>
            <a:r>
              <a:rPr baseline="-25000">
                <a:latin typeface="Calibri"/>
                <a:ea typeface="Calibri"/>
                <a:cs typeface="Calibri"/>
                <a:sym typeface="Calibri"/>
              </a:rPr>
              <a:t>b</a:t>
            </a:r>
            <a:r>
              <a:rPr>
                <a:latin typeface="Calibri"/>
                <a:ea typeface="Calibri"/>
                <a:cs typeface="Calibri"/>
                <a:sym typeface="Calibri"/>
              </a:rPr>
              <a:t> &gt; 0</a:t>
            </a:r>
          </a:p>
        </p:txBody>
      </p:sp>
      <p:grpSp>
        <p:nvGrpSpPr>
          <p:cNvPr id="412" name="Group"/>
          <p:cNvGrpSpPr/>
          <p:nvPr/>
        </p:nvGrpSpPr>
        <p:grpSpPr>
          <a:xfrm>
            <a:off x="4648200" y="1485899"/>
            <a:ext cx="3825875" cy="939926"/>
            <a:chOff x="0" y="0"/>
            <a:chExt cx="3825875" cy="939925"/>
          </a:xfrm>
        </p:grpSpPr>
        <p:sp>
          <p:nvSpPr>
            <p:cNvPr id="410" name="T b is the boiling point of…"/>
            <p:cNvSpPr txBox="1"/>
            <p:nvPr/>
          </p:nvSpPr>
          <p:spPr>
            <a:xfrm>
              <a:off x="0" y="53975"/>
              <a:ext cx="3825875" cy="8859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defTabSz="685800">
                <a:defRPr sz="2400" i="1">
                  <a:latin typeface="Calibri"/>
                  <a:ea typeface="Calibri"/>
                  <a:cs typeface="Calibri"/>
                  <a:sym typeface="Calibri"/>
                </a:defRPr>
              </a:pPr>
              <a:r>
                <a:t>T </a:t>
              </a:r>
              <a:r>
                <a:rPr i="0" baseline="-25000"/>
                <a:t>b</a:t>
              </a:r>
              <a:r>
                <a:rPr i="0"/>
                <a:t> is the boiling point of </a:t>
              </a:r>
            </a:p>
            <a:p>
              <a:pPr defTabSz="685800">
                <a:defRPr sz="2400">
                  <a:latin typeface="Calibri"/>
                  <a:ea typeface="Calibri"/>
                  <a:cs typeface="Calibri"/>
                  <a:sym typeface="Calibri"/>
                </a:defRPr>
              </a:pPr>
              <a:r>
                <a:t>      the pure solvent</a:t>
              </a:r>
            </a:p>
          </p:txBody>
        </p:sp>
        <p:sp>
          <p:nvSpPr>
            <p:cNvPr id="411" name="0"/>
            <p:cNvSpPr txBox="1"/>
            <p:nvPr/>
          </p:nvSpPr>
          <p:spPr>
            <a:xfrm>
              <a:off x="341064" y="0"/>
              <a:ext cx="187818" cy="2819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defTabSz="685800">
                <a:defRPr sz="1300">
                  <a:latin typeface="Calibri"/>
                  <a:ea typeface="Calibri"/>
                  <a:cs typeface="Calibri"/>
                  <a:sym typeface="Calibri"/>
                </a:defRPr>
              </a:lvl1pPr>
            </a:lstStyle>
            <a:p>
              <a:r>
                <a:t>0</a:t>
              </a:r>
            </a:p>
          </p:txBody>
        </p:sp>
      </p:grpSp>
      <p:sp>
        <p:nvSpPr>
          <p:cNvPr id="413" name="T b is the boiling point of…"/>
          <p:cNvSpPr txBox="1"/>
          <p:nvPr/>
        </p:nvSpPr>
        <p:spPr>
          <a:xfrm>
            <a:off x="4648200" y="2339975"/>
            <a:ext cx="3825875" cy="8859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685800">
              <a:defRPr sz="2400" i="1">
                <a:latin typeface="Calibri"/>
                <a:ea typeface="Calibri"/>
                <a:cs typeface="Calibri"/>
                <a:sym typeface="Calibri"/>
              </a:defRPr>
            </a:pPr>
            <a:r>
              <a:t>T </a:t>
            </a:r>
            <a:r>
              <a:rPr i="0" baseline="-25000"/>
              <a:t>b</a:t>
            </a:r>
            <a:r>
              <a:rPr i="0"/>
              <a:t> is the boiling point of </a:t>
            </a:r>
          </a:p>
          <a:p>
            <a:pPr defTabSz="685800">
              <a:defRPr sz="2400">
                <a:latin typeface="Calibri"/>
                <a:ea typeface="Calibri"/>
                <a:cs typeface="Calibri"/>
                <a:sym typeface="Calibri"/>
              </a:defRPr>
            </a:pPr>
            <a:r>
              <a:t>      the solution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3" nodeType="clickEffect">
                                  <p:stCondLst>
                                    <p:cond delay="0"/>
                                  </p:stCondLst>
                                  <p:iterate>
                                    <p:tmAbs val="0"/>
                                  </p:iterate>
                                  <p:childTnLst>
                                    <p:set>
                                      <p:cBhvr>
                                        <p:cTn id="14" fill="hold"/>
                                        <p:tgtEl>
                                          <p:spTgt spid="405"/>
                                        </p:tgtEl>
                                        <p:attrNameLst>
                                          <p:attrName>style.visibility</p:attrName>
                                        </p:attrNameLst>
                                      </p:cBhvr>
                                      <p:to>
                                        <p:strVal val="visible"/>
                                      </p:to>
                                    </p:set>
                                    <p:anim calcmode="lin" valueType="num">
                                      <p:cBhvr>
                                        <p:cTn id="15" dur="500" fill="hold"/>
                                        <p:tgtEl>
                                          <p:spTgt spid="405"/>
                                        </p:tgtEl>
                                        <p:attrNameLst>
                                          <p:attrName>ppt_x</p:attrName>
                                        </p:attrNameLst>
                                      </p:cBhvr>
                                      <p:tavLst>
                                        <p:tav tm="0">
                                          <p:val>
                                            <p:strVal val="1+#ppt_w/2"/>
                                          </p:val>
                                        </p:tav>
                                        <p:tav tm="100000">
                                          <p:val>
                                            <p:strVal val="#ppt_x"/>
                                          </p:val>
                                        </p:tav>
                                      </p:tavLst>
                                    </p:anim>
                                    <p:anim calcmode="lin" valueType="num">
                                      <p:cBhvr>
                                        <p:cTn id="16" dur="500" fill="hold"/>
                                        <p:tgtEl>
                                          <p:spTgt spid="40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4" nodeType="clickEffect">
                                  <p:stCondLst>
                                    <p:cond delay="0"/>
                                  </p:stCondLst>
                                  <p:iterate>
                                    <p:tmAbs val="0"/>
                                  </p:iterate>
                                  <p:childTnLst>
                                    <p:set>
                                      <p:cBhvr>
                                        <p:cTn id="20" fill="hold"/>
                                        <p:tgtEl>
                                          <p:spTgt spid="412"/>
                                        </p:tgtEl>
                                        <p:attrNameLst>
                                          <p:attrName>style.visibility</p:attrName>
                                        </p:attrNameLst>
                                      </p:cBhvr>
                                      <p:to>
                                        <p:strVal val="visible"/>
                                      </p:to>
                                    </p:set>
                                    <p:anim calcmode="lin" valueType="num">
                                      <p:cBhvr>
                                        <p:cTn id="21" dur="500" fill="hold"/>
                                        <p:tgtEl>
                                          <p:spTgt spid="412"/>
                                        </p:tgtEl>
                                        <p:attrNameLst>
                                          <p:attrName>ppt_x</p:attrName>
                                        </p:attrNameLst>
                                      </p:cBhvr>
                                      <p:tavLst>
                                        <p:tav tm="0">
                                          <p:val>
                                            <p:strVal val="1+#ppt_w/2"/>
                                          </p:val>
                                        </p:tav>
                                        <p:tav tm="100000">
                                          <p:val>
                                            <p:strVal val="#ppt_x"/>
                                          </p:val>
                                        </p:tav>
                                      </p:tavLst>
                                    </p:anim>
                                    <p:anim calcmode="lin" valueType="num">
                                      <p:cBhvr>
                                        <p:cTn id="22" dur="500" fill="hold"/>
                                        <p:tgtEl>
                                          <p:spTgt spid="4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5" nodeType="clickEffect">
                                  <p:stCondLst>
                                    <p:cond delay="0"/>
                                  </p:stCondLst>
                                  <p:iterate>
                                    <p:tmAbs val="0"/>
                                  </p:iterate>
                                  <p:childTnLst>
                                    <p:set>
                                      <p:cBhvr>
                                        <p:cTn id="26" fill="hold"/>
                                        <p:tgtEl>
                                          <p:spTgt spid="413"/>
                                        </p:tgtEl>
                                        <p:attrNameLst>
                                          <p:attrName>style.visibility</p:attrName>
                                        </p:attrNameLst>
                                      </p:cBhvr>
                                      <p:to>
                                        <p:strVal val="visible"/>
                                      </p:to>
                                    </p:set>
                                    <p:anim calcmode="lin" valueType="num">
                                      <p:cBhvr>
                                        <p:cTn id="27" dur="500" fill="hold"/>
                                        <p:tgtEl>
                                          <p:spTgt spid="413"/>
                                        </p:tgtEl>
                                        <p:attrNameLst>
                                          <p:attrName>ppt_x</p:attrName>
                                        </p:attrNameLst>
                                      </p:cBhvr>
                                      <p:tavLst>
                                        <p:tav tm="0">
                                          <p:val>
                                            <p:strVal val="1+#ppt_w/2"/>
                                          </p:val>
                                        </p:tav>
                                        <p:tav tm="100000">
                                          <p:val>
                                            <p:strVal val="#ppt_x"/>
                                          </p:val>
                                        </p:tav>
                                      </p:tavLst>
                                    </p:anim>
                                    <p:anim calcmode="lin" valueType="num">
                                      <p:cBhvr>
                                        <p:cTn id="28" dur="500" fill="hold"/>
                                        <p:tgtEl>
                                          <p:spTgt spid="4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6" nodeType="clickEffect">
                                  <p:stCondLst>
                                    <p:cond delay="0"/>
                                  </p:stCondLst>
                                  <p:iterate>
                                    <p:tmAbs val="0"/>
                                  </p:iterate>
                                  <p:childTnLst>
                                    <p:set>
                                      <p:cBhvr>
                                        <p:cTn id="32" fill="hold"/>
                                        <p:tgtEl>
                                          <p:spTgt spid="408"/>
                                        </p:tgtEl>
                                        <p:attrNameLst>
                                          <p:attrName>style.visibility</p:attrName>
                                        </p:attrNameLst>
                                      </p:cBhvr>
                                      <p:to>
                                        <p:strVal val="visible"/>
                                      </p:to>
                                    </p:set>
                                    <p:anim calcmode="lin" valueType="num">
                                      <p:cBhvr>
                                        <p:cTn id="33" dur="500" fill="hold"/>
                                        <p:tgtEl>
                                          <p:spTgt spid="408"/>
                                        </p:tgtEl>
                                        <p:attrNameLst>
                                          <p:attrName>ppt_x</p:attrName>
                                        </p:attrNameLst>
                                      </p:cBhvr>
                                      <p:tavLst>
                                        <p:tav tm="0">
                                          <p:val>
                                            <p:strVal val="1+#ppt_w/2"/>
                                          </p:val>
                                        </p:tav>
                                        <p:tav tm="100000">
                                          <p:val>
                                            <p:strVal val="#ppt_x"/>
                                          </p:val>
                                        </p:tav>
                                      </p:tavLst>
                                    </p:anim>
                                    <p:anim calcmode="lin" valueType="num">
                                      <p:cBhvr>
                                        <p:cTn id="34" dur="500" fill="hold"/>
                                        <p:tgtEl>
                                          <p:spTgt spid="40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7" nodeType="clickEffect">
                                  <p:stCondLst>
                                    <p:cond delay="0"/>
                                  </p:stCondLst>
                                  <p:iterate>
                                    <p:tmAbs val="0"/>
                                  </p:iterate>
                                  <p:childTnLst>
                                    <p:set>
                                      <p:cBhvr>
                                        <p:cTn id="38" fill="hold"/>
                                        <p:tgtEl>
                                          <p:spTgt spid="409"/>
                                        </p:tgtEl>
                                        <p:attrNameLst>
                                          <p:attrName>style.visibility</p:attrName>
                                        </p:attrNameLst>
                                      </p:cBhvr>
                                      <p:to>
                                        <p:strVal val="visible"/>
                                      </p:to>
                                    </p:set>
                                    <p:anim calcmode="lin" valueType="num">
                                      <p:cBhvr>
                                        <p:cTn id="39" dur="500" fill="hold"/>
                                        <p:tgtEl>
                                          <p:spTgt spid="409"/>
                                        </p:tgtEl>
                                        <p:attrNameLst>
                                          <p:attrName>ppt_x</p:attrName>
                                        </p:attrNameLst>
                                      </p:cBhvr>
                                      <p:tavLst>
                                        <p:tav tm="0">
                                          <p:val>
                                            <p:strVal val="1+#ppt_w/2"/>
                                          </p:val>
                                        </p:tav>
                                        <p:tav tm="100000">
                                          <p:val>
                                            <p:strVal val="#ppt_x"/>
                                          </p:val>
                                        </p:tav>
                                      </p:tavLst>
                                    </p:anim>
                                    <p:anim calcmode="lin" valueType="num">
                                      <p:cBhvr>
                                        <p:cTn id="40" dur="500" fill="hold"/>
                                        <p:tgtEl>
                                          <p:spTgt spid="4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1" animBg="1" advAuto="0"/>
      <p:bldP spid="402" grpId="2" animBg="1" advAuto="0"/>
      <p:bldP spid="405" grpId="3" animBg="1" advAuto="0"/>
      <p:bldP spid="408" grpId="6" animBg="1" advAuto="0"/>
      <p:bldP spid="409" grpId="7" animBg="1" advAuto="0"/>
      <p:bldP spid="412" grpId="4" animBg="1" advAuto="0"/>
      <p:bldP spid="413" grpId="5"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Elevation of boiling point…"/>
          <p:cNvSpPr txBox="1">
            <a:spLocks noGrp="1"/>
          </p:cNvSpPr>
          <p:nvPr>
            <p:ph type="body" idx="4294967295"/>
          </p:nvPr>
        </p:nvSpPr>
        <p:spPr>
          <a:xfrm>
            <a:off x="468312" y="188911"/>
            <a:ext cx="8229601" cy="6408740"/>
          </a:xfrm>
          <a:prstGeom prst="rect">
            <a:avLst/>
          </a:prstGeom>
        </p:spPr>
        <p:txBody>
          <a:bodyPr>
            <a:normAutofit fontScale="92500" lnSpcReduction="10000"/>
          </a:bodyPr>
          <a:lstStyle/>
          <a:p>
            <a:pPr>
              <a:lnSpc>
                <a:spcPct val="70000"/>
              </a:lnSpc>
              <a:defRPr sz="2000" i="1"/>
            </a:pPr>
            <a:r>
              <a:rPr sz="2800" dirty="0">
                <a:solidFill>
                  <a:srgbClr val="FF0000"/>
                </a:solidFill>
              </a:rPr>
              <a:t>Elevation of boiling point</a:t>
            </a:r>
          </a:p>
          <a:p>
            <a:pPr>
              <a:lnSpc>
                <a:spcPct val="110000"/>
              </a:lnSpc>
              <a:buSzTx/>
              <a:buNone/>
              <a:defRPr sz="1600" i="1"/>
            </a:pPr>
            <a:r>
              <a:rPr dirty="0"/>
              <a:t>    </a:t>
            </a:r>
            <a:r>
              <a:rPr sz="2000" dirty="0"/>
              <a:t> boiling point is the temperature at which vapor pressure is equal to the external pressure of 760 mmHg.</a:t>
            </a:r>
          </a:p>
          <a:p>
            <a:pPr>
              <a:lnSpc>
                <a:spcPct val="110000"/>
              </a:lnSpc>
              <a:buSzTx/>
              <a:buNone/>
              <a:defRPr sz="1800" i="1"/>
            </a:pPr>
            <a:r>
              <a:rPr sz="2000" dirty="0"/>
              <a:t>     So the boiling point of solution of non volatile solute need to be</a:t>
            </a:r>
          </a:p>
          <a:p>
            <a:pPr>
              <a:lnSpc>
                <a:spcPct val="110000"/>
              </a:lnSpc>
              <a:buSzTx/>
              <a:buNone/>
              <a:defRPr sz="1800" i="1"/>
            </a:pPr>
            <a:r>
              <a:rPr sz="2000" dirty="0"/>
              <a:t>       elevated ,</a:t>
            </a:r>
          </a:p>
          <a:p>
            <a:pPr>
              <a:lnSpc>
                <a:spcPct val="110000"/>
              </a:lnSpc>
              <a:buSzTx/>
              <a:buNone/>
              <a:defRPr sz="1800" i="1"/>
            </a:pPr>
            <a:r>
              <a:rPr sz="2000" dirty="0"/>
              <a:t>     the ratio of this elevation of boiling point to the lowering of vapor</a:t>
            </a:r>
          </a:p>
          <a:p>
            <a:pPr>
              <a:lnSpc>
                <a:spcPct val="110000"/>
              </a:lnSpc>
              <a:buSzTx/>
              <a:buNone/>
              <a:defRPr sz="1800" i="1"/>
            </a:pPr>
            <a:r>
              <a:rPr sz="2000" dirty="0"/>
              <a:t>       pressure is constant at 100 C</a:t>
            </a:r>
            <a:r>
              <a:rPr dirty="0"/>
              <a:t>˚</a:t>
            </a:r>
          </a:p>
          <a:p>
            <a:pPr>
              <a:lnSpc>
                <a:spcPct val="70000"/>
              </a:lnSpc>
              <a:buSzTx/>
              <a:buNone/>
              <a:defRPr sz="1800" i="1"/>
            </a:pPr>
            <a:r>
              <a:rPr dirty="0"/>
              <a:t>              T - T°(ΔTb)/ ΔP(P°-P)</a:t>
            </a:r>
          </a:p>
          <a:p>
            <a:pPr>
              <a:lnSpc>
                <a:spcPct val="70000"/>
              </a:lnSpc>
              <a:buSzTx/>
              <a:buNone/>
              <a:defRPr sz="1800" i="1"/>
            </a:pPr>
            <a:r>
              <a:rPr dirty="0"/>
              <a:t>                       </a:t>
            </a:r>
            <a:r>
              <a:rPr u="sng" dirty="0"/>
              <a:t>ΔTb</a:t>
            </a:r>
            <a:r>
              <a:rPr dirty="0"/>
              <a:t> = K‘</a:t>
            </a:r>
          </a:p>
          <a:p>
            <a:pPr>
              <a:lnSpc>
                <a:spcPct val="70000"/>
              </a:lnSpc>
              <a:buSzTx/>
              <a:buNone/>
              <a:defRPr sz="1800" i="1"/>
            </a:pPr>
            <a:r>
              <a:rPr dirty="0"/>
              <a:t>                        ΔP</a:t>
            </a:r>
          </a:p>
          <a:p>
            <a:pPr>
              <a:lnSpc>
                <a:spcPct val="70000"/>
              </a:lnSpc>
              <a:buSzTx/>
              <a:buNone/>
              <a:defRPr sz="1800" i="1"/>
            </a:pPr>
            <a:r>
              <a:rPr dirty="0"/>
              <a:t>                      ΔTb = ΔP K‘</a:t>
            </a:r>
          </a:p>
          <a:p>
            <a:pPr>
              <a:lnSpc>
                <a:spcPct val="70000"/>
              </a:lnSpc>
              <a:defRPr sz="1800" i="1"/>
            </a:pPr>
            <a:r>
              <a:rPr dirty="0"/>
              <a:t> since P° is constant so</a:t>
            </a:r>
          </a:p>
          <a:p>
            <a:pPr>
              <a:lnSpc>
                <a:spcPct val="70000"/>
              </a:lnSpc>
              <a:buSzTx/>
              <a:buNone/>
              <a:defRPr sz="1800" i="1"/>
            </a:pPr>
            <a:r>
              <a:rPr dirty="0"/>
              <a:t>                         ΔTb = </a:t>
            </a:r>
            <a:r>
              <a:rPr u="sng" dirty="0"/>
              <a:t>ΔP</a:t>
            </a:r>
            <a:r>
              <a:rPr dirty="0"/>
              <a:t> K‘</a:t>
            </a:r>
          </a:p>
          <a:p>
            <a:pPr>
              <a:lnSpc>
                <a:spcPct val="70000"/>
              </a:lnSpc>
              <a:buSzTx/>
              <a:buNone/>
              <a:defRPr sz="1800" i="1"/>
            </a:pPr>
            <a:r>
              <a:rPr dirty="0"/>
              <a:t>                                     P°</a:t>
            </a:r>
          </a:p>
          <a:p>
            <a:pPr>
              <a:lnSpc>
                <a:spcPct val="70000"/>
              </a:lnSpc>
              <a:buSzTx/>
              <a:buNone/>
              <a:defRPr sz="1800" i="1"/>
            </a:pPr>
            <a:r>
              <a:rPr dirty="0"/>
              <a:t>                              </a:t>
            </a:r>
            <a:r>
              <a:rPr u="sng" dirty="0"/>
              <a:t>ΔP</a:t>
            </a:r>
            <a:r>
              <a:rPr dirty="0"/>
              <a:t> = X2 = </a:t>
            </a:r>
            <a:r>
              <a:rPr u="sng" dirty="0"/>
              <a:t>     m    .</a:t>
            </a:r>
          </a:p>
          <a:p>
            <a:pPr>
              <a:lnSpc>
                <a:spcPct val="70000"/>
              </a:lnSpc>
              <a:buSzTx/>
              <a:buNone/>
              <a:defRPr sz="1800" i="1"/>
            </a:pPr>
            <a:r>
              <a:rPr dirty="0"/>
              <a:t>                              P°             1000/M1         in dilute solution</a:t>
            </a:r>
          </a:p>
          <a:p>
            <a:pPr>
              <a:lnSpc>
                <a:spcPct val="70000"/>
              </a:lnSpc>
              <a:buSzTx/>
              <a:buNone/>
              <a:defRPr sz="1800" i="1"/>
            </a:pPr>
            <a:r>
              <a:rPr dirty="0"/>
              <a:t>       </a:t>
            </a:r>
          </a:p>
          <a:p>
            <a:pPr>
              <a:lnSpc>
                <a:spcPct val="70000"/>
              </a:lnSpc>
              <a:buSzTx/>
              <a:buNone/>
              <a:defRPr sz="1800" i="1"/>
            </a:pPr>
            <a:r>
              <a:rPr dirty="0"/>
              <a:t>                              ΔTb = </a:t>
            </a:r>
            <a:r>
              <a:rPr u="sng" dirty="0"/>
              <a:t>K‘ M1</a:t>
            </a:r>
            <a:r>
              <a:rPr dirty="0"/>
              <a:t> m = Kb m</a:t>
            </a:r>
          </a:p>
          <a:p>
            <a:pPr>
              <a:lnSpc>
                <a:spcPct val="70000"/>
              </a:lnSpc>
              <a:buSzTx/>
              <a:buNone/>
              <a:defRPr sz="1800" i="1"/>
            </a:pPr>
            <a:r>
              <a:rPr dirty="0"/>
              <a:t>                                         1000</a:t>
            </a:r>
          </a:p>
          <a:p>
            <a:pPr>
              <a:lnSpc>
                <a:spcPct val="70000"/>
              </a:lnSpc>
              <a:defRPr sz="1800" i="1"/>
            </a:pPr>
            <a:r>
              <a:rPr dirty="0"/>
              <a:t>     Kb = </a:t>
            </a:r>
            <a:r>
              <a:rPr u="sng" dirty="0"/>
              <a:t>K‘ M1 </a:t>
            </a:r>
          </a:p>
          <a:p>
            <a:pPr>
              <a:lnSpc>
                <a:spcPct val="70000"/>
              </a:lnSpc>
              <a:buSzTx/>
              <a:buNone/>
              <a:defRPr sz="1800" i="1"/>
            </a:pPr>
            <a:r>
              <a:rPr dirty="0"/>
              <a:t>                    1000</a:t>
            </a:r>
          </a:p>
          <a:p>
            <a:pPr>
              <a:lnSpc>
                <a:spcPct val="70000"/>
              </a:lnSpc>
              <a:buSzTx/>
              <a:buNone/>
              <a:defRPr sz="1600"/>
            </a:pP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1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41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41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41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41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415">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415">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415">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415">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415">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iterate>
                                    <p:tmAbs val="0"/>
                                  </p:iterate>
                                  <p:childTnLst>
                                    <p:set>
                                      <p:cBhvr>
                                        <p:cTn id="47" fill="hold"/>
                                        <p:tgtEl>
                                          <p:spTgt spid="415">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iterate>
                                    <p:tmAbs val="0"/>
                                  </p:iterate>
                                  <p:childTnLst>
                                    <p:set>
                                      <p:cBhvr>
                                        <p:cTn id="51" fill="hold"/>
                                        <p:tgtEl>
                                          <p:spTgt spid="415">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iterate>
                                    <p:tmAbs val="0"/>
                                  </p:iterate>
                                  <p:childTnLst>
                                    <p:set>
                                      <p:cBhvr>
                                        <p:cTn id="55" fill="hold"/>
                                        <p:tgtEl>
                                          <p:spTgt spid="415">
                                            <p:txEl>
                                              <p:pRg st="12" end="1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 nodeType="clickEffect">
                                  <p:stCondLst>
                                    <p:cond delay="0"/>
                                  </p:stCondLst>
                                  <p:iterate>
                                    <p:tmAbs val="0"/>
                                  </p:iterate>
                                  <p:childTnLst>
                                    <p:set>
                                      <p:cBhvr>
                                        <p:cTn id="59" fill="hold"/>
                                        <p:tgtEl>
                                          <p:spTgt spid="415">
                                            <p:txEl>
                                              <p:pRg st="13" end="13"/>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1" nodeType="clickEffect">
                                  <p:stCondLst>
                                    <p:cond delay="0"/>
                                  </p:stCondLst>
                                  <p:iterate>
                                    <p:tmAbs val="0"/>
                                  </p:iterate>
                                  <p:childTnLst>
                                    <p:set>
                                      <p:cBhvr>
                                        <p:cTn id="63" fill="hold"/>
                                        <p:tgtEl>
                                          <p:spTgt spid="415">
                                            <p:txEl>
                                              <p:pRg st="14" end="14"/>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1" nodeType="clickEffect">
                                  <p:stCondLst>
                                    <p:cond delay="0"/>
                                  </p:stCondLst>
                                  <p:iterate>
                                    <p:tmAbs val="0"/>
                                  </p:iterate>
                                  <p:childTnLst>
                                    <p:set>
                                      <p:cBhvr>
                                        <p:cTn id="67" fill="hold"/>
                                        <p:tgtEl>
                                          <p:spTgt spid="415">
                                            <p:txEl>
                                              <p:pRg st="15" end="15"/>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1" nodeType="clickEffect">
                                  <p:stCondLst>
                                    <p:cond delay="0"/>
                                  </p:stCondLst>
                                  <p:iterate>
                                    <p:tmAbs val="0"/>
                                  </p:iterate>
                                  <p:childTnLst>
                                    <p:set>
                                      <p:cBhvr>
                                        <p:cTn id="71" fill="hold"/>
                                        <p:tgtEl>
                                          <p:spTgt spid="415">
                                            <p:txEl>
                                              <p:pRg st="16" end="16"/>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1" nodeType="clickEffect">
                                  <p:stCondLst>
                                    <p:cond delay="0"/>
                                  </p:stCondLst>
                                  <p:iterate>
                                    <p:tmAbs val="0"/>
                                  </p:iterate>
                                  <p:childTnLst>
                                    <p:set>
                                      <p:cBhvr>
                                        <p:cTn id="75" fill="hold"/>
                                        <p:tgtEl>
                                          <p:spTgt spid="415">
                                            <p:txEl>
                                              <p:pRg st="17" end="17"/>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1" nodeType="clickEffect">
                                  <p:stCondLst>
                                    <p:cond delay="0"/>
                                  </p:stCondLst>
                                  <p:iterate>
                                    <p:tmAbs val="0"/>
                                  </p:iterate>
                                  <p:childTnLst>
                                    <p:set>
                                      <p:cBhvr>
                                        <p:cTn id="79" fill="hold"/>
                                        <p:tgtEl>
                                          <p:spTgt spid="415">
                                            <p:txEl>
                                              <p:pRg st="18" end="18"/>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1" nodeType="clickEffect">
                                  <p:stCondLst>
                                    <p:cond delay="0"/>
                                  </p:stCondLst>
                                  <p:iterate>
                                    <p:tmAbs val="0"/>
                                  </p:iterate>
                                  <p:childTnLst>
                                    <p:set>
                                      <p:cBhvr>
                                        <p:cTn id="83" fill="hold"/>
                                        <p:tgtEl>
                                          <p:spTgt spid="415">
                                            <p:txEl>
                                              <p:pRg st="19" end="19"/>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1" nodeType="clickEffect">
                                  <p:stCondLst>
                                    <p:cond delay="0"/>
                                  </p:stCondLst>
                                  <p:iterate>
                                    <p:tmAbs val="0"/>
                                  </p:iterate>
                                  <p:childTnLst>
                                    <p:set>
                                      <p:cBhvr>
                                        <p:cTn id="87" fill="hold"/>
                                        <p:tgtEl>
                                          <p:spTgt spid="415">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issolution of Solid Solute"/>
          <p:cNvSpPr txBox="1">
            <a:spLocks noGrp="1"/>
          </p:cNvSpPr>
          <p:nvPr>
            <p:ph type="title" idx="4294967295"/>
          </p:nvPr>
        </p:nvSpPr>
        <p:spPr>
          <a:xfrm>
            <a:off x="990600" y="44449"/>
            <a:ext cx="7181850" cy="608015"/>
          </a:xfrm>
          <a:prstGeom prst="rect">
            <a:avLst/>
          </a:prstGeom>
        </p:spPr>
        <p:txBody>
          <a:bodyPr lIns="44450" tIns="44450" rIns="44450" bIns="44450">
            <a:normAutofit/>
          </a:bodyPr>
          <a:lstStyle/>
          <a:p>
            <a:pPr algn="ctr">
              <a:defRPr sz="2800">
                <a:solidFill>
                  <a:srgbClr val="66FFFF"/>
                </a:solidFill>
              </a:defRPr>
            </a:pPr>
            <a:r>
              <a:rPr sz="2800" dirty="0">
                <a:solidFill>
                  <a:srgbClr val="0000FF"/>
                </a:solidFill>
              </a:rPr>
              <a:t>Dissolution of Solid Solute</a:t>
            </a:r>
          </a:p>
        </p:txBody>
      </p:sp>
      <p:sp>
        <p:nvSpPr>
          <p:cNvPr id="32" name="What are the driving forces which cause solutes to dissolve to form solutions?…"/>
          <p:cNvSpPr txBox="1">
            <a:spLocks noGrp="1"/>
          </p:cNvSpPr>
          <p:nvPr>
            <p:ph type="body" sz="half" idx="4294967295"/>
          </p:nvPr>
        </p:nvSpPr>
        <p:spPr>
          <a:xfrm>
            <a:off x="176028" y="549274"/>
            <a:ext cx="8801375" cy="2443535"/>
          </a:xfrm>
          <a:prstGeom prst="rect">
            <a:avLst/>
          </a:prstGeom>
        </p:spPr>
        <p:txBody>
          <a:bodyPr lIns="44450" tIns="44450" rIns="44450" bIns="44450">
            <a:normAutofit/>
          </a:bodyPr>
          <a:lstStyle/>
          <a:p>
            <a:pPr marL="3175" indent="-3175">
              <a:lnSpc>
                <a:spcPct val="150000"/>
              </a:lnSpc>
              <a:buSzTx/>
              <a:buNone/>
              <a:defRPr sz="2800"/>
            </a:pPr>
            <a:r>
              <a:rPr sz="2400" dirty="0"/>
              <a:t>What are the driving forces which cause solutes to dissolve to form solutions?</a:t>
            </a:r>
          </a:p>
          <a:p>
            <a:pPr marL="0" lvl="1" indent="231775">
              <a:lnSpc>
                <a:spcPct val="150000"/>
              </a:lnSpc>
              <a:spcBef>
                <a:spcPts val="300"/>
              </a:spcBef>
              <a:buSzTx/>
              <a:buNone/>
              <a:defRPr sz="1800"/>
            </a:pPr>
            <a:r>
              <a:rPr sz="2400" dirty="0"/>
              <a:t>1. Covalent solutes dissolve by H-bonding to water </a:t>
            </a:r>
          </a:p>
          <a:p>
            <a:pPr marL="0" lvl="1" indent="231775">
              <a:lnSpc>
                <a:spcPct val="150000"/>
              </a:lnSpc>
              <a:spcBef>
                <a:spcPts val="300"/>
              </a:spcBef>
              <a:buSzTx/>
              <a:buNone/>
              <a:defRPr sz="1800"/>
            </a:pPr>
            <a:r>
              <a:rPr sz="2400" dirty="0"/>
              <a:t>2. Ionic solutes dissolve by dissociation into their ions.</a:t>
            </a:r>
          </a:p>
        </p:txBody>
      </p:sp>
      <p:grpSp>
        <p:nvGrpSpPr>
          <p:cNvPr id="35" name="Group"/>
          <p:cNvGrpSpPr/>
          <p:nvPr/>
        </p:nvGrpSpPr>
        <p:grpSpPr>
          <a:xfrm>
            <a:off x="468312" y="3246850"/>
            <a:ext cx="7775576" cy="3221039"/>
            <a:chOff x="0" y="0"/>
            <a:chExt cx="7775575" cy="3221038"/>
          </a:xfrm>
        </p:grpSpPr>
        <p:sp>
          <p:nvSpPr>
            <p:cNvPr id="33" name="Rectangle"/>
            <p:cNvSpPr/>
            <p:nvPr/>
          </p:nvSpPr>
          <p:spPr>
            <a:xfrm>
              <a:off x="218902" y="109955"/>
              <a:ext cx="7340770" cy="2856247"/>
            </a:xfrm>
            <a:prstGeom prst="rect">
              <a:avLst/>
            </a:prstGeom>
            <a:solidFill>
              <a:srgbClr val="FFFFFF"/>
            </a:solidFill>
            <a:ln w="25400"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DDDDDD"/>
                    </a:outerShdw>
                  </a:effectLst>
                  <a:latin typeface="Calibri"/>
                  <a:ea typeface="Calibri"/>
                  <a:cs typeface="Calibri"/>
                  <a:sym typeface="Calibri"/>
                </a:defRPr>
              </a:pPr>
              <a:endParaRPr/>
            </a:p>
          </p:txBody>
        </p:sp>
        <p:pic>
          <p:nvPicPr>
            <p:cNvPr id="34" name="image.tif" descr="image.tif"/>
            <p:cNvPicPr>
              <a:picLocks noChangeAspect="1"/>
            </p:cNvPicPr>
            <p:nvPr/>
          </p:nvPicPr>
          <p:blipFill>
            <a:blip r:embed="rId2"/>
            <a:srcRect t="17999" b="17999"/>
            <a:stretch>
              <a:fillRect/>
            </a:stretch>
          </p:blipFill>
          <p:spPr>
            <a:xfrm>
              <a:off x="0" y="0"/>
              <a:ext cx="7775576" cy="3221039"/>
            </a:xfrm>
            <a:prstGeom prst="rect">
              <a:avLst/>
            </a:prstGeom>
            <a:ln w="12700" cap="flat">
              <a:noFill/>
              <a:miter lim="400000"/>
            </a:ln>
            <a:effectLst/>
          </p:spPr>
        </p:pic>
      </p:gr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Kb is the molal elevation constant or the ebullioscopic constant .…"/>
          <p:cNvSpPr txBox="1">
            <a:spLocks noGrp="1"/>
          </p:cNvSpPr>
          <p:nvPr>
            <p:ph type="body" idx="4294967295"/>
          </p:nvPr>
        </p:nvSpPr>
        <p:spPr>
          <a:xfrm>
            <a:off x="457200" y="260349"/>
            <a:ext cx="8229600" cy="6408740"/>
          </a:xfrm>
          <a:prstGeom prst="rect">
            <a:avLst/>
          </a:prstGeom>
        </p:spPr>
        <p:txBody>
          <a:bodyPr>
            <a:normAutofit/>
          </a:bodyPr>
          <a:lstStyle/>
          <a:p>
            <a:pPr>
              <a:buSzTx/>
              <a:buNone/>
              <a:defRPr sz="2400">
                <a:effectLst>
                  <a:outerShdw blurRad="12700" dist="25400" dir="2700000" rotWithShape="0">
                    <a:srgbClr val="DDDDDD"/>
                  </a:outerShdw>
                </a:effectLst>
              </a:defRPr>
            </a:pPr>
            <a:r>
              <a:rPr dirty="0"/>
              <a:t>     </a:t>
            </a:r>
          </a:p>
          <a:p>
            <a:pPr>
              <a:defRPr sz="2400" i="1">
                <a:effectLst>
                  <a:outerShdw blurRad="12700" dist="25400" dir="2700000" rotWithShape="0">
                    <a:srgbClr val="DDDDDD"/>
                  </a:outerShdw>
                </a:effectLst>
              </a:defRPr>
            </a:pPr>
            <a:r>
              <a:rPr dirty="0"/>
              <a:t>Kb is the molal elevation constant or the ebullioscopic constant .</a:t>
            </a:r>
          </a:p>
          <a:p>
            <a:pPr marL="0" indent="0">
              <a:buNone/>
              <a:defRPr sz="2400" i="1"/>
            </a:pPr>
            <a:endParaRPr dirty="0"/>
          </a:p>
          <a:p>
            <a:pPr>
              <a:defRPr sz="2400" i="1">
                <a:effectLst>
                  <a:outerShdw blurRad="12700" dist="25400" dir="2700000" rotWithShape="0">
                    <a:srgbClr val="DDDDDD"/>
                  </a:outerShdw>
                </a:effectLst>
              </a:defRPr>
            </a:pPr>
            <a:r>
              <a:rPr dirty="0"/>
              <a:t>So the boiling point elevation depend only on the mole fraction of the solute so it is colligative property .</a:t>
            </a:r>
          </a:p>
          <a:p>
            <a:pPr>
              <a:buSzTx/>
              <a:buNone/>
              <a:defRPr sz="2400" i="1">
                <a:effectLst>
                  <a:outerShdw blurRad="12700" dist="25400" dir="2700000" rotWithShape="0">
                    <a:srgbClr val="DDDDDD"/>
                  </a:outerShdw>
                </a:effectLst>
              </a:defRPr>
            </a:pPr>
            <a:r>
              <a:rPr dirty="0"/>
              <a:t>      </a:t>
            </a:r>
          </a:p>
          <a:p>
            <a:pPr>
              <a:buSzTx/>
              <a:buNone/>
              <a:defRPr sz="2400" i="1">
                <a:effectLst>
                  <a:outerShdw blurRad="12700" dist="25400" dir="2700000" rotWithShape="0">
                    <a:srgbClr val="DDDDDD"/>
                  </a:outerShdw>
                </a:effectLst>
              </a:defRPr>
            </a:pPr>
            <a:r>
              <a:rPr dirty="0"/>
              <a:t>      m = </a:t>
            </a:r>
            <a:r>
              <a:rPr u="sng" dirty="0"/>
              <a:t>W2  </a:t>
            </a:r>
            <a:r>
              <a:rPr dirty="0"/>
              <a:t>           in dilute solution</a:t>
            </a:r>
          </a:p>
          <a:p>
            <a:pPr>
              <a:buSzTx/>
              <a:buNone/>
              <a:defRPr sz="2400" i="1">
                <a:effectLst>
                  <a:outerShdw blurRad="12700" dist="25400" dir="2700000" rotWithShape="0">
                    <a:srgbClr val="DDDDDD"/>
                  </a:outerShdw>
                </a:effectLst>
              </a:defRPr>
            </a:pPr>
            <a:r>
              <a:rPr dirty="0"/>
              <a:t>              M2</a:t>
            </a:r>
          </a:p>
          <a:p>
            <a:pPr>
              <a:buSzTx/>
              <a:buNone/>
              <a:defRPr sz="2400" i="1">
                <a:effectLst>
                  <a:outerShdw blurRad="12700" dist="25400" dir="2700000" rotWithShape="0">
                    <a:srgbClr val="DDDDDD"/>
                  </a:outerShdw>
                </a:effectLst>
              </a:defRPr>
            </a:pPr>
            <a:r>
              <a:rPr dirty="0"/>
              <a:t>      W2 = </a:t>
            </a:r>
            <a:r>
              <a:rPr u="sng" dirty="0"/>
              <a:t>1000 W2</a:t>
            </a:r>
          </a:p>
          <a:p>
            <a:pPr>
              <a:buSzTx/>
              <a:buNone/>
              <a:defRPr sz="2400" i="1">
                <a:effectLst>
                  <a:outerShdw blurRad="12700" dist="25400" dir="2700000" rotWithShape="0">
                    <a:srgbClr val="DDDDDD"/>
                  </a:outerShdw>
                </a:effectLst>
              </a:defRPr>
            </a:pPr>
            <a:r>
              <a:rPr dirty="0"/>
              <a:t>                   W1</a:t>
            </a:r>
          </a:p>
          <a:p>
            <a:pPr>
              <a:buSzTx/>
              <a:buNone/>
              <a:defRPr sz="2400" i="1">
                <a:effectLst>
                  <a:outerShdw blurRad="12700" dist="25400" dir="2700000" rotWithShape="0">
                    <a:srgbClr val="DDDDDD"/>
                  </a:outerShdw>
                </a:effectLst>
              </a:defRPr>
            </a:pPr>
            <a:r>
              <a:rPr dirty="0"/>
              <a:t>   m = </a:t>
            </a:r>
            <a:r>
              <a:rPr u="sng" dirty="0"/>
              <a:t>1000 W2</a:t>
            </a:r>
          </a:p>
          <a:p>
            <a:pPr>
              <a:buSzTx/>
              <a:buNone/>
              <a:defRPr sz="2400" i="1">
                <a:effectLst>
                  <a:outerShdw blurRad="12700" dist="25400" dir="2700000" rotWithShape="0">
                    <a:srgbClr val="DDDDDD"/>
                  </a:outerShdw>
                </a:effectLst>
              </a:defRPr>
            </a:pPr>
            <a:r>
              <a:rPr dirty="0"/>
              <a:t>             W1 M2</a:t>
            </a:r>
          </a:p>
          <a:p>
            <a:pPr>
              <a:buSzTx/>
              <a:buNone/>
              <a:defRPr sz="2400" i="1">
                <a:effectLst>
                  <a:outerShdw blurRad="12700" dist="25400" dir="2700000" rotWithShape="0">
                    <a:srgbClr val="DDDDDD"/>
                  </a:outerShdw>
                </a:effectLst>
              </a:defRPr>
            </a:pPr>
            <a:r>
              <a:rPr dirty="0"/>
              <a:t>So      ΔTb = Kb  </a:t>
            </a:r>
            <a:r>
              <a:rPr u="sng" dirty="0"/>
              <a:t>1000 W2</a:t>
            </a:r>
          </a:p>
          <a:p>
            <a:pPr>
              <a:buSzTx/>
              <a:buNone/>
              <a:defRPr sz="2400" i="1">
                <a:effectLst>
                  <a:outerShdw blurRad="12700" dist="25400" dir="2700000" rotWithShape="0">
                    <a:srgbClr val="DDDDDD"/>
                  </a:outerShdw>
                </a:effectLst>
              </a:defRPr>
            </a:pPr>
            <a:r>
              <a:rPr dirty="0"/>
              <a:t>                              W1 M2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417">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417">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417">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417">
                                            <p:txEl>
                                              <p:pRg st="5" end="5"/>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417">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417">
                                            <p:txEl>
                                              <p:pRg st="7" end="7"/>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iterate>
                                    <p:tmAbs val="0"/>
                                  </p:iterate>
                                  <p:childTnLst>
                                    <p:set>
                                      <p:cBhvr>
                                        <p:cTn id="28" fill="hold"/>
                                        <p:tgtEl>
                                          <p:spTgt spid="417">
                                            <p:txEl>
                                              <p:pRg st="8" end="8"/>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1" nodeType="afterEffect">
                                  <p:stCondLst>
                                    <p:cond delay="0"/>
                                  </p:stCondLst>
                                  <p:iterate>
                                    <p:tmAbs val="0"/>
                                  </p:iterate>
                                  <p:childTnLst>
                                    <p:set>
                                      <p:cBhvr>
                                        <p:cTn id="31" fill="hold"/>
                                        <p:tgtEl>
                                          <p:spTgt spid="417">
                                            <p:txEl>
                                              <p:pRg st="9" end="9"/>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1" nodeType="afterEffect">
                                  <p:stCondLst>
                                    <p:cond delay="0"/>
                                  </p:stCondLst>
                                  <p:iterate>
                                    <p:tmAbs val="0"/>
                                  </p:iterate>
                                  <p:childTnLst>
                                    <p:set>
                                      <p:cBhvr>
                                        <p:cTn id="34" fill="hold"/>
                                        <p:tgtEl>
                                          <p:spTgt spid="417">
                                            <p:txEl>
                                              <p:pRg st="10" end="10"/>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 nodeType="afterEffect">
                                  <p:stCondLst>
                                    <p:cond delay="0"/>
                                  </p:stCondLst>
                                  <p:iterate>
                                    <p:tmAbs val="0"/>
                                  </p:iterate>
                                  <p:childTnLst>
                                    <p:set>
                                      <p:cBhvr>
                                        <p:cTn id="37" fill="hold"/>
                                        <p:tgtEl>
                                          <p:spTgt spid="417">
                                            <p:txEl>
                                              <p:pRg st="11" end="11"/>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1" nodeType="afterEffect">
                                  <p:stCondLst>
                                    <p:cond delay="0"/>
                                  </p:stCondLst>
                                  <p:iterate>
                                    <p:tmAbs val="0"/>
                                  </p:iterate>
                                  <p:childTnLst>
                                    <p:set>
                                      <p:cBhvr>
                                        <p:cTn id="40" fill="hold"/>
                                        <p:tgtEl>
                                          <p:spTgt spid="41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1" build="p" bldLvl="5" animBg="1"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Example…"/>
          <p:cNvSpPr txBox="1">
            <a:spLocks noGrp="1"/>
          </p:cNvSpPr>
          <p:nvPr>
            <p:ph type="body" idx="4294967295"/>
          </p:nvPr>
        </p:nvSpPr>
        <p:spPr>
          <a:xfrm>
            <a:off x="457200" y="188911"/>
            <a:ext cx="8229600" cy="6480178"/>
          </a:xfrm>
          <a:prstGeom prst="rect">
            <a:avLst/>
          </a:prstGeom>
        </p:spPr>
        <p:txBody>
          <a:bodyPr>
            <a:normAutofit/>
          </a:bodyPr>
          <a:lstStyle/>
          <a:p>
            <a:pPr>
              <a:lnSpc>
                <a:spcPct val="150000"/>
              </a:lnSpc>
              <a:defRPr sz="3600" i="1">
                <a:effectLst>
                  <a:outerShdw blurRad="12700" dist="25400" dir="2700000" rotWithShape="0">
                    <a:srgbClr val="DDDDDD"/>
                  </a:outerShdw>
                </a:effectLst>
              </a:defRPr>
            </a:pPr>
            <a:r>
              <a:rPr sz="2400" dirty="0"/>
              <a:t>Example </a:t>
            </a:r>
          </a:p>
          <a:p>
            <a:pPr>
              <a:lnSpc>
                <a:spcPct val="150000"/>
              </a:lnSpc>
              <a:buSzTx/>
              <a:buNone/>
              <a:defRPr sz="3600" i="1">
                <a:effectLst>
                  <a:outerShdw blurRad="12700" dist="25400" dir="2700000" rotWithShape="0">
                    <a:srgbClr val="DDDDDD"/>
                  </a:outerShdw>
                </a:effectLst>
              </a:defRPr>
            </a:pPr>
            <a:r>
              <a:rPr sz="2400" dirty="0"/>
              <a:t>    A 0.2 m aqueous solution of a drug  have a BP of 100.103 C° calculate the approximate molal elevation constant for the solvent.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419">
                                            <p:bg/>
                                          </p:spTgt>
                                        </p:tgtEl>
                                        <p:attrNameLst>
                                          <p:attrName>style.visibility</p:attrName>
                                        </p:attrNameLst>
                                      </p:cBhvr>
                                      <p:to>
                                        <p:strVal val="visible"/>
                                      </p:to>
                                    </p:set>
                                    <p:anim calcmode="lin" valueType="num">
                                      <p:cBhvr>
                                        <p:cTn id="7" dur="1000" fill="hold"/>
                                        <p:tgtEl>
                                          <p:spTgt spid="419">
                                            <p:bg/>
                                          </p:spTgt>
                                        </p:tgtEl>
                                        <p:attrNameLst>
                                          <p:attrName>ppt_x</p:attrName>
                                        </p:attrNameLst>
                                      </p:cBhvr>
                                      <p:tavLst>
                                        <p:tav tm="0">
                                          <p:val>
                                            <p:strVal val="#ppt_x"/>
                                          </p:val>
                                        </p:tav>
                                        <p:tav tm="100000">
                                          <p:val>
                                            <p:strVal val="#ppt_x"/>
                                          </p:val>
                                        </p:tav>
                                      </p:tavLst>
                                    </p:anim>
                                    <p:anim calcmode="lin" valueType="num">
                                      <p:cBhvr>
                                        <p:cTn id="8" dur="1000" fill="hold"/>
                                        <p:tgtEl>
                                          <p:spTgt spid="419">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419">
                                            <p:txEl>
                                              <p:pRg st="0" end="0"/>
                                            </p:txEl>
                                          </p:spTgt>
                                        </p:tgtEl>
                                        <p:attrNameLst>
                                          <p:attrName>style.visibility</p:attrName>
                                        </p:attrNameLst>
                                      </p:cBhvr>
                                      <p:to>
                                        <p:strVal val="visible"/>
                                      </p:to>
                                    </p:set>
                                    <p:anim calcmode="lin" valueType="num">
                                      <p:cBhvr>
                                        <p:cTn id="11" dur="1000" fill="hold"/>
                                        <p:tgtEl>
                                          <p:spTgt spid="419">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19">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1" nodeType="afterEffect">
                                  <p:stCondLst>
                                    <p:cond delay="0"/>
                                  </p:stCondLst>
                                  <p:iterate>
                                    <p:tmAbs val="0"/>
                                  </p:iterate>
                                  <p:childTnLst>
                                    <p:set>
                                      <p:cBhvr>
                                        <p:cTn id="15" fill="hold"/>
                                        <p:tgtEl>
                                          <p:spTgt spid="419">
                                            <p:txEl>
                                              <p:pRg st="1" end="1"/>
                                            </p:txEl>
                                          </p:spTgt>
                                        </p:tgtEl>
                                        <p:attrNameLst>
                                          <p:attrName>style.visibility</p:attrName>
                                        </p:attrNameLst>
                                      </p:cBhvr>
                                      <p:to>
                                        <p:strVal val="visible"/>
                                      </p:to>
                                    </p:set>
                                    <p:anim calcmode="lin" valueType="num">
                                      <p:cBhvr>
                                        <p:cTn id="16" dur="1000" fill="hold"/>
                                        <p:tgtEl>
                                          <p:spTgt spid="419">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41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1" build="p" bldLvl="5" animBg="1"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Freezing-Point Depression"/>
          <p:cNvSpPr txBox="1"/>
          <p:nvPr/>
        </p:nvSpPr>
        <p:spPr>
          <a:xfrm>
            <a:off x="136525" y="228600"/>
            <a:ext cx="3942986" cy="5359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685800">
              <a:defRPr sz="2800" b="1" u="sng">
                <a:latin typeface="Calibri"/>
                <a:ea typeface="Calibri"/>
                <a:cs typeface="Calibri"/>
                <a:sym typeface="Calibri"/>
              </a:defRPr>
            </a:lvl1pPr>
          </a:lstStyle>
          <a:p>
            <a:r>
              <a:t>Freezing-Point Depression</a:t>
            </a:r>
          </a:p>
        </p:txBody>
      </p:sp>
      <p:grpSp>
        <p:nvGrpSpPr>
          <p:cNvPr id="424" name="Group"/>
          <p:cNvGrpSpPr/>
          <p:nvPr/>
        </p:nvGrpSpPr>
        <p:grpSpPr>
          <a:xfrm>
            <a:off x="4648199" y="863599"/>
            <a:ext cx="1895162" cy="649540"/>
            <a:chOff x="0" y="0"/>
            <a:chExt cx="1895160" cy="649539"/>
          </a:xfrm>
        </p:grpSpPr>
        <p:sp>
          <p:nvSpPr>
            <p:cNvPr id="422" name="ΔTf = T f  – Tf"/>
            <p:cNvSpPr txBox="1"/>
            <p:nvPr/>
          </p:nvSpPr>
          <p:spPr>
            <a:xfrm>
              <a:off x="-1" y="46037"/>
              <a:ext cx="1895162" cy="6035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defTabSz="685800">
                <a:defRPr sz="2800">
                  <a:latin typeface="Symbol"/>
                  <a:ea typeface="Symbol"/>
                  <a:cs typeface="Symbol"/>
                  <a:sym typeface="Symbol"/>
                </a:defRPr>
              </a:pPr>
              <a:r>
                <a:t>D</a:t>
              </a:r>
              <a:r>
                <a:rPr i="1">
                  <a:latin typeface="Calibri"/>
                  <a:ea typeface="Calibri"/>
                  <a:cs typeface="Calibri"/>
                  <a:sym typeface="Calibri"/>
                </a:rPr>
                <a:t>T</a:t>
              </a:r>
              <a:r>
                <a:rPr baseline="-25000">
                  <a:latin typeface="Calibri"/>
                  <a:ea typeface="Calibri"/>
                  <a:cs typeface="Calibri"/>
                  <a:sym typeface="Calibri"/>
                </a:rPr>
                <a:t>f</a:t>
              </a:r>
              <a:r>
                <a:rPr>
                  <a:latin typeface="Calibri"/>
                  <a:ea typeface="Calibri"/>
                  <a:cs typeface="Calibri"/>
                  <a:sym typeface="Calibri"/>
                </a:rPr>
                <a:t> = </a:t>
              </a:r>
              <a:r>
                <a:rPr i="1">
                  <a:latin typeface="Calibri"/>
                  <a:ea typeface="Calibri"/>
                  <a:cs typeface="Calibri"/>
                  <a:sym typeface="Calibri"/>
                </a:rPr>
                <a:t>T </a:t>
              </a:r>
              <a:r>
                <a:rPr baseline="-25000">
                  <a:latin typeface="Calibri"/>
                  <a:ea typeface="Calibri"/>
                  <a:cs typeface="Calibri"/>
                  <a:sym typeface="Calibri"/>
                </a:rPr>
                <a:t>f</a:t>
              </a:r>
              <a:r>
                <a:rPr>
                  <a:latin typeface="Calibri"/>
                  <a:ea typeface="Calibri"/>
                  <a:cs typeface="Calibri"/>
                  <a:sym typeface="Calibri"/>
                </a:rPr>
                <a:t>  – </a:t>
              </a:r>
              <a:r>
                <a:rPr i="1">
                  <a:latin typeface="Calibri"/>
                  <a:ea typeface="Calibri"/>
                  <a:cs typeface="Calibri"/>
                  <a:sym typeface="Calibri"/>
                </a:rPr>
                <a:t>T</a:t>
              </a:r>
              <a:r>
                <a:rPr baseline="-25000">
                  <a:latin typeface="Calibri"/>
                  <a:ea typeface="Calibri"/>
                  <a:cs typeface="Calibri"/>
                  <a:sym typeface="Calibri"/>
                </a:rPr>
                <a:t>f</a:t>
              </a:r>
            </a:p>
          </p:txBody>
        </p:sp>
        <p:sp>
          <p:nvSpPr>
            <p:cNvPr id="423" name="0"/>
            <p:cNvSpPr txBox="1"/>
            <p:nvPr/>
          </p:nvSpPr>
          <p:spPr>
            <a:xfrm>
              <a:off x="1227380" y="0"/>
              <a:ext cx="232875" cy="3962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defTabSz="685800">
                <a:defRPr sz="2000">
                  <a:latin typeface="Calibri"/>
                  <a:ea typeface="Calibri"/>
                  <a:cs typeface="Calibri"/>
                  <a:sym typeface="Calibri"/>
                </a:defRPr>
              </a:lvl1pPr>
            </a:lstStyle>
            <a:p>
              <a:r>
                <a:t>0</a:t>
              </a:r>
            </a:p>
          </p:txBody>
        </p:sp>
      </p:grpSp>
      <p:grpSp>
        <p:nvGrpSpPr>
          <p:cNvPr id="427" name="Group"/>
          <p:cNvGrpSpPr/>
          <p:nvPr/>
        </p:nvGrpSpPr>
        <p:grpSpPr>
          <a:xfrm>
            <a:off x="4648198" y="3214686"/>
            <a:ext cx="1013686" cy="679703"/>
            <a:chOff x="0" y="0"/>
            <a:chExt cx="1013684" cy="679701"/>
          </a:xfrm>
        </p:grpSpPr>
        <p:sp>
          <p:nvSpPr>
            <p:cNvPr id="425" name="T f &gt; Tf"/>
            <p:cNvSpPr txBox="1"/>
            <p:nvPr/>
          </p:nvSpPr>
          <p:spPr>
            <a:xfrm>
              <a:off x="0" y="76199"/>
              <a:ext cx="1013685" cy="6035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defTabSz="685800">
                <a:defRPr sz="2800" i="1">
                  <a:latin typeface="Calibri"/>
                  <a:ea typeface="Calibri"/>
                  <a:cs typeface="Calibri"/>
                  <a:sym typeface="Calibri"/>
                </a:defRPr>
              </a:pPr>
              <a:r>
                <a:t>T </a:t>
              </a:r>
              <a:r>
                <a:rPr i="0" baseline="-25000"/>
                <a:t>f</a:t>
              </a:r>
              <a:r>
                <a:rPr i="0"/>
                <a:t> &gt; </a:t>
              </a:r>
              <a:r>
                <a:t>T</a:t>
              </a:r>
              <a:r>
                <a:rPr i="0" baseline="-25000"/>
                <a:t>f</a:t>
              </a:r>
            </a:p>
          </p:txBody>
        </p:sp>
        <p:sp>
          <p:nvSpPr>
            <p:cNvPr id="426" name="0"/>
            <p:cNvSpPr txBox="1"/>
            <p:nvPr/>
          </p:nvSpPr>
          <p:spPr>
            <a:xfrm>
              <a:off x="343143" y="0"/>
              <a:ext cx="232876" cy="3962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defTabSz="685800">
                <a:defRPr sz="2000">
                  <a:latin typeface="Calibri"/>
                  <a:ea typeface="Calibri"/>
                  <a:cs typeface="Calibri"/>
                  <a:sym typeface="Calibri"/>
                </a:defRPr>
              </a:lvl1pPr>
            </a:lstStyle>
            <a:p>
              <a:r>
                <a:t>0</a:t>
              </a:r>
            </a:p>
          </p:txBody>
        </p:sp>
      </p:grpSp>
      <p:sp>
        <p:nvSpPr>
          <p:cNvPr id="428" name="ΔTf &gt; 0"/>
          <p:cNvSpPr txBox="1"/>
          <p:nvPr/>
        </p:nvSpPr>
        <p:spPr>
          <a:xfrm>
            <a:off x="6702621" y="3284538"/>
            <a:ext cx="1085454" cy="60350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685800">
              <a:defRPr sz="2800">
                <a:latin typeface="Symbol"/>
                <a:ea typeface="Symbol"/>
                <a:cs typeface="Symbol"/>
                <a:sym typeface="Symbol"/>
              </a:defRPr>
            </a:pPr>
            <a:r>
              <a:t>D</a:t>
            </a:r>
            <a:r>
              <a:rPr i="1">
                <a:latin typeface="Calibri"/>
                <a:ea typeface="Calibri"/>
                <a:cs typeface="Calibri"/>
                <a:sym typeface="Calibri"/>
              </a:rPr>
              <a:t>T</a:t>
            </a:r>
            <a:r>
              <a:rPr baseline="-25000">
                <a:latin typeface="Calibri"/>
                <a:ea typeface="Calibri"/>
                <a:cs typeface="Calibri"/>
                <a:sym typeface="Calibri"/>
              </a:rPr>
              <a:t>f</a:t>
            </a:r>
            <a:r>
              <a:rPr>
                <a:latin typeface="Calibri"/>
                <a:ea typeface="Calibri"/>
                <a:cs typeface="Calibri"/>
                <a:sym typeface="Calibri"/>
              </a:rPr>
              <a:t> &gt; 0</a:t>
            </a:r>
          </a:p>
        </p:txBody>
      </p:sp>
      <p:grpSp>
        <p:nvGrpSpPr>
          <p:cNvPr id="431" name="Group"/>
          <p:cNvGrpSpPr/>
          <p:nvPr/>
        </p:nvGrpSpPr>
        <p:grpSpPr>
          <a:xfrm>
            <a:off x="4648200" y="1485899"/>
            <a:ext cx="3825875" cy="939926"/>
            <a:chOff x="0" y="0"/>
            <a:chExt cx="3825875" cy="939925"/>
          </a:xfrm>
        </p:grpSpPr>
        <p:sp>
          <p:nvSpPr>
            <p:cNvPr id="429" name="T  f  is the freezing point of…"/>
            <p:cNvSpPr txBox="1"/>
            <p:nvPr/>
          </p:nvSpPr>
          <p:spPr>
            <a:xfrm>
              <a:off x="0" y="53975"/>
              <a:ext cx="3825875" cy="8859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defTabSz="685800">
                <a:defRPr sz="2400" i="1">
                  <a:latin typeface="Calibri"/>
                  <a:ea typeface="Calibri"/>
                  <a:cs typeface="Calibri"/>
                  <a:sym typeface="Calibri"/>
                </a:defRPr>
              </a:pPr>
              <a:r>
                <a:t>T  </a:t>
              </a:r>
              <a:r>
                <a:rPr i="0" baseline="-25000"/>
                <a:t>f</a:t>
              </a:r>
              <a:r>
                <a:rPr i="0"/>
                <a:t>  is the freezing point of </a:t>
              </a:r>
            </a:p>
            <a:p>
              <a:pPr defTabSz="685800">
                <a:defRPr sz="2400">
                  <a:latin typeface="Calibri"/>
                  <a:ea typeface="Calibri"/>
                  <a:cs typeface="Calibri"/>
                  <a:sym typeface="Calibri"/>
                </a:defRPr>
              </a:pPr>
              <a:r>
                <a:t>      the pure solvent</a:t>
              </a:r>
            </a:p>
          </p:txBody>
        </p:sp>
        <p:sp>
          <p:nvSpPr>
            <p:cNvPr id="430" name="0"/>
            <p:cNvSpPr txBox="1"/>
            <p:nvPr/>
          </p:nvSpPr>
          <p:spPr>
            <a:xfrm>
              <a:off x="366464" y="0"/>
              <a:ext cx="187818" cy="2819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defTabSz="685800">
                <a:defRPr sz="1300">
                  <a:latin typeface="Calibri"/>
                  <a:ea typeface="Calibri"/>
                  <a:cs typeface="Calibri"/>
                  <a:sym typeface="Calibri"/>
                </a:defRPr>
              </a:lvl1pPr>
            </a:lstStyle>
            <a:p>
              <a:r>
                <a:t>0</a:t>
              </a:r>
            </a:p>
          </p:txBody>
        </p:sp>
      </p:grpSp>
      <p:sp>
        <p:nvSpPr>
          <p:cNvPr id="432" name="T f  is the freezing point of…"/>
          <p:cNvSpPr txBox="1"/>
          <p:nvPr/>
        </p:nvSpPr>
        <p:spPr>
          <a:xfrm>
            <a:off x="4648200" y="2339975"/>
            <a:ext cx="3825875" cy="8859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685800">
              <a:defRPr sz="2400" i="1">
                <a:latin typeface="Calibri"/>
                <a:ea typeface="Calibri"/>
                <a:cs typeface="Calibri"/>
                <a:sym typeface="Calibri"/>
              </a:defRPr>
            </a:pPr>
            <a:r>
              <a:t>T </a:t>
            </a:r>
            <a:r>
              <a:rPr i="0" baseline="-25000"/>
              <a:t>f</a:t>
            </a:r>
            <a:r>
              <a:rPr i="0"/>
              <a:t>  is the freezing point of </a:t>
            </a:r>
          </a:p>
          <a:p>
            <a:pPr defTabSz="685800">
              <a:defRPr sz="2400">
                <a:latin typeface="Calibri"/>
                <a:ea typeface="Calibri"/>
                <a:cs typeface="Calibri"/>
                <a:sym typeface="Calibri"/>
              </a:defRPr>
            </a:pPr>
            <a:r>
              <a:t>      the solution</a:t>
            </a:r>
          </a:p>
        </p:txBody>
      </p:sp>
      <p:sp>
        <p:nvSpPr>
          <p:cNvPr id="433" name="ΔTf = Kf m…"/>
          <p:cNvSpPr txBox="1"/>
          <p:nvPr/>
        </p:nvSpPr>
        <p:spPr>
          <a:xfrm>
            <a:off x="4537075" y="4092576"/>
            <a:ext cx="4427538" cy="230758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42900" indent="-342900" defTabSz="685800">
              <a:lnSpc>
                <a:spcPct val="90000"/>
              </a:lnSpc>
              <a:spcBef>
                <a:spcPts val="500"/>
              </a:spcBef>
              <a:defRPr sz="2400">
                <a:effectLst>
                  <a:outerShdw blurRad="12700" dist="25400" dir="2700000" rotWithShape="0">
                    <a:srgbClr val="DDDDDD"/>
                  </a:outerShdw>
                </a:effectLst>
                <a:latin typeface="Calibri"/>
                <a:ea typeface="Calibri"/>
                <a:cs typeface="Calibri"/>
                <a:sym typeface="Calibri"/>
              </a:defRPr>
            </a:pPr>
            <a:r>
              <a:t>         ΔTf = Kf m</a:t>
            </a:r>
          </a:p>
          <a:p>
            <a:pPr marL="342900" indent="-342900" defTabSz="685800">
              <a:lnSpc>
                <a:spcPct val="90000"/>
              </a:lnSpc>
              <a:spcBef>
                <a:spcPts val="500"/>
              </a:spcBef>
              <a:defRPr sz="2400">
                <a:effectLst>
                  <a:outerShdw blurRad="12700" dist="25400" dir="2700000" rotWithShape="0">
                    <a:srgbClr val="DDDDDD"/>
                  </a:outerShdw>
                </a:effectLst>
                <a:latin typeface="Calibri"/>
                <a:ea typeface="Calibri"/>
                <a:cs typeface="Calibri"/>
                <a:sym typeface="Calibri"/>
              </a:defRPr>
            </a:pPr>
            <a:r>
              <a:t>         ΔTf = Kf </a:t>
            </a:r>
            <a:r>
              <a:rPr u="sng"/>
              <a:t>1000 W2</a:t>
            </a:r>
          </a:p>
          <a:p>
            <a:pPr marL="342900" indent="-342900" defTabSz="685800">
              <a:lnSpc>
                <a:spcPct val="90000"/>
              </a:lnSpc>
              <a:spcBef>
                <a:spcPts val="500"/>
              </a:spcBef>
              <a:defRPr sz="2400">
                <a:effectLst>
                  <a:outerShdw blurRad="12700" dist="25400" dir="2700000" rotWithShape="0">
                    <a:srgbClr val="DDDDDD"/>
                  </a:outerShdw>
                </a:effectLst>
                <a:latin typeface="Calibri"/>
                <a:ea typeface="Calibri"/>
                <a:cs typeface="Calibri"/>
                <a:sym typeface="Calibri"/>
              </a:defRPr>
            </a:pPr>
            <a:r>
              <a:t>                         W1 M2</a:t>
            </a:r>
          </a:p>
          <a:p>
            <a:pPr marL="342900" indent="-342900" defTabSz="685800">
              <a:lnSpc>
                <a:spcPct val="90000"/>
              </a:lnSpc>
              <a:spcBef>
                <a:spcPts val="500"/>
              </a:spcBef>
              <a:defRPr sz="2400">
                <a:effectLst>
                  <a:outerShdw blurRad="12700" dist="25400" dir="2700000" rotWithShape="0">
                    <a:srgbClr val="DDDDDD"/>
                  </a:outerShdw>
                </a:effectLst>
                <a:latin typeface="Calibri"/>
                <a:ea typeface="Calibri"/>
                <a:cs typeface="Calibri"/>
                <a:sym typeface="Calibri"/>
              </a:defRPr>
            </a:pPr>
            <a:r>
              <a:t>  Kf : is the molal depression constant or the cryoscopic constant.</a:t>
            </a:r>
          </a:p>
        </p:txBody>
      </p:sp>
      <p:pic>
        <p:nvPicPr>
          <p:cNvPr id="434" name="13_22" descr="13_22"/>
          <p:cNvPicPr>
            <a:picLocks noChangeAspect="1"/>
          </p:cNvPicPr>
          <p:nvPr/>
        </p:nvPicPr>
        <p:blipFill>
          <a:blip r:embed="rId2"/>
          <a:srcRect b="3479"/>
          <a:stretch>
            <a:fillRect/>
          </a:stretch>
        </p:blipFill>
        <p:spPr>
          <a:xfrm>
            <a:off x="119062" y="1989136"/>
            <a:ext cx="4597402" cy="343217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p:tmAbs val="0"/>
                                  </p:iterate>
                                  <p:childTnLst>
                                    <p:set>
                                      <p:cBhvr>
                                        <p:cTn id="6" fill="hold"/>
                                        <p:tgtEl>
                                          <p:spTgt spid="424"/>
                                        </p:tgtEl>
                                        <p:attrNameLst>
                                          <p:attrName>style.visibility</p:attrName>
                                        </p:attrNameLst>
                                      </p:cBhvr>
                                      <p:to>
                                        <p:strVal val="visible"/>
                                      </p:to>
                                    </p:set>
                                    <p:anim calcmode="lin" valueType="num">
                                      <p:cBhvr>
                                        <p:cTn id="7" dur="500" fill="hold"/>
                                        <p:tgtEl>
                                          <p:spTgt spid="424"/>
                                        </p:tgtEl>
                                        <p:attrNameLst>
                                          <p:attrName>ppt_x</p:attrName>
                                        </p:attrNameLst>
                                      </p:cBhvr>
                                      <p:tavLst>
                                        <p:tav tm="0">
                                          <p:val>
                                            <p:strVal val="1+#ppt_w/2"/>
                                          </p:val>
                                        </p:tav>
                                        <p:tav tm="100000">
                                          <p:val>
                                            <p:strVal val="#ppt_x"/>
                                          </p:val>
                                        </p:tav>
                                      </p:tavLst>
                                    </p:anim>
                                    <p:anim calcmode="lin" valueType="num">
                                      <p:cBhvr>
                                        <p:cTn id="8" dur="500" fill="hold"/>
                                        <p:tgtEl>
                                          <p:spTgt spid="4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431"/>
                                        </p:tgtEl>
                                        <p:attrNameLst>
                                          <p:attrName>style.visibility</p:attrName>
                                        </p:attrNameLst>
                                      </p:cBhvr>
                                      <p:to>
                                        <p:strVal val="visible"/>
                                      </p:to>
                                    </p:set>
                                    <p:anim calcmode="lin" valueType="num">
                                      <p:cBhvr>
                                        <p:cTn id="13" dur="500" fill="hold"/>
                                        <p:tgtEl>
                                          <p:spTgt spid="431"/>
                                        </p:tgtEl>
                                        <p:attrNameLst>
                                          <p:attrName>ppt_x</p:attrName>
                                        </p:attrNameLst>
                                      </p:cBhvr>
                                      <p:tavLst>
                                        <p:tav tm="0">
                                          <p:val>
                                            <p:strVal val="1+#ppt_w/2"/>
                                          </p:val>
                                        </p:tav>
                                        <p:tav tm="100000">
                                          <p:val>
                                            <p:strVal val="#ppt_x"/>
                                          </p:val>
                                        </p:tav>
                                      </p:tavLst>
                                    </p:anim>
                                    <p:anim calcmode="lin" valueType="num">
                                      <p:cBhvr>
                                        <p:cTn id="14" dur="500" fill="hold"/>
                                        <p:tgtEl>
                                          <p:spTgt spid="4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3" nodeType="clickEffect">
                                  <p:stCondLst>
                                    <p:cond delay="0"/>
                                  </p:stCondLst>
                                  <p:iterate>
                                    <p:tmAbs val="0"/>
                                  </p:iterate>
                                  <p:childTnLst>
                                    <p:set>
                                      <p:cBhvr>
                                        <p:cTn id="18" fill="hold"/>
                                        <p:tgtEl>
                                          <p:spTgt spid="432"/>
                                        </p:tgtEl>
                                        <p:attrNameLst>
                                          <p:attrName>style.visibility</p:attrName>
                                        </p:attrNameLst>
                                      </p:cBhvr>
                                      <p:to>
                                        <p:strVal val="visible"/>
                                      </p:to>
                                    </p:set>
                                    <p:anim calcmode="lin" valueType="num">
                                      <p:cBhvr>
                                        <p:cTn id="19" dur="500" fill="hold"/>
                                        <p:tgtEl>
                                          <p:spTgt spid="432"/>
                                        </p:tgtEl>
                                        <p:attrNameLst>
                                          <p:attrName>ppt_x</p:attrName>
                                        </p:attrNameLst>
                                      </p:cBhvr>
                                      <p:tavLst>
                                        <p:tav tm="0">
                                          <p:val>
                                            <p:strVal val="1+#ppt_w/2"/>
                                          </p:val>
                                        </p:tav>
                                        <p:tav tm="100000">
                                          <p:val>
                                            <p:strVal val="#ppt_x"/>
                                          </p:val>
                                        </p:tav>
                                      </p:tavLst>
                                    </p:anim>
                                    <p:anim calcmode="lin" valueType="num">
                                      <p:cBhvr>
                                        <p:cTn id="20" dur="500" fill="hold"/>
                                        <p:tgtEl>
                                          <p:spTgt spid="4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4" nodeType="clickEffect">
                                  <p:stCondLst>
                                    <p:cond delay="0"/>
                                  </p:stCondLst>
                                  <p:iterate>
                                    <p:tmAbs val="0"/>
                                  </p:iterate>
                                  <p:childTnLst>
                                    <p:set>
                                      <p:cBhvr>
                                        <p:cTn id="24" fill="hold"/>
                                        <p:tgtEl>
                                          <p:spTgt spid="427"/>
                                        </p:tgtEl>
                                        <p:attrNameLst>
                                          <p:attrName>style.visibility</p:attrName>
                                        </p:attrNameLst>
                                      </p:cBhvr>
                                      <p:to>
                                        <p:strVal val="visible"/>
                                      </p:to>
                                    </p:set>
                                    <p:anim calcmode="lin" valueType="num">
                                      <p:cBhvr>
                                        <p:cTn id="25" dur="500" fill="hold"/>
                                        <p:tgtEl>
                                          <p:spTgt spid="427"/>
                                        </p:tgtEl>
                                        <p:attrNameLst>
                                          <p:attrName>ppt_x</p:attrName>
                                        </p:attrNameLst>
                                      </p:cBhvr>
                                      <p:tavLst>
                                        <p:tav tm="0">
                                          <p:val>
                                            <p:strVal val="1+#ppt_w/2"/>
                                          </p:val>
                                        </p:tav>
                                        <p:tav tm="100000">
                                          <p:val>
                                            <p:strVal val="#ppt_x"/>
                                          </p:val>
                                        </p:tav>
                                      </p:tavLst>
                                    </p:anim>
                                    <p:anim calcmode="lin" valueType="num">
                                      <p:cBhvr>
                                        <p:cTn id="26" dur="500" fill="hold"/>
                                        <p:tgtEl>
                                          <p:spTgt spid="4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5" nodeType="clickEffect">
                                  <p:stCondLst>
                                    <p:cond delay="0"/>
                                  </p:stCondLst>
                                  <p:iterate>
                                    <p:tmAbs val="0"/>
                                  </p:iterate>
                                  <p:childTnLst>
                                    <p:set>
                                      <p:cBhvr>
                                        <p:cTn id="30" fill="hold"/>
                                        <p:tgtEl>
                                          <p:spTgt spid="428"/>
                                        </p:tgtEl>
                                        <p:attrNameLst>
                                          <p:attrName>style.visibility</p:attrName>
                                        </p:attrNameLst>
                                      </p:cBhvr>
                                      <p:to>
                                        <p:strVal val="visible"/>
                                      </p:to>
                                    </p:set>
                                    <p:anim calcmode="lin" valueType="num">
                                      <p:cBhvr>
                                        <p:cTn id="31" dur="500" fill="hold"/>
                                        <p:tgtEl>
                                          <p:spTgt spid="428"/>
                                        </p:tgtEl>
                                        <p:attrNameLst>
                                          <p:attrName>ppt_x</p:attrName>
                                        </p:attrNameLst>
                                      </p:cBhvr>
                                      <p:tavLst>
                                        <p:tav tm="0">
                                          <p:val>
                                            <p:strVal val="1+#ppt_w/2"/>
                                          </p:val>
                                        </p:tav>
                                        <p:tav tm="100000">
                                          <p:val>
                                            <p:strVal val="#ppt_x"/>
                                          </p:val>
                                        </p:tav>
                                      </p:tavLst>
                                    </p:anim>
                                    <p:anim calcmode="lin" valueType="num">
                                      <p:cBhvr>
                                        <p:cTn id="32" dur="500" fill="hold"/>
                                        <p:tgtEl>
                                          <p:spTgt spid="4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6" nodeType="clickEffect">
                                  <p:stCondLst>
                                    <p:cond delay="0"/>
                                  </p:stCondLst>
                                  <p:iterate>
                                    <p:tmAbs val="0"/>
                                  </p:iterate>
                                  <p:childTnLst>
                                    <p:set>
                                      <p:cBhvr>
                                        <p:cTn id="36" fill="hold"/>
                                        <p:tgtEl>
                                          <p:spTgt spid="433">
                                            <p:bg/>
                                          </p:spTgt>
                                        </p:tgtEl>
                                        <p:attrNameLst>
                                          <p:attrName>style.visibility</p:attrName>
                                        </p:attrNameLst>
                                      </p:cBhvr>
                                      <p:to>
                                        <p:strVal val="visible"/>
                                      </p:to>
                                    </p:set>
                                  </p:childTnLst>
                                </p:cTn>
                              </p:par>
                              <p:par>
                                <p:cTn id="37" presetID="1" presetClass="entr" presetSubtype="0" fill="hold" grpId="6" nodeType="withEffect">
                                  <p:stCondLst>
                                    <p:cond delay="0"/>
                                  </p:stCondLst>
                                  <p:iterate>
                                    <p:tmAbs val="0"/>
                                  </p:iterate>
                                  <p:childTnLst>
                                    <p:set>
                                      <p:cBhvr>
                                        <p:cTn id="38" fill="hold"/>
                                        <p:tgtEl>
                                          <p:spTgt spid="433">
                                            <p:txEl>
                                              <p:pRg st="0" end="0"/>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6" nodeType="afterEffect">
                                  <p:stCondLst>
                                    <p:cond delay="0"/>
                                  </p:stCondLst>
                                  <p:iterate>
                                    <p:tmAbs val="0"/>
                                  </p:iterate>
                                  <p:childTnLst>
                                    <p:set>
                                      <p:cBhvr>
                                        <p:cTn id="41" fill="hold"/>
                                        <p:tgtEl>
                                          <p:spTgt spid="433">
                                            <p:txEl>
                                              <p:pRg st="1" end="1"/>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6" nodeType="afterEffect">
                                  <p:stCondLst>
                                    <p:cond delay="0"/>
                                  </p:stCondLst>
                                  <p:iterate>
                                    <p:tmAbs val="0"/>
                                  </p:iterate>
                                  <p:childTnLst>
                                    <p:set>
                                      <p:cBhvr>
                                        <p:cTn id="44" fill="hold"/>
                                        <p:tgtEl>
                                          <p:spTgt spid="433">
                                            <p:txEl>
                                              <p:pRg st="2" end="2"/>
                                            </p:txEl>
                                          </p:spTgt>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6" nodeType="afterEffect">
                                  <p:stCondLst>
                                    <p:cond delay="0"/>
                                  </p:stCondLst>
                                  <p:iterate>
                                    <p:tmAbs val="0"/>
                                  </p:iterate>
                                  <p:childTnLst>
                                    <p:set>
                                      <p:cBhvr>
                                        <p:cTn id="47" fill="hold"/>
                                        <p:tgtEl>
                                          <p:spTgt spid="4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1" animBg="1" advAuto="0"/>
      <p:bldP spid="427" grpId="4" animBg="1" advAuto="0"/>
      <p:bldP spid="428" grpId="5" animBg="1" advAuto="0"/>
      <p:bldP spid="431" grpId="2" animBg="1" advAuto="0"/>
      <p:bldP spid="432" grpId="3" animBg="1" advAuto="0"/>
      <p:bldP spid="433" grpId="6" build="p" bldLvl="5"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Depression of the freezing point…"/>
          <p:cNvSpPr txBox="1">
            <a:spLocks noGrp="1"/>
          </p:cNvSpPr>
          <p:nvPr>
            <p:ph type="body" idx="4294967295"/>
          </p:nvPr>
        </p:nvSpPr>
        <p:spPr>
          <a:xfrm>
            <a:off x="107950" y="44450"/>
            <a:ext cx="9036050" cy="6813550"/>
          </a:xfrm>
          <a:prstGeom prst="rect">
            <a:avLst/>
          </a:prstGeom>
        </p:spPr>
        <p:txBody>
          <a:bodyPr>
            <a:normAutofit fontScale="92500"/>
          </a:bodyPr>
          <a:lstStyle/>
          <a:p>
            <a:pPr marL="162877" indent="-162877" defTabSz="651509">
              <a:lnSpc>
                <a:spcPct val="100000"/>
              </a:lnSpc>
              <a:spcBef>
                <a:spcPts val="600"/>
              </a:spcBef>
              <a:defRPr sz="2600" i="1">
                <a:effectLst>
                  <a:outerShdw blurRad="12700" dist="24130" dir="2700000" rotWithShape="0">
                    <a:srgbClr val="DDDDDD"/>
                  </a:outerShdw>
                </a:effectLst>
              </a:defRPr>
            </a:pPr>
            <a:r>
              <a:rPr sz="2800" dirty="0">
                <a:solidFill>
                  <a:srgbClr val="FF0000"/>
                </a:solidFill>
              </a:rPr>
              <a:t>Depression of the freezing point </a:t>
            </a:r>
          </a:p>
          <a:p>
            <a:pPr marL="162877" indent="-162877" algn="just" defTabSz="651509">
              <a:lnSpc>
                <a:spcPct val="140000"/>
              </a:lnSpc>
              <a:spcBef>
                <a:spcPts val="600"/>
              </a:spcBef>
              <a:buSzTx/>
              <a:buNone/>
              <a:defRPr sz="2600" i="1">
                <a:effectLst>
                  <a:outerShdw blurRad="12700" dist="24130" dir="2700000" rotWithShape="0">
                    <a:srgbClr val="DDDDDD"/>
                  </a:outerShdw>
                </a:effectLst>
              </a:defRPr>
            </a:pPr>
            <a:r>
              <a:rPr dirty="0"/>
              <a:t>  </a:t>
            </a:r>
            <a:r>
              <a:rPr sz="2400" dirty="0">
                <a:latin typeface="Times Roman"/>
                <a:cs typeface="Times Roman"/>
              </a:rPr>
              <a:t>If the solute dissolved in solvent the escaping or the vapor pressure of the solvent is lowered below that of the pure solvent , also the triple point is lowered below that of the pure solvent and as the conc. of the solute increased the farther depression of the vapor pressure ,triple point and freezing point.</a:t>
            </a:r>
          </a:p>
          <a:p>
            <a:pPr marL="162877" indent="-162877" algn="just" defTabSz="651509">
              <a:lnSpc>
                <a:spcPct val="140000"/>
              </a:lnSpc>
              <a:spcBef>
                <a:spcPts val="600"/>
              </a:spcBef>
              <a:buSzTx/>
              <a:buNone/>
              <a:defRPr sz="2600" i="1"/>
            </a:pPr>
            <a:r>
              <a:rPr sz="2400" dirty="0">
                <a:latin typeface="Times Roman"/>
                <a:cs typeface="Times Roman"/>
              </a:rPr>
              <a:t>           </a:t>
            </a:r>
            <a:r>
              <a:rPr sz="2400" dirty="0">
                <a:effectLst>
                  <a:outerShdw blurRad="12700" dist="24130" dir="2700000" rotWithShape="0">
                    <a:srgbClr val="DDDDDD"/>
                  </a:outerShdw>
                </a:effectLst>
                <a:latin typeface="Times Roman"/>
                <a:cs typeface="Times Roman"/>
              </a:rPr>
              <a:t>ΔTf = Kf m</a:t>
            </a:r>
          </a:p>
          <a:p>
            <a:pPr marL="162877" indent="-162877" algn="just" defTabSz="651509">
              <a:lnSpc>
                <a:spcPct val="140000"/>
              </a:lnSpc>
              <a:spcBef>
                <a:spcPts val="600"/>
              </a:spcBef>
              <a:buSzTx/>
              <a:buNone/>
              <a:defRPr sz="2600" i="1">
                <a:effectLst>
                  <a:outerShdw blurRad="12700" dist="24130" dir="2700000" rotWithShape="0">
                    <a:srgbClr val="DDDDDD"/>
                  </a:outerShdw>
                </a:effectLst>
              </a:defRPr>
            </a:pPr>
            <a:r>
              <a:rPr sz="2400" dirty="0">
                <a:latin typeface="Times Roman"/>
                <a:cs typeface="Times Roman"/>
              </a:rPr>
              <a:t>          ΔTf = Kf </a:t>
            </a:r>
            <a:r>
              <a:rPr sz="2400" u="sng" dirty="0">
                <a:latin typeface="Times Roman"/>
                <a:cs typeface="Times Roman"/>
              </a:rPr>
              <a:t>1000 W2</a:t>
            </a:r>
          </a:p>
          <a:p>
            <a:pPr marL="162877" indent="-162877" algn="just" defTabSz="651509">
              <a:lnSpc>
                <a:spcPct val="140000"/>
              </a:lnSpc>
              <a:spcBef>
                <a:spcPts val="600"/>
              </a:spcBef>
              <a:buSzTx/>
              <a:buNone/>
              <a:defRPr sz="2600" i="1">
                <a:effectLst>
                  <a:outerShdw blurRad="12700" dist="24130" dir="2700000" rotWithShape="0">
                    <a:srgbClr val="DDDDDD"/>
                  </a:outerShdw>
                </a:effectLst>
              </a:defRPr>
            </a:pPr>
            <a:r>
              <a:rPr sz="2400" dirty="0">
                <a:latin typeface="Times Roman"/>
                <a:cs typeface="Times Roman"/>
              </a:rPr>
              <a:t>                         W1 M2</a:t>
            </a:r>
          </a:p>
          <a:p>
            <a:pPr marL="162877" indent="-162877" algn="just" defTabSz="651509">
              <a:lnSpc>
                <a:spcPct val="140000"/>
              </a:lnSpc>
              <a:spcBef>
                <a:spcPts val="600"/>
              </a:spcBef>
              <a:defRPr sz="2600" i="1">
                <a:effectLst>
                  <a:outerShdw blurRad="12700" dist="24130" dir="2700000" rotWithShape="0">
                    <a:srgbClr val="DDDDDD"/>
                  </a:outerShdw>
                </a:effectLst>
              </a:defRPr>
            </a:pPr>
            <a:r>
              <a:rPr sz="2400" dirty="0">
                <a:latin typeface="Times Roman"/>
                <a:cs typeface="Times Roman"/>
              </a:rPr>
              <a:t>Kf : is the molal depression constant or the cryoscopic constant.</a:t>
            </a:r>
          </a:p>
          <a:p>
            <a:pPr marL="162877" indent="-162877" algn="just" defTabSz="651509">
              <a:lnSpc>
                <a:spcPct val="140000"/>
              </a:lnSpc>
              <a:spcBef>
                <a:spcPts val="600"/>
              </a:spcBef>
              <a:defRPr sz="2600" i="1">
                <a:effectLst>
                  <a:outerShdw blurRad="12700" dist="24130" dir="2700000" rotWithShape="0">
                    <a:srgbClr val="DDDDDD"/>
                  </a:outerShdw>
                </a:effectLst>
              </a:defRPr>
            </a:pPr>
            <a:r>
              <a:rPr sz="2400" dirty="0">
                <a:latin typeface="Times Roman"/>
                <a:cs typeface="Times Roman"/>
              </a:rPr>
              <a:t>So the freezing point depression is only a function of the number of solute particles so it is colligative property.</a:t>
            </a:r>
          </a:p>
          <a:p>
            <a:pPr marL="162877" indent="-162877" defTabSz="651509">
              <a:lnSpc>
                <a:spcPct val="100000"/>
              </a:lnSpc>
              <a:spcBef>
                <a:spcPts val="600"/>
              </a:spcBef>
              <a:defRPr sz="2600" i="1">
                <a:effectLst>
                  <a:outerShdw blurRad="12700" dist="24130" dir="2700000" rotWithShape="0">
                    <a:srgbClr val="DDDDDD"/>
                  </a:outerShdw>
                </a:effectLst>
              </a:defRPr>
            </a:pPr>
            <a:endParaRPr dirty="0"/>
          </a:p>
          <a:p>
            <a:pPr marL="162877" indent="-162877" defTabSz="651509">
              <a:lnSpc>
                <a:spcPct val="100000"/>
              </a:lnSpc>
              <a:spcBef>
                <a:spcPts val="600"/>
              </a:spcBef>
              <a:buSzTx/>
              <a:buNone/>
              <a:defRPr sz="2600" i="1"/>
            </a:pP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36">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43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43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436">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436">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436">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436">
                                            <p:txEl>
                                              <p:pRg st="6" end="6"/>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43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4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1" build="p" bldLvl="5"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Example…"/>
          <p:cNvSpPr txBox="1">
            <a:spLocks noGrp="1"/>
          </p:cNvSpPr>
          <p:nvPr>
            <p:ph type="body" idx="4294967295"/>
          </p:nvPr>
        </p:nvSpPr>
        <p:spPr>
          <a:xfrm>
            <a:off x="457200" y="260350"/>
            <a:ext cx="8229600" cy="6337300"/>
          </a:xfrm>
          <a:prstGeom prst="rect">
            <a:avLst/>
          </a:prstGeom>
        </p:spPr>
        <p:txBody>
          <a:bodyPr>
            <a:normAutofit/>
          </a:bodyPr>
          <a:lstStyle/>
          <a:p>
            <a:pPr>
              <a:lnSpc>
                <a:spcPct val="150000"/>
              </a:lnSpc>
              <a:defRPr i="1">
                <a:effectLst>
                  <a:outerShdw blurRad="12700" dist="25400" dir="2700000" rotWithShape="0">
                    <a:srgbClr val="DDDDDD"/>
                  </a:outerShdw>
                </a:effectLst>
              </a:defRPr>
            </a:pPr>
            <a:r>
              <a:rPr sz="2400" dirty="0">
                <a:solidFill>
                  <a:srgbClr val="FF0000"/>
                </a:solidFill>
              </a:rPr>
              <a:t>Example</a:t>
            </a:r>
            <a:r>
              <a:rPr lang="en-US" sz="2400" dirty="0">
                <a:solidFill>
                  <a:srgbClr val="FF0000"/>
                </a:solidFill>
              </a:rPr>
              <a:t>:</a:t>
            </a:r>
            <a:endParaRPr sz="2400" dirty="0">
              <a:solidFill>
                <a:srgbClr val="FF0000"/>
              </a:solidFill>
            </a:endParaRPr>
          </a:p>
          <a:p>
            <a:pPr>
              <a:lnSpc>
                <a:spcPct val="150000"/>
              </a:lnSpc>
              <a:buSzTx/>
              <a:buNone/>
              <a:defRPr i="1">
                <a:effectLst>
                  <a:outerShdw blurRad="12700" dist="25400" dir="2700000" rotWithShape="0">
                    <a:srgbClr val="DDDDDD"/>
                  </a:outerShdw>
                </a:effectLst>
              </a:defRPr>
            </a:pPr>
            <a:r>
              <a:rPr sz="2400" dirty="0"/>
              <a:t>   What is the F.P. of a solution containing 3.42 g of sucrose and 500 g of water ?</a:t>
            </a:r>
          </a:p>
          <a:p>
            <a:pPr>
              <a:lnSpc>
                <a:spcPct val="150000"/>
              </a:lnSpc>
              <a:buSzTx/>
              <a:buNone/>
              <a:defRPr i="1">
                <a:effectLst>
                  <a:outerShdw blurRad="12700" dist="25400" dir="2700000" rotWithShape="0">
                    <a:srgbClr val="DDDDDD"/>
                  </a:outerShdw>
                </a:effectLst>
              </a:defRPr>
            </a:pPr>
            <a:r>
              <a:rPr sz="2400" dirty="0"/>
              <a:t>   The M.WT. of sucrose is 342g/mole and  Kf is equal 1.86 .</a:t>
            </a:r>
          </a:p>
          <a:p>
            <a:pPr>
              <a:lnSpc>
                <a:spcPct val="150000"/>
              </a:lnSpc>
              <a:buSzTx/>
              <a:buNone/>
              <a:defRPr i="1"/>
            </a:pPr>
            <a:r>
              <a:rPr sz="2400" dirty="0"/>
              <a:t>  </a:t>
            </a:r>
          </a:p>
          <a:p>
            <a:pPr>
              <a:lnSpc>
                <a:spcPct val="150000"/>
              </a:lnSpc>
              <a:buSzTx/>
              <a:buNone/>
              <a:defRPr i="1">
                <a:effectLst>
                  <a:outerShdw blurRad="12700" dist="25400" dir="2700000" rotWithShape="0">
                    <a:srgbClr val="DDDDDD"/>
                  </a:outerShdw>
                </a:effectLst>
              </a:defRPr>
            </a:pPr>
            <a:endParaRPr sz="2400" dirty="0"/>
          </a:p>
          <a:p>
            <a:pPr>
              <a:lnSpc>
                <a:spcPct val="150000"/>
              </a:lnSpc>
              <a:buSzTx/>
              <a:defRPr i="1">
                <a:effectLst>
                  <a:outerShdw blurRad="12700" dist="25400" dir="2700000" rotWithShape="0">
                    <a:srgbClr val="DDDDDD"/>
                  </a:outerShdw>
                </a:effectLst>
              </a:defRPr>
            </a:pPr>
            <a:r>
              <a:rPr sz="2400" dirty="0">
                <a:solidFill>
                  <a:srgbClr val="FF0000"/>
                </a:solidFill>
              </a:rPr>
              <a:t>Example:</a:t>
            </a:r>
          </a:p>
          <a:p>
            <a:pPr>
              <a:lnSpc>
                <a:spcPct val="150000"/>
              </a:lnSpc>
              <a:buSzTx/>
              <a:buNone/>
              <a:defRPr i="1">
                <a:effectLst>
                  <a:outerShdw blurRad="12700" dist="25400" dir="2700000" rotWithShape="0">
                    <a:srgbClr val="DDDDDD"/>
                  </a:outerShdw>
                </a:effectLst>
              </a:defRPr>
            </a:pPr>
            <a:r>
              <a:rPr sz="2400" dirty="0"/>
              <a:t>   What is the freezing point depression of 1.3 m solution of sucrose in water ?  Kf = 2.1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438">
                                            <p:bg/>
                                          </p:spTgt>
                                        </p:tgtEl>
                                        <p:attrNameLst>
                                          <p:attrName>style.visibility</p:attrName>
                                        </p:attrNameLst>
                                      </p:cBhvr>
                                      <p:to>
                                        <p:strVal val="visible"/>
                                      </p:to>
                                    </p:set>
                                    <p:anim calcmode="lin" valueType="num">
                                      <p:cBhvr>
                                        <p:cTn id="7" dur="300" fill="hold"/>
                                        <p:tgtEl>
                                          <p:spTgt spid="438">
                                            <p:bg/>
                                          </p:spTgt>
                                        </p:tgtEl>
                                        <p:attrNameLst>
                                          <p:attrName>ppt_x</p:attrName>
                                        </p:attrNameLst>
                                      </p:cBhvr>
                                      <p:tavLst>
                                        <p:tav tm="0">
                                          <p:val>
                                            <p:strVal val="#ppt_x"/>
                                          </p:val>
                                        </p:tav>
                                        <p:tav tm="100000">
                                          <p:val>
                                            <p:strVal val="#ppt_x"/>
                                          </p:val>
                                        </p:tav>
                                      </p:tavLst>
                                    </p:anim>
                                    <p:anim calcmode="lin" valueType="num">
                                      <p:cBhvr>
                                        <p:cTn id="8" dur="300" fill="hold"/>
                                        <p:tgtEl>
                                          <p:spTgt spid="438">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438">
                                            <p:txEl>
                                              <p:pRg st="0" end="0"/>
                                            </p:txEl>
                                          </p:spTgt>
                                        </p:tgtEl>
                                        <p:attrNameLst>
                                          <p:attrName>style.visibility</p:attrName>
                                        </p:attrNameLst>
                                      </p:cBhvr>
                                      <p:to>
                                        <p:strVal val="visible"/>
                                      </p:to>
                                    </p:set>
                                    <p:anim calcmode="lin" valueType="num">
                                      <p:cBhvr>
                                        <p:cTn id="11" dur="300" fill="hold"/>
                                        <p:tgtEl>
                                          <p:spTgt spid="438">
                                            <p:txEl>
                                              <p:pRg st="0" end="0"/>
                                            </p:txEl>
                                          </p:spTgt>
                                        </p:tgtEl>
                                        <p:attrNameLst>
                                          <p:attrName>ppt_x</p:attrName>
                                        </p:attrNameLst>
                                      </p:cBhvr>
                                      <p:tavLst>
                                        <p:tav tm="0">
                                          <p:val>
                                            <p:strVal val="#ppt_x"/>
                                          </p:val>
                                        </p:tav>
                                        <p:tav tm="100000">
                                          <p:val>
                                            <p:strVal val="#ppt_x"/>
                                          </p:val>
                                        </p:tav>
                                      </p:tavLst>
                                    </p:anim>
                                    <p:anim calcmode="lin" valueType="num">
                                      <p:cBhvr>
                                        <p:cTn id="12" dur="300" fill="hold"/>
                                        <p:tgtEl>
                                          <p:spTgt spid="43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
                            </p:stCondLst>
                            <p:childTnLst>
                              <p:par>
                                <p:cTn id="14" presetID="2" presetClass="entr" presetSubtype="4" fill="hold" grpId="1" nodeType="afterEffect">
                                  <p:stCondLst>
                                    <p:cond delay="0"/>
                                  </p:stCondLst>
                                  <p:iterate>
                                    <p:tmAbs val="0"/>
                                  </p:iterate>
                                  <p:childTnLst>
                                    <p:set>
                                      <p:cBhvr>
                                        <p:cTn id="15" fill="hold"/>
                                        <p:tgtEl>
                                          <p:spTgt spid="438">
                                            <p:txEl>
                                              <p:pRg st="1" end="1"/>
                                            </p:txEl>
                                          </p:spTgt>
                                        </p:tgtEl>
                                        <p:attrNameLst>
                                          <p:attrName>style.visibility</p:attrName>
                                        </p:attrNameLst>
                                      </p:cBhvr>
                                      <p:to>
                                        <p:strVal val="visible"/>
                                      </p:to>
                                    </p:set>
                                    <p:anim calcmode="lin" valueType="num">
                                      <p:cBhvr>
                                        <p:cTn id="16" dur="300" fill="hold"/>
                                        <p:tgtEl>
                                          <p:spTgt spid="438">
                                            <p:txEl>
                                              <p:pRg st="1" end="1"/>
                                            </p:txEl>
                                          </p:spTgt>
                                        </p:tgtEl>
                                        <p:attrNameLst>
                                          <p:attrName>ppt_x</p:attrName>
                                        </p:attrNameLst>
                                      </p:cBhvr>
                                      <p:tavLst>
                                        <p:tav tm="0">
                                          <p:val>
                                            <p:strVal val="#ppt_x"/>
                                          </p:val>
                                        </p:tav>
                                        <p:tav tm="100000">
                                          <p:val>
                                            <p:strVal val="#ppt_x"/>
                                          </p:val>
                                        </p:tav>
                                      </p:tavLst>
                                    </p:anim>
                                    <p:anim calcmode="lin" valueType="num">
                                      <p:cBhvr>
                                        <p:cTn id="17" dur="300" fill="hold"/>
                                        <p:tgtEl>
                                          <p:spTgt spid="43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
                            </p:stCondLst>
                            <p:childTnLst>
                              <p:par>
                                <p:cTn id="19" presetID="2" presetClass="entr" presetSubtype="4" fill="hold" grpId="1" nodeType="afterEffect">
                                  <p:stCondLst>
                                    <p:cond delay="0"/>
                                  </p:stCondLst>
                                  <p:iterate>
                                    <p:tmAbs val="0"/>
                                  </p:iterate>
                                  <p:childTnLst>
                                    <p:set>
                                      <p:cBhvr>
                                        <p:cTn id="20" fill="hold"/>
                                        <p:tgtEl>
                                          <p:spTgt spid="438">
                                            <p:txEl>
                                              <p:pRg st="2" end="2"/>
                                            </p:txEl>
                                          </p:spTgt>
                                        </p:tgtEl>
                                        <p:attrNameLst>
                                          <p:attrName>style.visibility</p:attrName>
                                        </p:attrNameLst>
                                      </p:cBhvr>
                                      <p:to>
                                        <p:strVal val="visible"/>
                                      </p:to>
                                    </p:set>
                                    <p:anim calcmode="lin" valueType="num">
                                      <p:cBhvr>
                                        <p:cTn id="21" dur="300" fill="hold"/>
                                        <p:tgtEl>
                                          <p:spTgt spid="438">
                                            <p:txEl>
                                              <p:pRg st="2" end="2"/>
                                            </p:txEl>
                                          </p:spTgt>
                                        </p:tgtEl>
                                        <p:attrNameLst>
                                          <p:attrName>ppt_x</p:attrName>
                                        </p:attrNameLst>
                                      </p:cBhvr>
                                      <p:tavLst>
                                        <p:tav tm="0">
                                          <p:val>
                                            <p:strVal val="#ppt_x"/>
                                          </p:val>
                                        </p:tav>
                                        <p:tav tm="100000">
                                          <p:val>
                                            <p:strVal val="#ppt_x"/>
                                          </p:val>
                                        </p:tav>
                                      </p:tavLst>
                                    </p:anim>
                                    <p:anim calcmode="lin" valueType="num">
                                      <p:cBhvr>
                                        <p:cTn id="22" dur="300" fill="hold"/>
                                        <p:tgtEl>
                                          <p:spTgt spid="438">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900"/>
                            </p:stCondLst>
                            <p:childTnLst>
                              <p:par>
                                <p:cTn id="24" presetID="2" presetClass="entr" presetSubtype="4" fill="hold" grpId="1" nodeType="afterEffect">
                                  <p:stCondLst>
                                    <p:cond delay="0"/>
                                  </p:stCondLst>
                                  <p:iterate>
                                    <p:tmAbs val="0"/>
                                  </p:iterate>
                                  <p:childTnLst>
                                    <p:set>
                                      <p:cBhvr>
                                        <p:cTn id="25" fill="hold"/>
                                        <p:tgtEl>
                                          <p:spTgt spid="438">
                                            <p:txEl>
                                              <p:pRg st="3" end="3"/>
                                            </p:txEl>
                                          </p:spTgt>
                                        </p:tgtEl>
                                        <p:attrNameLst>
                                          <p:attrName>style.visibility</p:attrName>
                                        </p:attrNameLst>
                                      </p:cBhvr>
                                      <p:to>
                                        <p:strVal val="visible"/>
                                      </p:to>
                                    </p:set>
                                    <p:anim calcmode="lin" valueType="num">
                                      <p:cBhvr>
                                        <p:cTn id="26" dur="300" fill="hold"/>
                                        <p:tgtEl>
                                          <p:spTgt spid="438">
                                            <p:txEl>
                                              <p:pRg st="3" end="3"/>
                                            </p:txEl>
                                          </p:spTgt>
                                        </p:tgtEl>
                                        <p:attrNameLst>
                                          <p:attrName>ppt_x</p:attrName>
                                        </p:attrNameLst>
                                      </p:cBhvr>
                                      <p:tavLst>
                                        <p:tav tm="0">
                                          <p:val>
                                            <p:strVal val="#ppt_x"/>
                                          </p:val>
                                        </p:tav>
                                        <p:tav tm="100000">
                                          <p:val>
                                            <p:strVal val="#ppt_x"/>
                                          </p:val>
                                        </p:tav>
                                      </p:tavLst>
                                    </p:anim>
                                    <p:anim calcmode="lin" valueType="num">
                                      <p:cBhvr>
                                        <p:cTn id="27" dur="300" fill="hold"/>
                                        <p:tgtEl>
                                          <p:spTgt spid="438">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200"/>
                            </p:stCondLst>
                            <p:childTnLst>
                              <p:par>
                                <p:cTn id="29" presetID="2" presetClass="entr" presetSubtype="4" fill="hold" grpId="1" nodeType="afterEffect">
                                  <p:stCondLst>
                                    <p:cond delay="0"/>
                                  </p:stCondLst>
                                  <p:iterate>
                                    <p:tmAbs val="0"/>
                                  </p:iterate>
                                  <p:childTnLst>
                                    <p:set>
                                      <p:cBhvr>
                                        <p:cTn id="30" fill="hold"/>
                                        <p:tgtEl>
                                          <p:spTgt spid="438">
                                            <p:txEl>
                                              <p:pRg st="5" end="5"/>
                                            </p:txEl>
                                          </p:spTgt>
                                        </p:tgtEl>
                                        <p:attrNameLst>
                                          <p:attrName>style.visibility</p:attrName>
                                        </p:attrNameLst>
                                      </p:cBhvr>
                                      <p:to>
                                        <p:strVal val="visible"/>
                                      </p:to>
                                    </p:set>
                                    <p:anim calcmode="lin" valueType="num">
                                      <p:cBhvr>
                                        <p:cTn id="31" dur="300" fill="hold"/>
                                        <p:tgtEl>
                                          <p:spTgt spid="438">
                                            <p:txEl>
                                              <p:pRg st="5" end="5"/>
                                            </p:txEl>
                                          </p:spTgt>
                                        </p:tgtEl>
                                        <p:attrNameLst>
                                          <p:attrName>ppt_x</p:attrName>
                                        </p:attrNameLst>
                                      </p:cBhvr>
                                      <p:tavLst>
                                        <p:tav tm="0">
                                          <p:val>
                                            <p:strVal val="#ppt_x"/>
                                          </p:val>
                                        </p:tav>
                                        <p:tav tm="100000">
                                          <p:val>
                                            <p:strVal val="#ppt_x"/>
                                          </p:val>
                                        </p:tav>
                                      </p:tavLst>
                                    </p:anim>
                                    <p:anim calcmode="lin" valueType="num">
                                      <p:cBhvr>
                                        <p:cTn id="32" dur="300" fill="hold"/>
                                        <p:tgtEl>
                                          <p:spTgt spid="438">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1" nodeType="afterEffect">
                                  <p:stCondLst>
                                    <p:cond delay="0"/>
                                  </p:stCondLst>
                                  <p:iterate>
                                    <p:tmAbs val="0"/>
                                  </p:iterate>
                                  <p:childTnLst>
                                    <p:set>
                                      <p:cBhvr>
                                        <p:cTn id="35" fill="hold"/>
                                        <p:tgtEl>
                                          <p:spTgt spid="438">
                                            <p:txEl>
                                              <p:pRg st="6" end="6"/>
                                            </p:txEl>
                                          </p:spTgt>
                                        </p:tgtEl>
                                        <p:attrNameLst>
                                          <p:attrName>style.visibility</p:attrName>
                                        </p:attrNameLst>
                                      </p:cBhvr>
                                      <p:to>
                                        <p:strVal val="visible"/>
                                      </p:to>
                                    </p:set>
                                    <p:anim calcmode="lin" valueType="num">
                                      <p:cBhvr>
                                        <p:cTn id="36" dur="300" fill="hold"/>
                                        <p:tgtEl>
                                          <p:spTgt spid="438">
                                            <p:txEl>
                                              <p:pRg st="6" end="6"/>
                                            </p:txEl>
                                          </p:spTgt>
                                        </p:tgtEl>
                                        <p:attrNameLst>
                                          <p:attrName>ppt_x</p:attrName>
                                        </p:attrNameLst>
                                      </p:cBhvr>
                                      <p:tavLst>
                                        <p:tav tm="0">
                                          <p:val>
                                            <p:strVal val="#ppt_x"/>
                                          </p:val>
                                        </p:tav>
                                        <p:tav tm="100000">
                                          <p:val>
                                            <p:strVal val="#ppt_x"/>
                                          </p:val>
                                        </p:tav>
                                      </p:tavLst>
                                    </p:anim>
                                    <p:anim calcmode="lin" valueType="num">
                                      <p:cBhvr>
                                        <p:cTn id="37" dur="300" fill="hold"/>
                                        <p:tgtEl>
                                          <p:spTgt spid="4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1" build="p" bldLvl="5" animBg="1"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3" name="Group"/>
          <p:cNvGrpSpPr/>
          <p:nvPr/>
        </p:nvGrpSpPr>
        <p:grpSpPr>
          <a:xfrm>
            <a:off x="762000" y="2819400"/>
            <a:ext cx="7315200" cy="4006851"/>
            <a:chOff x="0" y="0"/>
            <a:chExt cx="7315200" cy="4006849"/>
          </a:xfrm>
        </p:grpSpPr>
        <p:pic>
          <p:nvPicPr>
            <p:cNvPr id="440" name="12_11" descr="12_11"/>
            <p:cNvPicPr>
              <a:picLocks noChangeAspect="1"/>
            </p:cNvPicPr>
            <p:nvPr/>
          </p:nvPicPr>
          <p:blipFill>
            <a:blip r:embed="rId2"/>
            <a:srcRect t="12500" b="15276"/>
            <a:stretch>
              <a:fillRect/>
            </a:stretch>
          </p:blipFill>
          <p:spPr>
            <a:xfrm>
              <a:off x="0" y="0"/>
              <a:ext cx="7315200" cy="3962401"/>
            </a:xfrm>
            <a:prstGeom prst="rect">
              <a:avLst/>
            </a:prstGeom>
            <a:ln w="12700" cap="flat">
              <a:noFill/>
              <a:miter lim="400000"/>
            </a:ln>
            <a:effectLst/>
          </p:spPr>
        </p:pic>
        <p:sp>
          <p:nvSpPr>
            <p:cNvPr id="441" name="Rectangle"/>
            <p:cNvSpPr/>
            <p:nvPr/>
          </p:nvSpPr>
          <p:spPr>
            <a:xfrm>
              <a:off x="1066800" y="3390900"/>
              <a:ext cx="457200" cy="609600"/>
            </a:xfrm>
            <a:prstGeom prst="rect">
              <a:avLst/>
            </a:prstGeom>
            <a:solidFill>
              <a:srgbClr val="FFFFFF"/>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DDDDDD"/>
                    </a:outerShdw>
                  </a:effectLst>
                  <a:latin typeface="Calibri"/>
                  <a:ea typeface="Calibri"/>
                  <a:cs typeface="Calibri"/>
                  <a:sym typeface="Calibri"/>
                </a:defRPr>
              </a:pPr>
              <a:endParaRPr/>
            </a:p>
          </p:txBody>
        </p:sp>
        <p:sp>
          <p:nvSpPr>
            <p:cNvPr id="442" name="Rectangle"/>
            <p:cNvSpPr/>
            <p:nvPr/>
          </p:nvSpPr>
          <p:spPr>
            <a:xfrm>
              <a:off x="3886200" y="3397250"/>
              <a:ext cx="457200" cy="609600"/>
            </a:xfrm>
            <a:prstGeom prst="rect">
              <a:avLst/>
            </a:prstGeom>
            <a:solidFill>
              <a:srgbClr val="FFFFFF"/>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DDDDDD"/>
                    </a:outerShdw>
                  </a:effectLst>
                  <a:latin typeface="Calibri"/>
                  <a:ea typeface="Calibri"/>
                  <a:cs typeface="Calibri"/>
                  <a:sym typeface="Calibri"/>
                </a:defRPr>
              </a:pPr>
              <a:endParaRPr/>
            </a:p>
          </p:txBody>
        </p:sp>
      </p:grpSp>
      <p:sp>
        <p:nvSpPr>
          <p:cNvPr id="444" name="Osmotic Pressure (π)"/>
          <p:cNvSpPr txBox="1"/>
          <p:nvPr/>
        </p:nvSpPr>
        <p:spPr>
          <a:xfrm>
            <a:off x="136524" y="71437"/>
            <a:ext cx="3353350"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defTabSz="685800">
              <a:defRPr sz="2800" b="1" i="1" u="sng">
                <a:latin typeface="Calibri"/>
                <a:ea typeface="Calibri"/>
                <a:cs typeface="Calibri"/>
                <a:sym typeface="Calibri"/>
              </a:defRPr>
            </a:pPr>
            <a:r>
              <a:rPr dirty="0">
                <a:solidFill>
                  <a:srgbClr val="FF0000"/>
                </a:solidFill>
              </a:rPr>
              <a:t>Osmotic Pressure (</a:t>
            </a:r>
            <a:r>
              <a:rPr b="0" i="0" dirty="0">
                <a:solidFill>
                  <a:srgbClr val="FF0000"/>
                </a:solidFill>
                <a:latin typeface="Symbol"/>
                <a:ea typeface="Symbol"/>
                <a:cs typeface="Symbol"/>
                <a:sym typeface="Symbol"/>
              </a:rPr>
              <a:t>p</a:t>
            </a:r>
            <a:r>
              <a:rPr dirty="0">
                <a:solidFill>
                  <a:srgbClr val="FF0000"/>
                </a:solidFill>
              </a:rPr>
              <a:t>)</a:t>
            </a:r>
            <a:r>
              <a:rPr lang="en-US" dirty="0">
                <a:solidFill>
                  <a:srgbClr val="FF0000"/>
                </a:solidFill>
              </a:rPr>
              <a:t>:</a:t>
            </a:r>
            <a:endParaRPr dirty="0">
              <a:solidFill>
                <a:srgbClr val="FF0000"/>
              </a:solidFill>
            </a:endParaRPr>
          </a:p>
        </p:txBody>
      </p:sp>
      <p:sp>
        <p:nvSpPr>
          <p:cNvPr id="445" name="Osmosis is the selective passage of solvent molecules through a porous membrane from a dilute solution to a more concentrated one."/>
          <p:cNvSpPr txBox="1"/>
          <p:nvPr/>
        </p:nvSpPr>
        <p:spPr>
          <a:xfrm>
            <a:off x="76200" y="685801"/>
            <a:ext cx="8931275" cy="8207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685800">
              <a:lnSpc>
                <a:spcPct val="120000"/>
              </a:lnSpc>
              <a:defRPr sz="2000" b="1" i="1">
                <a:latin typeface="Calibri"/>
                <a:ea typeface="Calibri"/>
                <a:cs typeface="Calibri"/>
                <a:sym typeface="Calibri"/>
              </a:defRPr>
            </a:pPr>
            <a:r>
              <a:rPr dirty="0">
                <a:solidFill>
                  <a:srgbClr val="0000FF"/>
                </a:solidFill>
              </a:rPr>
              <a:t>Osmosis</a:t>
            </a:r>
            <a:r>
              <a:rPr b="0" dirty="0"/>
              <a:t> is the selective passage of solvent molecules through a porous membrane from a dilute solution to a more concentrated one.</a:t>
            </a:r>
          </a:p>
        </p:txBody>
      </p:sp>
      <p:sp>
        <p:nvSpPr>
          <p:cNvPr id="446" name="A semipermeable membrane allows the passage of solvent molecules but blocks the passage of solute molecules."/>
          <p:cNvSpPr txBox="1"/>
          <p:nvPr/>
        </p:nvSpPr>
        <p:spPr>
          <a:xfrm>
            <a:off x="76200" y="1431925"/>
            <a:ext cx="8931275" cy="8771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685800">
              <a:lnSpc>
                <a:spcPct val="130000"/>
              </a:lnSpc>
              <a:defRPr sz="2000" i="1">
                <a:latin typeface="Calibri"/>
                <a:ea typeface="Calibri"/>
                <a:cs typeface="Calibri"/>
                <a:sym typeface="Calibri"/>
              </a:defRPr>
            </a:pPr>
            <a:r>
              <a:rPr dirty="0"/>
              <a:t>A </a:t>
            </a:r>
            <a:r>
              <a:rPr b="1" dirty="0"/>
              <a:t>semipermeable membrane</a:t>
            </a:r>
            <a:r>
              <a:rPr dirty="0"/>
              <a:t> allows the passage of solvent molecules but blocks the passage of solute molecules.</a:t>
            </a:r>
          </a:p>
        </p:txBody>
      </p:sp>
      <p:sp>
        <p:nvSpPr>
          <p:cNvPr id="447" name="Osmotic pressure (π) is the pressure required to stop osmosis."/>
          <p:cNvSpPr txBox="1"/>
          <p:nvPr/>
        </p:nvSpPr>
        <p:spPr>
          <a:xfrm>
            <a:off x="76200" y="2281200"/>
            <a:ext cx="8931275" cy="40392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685800">
              <a:defRPr sz="2000" b="1" i="1">
                <a:latin typeface="Calibri"/>
                <a:ea typeface="Calibri"/>
                <a:cs typeface="Calibri"/>
                <a:sym typeface="Calibri"/>
              </a:defRPr>
            </a:pPr>
            <a:r>
              <a:rPr dirty="0"/>
              <a:t>Osmotic pressure (</a:t>
            </a:r>
            <a:r>
              <a:rPr b="0" i="0" dirty="0">
                <a:latin typeface="Symbol"/>
                <a:ea typeface="Symbol"/>
                <a:cs typeface="Symbol"/>
                <a:sym typeface="Symbol"/>
              </a:rPr>
              <a:t>p</a:t>
            </a:r>
            <a:r>
              <a:rPr dirty="0"/>
              <a:t>)</a:t>
            </a:r>
            <a:r>
              <a:rPr b="0" dirty="0"/>
              <a:t> is the pressure required to stop osmosis.</a:t>
            </a:r>
          </a:p>
        </p:txBody>
      </p:sp>
      <p:sp>
        <p:nvSpPr>
          <p:cNvPr id="448" name="Line"/>
          <p:cNvSpPr/>
          <p:nvPr/>
        </p:nvSpPr>
        <p:spPr>
          <a:xfrm>
            <a:off x="1536700" y="5538787"/>
            <a:ext cx="914400" cy="1"/>
          </a:xfrm>
          <a:prstGeom prst="line">
            <a:avLst/>
          </a:prstGeom>
          <a:ln w="28575">
            <a:solidFill>
              <a:srgbClr val="FFFFFF"/>
            </a:solidFill>
            <a:tailEnd type="triangle"/>
          </a:ln>
        </p:spPr>
        <p:txBody>
          <a:bodyPr lIns="45718" tIns="45718" rIns="45718" bIns="45718"/>
          <a:lstStyle/>
          <a:p>
            <a:endParaRPr/>
          </a:p>
        </p:txBody>
      </p:sp>
      <p:sp>
        <p:nvSpPr>
          <p:cNvPr id="449" name="dilute"/>
          <p:cNvSpPr txBox="1"/>
          <p:nvPr/>
        </p:nvSpPr>
        <p:spPr>
          <a:xfrm>
            <a:off x="733705" y="5335588"/>
            <a:ext cx="696350" cy="3962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685800">
              <a:defRPr sz="2000">
                <a:solidFill>
                  <a:srgbClr val="FFFFFF"/>
                </a:solidFill>
                <a:latin typeface="Calibri"/>
                <a:ea typeface="Calibri"/>
                <a:cs typeface="Calibri"/>
                <a:sym typeface="Calibri"/>
              </a:defRPr>
            </a:lvl1pPr>
          </a:lstStyle>
          <a:p>
            <a:r>
              <a:t>dilute</a:t>
            </a:r>
          </a:p>
        </p:txBody>
      </p:sp>
      <p:sp>
        <p:nvSpPr>
          <p:cNvPr id="450" name="more…"/>
          <p:cNvSpPr txBox="1"/>
          <p:nvPr/>
        </p:nvSpPr>
        <p:spPr>
          <a:xfrm>
            <a:off x="2231225" y="5181601"/>
            <a:ext cx="1471622" cy="7010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685800">
              <a:defRPr sz="2000">
                <a:solidFill>
                  <a:srgbClr val="FFFFFF"/>
                </a:solidFill>
                <a:latin typeface="Calibri"/>
                <a:ea typeface="Calibri"/>
                <a:cs typeface="Calibri"/>
                <a:sym typeface="Calibri"/>
              </a:defRPr>
            </a:pPr>
            <a:r>
              <a:t>more</a:t>
            </a:r>
          </a:p>
          <a:p>
            <a:pPr algn="ctr" defTabSz="685800">
              <a:defRPr sz="2000">
                <a:solidFill>
                  <a:srgbClr val="FFFFFF"/>
                </a:solidFill>
                <a:latin typeface="Calibri"/>
                <a:ea typeface="Calibri"/>
                <a:cs typeface="Calibri"/>
                <a:sym typeface="Calibri"/>
              </a:defRPr>
            </a:pPr>
            <a:r>
              <a:t>concentrated</a:t>
            </a:r>
          </a:p>
        </p:txBody>
      </p:sp>
      <p:sp>
        <p:nvSpPr>
          <p:cNvPr id="451" name="Oval"/>
          <p:cNvSpPr/>
          <p:nvPr/>
        </p:nvSpPr>
        <p:spPr>
          <a:xfrm>
            <a:off x="4724400" y="3429000"/>
            <a:ext cx="1676400" cy="1371600"/>
          </a:xfrm>
          <a:prstGeom prst="ellipse">
            <a:avLst/>
          </a:prstGeom>
          <a:ln w="28575">
            <a:solidFill>
              <a:srgbClr val="FF3300"/>
            </a:solidFill>
          </a:ln>
        </p:spPr>
        <p:txBody>
          <a:bodyPr lIns="45718" tIns="45718" rIns="45718" bIns="45718" anchor="ctr"/>
          <a:lstStyle/>
          <a:p>
            <a:pPr defTabSz="685800">
              <a:lnSpc>
                <a:spcPct val="90000"/>
              </a:lnSpc>
              <a:spcBef>
                <a:spcPts val="300"/>
              </a:spcBef>
              <a:defRPr sz="1300">
                <a:effectLst>
                  <a:outerShdw blurRad="12700" dist="25400" dir="2700000" rotWithShape="0">
                    <a:srgbClr val="DDDDDD"/>
                  </a:outerShdw>
                </a:effectLst>
                <a:latin typeface="Calibri"/>
                <a:ea typeface="Calibri"/>
                <a:cs typeface="Calibri"/>
                <a:sym typeface="Calibri"/>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45"/>
                                        </p:tgtEl>
                                        <p:attrNameLst>
                                          <p:attrName>style.visibility</p:attrName>
                                        </p:attrNameLst>
                                      </p:cBhvr>
                                      <p:to>
                                        <p:strVal val="visible"/>
                                      </p:to>
                                    </p:set>
                                    <p:anim calcmode="lin" valueType="num">
                                      <p:cBhvr>
                                        <p:cTn id="7" dur="500" fill="hold"/>
                                        <p:tgtEl>
                                          <p:spTgt spid="445"/>
                                        </p:tgtEl>
                                        <p:attrNameLst>
                                          <p:attrName>ppt_x</p:attrName>
                                        </p:attrNameLst>
                                      </p:cBhvr>
                                      <p:tavLst>
                                        <p:tav tm="0">
                                          <p:val>
                                            <p:strVal val="0-#ppt_w/2"/>
                                          </p:val>
                                        </p:tav>
                                        <p:tav tm="100000">
                                          <p:val>
                                            <p:strVal val="#ppt_x"/>
                                          </p:val>
                                        </p:tav>
                                      </p:tavLst>
                                    </p:anim>
                                    <p:anim calcmode="lin" valueType="num">
                                      <p:cBhvr>
                                        <p:cTn id="8" dur="500" fill="hold"/>
                                        <p:tgtEl>
                                          <p:spTgt spid="4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4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448"/>
                                        </p:tgtEl>
                                        <p:attrNameLst>
                                          <p:attrName>style.visibility</p:attrName>
                                        </p:attrNameLst>
                                      </p:cBhvr>
                                      <p:to>
                                        <p:strVal val="visible"/>
                                      </p:to>
                                    </p:set>
                                    <p:anim calcmode="lin" valueType="num">
                                      <p:cBhvr>
                                        <p:cTn id="17" dur="500" fill="hold"/>
                                        <p:tgtEl>
                                          <p:spTgt spid="448"/>
                                        </p:tgtEl>
                                        <p:attrNameLst>
                                          <p:attrName>ppt_w</p:attrName>
                                        </p:attrNameLst>
                                      </p:cBhvr>
                                      <p:tavLst>
                                        <p:tav tm="0">
                                          <p:val>
                                            <p:fltVal val="0"/>
                                          </p:val>
                                        </p:tav>
                                        <p:tav tm="100000">
                                          <p:val>
                                            <p:strVal val="#ppt_w"/>
                                          </p:val>
                                        </p:tav>
                                      </p:tavLst>
                                    </p:anim>
                                    <p:anim calcmode="lin" valueType="num">
                                      <p:cBhvr>
                                        <p:cTn id="18" dur="500" fill="hold"/>
                                        <p:tgtEl>
                                          <p:spTgt spid="44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iterate>
                                    <p:tmAbs val="0"/>
                                  </p:iterate>
                                  <p:childTnLst>
                                    <p:set>
                                      <p:cBhvr>
                                        <p:cTn id="22" fill="hold"/>
                                        <p:tgtEl>
                                          <p:spTgt spid="4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5" nodeType="clickEffect">
                                  <p:stCondLst>
                                    <p:cond delay="0"/>
                                  </p:stCondLst>
                                  <p:iterate>
                                    <p:tmAbs val="0"/>
                                  </p:iterate>
                                  <p:childTnLst>
                                    <p:set>
                                      <p:cBhvr>
                                        <p:cTn id="26" fill="hold"/>
                                        <p:tgtEl>
                                          <p:spTgt spid="446"/>
                                        </p:tgtEl>
                                        <p:attrNameLst>
                                          <p:attrName>style.visibility</p:attrName>
                                        </p:attrNameLst>
                                      </p:cBhvr>
                                      <p:to>
                                        <p:strVal val="visible"/>
                                      </p:to>
                                    </p:set>
                                    <p:anim calcmode="lin" valueType="num">
                                      <p:cBhvr>
                                        <p:cTn id="27" dur="500" fill="hold"/>
                                        <p:tgtEl>
                                          <p:spTgt spid="446"/>
                                        </p:tgtEl>
                                        <p:attrNameLst>
                                          <p:attrName>ppt_x</p:attrName>
                                        </p:attrNameLst>
                                      </p:cBhvr>
                                      <p:tavLst>
                                        <p:tav tm="0">
                                          <p:val>
                                            <p:strVal val="0-#ppt_w/2"/>
                                          </p:val>
                                        </p:tav>
                                        <p:tav tm="100000">
                                          <p:val>
                                            <p:strVal val="#ppt_x"/>
                                          </p:val>
                                        </p:tav>
                                      </p:tavLst>
                                    </p:anim>
                                    <p:anim calcmode="lin" valueType="num">
                                      <p:cBhvr>
                                        <p:cTn id="28" dur="500" fill="hold"/>
                                        <p:tgtEl>
                                          <p:spTgt spid="44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6" nodeType="clickEffect">
                                  <p:stCondLst>
                                    <p:cond delay="0"/>
                                  </p:stCondLst>
                                  <p:iterate>
                                    <p:tmAbs val="0"/>
                                  </p:iterate>
                                  <p:childTnLst>
                                    <p:set>
                                      <p:cBhvr>
                                        <p:cTn id="32" fill="hold"/>
                                        <p:tgtEl>
                                          <p:spTgt spid="447"/>
                                        </p:tgtEl>
                                        <p:attrNameLst>
                                          <p:attrName>style.visibility</p:attrName>
                                        </p:attrNameLst>
                                      </p:cBhvr>
                                      <p:to>
                                        <p:strVal val="visible"/>
                                      </p:to>
                                    </p:set>
                                    <p:anim calcmode="lin" valueType="num">
                                      <p:cBhvr>
                                        <p:cTn id="33" dur="500" fill="hold"/>
                                        <p:tgtEl>
                                          <p:spTgt spid="447"/>
                                        </p:tgtEl>
                                        <p:attrNameLst>
                                          <p:attrName>ppt_x</p:attrName>
                                        </p:attrNameLst>
                                      </p:cBhvr>
                                      <p:tavLst>
                                        <p:tav tm="0">
                                          <p:val>
                                            <p:strVal val="0-#ppt_w/2"/>
                                          </p:val>
                                        </p:tav>
                                        <p:tav tm="100000">
                                          <p:val>
                                            <p:strVal val="#ppt_x"/>
                                          </p:val>
                                        </p:tav>
                                      </p:tavLst>
                                    </p:anim>
                                    <p:anim calcmode="lin" valueType="num">
                                      <p:cBhvr>
                                        <p:cTn id="34" dur="500" fill="hold"/>
                                        <p:tgtEl>
                                          <p:spTgt spid="44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7" nodeType="clickEffect">
                                  <p:stCondLst>
                                    <p:cond delay="0"/>
                                  </p:stCondLst>
                                  <p:iterate>
                                    <p:tmAbs val="0"/>
                                  </p:iterate>
                                  <p:childTnLst>
                                    <p:set>
                                      <p:cBhvr>
                                        <p:cTn id="38" fill="hold"/>
                                        <p:tgtEl>
                                          <p:spTgt spid="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1" animBg="1" advAuto="0"/>
      <p:bldP spid="446" grpId="5" animBg="1" advAuto="0"/>
      <p:bldP spid="447" grpId="6" animBg="1" advAuto="0"/>
      <p:bldP spid="448" grpId="3" animBg="1" advAuto="0"/>
      <p:bldP spid="449" grpId="2" animBg="1" advAuto="0"/>
      <p:bldP spid="450" grpId="4" animBg="1" advAuto="0"/>
      <p:bldP spid="451" grpId="7"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π V = n R T…"/>
          <p:cNvSpPr txBox="1">
            <a:spLocks noGrp="1"/>
          </p:cNvSpPr>
          <p:nvPr>
            <p:ph type="body" idx="4294967295"/>
          </p:nvPr>
        </p:nvSpPr>
        <p:spPr>
          <a:xfrm>
            <a:off x="457200" y="404811"/>
            <a:ext cx="8229600" cy="6264278"/>
          </a:xfrm>
          <a:prstGeom prst="rect">
            <a:avLst/>
          </a:prstGeom>
        </p:spPr>
        <p:txBody>
          <a:bodyPr>
            <a:normAutofit fontScale="92500" lnSpcReduction="10000"/>
          </a:bodyPr>
          <a:lstStyle/>
          <a:p>
            <a:pPr algn="just">
              <a:lnSpc>
                <a:spcPct val="120000"/>
              </a:lnSpc>
              <a:defRPr sz="2800" i="1"/>
            </a:pPr>
            <a:r>
              <a:rPr sz="2400" dirty="0"/>
              <a:t>π V = n R T</a:t>
            </a:r>
          </a:p>
          <a:p>
            <a:pPr algn="just">
              <a:lnSpc>
                <a:spcPct val="120000"/>
              </a:lnSpc>
              <a:buSzTx/>
              <a:buNone/>
              <a:defRPr sz="2800" i="1"/>
            </a:pPr>
            <a:r>
              <a:rPr sz="2400" dirty="0"/>
              <a:t>    π :is the osmotic pressure .</a:t>
            </a:r>
          </a:p>
          <a:p>
            <a:pPr algn="just">
              <a:lnSpc>
                <a:spcPct val="120000"/>
              </a:lnSpc>
              <a:buSzTx/>
              <a:buNone/>
              <a:defRPr sz="2800" i="1"/>
            </a:pPr>
            <a:r>
              <a:rPr sz="2400" dirty="0"/>
              <a:t>    V :is the volume of solution in liter .</a:t>
            </a:r>
          </a:p>
          <a:p>
            <a:pPr algn="just">
              <a:lnSpc>
                <a:spcPct val="120000"/>
              </a:lnSpc>
              <a:buSzTx/>
              <a:buNone/>
              <a:defRPr sz="2800" i="1"/>
            </a:pPr>
            <a:r>
              <a:rPr sz="2400" dirty="0"/>
              <a:t>    n : is the number of mole of solute .</a:t>
            </a:r>
          </a:p>
          <a:p>
            <a:pPr algn="just">
              <a:lnSpc>
                <a:spcPct val="120000"/>
              </a:lnSpc>
              <a:buSzTx/>
              <a:buNone/>
              <a:defRPr sz="2800" i="1"/>
            </a:pPr>
            <a:r>
              <a:rPr sz="2400" dirty="0"/>
              <a:t>   R : is the gas constant ( 0.082 L atm.mole deg)</a:t>
            </a:r>
          </a:p>
          <a:p>
            <a:pPr algn="just">
              <a:lnSpc>
                <a:spcPct val="120000"/>
              </a:lnSpc>
              <a:buSzTx/>
              <a:buNone/>
              <a:defRPr sz="2800" i="1"/>
            </a:pPr>
            <a:r>
              <a:rPr sz="2400" dirty="0"/>
              <a:t>   T : is the absolute temperature . </a:t>
            </a:r>
          </a:p>
          <a:p>
            <a:pPr algn="just">
              <a:lnSpc>
                <a:spcPct val="120000"/>
              </a:lnSpc>
              <a:buSzTx/>
              <a:buNone/>
              <a:defRPr sz="2800" i="1"/>
            </a:pPr>
            <a:r>
              <a:rPr sz="2400" dirty="0"/>
              <a:t>π =  </a:t>
            </a:r>
            <a:r>
              <a:rPr sz="2400" u="sng" dirty="0"/>
              <a:t>n  </a:t>
            </a:r>
            <a:r>
              <a:rPr sz="2400" dirty="0"/>
              <a:t>RT   = M R T ( Morse equation)</a:t>
            </a:r>
          </a:p>
          <a:p>
            <a:pPr algn="just">
              <a:lnSpc>
                <a:spcPct val="120000"/>
              </a:lnSpc>
              <a:buSzTx/>
              <a:buNone/>
              <a:defRPr sz="2800" i="1"/>
            </a:pPr>
            <a:r>
              <a:rPr sz="2400" dirty="0"/>
              <a:t>         V</a:t>
            </a:r>
          </a:p>
          <a:p>
            <a:pPr algn="just">
              <a:lnSpc>
                <a:spcPct val="120000"/>
              </a:lnSpc>
              <a:buSzTx/>
              <a:buNone/>
              <a:defRPr sz="2800" i="1"/>
            </a:pPr>
            <a:r>
              <a:rPr sz="2400" dirty="0"/>
              <a:t>π = </a:t>
            </a:r>
            <a:r>
              <a:rPr sz="2400" u="sng" dirty="0"/>
              <a:t>RT</a:t>
            </a:r>
            <a:r>
              <a:rPr sz="2400" dirty="0"/>
              <a:t> ln </a:t>
            </a:r>
            <a:r>
              <a:rPr sz="2400" u="sng" dirty="0"/>
              <a:t>P°</a:t>
            </a:r>
            <a:r>
              <a:rPr sz="2400" dirty="0"/>
              <a:t>  thermodynamic equation </a:t>
            </a:r>
          </a:p>
          <a:p>
            <a:pPr algn="just">
              <a:lnSpc>
                <a:spcPct val="120000"/>
              </a:lnSpc>
              <a:buSzTx/>
              <a:buNone/>
              <a:defRPr sz="2800" i="1"/>
            </a:pPr>
            <a:r>
              <a:rPr sz="2400" dirty="0"/>
              <a:t>       Vi       P</a:t>
            </a:r>
          </a:p>
          <a:p>
            <a:pPr algn="just">
              <a:lnSpc>
                <a:spcPct val="120000"/>
              </a:lnSpc>
              <a:buSzTx/>
              <a:buNone/>
              <a:defRPr sz="2800" i="1"/>
            </a:pPr>
            <a:r>
              <a:rPr sz="2400" dirty="0"/>
              <a:t>   Vi : is the volume of one mole of solvent .</a:t>
            </a:r>
          </a:p>
          <a:p>
            <a:pPr algn="just">
              <a:lnSpc>
                <a:spcPct val="120000"/>
              </a:lnSpc>
              <a:buSzTx/>
              <a:buNone/>
              <a:defRPr sz="2800" i="1"/>
            </a:pPr>
            <a:r>
              <a:rPr sz="2400" dirty="0"/>
              <a:t>  P° : is V.P. of solvent .</a:t>
            </a:r>
          </a:p>
          <a:p>
            <a:pPr algn="just">
              <a:lnSpc>
                <a:spcPct val="120000"/>
              </a:lnSpc>
              <a:buSzTx/>
              <a:buNone/>
              <a:defRPr sz="2800" i="1"/>
            </a:pPr>
            <a:r>
              <a:rPr sz="2400" dirty="0"/>
              <a:t>  P : is the V.P. of solution .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5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45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45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45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45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45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45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45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453">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453">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iterate>
                                    <p:tmAbs val="0"/>
                                  </p:iterate>
                                  <p:childTnLst>
                                    <p:set>
                                      <p:cBhvr>
                                        <p:cTn id="47" fill="hold"/>
                                        <p:tgtEl>
                                          <p:spTgt spid="453">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iterate>
                                    <p:tmAbs val="0"/>
                                  </p:iterate>
                                  <p:childTnLst>
                                    <p:set>
                                      <p:cBhvr>
                                        <p:cTn id="51" fill="hold"/>
                                        <p:tgtEl>
                                          <p:spTgt spid="453">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iterate>
                                    <p:tmAbs val="0"/>
                                  </p:iterate>
                                  <p:childTnLst>
                                    <p:set>
                                      <p:cBhvr>
                                        <p:cTn id="55" fill="hold"/>
                                        <p:tgtEl>
                                          <p:spTgt spid="45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1" build="p" bldLvl="5" animBg="1"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Examples…"/>
          <p:cNvSpPr txBox="1">
            <a:spLocks noGrp="1"/>
          </p:cNvSpPr>
          <p:nvPr>
            <p:ph type="body" idx="4294967295"/>
          </p:nvPr>
        </p:nvSpPr>
        <p:spPr>
          <a:xfrm>
            <a:off x="457200" y="333374"/>
            <a:ext cx="8229600" cy="6335715"/>
          </a:xfrm>
          <a:prstGeom prst="rect">
            <a:avLst/>
          </a:prstGeom>
        </p:spPr>
        <p:txBody>
          <a:bodyPr>
            <a:normAutofit/>
          </a:bodyPr>
          <a:lstStyle/>
          <a:p>
            <a:pPr>
              <a:lnSpc>
                <a:spcPct val="150000"/>
              </a:lnSpc>
              <a:defRPr i="1">
                <a:effectLst>
                  <a:outerShdw blurRad="12700" dist="25400" dir="2700000" rotWithShape="0">
                    <a:srgbClr val="DDDDDD"/>
                  </a:outerShdw>
                </a:effectLst>
              </a:defRPr>
            </a:pPr>
            <a:r>
              <a:rPr sz="2400" dirty="0">
                <a:solidFill>
                  <a:srgbClr val="FF0000"/>
                </a:solidFill>
              </a:rPr>
              <a:t>Examples</a:t>
            </a:r>
            <a:r>
              <a:rPr lang="en-US" sz="2400" dirty="0">
                <a:solidFill>
                  <a:srgbClr val="FF0000"/>
                </a:solidFill>
              </a:rPr>
              <a:t>:</a:t>
            </a:r>
            <a:endParaRPr sz="2400" dirty="0">
              <a:solidFill>
                <a:srgbClr val="FF0000"/>
              </a:solidFill>
            </a:endParaRPr>
          </a:p>
          <a:p>
            <a:pPr>
              <a:lnSpc>
                <a:spcPct val="150000"/>
              </a:lnSpc>
              <a:buSzTx/>
              <a:buNone/>
              <a:defRPr i="1"/>
            </a:pPr>
            <a:r>
              <a:rPr sz="2400" dirty="0"/>
              <a:t> </a:t>
            </a:r>
            <a:r>
              <a:rPr sz="2400" dirty="0">
                <a:effectLst>
                  <a:outerShdw blurRad="12700" dist="25400" dir="2700000" rotWithShape="0">
                    <a:srgbClr val="DDDDDD"/>
                  </a:outerShdw>
                </a:effectLst>
              </a:rPr>
              <a:t>1.</a:t>
            </a:r>
            <a:r>
              <a:rPr sz="2400" dirty="0"/>
              <a:t> </a:t>
            </a:r>
            <a:r>
              <a:rPr sz="2400" dirty="0">
                <a:effectLst>
                  <a:outerShdw blurRad="12700" dist="25400" dir="2700000" rotWithShape="0">
                    <a:srgbClr val="DDDDDD"/>
                  </a:outerShdw>
                </a:effectLst>
              </a:rPr>
              <a:t>Calculate the osmotic pressure of a </a:t>
            </a:r>
            <a:r>
              <a:rPr sz="2400" dirty="0"/>
              <a:t> solution prepared by adding 1 gram of  sucrose in 100 ml of water at 25 C°M.WT of sucrose is 342 g/mol.</a:t>
            </a:r>
            <a:endParaRPr lang="en-US" sz="2400" dirty="0"/>
          </a:p>
          <a:p>
            <a:pPr>
              <a:lnSpc>
                <a:spcPct val="150000"/>
              </a:lnSpc>
              <a:buSzTx/>
              <a:buNone/>
              <a:defRPr i="1"/>
            </a:pPr>
            <a:endParaRPr sz="2400" dirty="0"/>
          </a:p>
          <a:p>
            <a:pPr>
              <a:lnSpc>
                <a:spcPct val="150000"/>
              </a:lnSpc>
              <a:buSzTx/>
              <a:buNone/>
              <a:defRPr i="1">
                <a:effectLst>
                  <a:outerShdw blurRad="12700" dist="25400" dir="2700000" rotWithShape="0">
                    <a:srgbClr val="DDDDDD"/>
                  </a:outerShdw>
                </a:effectLst>
              </a:defRPr>
            </a:pPr>
            <a:r>
              <a:rPr sz="2400" dirty="0"/>
              <a:t>2.</a:t>
            </a:r>
            <a:r>
              <a:rPr lang="en-US" sz="2400" dirty="0"/>
              <a:t> </a:t>
            </a:r>
            <a:r>
              <a:rPr sz="2400" dirty="0"/>
              <a:t>Calculate the osmotic pressure for 1 M aqueous solution of sucrose using morse and thermodynamic equation, the V.P. of the solution is 31.207 mmHg and the V.P. of water is 31.824 mmHg at 30 C° the molar volume of water at this temperature is 0.0181 L / mole.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455">
                                            <p:bg/>
                                          </p:spTgt>
                                        </p:tgtEl>
                                        <p:attrNameLst>
                                          <p:attrName>style.visibility</p:attrName>
                                        </p:attrNameLst>
                                      </p:cBhvr>
                                      <p:to>
                                        <p:strVal val="visible"/>
                                      </p:to>
                                    </p:set>
                                    <p:anim calcmode="lin" valueType="num">
                                      <p:cBhvr>
                                        <p:cTn id="7" dur="0" fill="hold"/>
                                        <p:tgtEl>
                                          <p:spTgt spid="455">
                                            <p:bg/>
                                          </p:spTgt>
                                        </p:tgtEl>
                                        <p:attrNameLst>
                                          <p:attrName>ppt_w</p:attrName>
                                        </p:attrNameLst>
                                      </p:cBhvr>
                                      <p:tavLst>
                                        <p:tav tm="0" fmla="#ppt_w*sin(2.5*pi*$)">
                                          <p:val>
                                            <p:fltVal val="0"/>
                                          </p:val>
                                        </p:tav>
                                        <p:tav tm="100000">
                                          <p:val>
                                            <p:fltVal val="1"/>
                                          </p:val>
                                        </p:tav>
                                      </p:tavLst>
                                    </p:anim>
                                    <p:anim calcmode="lin" valueType="num">
                                      <p:cBhvr>
                                        <p:cTn id="8" dur="0" fill="hold"/>
                                        <p:tgtEl>
                                          <p:spTgt spid="455">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455">
                                            <p:txEl>
                                              <p:pRg st="0" end="0"/>
                                            </p:txEl>
                                          </p:spTgt>
                                        </p:tgtEl>
                                        <p:attrNameLst>
                                          <p:attrName>style.visibility</p:attrName>
                                        </p:attrNameLst>
                                      </p:cBhvr>
                                      <p:to>
                                        <p:strVal val="visible"/>
                                      </p:to>
                                    </p:set>
                                    <p:animEffect transition="in" filter="fade">
                                      <p:cBhvr>
                                        <p:cTn id="11" dur="0" fill="hold"/>
                                        <p:tgtEl>
                                          <p:spTgt spid="455">
                                            <p:txEl>
                                              <p:pRg st="0" end="0"/>
                                            </p:txEl>
                                          </p:spTgt>
                                        </p:tgtEl>
                                      </p:cBhvr>
                                    </p:animEffect>
                                    <p:anim calcmode="lin" valueType="num">
                                      <p:cBhvr>
                                        <p:cTn id="12" dur="0" fill="hold"/>
                                        <p:tgtEl>
                                          <p:spTgt spid="455">
                                            <p:txEl>
                                              <p:pRg st="0" end="0"/>
                                            </p:txEl>
                                          </p:spTgt>
                                        </p:tgtEl>
                                        <p:attrNameLst>
                                          <p:attrName>ppt_w</p:attrName>
                                        </p:attrNameLst>
                                      </p:cBhvr>
                                      <p:tavLst>
                                        <p:tav tm="0" fmla="#ppt_w*sin(2.5*pi*$)">
                                          <p:val>
                                            <p:fltVal val="0"/>
                                          </p:val>
                                        </p:tav>
                                        <p:tav tm="100000">
                                          <p:val>
                                            <p:fltVal val="1"/>
                                          </p:val>
                                        </p:tav>
                                      </p:tavLst>
                                    </p:anim>
                                    <p:anim calcmode="lin" valueType="num">
                                      <p:cBhvr>
                                        <p:cTn id="13" dur="0" fill="hold"/>
                                        <p:tgtEl>
                                          <p:spTgt spid="455">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0"/>
                            </p:stCondLst>
                            <p:childTnLst>
                              <p:par>
                                <p:cTn id="15" presetID="19" presetClass="entr" presetSubtype="10" fill="hold" grpId="1" nodeType="afterEffect">
                                  <p:stCondLst>
                                    <p:cond delay="0"/>
                                  </p:stCondLst>
                                  <p:iterate>
                                    <p:tmAbs val="0"/>
                                  </p:iterate>
                                  <p:childTnLst>
                                    <p:set>
                                      <p:cBhvr>
                                        <p:cTn id="16" fill="hold"/>
                                        <p:tgtEl>
                                          <p:spTgt spid="455">
                                            <p:txEl>
                                              <p:pRg st="1" end="1"/>
                                            </p:txEl>
                                          </p:spTgt>
                                        </p:tgtEl>
                                        <p:attrNameLst>
                                          <p:attrName>style.visibility</p:attrName>
                                        </p:attrNameLst>
                                      </p:cBhvr>
                                      <p:to>
                                        <p:strVal val="visible"/>
                                      </p:to>
                                    </p:set>
                                    <p:animEffect transition="in" filter="fade">
                                      <p:cBhvr>
                                        <p:cTn id="17" dur="0" fill="hold"/>
                                        <p:tgtEl>
                                          <p:spTgt spid="455">
                                            <p:txEl>
                                              <p:pRg st="1" end="1"/>
                                            </p:txEl>
                                          </p:spTgt>
                                        </p:tgtEl>
                                      </p:cBhvr>
                                    </p:animEffect>
                                    <p:anim calcmode="lin" valueType="num">
                                      <p:cBhvr>
                                        <p:cTn id="18" dur="0" fill="hold"/>
                                        <p:tgtEl>
                                          <p:spTgt spid="455">
                                            <p:txEl>
                                              <p:pRg st="1" end="1"/>
                                            </p:txEl>
                                          </p:spTgt>
                                        </p:tgtEl>
                                        <p:attrNameLst>
                                          <p:attrName>ppt_w</p:attrName>
                                        </p:attrNameLst>
                                      </p:cBhvr>
                                      <p:tavLst>
                                        <p:tav tm="0" fmla="#ppt_w*sin(2.5*pi*$)">
                                          <p:val>
                                            <p:fltVal val="0"/>
                                          </p:val>
                                        </p:tav>
                                        <p:tav tm="100000">
                                          <p:val>
                                            <p:fltVal val="1"/>
                                          </p:val>
                                        </p:tav>
                                      </p:tavLst>
                                    </p:anim>
                                    <p:anim calcmode="lin" valueType="num">
                                      <p:cBhvr>
                                        <p:cTn id="19" dur="0" fill="hold"/>
                                        <p:tgtEl>
                                          <p:spTgt spid="455">
                                            <p:txEl>
                                              <p:pRg st="1" end="1"/>
                                            </p:txEl>
                                          </p:spTgt>
                                        </p:tgtEl>
                                        <p:attrNameLst>
                                          <p:attrName>ppt_h</p:attrName>
                                        </p:attrNameLst>
                                      </p:cBhvr>
                                      <p:tavLst>
                                        <p:tav tm="0">
                                          <p:val>
                                            <p:strVal val="#ppt_h"/>
                                          </p:val>
                                        </p:tav>
                                        <p:tav tm="100000">
                                          <p:val>
                                            <p:strVal val="#ppt_h"/>
                                          </p:val>
                                        </p:tav>
                                      </p:tavLst>
                                    </p:anim>
                                  </p:childTnLst>
                                </p:cTn>
                              </p:par>
                            </p:childTnLst>
                          </p:cTn>
                        </p:par>
                        <p:par>
                          <p:cTn id="20" fill="hold">
                            <p:stCondLst>
                              <p:cond delay="0"/>
                            </p:stCondLst>
                            <p:childTnLst>
                              <p:par>
                                <p:cTn id="21" presetID="19" presetClass="entr" presetSubtype="10" fill="hold" grpId="1" nodeType="afterEffect">
                                  <p:stCondLst>
                                    <p:cond delay="0"/>
                                  </p:stCondLst>
                                  <p:iterate>
                                    <p:tmAbs val="0"/>
                                  </p:iterate>
                                  <p:childTnLst>
                                    <p:set>
                                      <p:cBhvr>
                                        <p:cTn id="22" fill="hold"/>
                                        <p:tgtEl>
                                          <p:spTgt spid="455">
                                            <p:txEl>
                                              <p:pRg st="3" end="3"/>
                                            </p:txEl>
                                          </p:spTgt>
                                        </p:tgtEl>
                                        <p:attrNameLst>
                                          <p:attrName>style.visibility</p:attrName>
                                        </p:attrNameLst>
                                      </p:cBhvr>
                                      <p:to>
                                        <p:strVal val="visible"/>
                                      </p:to>
                                    </p:set>
                                    <p:animEffect transition="in" filter="fade">
                                      <p:cBhvr>
                                        <p:cTn id="23" dur="0" fill="hold"/>
                                        <p:tgtEl>
                                          <p:spTgt spid="455">
                                            <p:txEl>
                                              <p:pRg st="3" end="3"/>
                                            </p:txEl>
                                          </p:spTgt>
                                        </p:tgtEl>
                                      </p:cBhvr>
                                    </p:animEffect>
                                    <p:anim calcmode="lin" valueType="num">
                                      <p:cBhvr>
                                        <p:cTn id="24" dur="0" fill="hold"/>
                                        <p:tgtEl>
                                          <p:spTgt spid="455">
                                            <p:txEl>
                                              <p:pRg st="3" end="3"/>
                                            </p:txEl>
                                          </p:spTgt>
                                        </p:tgtEl>
                                        <p:attrNameLst>
                                          <p:attrName>ppt_w</p:attrName>
                                        </p:attrNameLst>
                                      </p:cBhvr>
                                      <p:tavLst>
                                        <p:tav tm="0" fmla="#ppt_w*sin(2.5*pi*$)">
                                          <p:val>
                                            <p:fltVal val="0"/>
                                          </p:val>
                                        </p:tav>
                                        <p:tav tm="100000">
                                          <p:val>
                                            <p:fltVal val="1"/>
                                          </p:val>
                                        </p:tav>
                                      </p:tavLst>
                                    </p:anim>
                                    <p:anim calcmode="lin" valueType="num">
                                      <p:cBhvr>
                                        <p:cTn id="25" dur="0" fill="hold"/>
                                        <p:tgtEl>
                                          <p:spTgt spid="45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1" build="p" bldLvl="5" animBg="1"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Molecular weight determination…"/>
          <p:cNvSpPr txBox="1">
            <a:spLocks noGrp="1"/>
          </p:cNvSpPr>
          <p:nvPr>
            <p:ph type="body" idx="4294967295"/>
          </p:nvPr>
        </p:nvSpPr>
        <p:spPr>
          <a:xfrm>
            <a:off x="457200" y="260349"/>
            <a:ext cx="8229600" cy="6408740"/>
          </a:xfrm>
          <a:prstGeom prst="rect">
            <a:avLst/>
          </a:prstGeom>
        </p:spPr>
        <p:txBody>
          <a:bodyPr>
            <a:normAutofit fontScale="92500" lnSpcReduction="20000"/>
          </a:bodyPr>
          <a:lstStyle/>
          <a:p>
            <a:pPr marL="0" indent="0" algn="ctr">
              <a:lnSpc>
                <a:spcPct val="80000"/>
              </a:lnSpc>
              <a:buNone/>
              <a:defRPr sz="2800" i="1">
                <a:effectLst>
                  <a:outerShdw blurRad="12700" dist="25400" dir="2700000" rotWithShape="0">
                    <a:srgbClr val="DDDDDD"/>
                  </a:outerShdw>
                </a:effectLst>
              </a:defRPr>
            </a:pPr>
            <a:r>
              <a:rPr dirty="0">
                <a:solidFill>
                  <a:srgbClr val="FF0000"/>
                </a:solidFill>
              </a:rPr>
              <a:t>Molecular weight determination</a:t>
            </a:r>
            <a:endParaRPr lang="en-US" dirty="0">
              <a:solidFill>
                <a:srgbClr val="FF0000"/>
              </a:solidFill>
            </a:endParaRPr>
          </a:p>
          <a:p>
            <a:pPr marL="0" indent="0" algn="ctr">
              <a:lnSpc>
                <a:spcPct val="80000"/>
              </a:lnSpc>
              <a:buNone/>
              <a:defRPr sz="2800" i="1">
                <a:effectLst>
                  <a:outerShdw blurRad="12700" dist="25400" dir="2700000" rotWithShape="0">
                    <a:srgbClr val="DDDDDD"/>
                  </a:outerShdw>
                </a:effectLst>
              </a:defRPr>
            </a:pPr>
            <a:endParaRPr dirty="0">
              <a:solidFill>
                <a:srgbClr val="FF0000"/>
              </a:solidFill>
            </a:endParaRPr>
          </a:p>
          <a:p>
            <a:pPr>
              <a:lnSpc>
                <a:spcPct val="130000"/>
              </a:lnSpc>
              <a:defRPr sz="2800" i="1">
                <a:effectLst>
                  <a:outerShdw blurRad="12700" dist="25400" dir="2700000" rotWithShape="0">
                    <a:srgbClr val="DDDDDD"/>
                  </a:outerShdw>
                </a:effectLst>
              </a:defRPr>
            </a:pPr>
            <a:r>
              <a:rPr sz="2400" dirty="0"/>
              <a:t>Colligative properties can be used for the measurement of M.WT. of the non electrolyte presents as solute</a:t>
            </a:r>
          </a:p>
          <a:p>
            <a:pPr marL="457200" indent="-457200">
              <a:lnSpc>
                <a:spcPct val="130000"/>
              </a:lnSpc>
              <a:buSzTx/>
              <a:buFont typeface="+mj-lt"/>
              <a:buAutoNum type="arabicPeriod"/>
              <a:defRPr sz="2800" i="1">
                <a:effectLst>
                  <a:outerShdw blurRad="12700" dist="25400" dir="2700000" rotWithShape="0">
                    <a:srgbClr val="DDDDDD"/>
                  </a:outerShdw>
                </a:effectLst>
              </a:defRPr>
            </a:pPr>
            <a:r>
              <a:rPr sz="2400" dirty="0">
                <a:solidFill>
                  <a:srgbClr val="0000FF"/>
                </a:solidFill>
              </a:rPr>
              <a:t>  By VP lowering</a:t>
            </a:r>
            <a:r>
              <a:rPr lang="en-US" sz="2400" dirty="0">
                <a:solidFill>
                  <a:srgbClr val="0000FF"/>
                </a:solidFill>
              </a:rPr>
              <a:t>:</a:t>
            </a:r>
            <a:endParaRPr sz="2400" dirty="0">
              <a:solidFill>
                <a:srgbClr val="0000FF"/>
              </a:solidFill>
            </a:endParaRPr>
          </a:p>
          <a:p>
            <a:pPr>
              <a:lnSpc>
                <a:spcPct val="130000"/>
              </a:lnSpc>
              <a:buSzTx/>
              <a:buNone/>
              <a:defRPr sz="2800" i="1">
                <a:effectLst>
                  <a:outerShdw blurRad="12700" dist="25400" dir="2700000" rotWithShape="0">
                    <a:srgbClr val="DDDDDD"/>
                  </a:outerShdw>
                </a:effectLst>
              </a:defRPr>
            </a:pPr>
            <a:r>
              <a:rPr sz="2400" dirty="0"/>
              <a:t>         </a:t>
            </a:r>
            <a:r>
              <a:rPr sz="2400" u="sng" dirty="0"/>
              <a:t>ΔP</a:t>
            </a:r>
            <a:r>
              <a:rPr sz="2400" dirty="0"/>
              <a:t> =   </a:t>
            </a:r>
            <a:r>
              <a:rPr sz="2400" u="sng" dirty="0"/>
              <a:t>W2 M1</a:t>
            </a:r>
          </a:p>
          <a:p>
            <a:pPr>
              <a:lnSpc>
                <a:spcPct val="130000"/>
              </a:lnSpc>
              <a:buSzTx/>
              <a:buNone/>
              <a:defRPr sz="2800" i="1">
                <a:effectLst>
                  <a:outerShdw blurRad="12700" dist="25400" dir="2700000" rotWithShape="0">
                    <a:srgbClr val="DDDDDD"/>
                  </a:outerShdw>
                </a:effectLst>
              </a:defRPr>
            </a:pPr>
            <a:r>
              <a:rPr sz="2400" dirty="0"/>
              <a:t>         P°      W1 M2</a:t>
            </a:r>
          </a:p>
          <a:p>
            <a:pPr>
              <a:lnSpc>
                <a:spcPct val="130000"/>
              </a:lnSpc>
              <a:buSzTx/>
              <a:buNone/>
              <a:defRPr sz="2800" i="1">
                <a:effectLst>
                  <a:outerShdw blurRad="12700" dist="25400" dir="2700000" rotWithShape="0">
                    <a:srgbClr val="DDDDDD"/>
                  </a:outerShdw>
                </a:effectLst>
              </a:defRPr>
            </a:pPr>
            <a:r>
              <a:rPr sz="2400" dirty="0"/>
              <a:t>        M2 = </a:t>
            </a:r>
            <a:r>
              <a:rPr sz="2400" u="sng" dirty="0"/>
              <a:t>W2 M1 P°</a:t>
            </a:r>
          </a:p>
          <a:p>
            <a:pPr>
              <a:lnSpc>
                <a:spcPct val="130000"/>
              </a:lnSpc>
              <a:buSzTx/>
              <a:buNone/>
              <a:defRPr sz="2800" i="1">
                <a:effectLst>
                  <a:outerShdw blurRad="12700" dist="25400" dir="2700000" rotWithShape="0">
                    <a:srgbClr val="DDDDDD"/>
                  </a:outerShdw>
                </a:effectLst>
              </a:defRPr>
            </a:pPr>
            <a:r>
              <a:rPr sz="2400" dirty="0"/>
              <a:t>                  W1 ΔP</a:t>
            </a:r>
            <a:endParaRPr lang="en-US" sz="2400" dirty="0"/>
          </a:p>
          <a:p>
            <a:pPr marL="0" indent="0">
              <a:lnSpc>
                <a:spcPct val="130000"/>
              </a:lnSpc>
              <a:buSzTx/>
              <a:buNone/>
              <a:defRPr sz="2800" i="1">
                <a:effectLst>
                  <a:outerShdw blurRad="12700" dist="25400" dir="2700000" rotWithShape="0">
                    <a:srgbClr val="DDDDDD"/>
                  </a:outerShdw>
                </a:effectLst>
              </a:defRPr>
            </a:pPr>
            <a:r>
              <a:rPr lang="en-US" sz="2400" dirty="0">
                <a:solidFill>
                  <a:srgbClr val="0000FF"/>
                </a:solidFill>
              </a:rPr>
              <a:t>2. </a:t>
            </a:r>
            <a:r>
              <a:rPr sz="2400" dirty="0">
                <a:solidFill>
                  <a:srgbClr val="0000FF"/>
                </a:solidFill>
              </a:rPr>
              <a:t>  </a:t>
            </a:r>
            <a:r>
              <a:rPr lang="en-US" sz="2400" dirty="0">
                <a:solidFill>
                  <a:srgbClr val="0000FF"/>
                </a:solidFill>
              </a:rPr>
              <a:t>B</a:t>
            </a:r>
            <a:r>
              <a:rPr sz="2400" dirty="0">
                <a:solidFill>
                  <a:srgbClr val="0000FF"/>
                </a:solidFill>
              </a:rPr>
              <a:t>y boiling point elevation</a:t>
            </a:r>
            <a:r>
              <a:rPr lang="en-US" sz="2400" dirty="0">
                <a:solidFill>
                  <a:srgbClr val="0000FF"/>
                </a:solidFill>
              </a:rPr>
              <a:t>:</a:t>
            </a:r>
            <a:r>
              <a:rPr sz="2400" dirty="0">
                <a:solidFill>
                  <a:srgbClr val="0000FF"/>
                </a:solidFill>
              </a:rPr>
              <a:t> </a:t>
            </a:r>
          </a:p>
          <a:p>
            <a:pPr>
              <a:lnSpc>
                <a:spcPct val="130000"/>
              </a:lnSpc>
              <a:buSzTx/>
              <a:buNone/>
              <a:defRPr sz="2800" i="1">
                <a:effectLst>
                  <a:outerShdw blurRad="12700" dist="25400" dir="2700000" rotWithShape="0">
                    <a:srgbClr val="DDDDDD"/>
                  </a:outerShdw>
                </a:effectLst>
              </a:defRPr>
            </a:pPr>
            <a:r>
              <a:rPr sz="2400" dirty="0"/>
              <a:t>        ΔTb = Kb </a:t>
            </a:r>
            <a:r>
              <a:rPr sz="2400" u="sng" dirty="0"/>
              <a:t>1000 W2</a:t>
            </a:r>
            <a:r>
              <a:rPr sz="2400" dirty="0"/>
              <a:t> </a:t>
            </a:r>
          </a:p>
          <a:p>
            <a:pPr>
              <a:lnSpc>
                <a:spcPct val="130000"/>
              </a:lnSpc>
              <a:buSzTx/>
              <a:buNone/>
              <a:defRPr sz="2800" i="1">
                <a:effectLst>
                  <a:outerShdw blurRad="12700" dist="25400" dir="2700000" rotWithShape="0">
                    <a:srgbClr val="DDDDDD"/>
                  </a:outerShdw>
                </a:effectLst>
              </a:defRPr>
            </a:pPr>
            <a:r>
              <a:rPr sz="2400" dirty="0"/>
              <a:t>                         W1 M2</a:t>
            </a:r>
          </a:p>
          <a:p>
            <a:pPr>
              <a:lnSpc>
                <a:spcPct val="130000"/>
              </a:lnSpc>
              <a:buSzTx/>
              <a:buNone/>
              <a:defRPr sz="2800" i="1">
                <a:effectLst>
                  <a:outerShdw blurRad="12700" dist="25400" dir="2700000" rotWithShape="0">
                    <a:srgbClr val="DDDDDD"/>
                  </a:outerShdw>
                </a:effectLst>
              </a:defRPr>
            </a:pPr>
            <a:r>
              <a:rPr sz="2400" dirty="0"/>
              <a:t>      M2 = Kb </a:t>
            </a:r>
            <a:r>
              <a:rPr sz="2400" u="sng" dirty="0"/>
              <a:t>1000 W2</a:t>
            </a:r>
          </a:p>
          <a:p>
            <a:pPr>
              <a:lnSpc>
                <a:spcPct val="130000"/>
              </a:lnSpc>
              <a:buSzTx/>
              <a:buNone/>
              <a:defRPr sz="2800" i="1">
                <a:effectLst>
                  <a:outerShdw blurRad="12700" dist="25400" dir="2700000" rotWithShape="0">
                    <a:srgbClr val="DDDDDD"/>
                  </a:outerShdw>
                </a:effectLst>
              </a:defRPr>
            </a:pPr>
            <a:r>
              <a:rPr sz="2400" dirty="0"/>
              <a:t>                     W1 ΔTb</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457">
                                            <p:bg/>
                                          </p:spTgt>
                                        </p:tgtEl>
                                        <p:attrNameLst>
                                          <p:attrName>style.visibility</p:attrName>
                                        </p:attrNameLst>
                                      </p:cBhvr>
                                      <p:to>
                                        <p:strVal val="visible"/>
                                      </p:to>
                                    </p:set>
                                    <p:animEffect transition="in" filter="blinds(horizontal)">
                                      <p:cBhvr>
                                        <p:cTn id="7" dur="0"/>
                                        <p:tgtEl>
                                          <p:spTgt spid="457">
                                            <p:bg/>
                                          </p:spTgt>
                                        </p:tgtEl>
                                      </p:cBhvr>
                                    </p:animEffect>
                                  </p:childTnLst>
                                </p:cTn>
                              </p:par>
                              <p:par>
                                <p:cTn id="8" presetID="3" presetClass="entr" presetSubtype="10" fill="hold" grpId="1" nodeType="withEffect">
                                  <p:stCondLst>
                                    <p:cond delay="0"/>
                                  </p:stCondLst>
                                  <p:iterate>
                                    <p:tmAbs val="0"/>
                                  </p:iterate>
                                  <p:childTnLst>
                                    <p:set>
                                      <p:cBhvr>
                                        <p:cTn id="9" fill="hold"/>
                                        <p:tgtEl>
                                          <p:spTgt spid="457">
                                            <p:txEl>
                                              <p:pRg st="0" end="0"/>
                                            </p:txEl>
                                          </p:spTgt>
                                        </p:tgtEl>
                                        <p:attrNameLst>
                                          <p:attrName>style.visibility</p:attrName>
                                        </p:attrNameLst>
                                      </p:cBhvr>
                                      <p:to>
                                        <p:strVal val="visible"/>
                                      </p:to>
                                    </p:set>
                                    <p:animEffect transition="in" filter="blinds(horizontal)">
                                      <p:cBhvr>
                                        <p:cTn id="10" dur="0"/>
                                        <p:tgtEl>
                                          <p:spTgt spid="457">
                                            <p:txEl>
                                              <p:pRg st="0" end="0"/>
                                            </p:txEl>
                                          </p:spTgt>
                                        </p:tgtEl>
                                      </p:cBhvr>
                                    </p:animEffect>
                                  </p:childTnLst>
                                </p:cTn>
                              </p:par>
                            </p:childTnLst>
                          </p:cTn>
                        </p:par>
                        <p:par>
                          <p:cTn id="11" fill="hold">
                            <p:stCondLst>
                              <p:cond delay="0"/>
                            </p:stCondLst>
                            <p:childTnLst>
                              <p:par>
                                <p:cTn id="12" presetID="3" presetClass="entr" presetSubtype="10" fill="hold" grpId="1" nodeType="afterEffect">
                                  <p:stCondLst>
                                    <p:cond delay="0"/>
                                  </p:stCondLst>
                                  <p:iterate>
                                    <p:tmAbs val="0"/>
                                  </p:iterate>
                                  <p:childTnLst>
                                    <p:set>
                                      <p:cBhvr>
                                        <p:cTn id="13" fill="hold"/>
                                        <p:tgtEl>
                                          <p:spTgt spid="457">
                                            <p:txEl>
                                              <p:pRg st="2" end="2"/>
                                            </p:txEl>
                                          </p:spTgt>
                                        </p:tgtEl>
                                        <p:attrNameLst>
                                          <p:attrName>style.visibility</p:attrName>
                                        </p:attrNameLst>
                                      </p:cBhvr>
                                      <p:to>
                                        <p:strVal val="visible"/>
                                      </p:to>
                                    </p:set>
                                    <p:animEffect transition="in" filter="blinds(horizontal)">
                                      <p:cBhvr>
                                        <p:cTn id="14" dur="0"/>
                                        <p:tgtEl>
                                          <p:spTgt spid="457">
                                            <p:txEl>
                                              <p:pRg st="2" end="2"/>
                                            </p:txEl>
                                          </p:spTgt>
                                        </p:tgtEl>
                                      </p:cBhvr>
                                    </p:animEffect>
                                  </p:childTnLst>
                                </p:cTn>
                              </p:par>
                            </p:childTnLst>
                          </p:cTn>
                        </p:par>
                        <p:par>
                          <p:cTn id="15" fill="hold">
                            <p:stCondLst>
                              <p:cond delay="0"/>
                            </p:stCondLst>
                            <p:childTnLst>
                              <p:par>
                                <p:cTn id="16" presetID="3" presetClass="entr" presetSubtype="10" fill="hold" grpId="1" nodeType="afterEffect">
                                  <p:stCondLst>
                                    <p:cond delay="0"/>
                                  </p:stCondLst>
                                  <p:iterate>
                                    <p:tmAbs val="0"/>
                                  </p:iterate>
                                  <p:childTnLst>
                                    <p:set>
                                      <p:cBhvr>
                                        <p:cTn id="17" fill="hold"/>
                                        <p:tgtEl>
                                          <p:spTgt spid="457">
                                            <p:txEl>
                                              <p:pRg st="3" end="3"/>
                                            </p:txEl>
                                          </p:spTgt>
                                        </p:tgtEl>
                                        <p:attrNameLst>
                                          <p:attrName>style.visibility</p:attrName>
                                        </p:attrNameLst>
                                      </p:cBhvr>
                                      <p:to>
                                        <p:strVal val="visible"/>
                                      </p:to>
                                    </p:set>
                                    <p:animEffect transition="in" filter="blinds(horizontal)">
                                      <p:cBhvr>
                                        <p:cTn id="18" dur="0"/>
                                        <p:tgtEl>
                                          <p:spTgt spid="457">
                                            <p:txEl>
                                              <p:pRg st="3" end="3"/>
                                            </p:txEl>
                                          </p:spTgt>
                                        </p:tgtEl>
                                      </p:cBhvr>
                                    </p:animEffect>
                                  </p:childTnLst>
                                </p:cTn>
                              </p:par>
                            </p:childTnLst>
                          </p:cTn>
                        </p:par>
                        <p:par>
                          <p:cTn id="19" fill="hold">
                            <p:stCondLst>
                              <p:cond delay="0"/>
                            </p:stCondLst>
                            <p:childTnLst>
                              <p:par>
                                <p:cTn id="20" presetID="3" presetClass="entr" presetSubtype="10" fill="hold" grpId="1" nodeType="afterEffect">
                                  <p:stCondLst>
                                    <p:cond delay="0"/>
                                  </p:stCondLst>
                                  <p:iterate>
                                    <p:tmAbs val="0"/>
                                  </p:iterate>
                                  <p:childTnLst>
                                    <p:set>
                                      <p:cBhvr>
                                        <p:cTn id="21" fill="hold"/>
                                        <p:tgtEl>
                                          <p:spTgt spid="457">
                                            <p:txEl>
                                              <p:pRg st="4" end="4"/>
                                            </p:txEl>
                                          </p:spTgt>
                                        </p:tgtEl>
                                        <p:attrNameLst>
                                          <p:attrName>style.visibility</p:attrName>
                                        </p:attrNameLst>
                                      </p:cBhvr>
                                      <p:to>
                                        <p:strVal val="visible"/>
                                      </p:to>
                                    </p:set>
                                    <p:animEffect transition="in" filter="blinds(horizontal)">
                                      <p:cBhvr>
                                        <p:cTn id="22" dur="0"/>
                                        <p:tgtEl>
                                          <p:spTgt spid="457">
                                            <p:txEl>
                                              <p:pRg st="4" end="4"/>
                                            </p:txEl>
                                          </p:spTgt>
                                        </p:tgtEl>
                                      </p:cBhvr>
                                    </p:animEffect>
                                  </p:childTnLst>
                                </p:cTn>
                              </p:par>
                            </p:childTnLst>
                          </p:cTn>
                        </p:par>
                        <p:par>
                          <p:cTn id="23" fill="hold">
                            <p:stCondLst>
                              <p:cond delay="0"/>
                            </p:stCondLst>
                            <p:childTnLst>
                              <p:par>
                                <p:cTn id="24" presetID="3" presetClass="entr" presetSubtype="10" fill="hold" grpId="1" nodeType="afterEffect">
                                  <p:stCondLst>
                                    <p:cond delay="0"/>
                                  </p:stCondLst>
                                  <p:iterate>
                                    <p:tmAbs val="0"/>
                                  </p:iterate>
                                  <p:childTnLst>
                                    <p:set>
                                      <p:cBhvr>
                                        <p:cTn id="25" fill="hold"/>
                                        <p:tgtEl>
                                          <p:spTgt spid="457">
                                            <p:txEl>
                                              <p:pRg st="5" end="5"/>
                                            </p:txEl>
                                          </p:spTgt>
                                        </p:tgtEl>
                                        <p:attrNameLst>
                                          <p:attrName>style.visibility</p:attrName>
                                        </p:attrNameLst>
                                      </p:cBhvr>
                                      <p:to>
                                        <p:strVal val="visible"/>
                                      </p:to>
                                    </p:set>
                                    <p:animEffect transition="in" filter="blinds(horizontal)">
                                      <p:cBhvr>
                                        <p:cTn id="26" dur="0"/>
                                        <p:tgtEl>
                                          <p:spTgt spid="457">
                                            <p:txEl>
                                              <p:pRg st="5" end="5"/>
                                            </p:txEl>
                                          </p:spTgt>
                                        </p:tgtEl>
                                      </p:cBhvr>
                                    </p:animEffect>
                                  </p:childTnLst>
                                </p:cTn>
                              </p:par>
                            </p:childTnLst>
                          </p:cTn>
                        </p:par>
                        <p:par>
                          <p:cTn id="27" fill="hold">
                            <p:stCondLst>
                              <p:cond delay="0"/>
                            </p:stCondLst>
                            <p:childTnLst>
                              <p:par>
                                <p:cTn id="28" presetID="3" presetClass="entr" presetSubtype="10" fill="hold" grpId="1" nodeType="afterEffect">
                                  <p:stCondLst>
                                    <p:cond delay="0"/>
                                  </p:stCondLst>
                                  <p:iterate>
                                    <p:tmAbs val="0"/>
                                  </p:iterate>
                                  <p:childTnLst>
                                    <p:set>
                                      <p:cBhvr>
                                        <p:cTn id="29" fill="hold"/>
                                        <p:tgtEl>
                                          <p:spTgt spid="457">
                                            <p:txEl>
                                              <p:pRg st="6" end="6"/>
                                            </p:txEl>
                                          </p:spTgt>
                                        </p:tgtEl>
                                        <p:attrNameLst>
                                          <p:attrName>style.visibility</p:attrName>
                                        </p:attrNameLst>
                                      </p:cBhvr>
                                      <p:to>
                                        <p:strVal val="visible"/>
                                      </p:to>
                                    </p:set>
                                    <p:animEffect transition="in" filter="blinds(horizontal)">
                                      <p:cBhvr>
                                        <p:cTn id="30" dur="0"/>
                                        <p:tgtEl>
                                          <p:spTgt spid="457">
                                            <p:txEl>
                                              <p:pRg st="6" end="6"/>
                                            </p:txEl>
                                          </p:spTgt>
                                        </p:tgtEl>
                                      </p:cBhvr>
                                    </p:animEffect>
                                  </p:childTnLst>
                                </p:cTn>
                              </p:par>
                            </p:childTnLst>
                          </p:cTn>
                        </p:par>
                        <p:par>
                          <p:cTn id="31" fill="hold">
                            <p:stCondLst>
                              <p:cond delay="0"/>
                            </p:stCondLst>
                            <p:childTnLst>
                              <p:par>
                                <p:cTn id="32" presetID="3" presetClass="entr" presetSubtype="10" fill="hold" grpId="1" nodeType="afterEffect">
                                  <p:stCondLst>
                                    <p:cond delay="0"/>
                                  </p:stCondLst>
                                  <p:iterate>
                                    <p:tmAbs val="0"/>
                                  </p:iterate>
                                  <p:childTnLst>
                                    <p:set>
                                      <p:cBhvr>
                                        <p:cTn id="33" fill="hold"/>
                                        <p:tgtEl>
                                          <p:spTgt spid="457">
                                            <p:txEl>
                                              <p:pRg st="7" end="7"/>
                                            </p:txEl>
                                          </p:spTgt>
                                        </p:tgtEl>
                                        <p:attrNameLst>
                                          <p:attrName>style.visibility</p:attrName>
                                        </p:attrNameLst>
                                      </p:cBhvr>
                                      <p:to>
                                        <p:strVal val="visible"/>
                                      </p:to>
                                    </p:set>
                                    <p:animEffect transition="in" filter="blinds(horizontal)">
                                      <p:cBhvr>
                                        <p:cTn id="34" dur="0"/>
                                        <p:tgtEl>
                                          <p:spTgt spid="457">
                                            <p:txEl>
                                              <p:pRg st="7" end="7"/>
                                            </p:txEl>
                                          </p:spTgt>
                                        </p:tgtEl>
                                      </p:cBhvr>
                                    </p:animEffect>
                                  </p:childTnLst>
                                </p:cTn>
                              </p:par>
                            </p:childTnLst>
                          </p:cTn>
                        </p:par>
                        <p:par>
                          <p:cTn id="35" fill="hold">
                            <p:stCondLst>
                              <p:cond delay="0"/>
                            </p:stCondLst>
                            <p:childTnLst>
                              <p:par>
                                <p:cTn id="36" presetID="3" presetClass="entr" presetSubtype="10" fill="hold" grpId="1" nodeType="afterEffect">
                                  <p:stCondLst>
                                    <p:cond delay="0"/>
                                  </p:stCondLst>
                                  <p:iterate>
                                    <p:tmAbs val="0"/>
                                  </p:iterate>
                                  <p:childTnLst>
                                    <p:set>
                                      <p:cBhvr>
                                        <p:cTn id="37" fill="hold"/>
                                        <p:tgtEl>
                                          <p:spTgt spid="457">
                                            <p:txEl>
                                              <p:pRg st="8" end="8"/>
                                            </p:txEl>
                                          </p:spTgt>
                                        </p:tgtEl>
                                        <p:attrNameLst>
                                          <p:attrName>style.visibility</p:attrName>
                                        </p:attrNameLst>
                                      </p:cBhvr>
                                      <p:to>
                                        <p:strVal val="visible"/>
                                      </p:to>
                                    </p:set>
                                    <p:animEffect transition="in" filter="blinds(horizontal)">
                                      <p:cBhvr>
                                        <p:cTn id="38" dur="0"/>
                                        <p:tgtEl>
                                          <p:spTgt spid="457">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1" nodeType="clickEffect">
                                  <p:stCondLst>
                                    <p:cond delay="0"/>
                                  </p:stCondLst>
                                  <p:iterate>
                                    <p:tmAbs val="0"/>
                                  </p:iterate>
                                  <p:childTnLst>
                                    <p:set>
                                      <p:cBhvr>
                                        <p:cTn id="42" fill="hold"/>
                                        <p:tgtEl>
                                          <p:spTgt spid="457">
                                            <p:txEl>
                                              <p:pRg st="9" end="9"/>
                                            </p:txEl>
                                          </p:spTgt>
                                        </p:tgtEl>
                                        <p:attrNameLst>
                                          <p:attrName>style.visibility</p:attrName>
                                        </p:attrNameLst>
                                      </p:cBhvr>
                                      <p:to>
                                        <p:strVal val="visible"/>
                                      </p:to>
                                    </p:set>
                                    <p:animEffect transition="in" filter="blinds(horizontal)">
                                      <p:cBhvr>
                                        <p:cTn id="43" dur="0"/>
                                        <p:tgtEl>
                                          <p:spTgt spid="457">
                                            <p:txEl>
                                              <p:pRg st="9" end="9"/>
                                            </p:txEl>
                                          </p:spTgt>
                                        </p:tgtEl>
                                      </p:cBhvr>
                                    </p:animEffect>
                                  </p:childTnLst>
                                </p:cTn>
                              </p:par>
                            </p:childTnLst>
                          </p:cTn>
                        </p:par>
                        <p:par>
                          <p:cTn id="44" fill="hold">
                            <p:stCondLst>
                              <p:cond delay="0"/>
                            </p:stCondLst>
                            <p:childTnLst>
                              <p:par>
                                <p:cTn id="45" presetID="3" presetClass="entr" presetSubtype="10" fill="hold" grpId="1" nodeType="afterEffect">
                                  <p:stCondLst>
                                    <p:cond delay="0"/>
                                  </p:stCondLst>
                                  <p:iterate>
                                    <p:tmAbs val="0"/>
                                  </p:iterate>
                                  <p:childTnLst>
                                    <p:set>
                                      <p:cBhvr>
                                        <p:cTn id="46" fill="hold"/>
                                        <p:tgtEl>
                                          <p:spTgt spid="457">
                                            <p:txEl>
                                              <p:pRg st="10" end="10"/>
                                            </p:txEl>
                                          </p:spTgt>
                                        </p:tgtEl>
                                        <p:attrNameLst>
                                          <p:attrName>style.visibility</p:attrName>
                                        </p:attrNameLst>
                                      </p:cBhvr>
                                      <p:to>
                                        <p:strVal val="visible"/>
                                      </p:to>
                                    </p:set>
                                    <p:animEffect transition="in" filter="blinds(horizontal)">
                                      <p:cBhvr>
                                        <p:cTn id="47" dur="0"/>
                                        <p:tgtEl>
                                          <p:spTgt spid="457">
                                            <p:txEl>
                                              <p:pRg st="10" end="10"/>
                                            </p:txEl>
                                          </p:spTgt>
                                        </p:tgtEl>
                                      </p:cBhvr>
                                    </p:animEffect>
                                  </p:childTnLst>
                                </p:cTn>
                              </p:par>
                            </p:childTnLst>
                          </p:cTn>
                        </p:par>
                        <p:par>
                          <p:cTn id="48" fill="hold">
                            <p:stCondLst>
                              <p:cond delay="0"/>
                            </p:stCondLst>
                            <p:childTnLst>
                              <p:par>
                                <p:cTn id="49" presetID="3" presetClass="entr" presetSubtype="10" fill="hold" grpId="1" nodeType="afterEffect">
                                  <p:stCondLst>
                                    <p:cond delay="0"/>
                                  </p:stCondLst>
                                  <p:iterate>
                                    <p:tmAbs val="0"/>
                                  </p:iterate>
                                  <p:childTnLst>
                                    <p:set>
                                      <p:cBhvr>
                                        <p:cTn id="50" fill="hold"/>
                                        <p:tgtEl>
                                          <p:spTgt spid="457">
                                            <p:txEl>
                                              <p:pRg st="11" end="11"/>
                                            </p:txEl>
                                          </p:spTgt>
                                        </p:tgtEl>
                                        <p:attrNameLst>
                                          <p:attrName>style.visibility</p:attrName>
                                        </p:attrNameLst>
                                      </p:cBhvr>
                                      <p:to>
                                        <p:strVal val="visible"/>
                                      </p:to>
                                    </p:set>
                                    <p:animEffect transition="in" filter="blinds(horizontal)">
                                      <p:cBhvr>
                                        <p:cTn id="51" dur="0"/>
                                        <p:tgtEl>
                                          <p:spTgt spid="457">
                                            <p:txEl>
                                              <p:pRg st="11" end="11"/>
                                            </p:txEl>
                                          </p:spTgt>
                                        </p:tgtEl>
                                      </p:cBhvr>
                                    </p:animEffect>
                                  </p:childTnLst>
                                </p:cTn>
                              </p:par>
                            </p:childTnLst>
                          </p:cTn>
                        </p:par>
                        <p:par>
                          <p:cTn id="52" fill="hold">
                            <p:stCondLst>
                              <p:cond delay="0"/>
                            </p:stCondLst>
                            <p:childTnLst>
                              <p:par>
                                <p:cTn id="53" presetID="3" presetClass="entr" presetSubtype="10" fill="hold" grpId="1" nodeType="afterEffect">
                                  <p:stCondLst>
                                    <p:cond delay="0"/>
                                  </p:stCondLst>
                                  <p:iterate>
                                    <p:tmAbs val="0"/>
                                  </p:iterate>
                                  <p:childTnLst>
                                    <p:set>
                                      <p:cBhvr>
                                        <p:cTn id="54" fill="hold"/>
                                        <p:tgtEl>
                                          <p:spTgt spid="457">
                                            <p:txEl>
                                              <p:pRg st="12" end="12"/>
                                            </p:txEl>
                                          </p:spTgt>
                                        </p:tgtEl>
                                        <p:attrNameLst>
                                          <p:attrName>style.visibility</p:attrName>
                                        </p:attrNameLst>
                                      </p:cBhvr>
                                      <p:to>
                                        <p:strVal val="visible"/>
                                      </p:to>
                                    </p:set>
                                    <p:animEffect transition="in" filter="blinds(horizontal)">
                                      <p:cBhvr>
                                        <p:cTn id="55" dur="0"/>
                                        <p:tgtEl>
                                          <p:spTgt spid="45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1" build="p" bldLvl="5" animBg="1" advAuto="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3. By freezing point depression…"/>
          <p:cNvSpPr txBox="1">
            <a:spLocks noGrp="1"/>
          </p:cNvSpPr>
          <p:nvPr>
            <p:ph type="body" idx="4294967295"/>
          </p:nvPr>
        </p:nvSpPr>
        <p:spPr>
          <a:xfrm>
            <a:off x="457200" y="188911"/>
            <a:ext cx="8229600" cy="6408740"/>
          </a:xfrm>
          <a:prstGeom prst="rect">
            <a:avLst/>
          </a:prstGeom>
        </p:spPr>
        <p:txBody>
          <a:bodyPr>
            <a:normAutofit fontScale="92500" lnSpcReduction="10000"/>
          </a:bodyPr>
          <a:lstStyle/>
          <a:p>
            <a:pPr>
              <a:lnSpc>
                <a:spcPct val="150000"/>
              </a:lnSpc>
              <a:buSzTx/>
              <a:buNone/>
              <a:defRPr sz="2800">
                <a:effectLst>
                  <a:outerShdw blurRad="12700" dist="25400" dir="2700000" rotWithShape="0">
                    <a:srgbClr val="DDDDDD"/>
                  </a:outerShdw>
                </a:effectLst>
              </a:defRPr>
            </a:pPr>
            <a:r>
              <a:rPr sz="2400" dirty="0">
                <a:solidFill>
                  <a:srgbClr val="0000FF"/>
                </a:solidFill>
              </a:rPr>
              <a:t>3.</a:t>
            </a:r>
            <a:r>
              <a:rPr lang="en-US" sz="2400" dirty="0">
                <a:solidFill>
                  <a:srgbClr val="0000FF"/>
                </a:solidFill>
              </a:rPr>
              <a:t> </a:t>
            </a:r>
            <a:r>
              <a:rPr sz="2400" dirty="0">
                <a:solidFill>
                  <a:srgbClr val="0000FF"/>
                </a:solidFill>
              </a:rPr>
              <a:t> By freezing point depression</a:t>
            </a:r>
            <a:r>
              <a:rPr lang="en-US" sz="2400" dirty="0">
                <a:solidFill>
                  <a:srgbClr val="0000FF"/>
                </a:solidFill>
              </a:rPr>
              <a:t>:</a:t>
            </a:r>
            <a:endParaRPr sz="2400" dirty="0">
              <a:solidFill>
                <a:srgbClr val="0000FF"/>
              </a:solidFill>
            </a:endParaRPr>
          </a:p>
          <a:p>
            <a:pPr>
              <a:lnSpc>
                <a:spcPct val="150000"/>
              </a:lnSpc>
              <a:buSzTx/>
              <a:buNone/>
              <a:defRPr sz="2800">
                <a:effectLst>
                  <a:outerShdw blurRad="12700" dist="25400" dir="2700000" rotWithShape="0">
                    <a:srgbClr val="DDDDDD"/>
                  </a:outerShdw>
                </a:effectLst>
              </a:defRPr>
            </a:pPr>
            <a:r>
              <a:rPr sz="2400" dirty="0"/>
              <a:t>            ΔTf = Kf </a:t>
            </a:r>
            <a:r>
              <a:rPr sz="2400" u="sng" dirty="0"/>
              <a:t>1000 W2</a:t>
            </a:r>
          </a:p>
          <a:p>
            <a:pPr>
              <a:lnSpc>
                <a:spcPct val="150000"/>
              </a:lnSpc>
              <a:buSzTx/>
              <a:buNone/>
              <a:defRPr sz="2800">
                <a:effectLst>
                  <a:outerShdw blurRad="12700" dist="25400" dir="2700000" rotWithShape="0">
                    <a:srgbClr val="DDDDDD"/>
                  </a:outerShdw>
                </a:effectLst>
              </a:defRPr>
            </a:pPr>
            <a:r>
              <a:rPr sz="2400" dirty="0"/>
              <a:t>                           W1 M2</a:t>
            </a:r>
          </a:p>
          <a:p>
            <a:pPr>
              <a:lnSpc>
                <a:spcPct val="150000"/>
              </a:lnSpc>
              <a:buSzTx/>
              <a:buNone/>
              <a:defRPr sz="2800">
                <a:effectLst>
                  <a:outerShdw blurRad="12700" dist="25400" dir="2700000" rotWithShape="0">
                    <a:srgbClr val="DDDDDD"/>
                  </a:outerShdw>
                </a:effectLst>
              </a:defRPr>
            </a:pPr>
            <a:r>
              <a:rPr sz="2400" dirty="0"/>
              <a:t>           M2= Kf </a:t>
            </a:r>
            <a:r>
              <a:rPr sz="2400" u="sng" dirty="0"/>
              <a:t>1000 W2</a:t>
            </a:r>
          </a:p>
          <a:p>
            <a:pPr>
              <a:lnSpc>
                <a:spcPct val="150000"/>
              </a:lnSpc>
              <a:buSzTx/>
              <a:buNone/>
              <a:defRPr sz="2800">
                <a:effectLst>
                  <a:outerShdw blurRad="12700" dist="25400" dir="2700000" rotWithShape="0">
                    <a:srgbClr val="DDDDDD"/>
                  </a:outerShdw>
                </a:effectLst>
              </a:defRPr>
            </a:pPr>
            <a:r>
              <a:rPr sz="2400" dirty="0"/>
              <a:t>                         W1 ΔTf </a:t>
            </a:r>
          </a:p>
          <a:p>
            <a:pPr>
              <a:lnSpc>
                <a:spcPct val="150000"/>
              </a:lnSpc>
              <a:buSzTx/>
              <a:buNone/>
              <a:defRPr sz="2800">
                <a:effectLst>
                  <a:outerShdw blurRad="12700" dist="25400" dir="2700000" rotWithShape="0">
                    <a:srgbClr val="DDDDDD"/>
                  </a:outerShdw>
                </a:effectLst>
              </a:defRPr>
            </a:pPr>
            <a:r>
              <a:rPr sz="2400" dirty="0">
                <a:solidFill>
                  <a:srgbClr val="0000FF"/>
                </a:solidFill>
              </a:rPr>
              <a:t>4. </a:t>
            </a:r>
            <a:r>
              <a:rPr lang="en-US" sz="2400" dirty="0">
                <a:solidFill>
                  <a:srgbClr val="0000FF"/>
                </a:solidFill>
              </a:rPr>
              <a:t>  </a:t>
            </a:r>
            <a:r>
              <a:rPr sz="2400" dirty="0">
                <a:solidFill>
                  <a:srgbClr val="0000FF"/>
                </a:solidFill>
              </a:rPr>
              <a:t>By osmotic pressure</a:t>
            </a:r>
            <a:r>
              <a:rPr lang="en-US" sz="2400" dirty="0">
                <a:solidFill>
                  <a:srgbClr val="0000FF"/>
                </a:solidFill>
              </a:rPr>
              <a:t>:</a:t>
            </a:r>
            <a:endParaRPr sz="2400" dirty="0">
              <a:solidFill>
                <a:srgbClr val="0000FF"/>
              </a:solidFill>
            </a:endParaRPr>
          </a:p>
          <a:p>
            <a:pPr>
              <a:lnSpc>
                <a:spcPct val="150000"/>
              </a:lnSpc>
              <a:buSzTx/>
              <a:buNone/>
              <a:defRPr sz="2800">
                <a:effectLst>
                  <a:outerShdw blurRad="12700" dist="25400" dir="2700000" rotWithShape="0">
                    <a:srgbClr val="DDDDDD"/>
                  </a:outerShdw>
                </a:effectLst>
              </a:defRPr>
            </a:pPr>
            <a:r>
              <a:rPr sz="2400" dirty="0"/>
              <a:t>          </a:t>
            </a:r>
            <a:r>
              <a:rPr sz="2400" i="1" dirty="0"/>
              <a:t>π </a:t>
            </a:r>
            <a:r>
              <a:rPr sz="2400" dirty="0"/>
              <a:t>= </a:t>
            </a:r>
            <a:r>
              <a:rPr sz="2400" i="1" dirty="0"/>
              <a:t>MRT</a:t>
            </a:r>
          </a:p>
          <a:p>
            <a:pPr>
              <a:lnSpc>
                <a:spcPct val="150000"/>
              </a:lnSpc>
              <a:buSzTx/>
              <a:buNone/>
              <a:defRPr sz="2800" i="1"/>
            </a:pPr>
            <a:r>
              <a:rPr sz="2400" dirty="0"/>
              <a:t>          π = </a:t>
            </a:r>
            <a:r>
              <a:rPr sz="2400" u="sng" dirty="0"/>
              <a:t>Cg R T</a:t>
            </a:r>
            <a:r>
              <a:rPr sz="2400" dirty="0"/>
              <a:t>      Cg : is the g/l of solution</a:t>
            </a:r>
          </a:p>
          <a:p>
            <a:pPr>
              <a:lnSpc>
                <a:spcPct val="150000"/>
              </a:lnSpc>
              <a:buSzTx/>
              <a:buNone/>
              <a:defRPr sz="2800" i="1"/>
            </a:pPr>
            <a:r>
              <a:rPr sz="2400" dirty="0"/>
              <a:t>                   M2</a:t>
            </a:r>
          </a:p>
          <a:p>
            <a:pPr>
              <a:lnSpc>
                <a:spcPct val="150000"/>
              </a:lnSpc>
              <a:buSzTx/>
              <a:buNone/>
              <a:defRPr sz="2800" i="1"/>
            </a:pPr>
            <a:r>
              <a:rPr sz="2400" dirty="0"/>
              <a:t>          M2 = </a:t>
            </a:r>
            <a:r>
              <a:rPr sz="2400" u="sng" dirty="0"/>
              <a:t>Cg R T</a:t>
            </a:r>
            <a:r>
              <a:rPr sz="2400" dirty="0"/>
              <a:t>      </a:t>
            </a:r>
          </a:p>
          <a:p>
            <a:pPr>
              <a:lnSpc>
                <a:spcPct val="150000"/>
              </a:lnSpc>
              <a:buSzTx/>
              <a:buNone/>
              <a:defRPr sz="2800" i="1"/>
            </a:pPr>
            <a:r>
              <a:rPr sz="2400" dirty="0"/>
              <a:t>                       π</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59">
                                            <p:bg/>
                                          </p:spTgt>
                                        </p:tgtEl>
                                        <p:attrNameLst>
                                          <p:attrName>style.visibility</p:attrName>
                                        </p:attrNameLst>
                                      </p:cBhvr>
                                      <p:to>
                                        <p:strVal val="visible"/>
                                      </p:to>
                                    </p:set>
                                    <p:anim calcmode="lin" valueType="num">
                                      <p:cBhvr>
                                        <p:cTn id="7" dur="0" fill="hold"/>
                                        <p:tgtEl>
                                          <p:spTgt spid="459">
                                            <p:bg/>
                                          </p:spTgt>
                                        </p:tgtEl>
                                        <p:attrNameLst>
                                          <p:attrName>ppt_x</p:attrName>
                                        </p:attrNameLst>
                                      </p:cBhvr>
                                      <p:tavLst>
                                        <p:tav tm="0">
                                          <p:val>
                                            <p:strVal val="#ppt_x"/>
                                          </p:val>
                                        </p:tav>
                                        <p:tav tm="100000">
                                          <p:val>
                                            <p:strVal val="#ppt_x"/>
                                          </p:val>
                                        </p:tav>
                                      </p:tavLst>
                                    </p:anim>
                                    <p:anim calcmode="lin" valueType="num">
                                      <p:cBhvr>
                                        <p:cTn id="8" dur="0" fill="hold"/>
                                        <p:tgtEl>
                                          <p:spTgt spid="459">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459">
                                            <p:txEl>
                                              <p:pRg st="0" end="0"/>
                                            </p:txEl>
                                          </p:spTgt>
                                        </p:tgtEl>
                                        <p:attrNameLst>
                                          <p:attrName>style.visibility</p:attrName>
                                        </p:attrNameLst>
                                      </p:cBhvr>
                                      <p:to>
                                        <p:strVal val="visible"/>
                                      </p:to>
                                    </p:set>
                                    <p:anim calcmode="lin" valueType="num">
                                      <p:cBhvr>
                                        <p:cTn id="11" dur="0" fill="hold"/>
                                        <p:tgtEl>
                                          <p:spTgt spid="459">
                                            <p:txEl>
                                              <p:pRg st="0" end="0"/>
                                            </p:txEl>
                                          </p:spTgt>
                                        </p:tgtEl>
                                        <p:attrNameLst>
                                          <p:attrName>ppt_x</p:attrName>
                                        </p:attrNameLst>
                                      </p:cBhvr>
                                      <p:tavLst>
                                        <p:tav tm="0">
                                          <p:val>
                                            <p:strVal val="#ppt_x"/>
                                          </p:val>
                                        </p:tav>
                                        <p:tav tm="100000">
                                          <p:val>
                                            <p:strVal val="#ppt_x"/>
                                          </p:val>
                                        </p:tav>
                                      </p:tavLst>
                                    </p:anim>
                                    <p:anim calcmode="lin" valueType="num">
                                      <p:cBhvr>
                                        <p:cTn id="12" dur="0" fill="hold"/>
                                        <p:tgtEl>
                                          <p:spTgt spid="45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0"/>
                            </p:stCondLst>
                            <p:childTnLst>
                              <p:par>
                                <p:cTn id="14" presetID="2" presetClass="entr" presetSubtype="4" fill="hold" grpId="1" nodeType="afterEffect">
                                  <p:stCondLst>
                                    <p:cond delay="0"/>
                                  </p:stCondLst>
                                  <p:iterate>
                                    <p:tmAbs val="0"/>
                                  </p:iterate>
                                  <p:childTnLst>
                                    <p:set>
                                      <p:cBhvr>
                                        <p:cTn id="15" fill="hold"/>
                                        <p:tgtEl>
                                          <p:spTgt spid="459">
                                            <p:txEl>
                                              <p:pRg st="1" end="1"/>
                                            </p:txEl>
                                          </p:spTgt>
                                        </p:tgtEl>
                                        <p:attrNameLst>
                                          <p:attrName>style.visibility</p:attrName>
                                        </p:attrNameLst>
                                      </p:cBhvr>
                                      <p:to>
                                        <p:strVal val="visible"/>
                                      </p:to>
                                    </p:set>
                                    <p:anim calcmode="lin" valueType="num">
                                      <p:cBhvr>
                                        <p:cTn id="16" dur="0" fill="hold"/>
                                        <p:tgtEl>
                                          <p:spTgt spid="459">
                                            <p:txEl>
                                              <p:pRg st="1" end="1"/>
                                            </p:txEl>
                                          </p:spTgt>
                                        </p:tgtEl>
                                        <p:attrNameLst>
                                          <p:attrName>ppt_x</p:attrName>
                                        </p:attrNameLst>
                                      </p:cBhvr>
                                      <p:tavLst>
                                        <p:tav tm="0">
                                          <p:val>
                                            <p:strVal val="#ppt_x"/>
                                          </p:val>
                                        </p:tav>
                                        <p:tav tm="100000">
                                          <p:val>
                                            <p:strVal val="#ppt_x"/>
                                          </p:val>
                                        </p:tav>
                                      </p:tavLst>
                                    </p:anim>
                                    <p:anim calcmode="lin" valueType="num">
                                      <p:cBhvr>
                                        <p:cTn id="17" dur="0" fill="hold"/>
                                        <p:tgtEl>
                                          <p:spTgt spid="459">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0"/>
                            </p:stCondLst>
                            <p:childTnLst>
                              <p:par>
                                <p:cTn id="19" presetID="2" presetClass="entr" presetSubtype="4" fill="hold" grpId="1" nodeType="afterEffect">
                                  <p:stCondLst>
                                    <p:cond delay="0"/>
                                  </p:stCondLst>
                                  <p:iterate>
                                    <p:tmAbs val="0"/>
                                  </p:iterate>
                                  <p:childTnLst>
                                    <p:set>
                                      <p:cBhvr>
                                        <p:cTn id="20" fill="hold"/>
                                        <p:tgtEl>
                                          <p:spTgt spid="459">
                                            <p:txEl>
                                              <p:pRg st="2" end="2"/>
                                            </p:txEl>
                                          </p:spTgt>
                                        </p:tgtEl>
                                        <p:attrNameLst>
                                          <p:attrName>style.visibility</p:attrName>
                                        </p:attrNameLst>
                                      </p:cBhvr>
                                      <p:to>
                                        <p:strVal val="visible"/>
                                      </p:to>
                                    </p:set>
                                    <p:anim calcmode="lin" valueType="num">
                                      <p:cBhvr>
                                        <p:cTn id="21" dur="0" fill="hold"/>
                                        <p:tgtEl>
                                          <p:spTgt spid="459">
                                            <p:txEl>
                                              <p:pRg st="2" end="2"/>
                                            </p:txEl>
                                          </p:spTgt>
                                        </p:tgtEl>
                                        <p:attrNameLst>
                                          <p:attrName>ppt_x</p:attrName>
                                        </p:attrNameLst>
                                      </p:cBhvr>
                                      <p:tavLst>
                                        <p:tav tm="0">
                                          <p:val>
                                            <p:strVal val="#ppt_x"/>
                                          </p:val>
                                        </p:tav>
                                        <p:tav tm="100000">
                                          <p:val>
                                            <p:strVal val="#ppt_x"/>
                                          </p:val>
                                        </p:tav>
                                      </p:tavLst>
                                    </p:anim>
                                    <p:anim calcmode="lin" valueType="num">
                                      <p:cBhvr>
                                        <p:cTn id="22" dur="0" fill="hold"/>
                                        <p:tgtEl>
                                          <p:spTgt spid="459">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0"/>
                            </p:stCondLst>
                            <p:childTnLst>
                              <p:par>
                                <p:cTn id="24" presetID="2" presetClass="entr" presetSubtype="4" fill="hold" grpId="1" nodeType="afterEffect">
                                  <p:stCondLst>
                                    <p:cond delay="0"/>
                                  </p:stCondLst>
                                  <p:iterate>
                                    <p:tmAbs val="0"/>
                                  </p:iterate>
                                  <p:childTnLst>
                                    <p:set>
                                      <p:cBhvr>
                                        <p:cTn id="25" fill="hold"/>
                                        <p:tgtEl>
                                          <p:spTgt spid="459">
                                            <p:txEl>
                                              <p:pRg st="3" end="3"/>
                                            </p:txEl>
                                          </p:spTgt>
                                        </p:tgtEl>
                                        <p:attrNameLst>
                                          <p:attrName>style.visibility</p:attrName>
                                        </p:attrNameLst>
                                      </p:cBhvr>
                                      <p:to>
                                        <p:strVal val="visible"/>
                                      </p:to>
                                    </p:set>
                                    <p:anim calcmode="lin" valueType="num">
                                      <p:cBhvr>
                                        <p:cTn id="26" dur="0" fill="hold"/>
                                        <p:tgtEl>
                                          <p:spTgt spid="459">
                                            <p:txEl>
                                              <p:pRg st="3" end="3"/>
                                            </p:txEl>
                                          </p:spTgt>
                                        </p:tgtEl>
                                        <p:attrNameLst>
                                          <p:attrName>ppt_x</p:attrName>
                                        </p:attrNameLst>
                                      </p:cBhvr>
                                      <p:tavLst>
                                        <p:tav tm="0">
                                          <p:val>
                                            <p:strVal val="#ppt_x"/>
                                          </p:val>
                                        </p:tav>
                                        <p:tav tm="100000">
                                          <p:val>
                                            <p:strVal val="#ppt_x"/>
                                          </p:val>
                                        </p:tav>
                                      </p:tavLst>
                                    </p:anim>
                                    <p:anim calcmode="lin" valueType="num">
                                      <p:cBhvr>
                                        <p:cTn id="27" dur="0" fill="hold"/>
                                        <p:tgtEl>
                                          <p:spTgt spid="459">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0"/>
                            </p:stCondLst>
                            <p:childTnLst>
                              <p:par>
                                <p:cTn id="29" presetID="2" presetClass="entr" presetSubtype="4" fill="hold" grpId="1" nodeType="afterEffect">
                                  <p:stCondLst>
                                    <p:cond delay="0"/>
                                  </p:stCondLst>
                                  <p:iterate>
                                    <p:tmAbs val="0"/>
                                  </p:iterate>
                                  <p:childTnLst>
                                    <p:set>
                                      <p:cBhvr>
                                        <p:cTn id="30" fill="hold"/>
                                        <p:tgtEl>
                                          <p:spTgt spid="459">
                                            <p:txEl>
                                              <p:pRg st="4" end="4"/>
                                            </p:txEl>
                                          </p:spTgt>
                                        </p:tgtEl>
                                        <p:attrNameLst>
                                          <p:attrName>style.visibility</p:attrName>
                                        </p:attrNameLst>
                                      </p:cBhvr>
                                      <p:to>
                                        <p:strVal val="visible"/>
                                      </p:to>
                                    </p:set>
                                    <p:anim calcmode="lin" valueType="num">
                                      <p:cBhvr>
                                        <p:cTn id="31" dur="0" fill="hold"/>
                                        <p:tgtEl>
                                          <p:spTgt spid="459">
                                            <p:txEl>
                                              <p:pRg st="4" end="4"/>
                                            </p:txEl>
                                          </p:spTgt>
                                        </p:tgtEl>
                                        <p:attrNameLst>
                                          <p:attrName>ppt_x</p:attrName>
                                        </p:attrNameLst>
                                      </p:cBhvr>
                                      <p:tavLst>
                                        <p:tav tm="0">
                                          <p:val>
                                            <p:strVal val="#ppt_x"/>
                                          </p:val>
                                        </p:tav>
                                        <p:tav tm="100000">
                                          <p:val>
                                            <p:strVal val="#ppt_x"/>
                                          </p:val>
                                        </p:tav>
                                      </p:tavLst>
                                    </p:anim>
                                    <p:anim calcmode="lin" valueType="num">
                                      <p:cBhvr>
                                        <p:cTn id="32" dur="0" fill="hold"/>
                                        <p:tgtEl>
                                          <p:spTgt spid="459">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0"/>
                            </p:stCondLst>
                            <p:childTnLst>
                              <p:par>
                                <p:cTn id="34" presetID="2" presetClass="entr" presetSubtype="4" fill="hold" grpId="1" nodeType="afterEffect">
                                  <p:stCondLst>
                                    <p:cond delay="0"/>
                                  </p:stCondLst>
                                  <p:iterate>
                                    <p:tmAbs val="0"/>
                                  </p:iterate>
                                  <p:childTnLst>
                                    <p:set>
                                      <p:cBhvr>
                                        <p:cTn id="35" fill="hold"/>
                                        <p:tgtEl>
                                          <p:spTgt spid="459">
                                            <p:txEl>
                                              <p:pRg st="5" end="5"/>
                                            </p:txEl>
                                          </p:spTgt>
                                        </p:tgtEl>
                                        <p:attrNameLst>
                                          <p:attrName>style.visibility</p:attrName>
                                        </p:attrNameLst>
                                      </p:cBhvr>
                                      <p:to>
                                        <p:strVal val="visible"/>
                                      </p:to>
                                    </p:set>
                                    <p:anim calcmode="lin" valueType="num">
                                      <p:cBhvr>
                                        <p:cTn id="36" dur="0" fill="hold"/>
                                        <p:tgtEl>
                                          <p:spTgt spid="459">
                                            <p:txEl>
                                              <p:pRg st="5" end="5"/>
                                            </p:txEl>
                                          </p:spTgt>
                                        </p:tgtEl>
                                        <p:attrNameLst>
                                          <p:attrName>ppt_x</p:attrName>
                                        </p:attrNameLst>
                                      </p:cBhvr>
                                      <p:tavLst>
                                        <p:tav tm="0">
                                          <p:val>
                                            <p:strVal val="#ppt_x"/>
                                          </p:val>
                                        </p:tav>
                                        <p:tav tm="100000">
                                          <p:val>
                                            <p:strVal val="#ppt_x"/>
                                          </p:val>
                                        </p:tav>
                                      </p:tavLst>
                                    </p:anim>
                                    <p:anim calcmode="lin" valueType="num">
                                      <p:cBhvr>
                                        <p:cTn id="37" dur="0" fill="hold"/>
                                        <p:tgtEl>
                                          <p:spTgt spid="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1" nodeType="clickEffect">
                                  <p:stCondLst>
                                    <p:cond delay="0"/>
                                  </p:stCondLst>
                                  <p:iterate>
                                    <p:tmAbs val="0"/>
                                  </p:iterate>
                                  <p:childTnLst>
                                    <p:set>
                                      <p:cBhvr>
                                        <p:cTn id="41" fill="hold"/>
                                        <p:tgtEl>
                                          <p:spTgt spid="459">
                                            <p:txEl>
                                              <p:pRg st="6" end="6"/>
                                            </p:txEl>
                                          </p:spTgt>
                                        </p:tgtEl>
                                        <p:attrNameLst>
                                          <p:attrName>style.visibility</p:attrName>
                                        </p:attrNameLst>
                                      </p:cBhvr>
                                      <p:to>
                                        <p:strVal val="visible"/>
                                      </p:to>
                                    </p:set>
                                    <p:anim calcmode="lin" valueType="num">
                                      <p:cBhvr>
                                        <p:cTn id="42" dur="0" fill="hold"/>
                                        <p:tgtEl>
                                          <p:spTgt spid="459">
                                            <p:txEl>
                                              <p:pRg st="6" end="6"/>
                                            </p:txEl>
                                          </p:spTgt>
                                        </p:tgtEl>
                                        <p:attrNameLst>
                                          <p:attrName>ppt_x</p:attrName>
                                        </p:attrNameLst>
                                      </p:cBhvr>
                                      <p:tavLst>
                                        <p:tav tm="0">
                                          <p:val>
                                            <p:strVal val="#ppt_x"/>
                                          </p:val>
                                        </p:tav>
                                        <p:tav tm="100000">
                                          <p:val>
                                            <p:strVal val="#ppt_x"/>
                                          </p:val>
                                        </p:tav>
                                      </p:tavLst>
                                    </p:anim>
                                    <p:anim calcmode="lin" valueType="num">
                                      <p:cBhvr>
                                        <p:cTn id="43" dur="0" fill="hold"/>
                                        <p:tgtEl>
                                          <p:spTgt spid="459">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0"/>
                            </p:stCondLst>
                            <p:childTnLst>
                              <p:par>
                                <p:cTn id="45" presetID="2" presetClass="entr" presetSubtype="4" fill="hold" grpId="1" nodeType="afterEffect">
                                  <p:stCondLst>
                                    <p:cond delay="0"/>
                                  </p:stCondLst>
                                  <p:iterate>
                                    <p:tmAbs val="0"/>
                                  </p:iterate>
                                  <p:childTnLst>
                                    <p:set>
                                      <p:cBhvr>
                                        <p:cTn id="46" fill="hold"/>
                                        <p:tgtEl>
                                          <p:spTgt spid="459">
                                            <p:txEl>
                                              <p:pRg st="7" end="7"/>
                                            </p:txEl>
                                          </p:spTgt>
                                        </p:tgtEl>
                                        <p:attrNameLst>
                                          <p:attrName>style.visibility</p:attrName>
                                        </p:attrNameLst>
                                      </p:cBhvr>
                                      <p:to>
                                        <p:strVal val="visible"/>
                                      </p:to>
                                    </p:set>
                                    <p:anim calcmode="lin" valueType="num">
                                      <p:cBhvr>
                                        <p:cTn id="47" dur="0" fill="hold"/>
                                        <p:tgtEl>
                                          <p:spTgt spid="459">
                                            <p:txEl>
                                              <p:pRg st="7" end="7"/>
                                            </p:txEl>
                                          </p:spTgt>
                                        </p:tgtEl>
                                        <p:attrNameLst>
                                          <p:attrName>ppt_x</p:attrName>
                                        </p:attrNameLst>
                                      </p:cBhvr>
                                      <p:tavLst>
                                        <p:tav tm="0">
                                          <p:val>
                                            <p:strVal val="#ppt_x"/>
                                          </p:val>
                                        </p:tav>
                                        <p:tav tm="100000">
                                          <p:val>
                                            <p:strVal val="#ppt_x"/>
                                          </p:val>
                                        </p:tav>
                                      </p:tavLst>
                                    </p:anim>
                                    <p:anim calcmode="lin" valueType="num">
                                      <p:cBhvr>
                                        <p:cTn id="48" dur="0" fill="hold"/>
                                        <p:tgtEl>
                                          <p:spTgt spid="459">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0"/>
                            </p:stCondLst>
                            <p:childTnLst>
                              <p:par>
                                <p:cTn id="50" presetID="2" presetClass="entr" presetSubtype="4" fill="hold" grpId="1" nodeType="afterEffect">
                                  <p:stCondLst>
                                    <p:cond delay="0"/>
                                  </p:stCondLst>
                                  <p:iterate>
                                    <p:tmAbs val="0"/>
                                  </p:iterate>
                                  <p:childTnLst>
                                    <p:set>
                                      <p:cBhvr>
                                        <p:cTn id="51" fill="hold"/>
                                        <p:tgtEl>
                                          <p:spTgt spid="459">
                                            <p:txEl>
                                              <p:pRg st="8" end="8"/>
                                            </p:txEl>
                                          </p:spTgt>
                                        </p:tgtEl>
                                        <p:attrNameLst>
                                          <p:attrName>style.visibility</p:attrName>
                                        </p:attrNameLst>
                                      </p:cBhvr>
                                      <p:to>
                                        <p:strVal val="visible"/>
                                      </p:to>
                                    </p:set>
                                    <p:anim calcmode="lin" valueType="num">
                                      <p:cBhvr>
                                        <p:cTn id="52" dur="0" fill="hold"/>
                                        <p:tgtEl>
                                          <p:spTgt spid="459">
                                            <p:txEl>
                                              <p:pRg st="8" end="8"/>
                                            </p:txEl>
                                          </p:spTgt>
                                        </p:tgtEl>
                                        <p:attrNameLst>
                                          <p:attrName>ppt_x</p:attrName>
                                        </p:attrNameLst>
                                      </p:cBhvr>
                                      <p:tavLst>
                                        <p:tav tm="0">
                                          <p:val>
                                            <p:strVal val="#ppt_x"/>
                                          </p:val>
                                        </p:tav>
                                        <p:tav tm="100000">
                                          <p:val>
                                            <p:strVal val="#ppt_x"/>
                                          </p:val>
                                        </p:tav>
                                      </p:tavLst>
                                    </p:anim>
                                    <p:anim calcmode="lin" valueType="num">
                                      <p:cBhvr>
                                        <p:cTn id="53" dur="0" fill="hold"/>
                                        <p:tgtEl>
                                          <p:spTgt spid="459">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0"/>
                            </p:stCondLst>
                            <p:childTnLst>
                              <p:par>
                                <p:cTn id="55" presetID="2" presetClass="entr" presetSubtype="4" fill="hold" grpId="1" nodeType="afterEffect">
                                  <p:stCondLst>
                                    <p:cond delay="0"/>
                                  </p:stCondLst>
                                  <p:iterate>
                                    <p:tmAbs val="0"/>
                                  </p:iterate>
                                  <p:childTnLst>
                                    <p:set>
                                      <p:cBhvr>
                                        <p:cTn id="56" fill="hold"/>
                                        <p:tgtEl>
                                          <p:spTgt spid="459">
                                            <p:txEl>
                                              <p:pRg st="9" end="9"/>
                                            </p:txEl>
                                          </p:spTgt>
                                        </p:tgtEl>
                                        <p:attrNameLst>
                                          <p:attrName>style.visibility</p:attrName>
                                        </p:attrNameLst>
                                      </p:cBhvr>
                                      <p:to>
                                        <p:strVal val="visible"/>
                                      </p:to>
                                    </p:set>
                                    <p:anim calcmode="lin" valueType="num">
                                      <p:cBhvr>
                                        <p:cTn id="57" dur="0" fill="hold"/>
                                        <p:tgtEl>
                                          <p:spTgt spid="459">
                                            <p:txEl>
                                              <p:pRg st="9" end="9"/>
                                            </p:txEl>
                                          </p:spTgt>
                                        </p:tgtEl>
                                        <p:attrNameLst>
                                          <p:attrName>ppt_x</p:attrName>
                                        </p:attrNameLst>
                                      </p:cBhvr>
                                      <p:tavLst>
                                        <p:tav tm="0">
                                          <p:val>
                                            <p:strVal val="#ppt_x"/>
                                          </p:val>
                                        </p:tav>
                                        <p:tav tm="100000">
                                          <p:val>
                                            <p:strVal val="#ppt_x"/>
                                          </p:val>
                                        </p:tav>
                                      </p:tavLst>
                                    </p:anim>
                                    <p:anim calcmode="lin" valueType="num">
                                      <p:cBhvr>
                                        <p:cTn id="58" dur="0" fill="hold"/>
                                        <p:tgtEl>
                                          <p:spTgt spid="459">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0"/>
                            </p:stCondLst>
                            <p:childTnLst>
                              <p:par>
                                <p:cTn id="60" presetID="2" presetClass="entr" presetSubtype="4" fill="hold" grpId="1" nodeType="afterEffect">
                                  <p:stCondLst>
                                    <p:cond delay="0"/>
                                  </p:stCondLst>
                                  <p:iterate>
                                    <p:tmAbs val="0"/>
                                  </p:iterate>
                                  <p:childTnLst>
                                    <p:set>
                                      <p:cBhvr>
                                        <p:cTn id="61" fill="hold"/>
                                        <p:tgtEl>
                                          <p:spTgt spid="459">
                                            <p:txEl>
                                              <p:pRg st="10" end="10"/>
                                            </p:txEl>
                                          </p:spTgt>
                                        </p:tgtEl>
                                        <p:attrNameLst>
                                          <p:attrName>style.visibility</p:attrName>
                                        </p:attrNameLst>
                                      </p:cBhvr>
                                      <p:to>
                                        <p:strVal val="visible"/>
                                      </p:to>
                                    </p:set>
                                    <p:anim calcmode="lin" valueType="num">
                                      <p:cBhvr>
                                        <p:cTn id="62" dur="0" fill="hold"/>
                                        <p:tgtEl>
                                          <p:spTgt spid="459">
                                            <p:txEl>
                                              <p:pRg st="10" end="10"/>
                                            </p:txEl>
                                          </p:spTgt>
                                        </p:tgtEl>
                                        <p:attrNameLst>
                                          <p:attrName>ppt_x</p:attrName>
                                        </p:attrNameLst>
                                      </p:cBhvr>
                                      <p:tavLst>
                                        <p:tav tm="0">
                                          <p:val>
                                            <p:strVal val="#ppt_x"/>
                                          </p:val>
                                        </p:tav>
                                        <p:tav tm="100000">
                                          <p:val>
                                            <p:strVal val="#ppt_x"/>
                                          </p:val>
                                        </p:tav>
                                      </p:tavLst>
                                    </p:anim>
                                    <p:anim calcmode="lin" valueType="num">
                                      <p:cBhvr>
                                        <p:cTn id="63" dur="0" fill="hold"/>
                                        <p:tgtEl>
                                          <p:spTgt spid="4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he solutes are divided into 2 main classes…"/>
          <p:cNvSpPr txBox="1">
            <a:spLocks noGrp="1"/>
          </p:cNvSpPr>
          <p:nvPr>
            <p:ph type="body" idx="4294967295"/>
          </p:nvPr>
        </p:nvSpPr>
        <p:spPr>
          <a:xfrm>
            <a:off x="395287" y="188911"/>
            <a:ext cx="8229601" cy="6445253"/>
          </a:xfrm>
          <a:prstGeom prst="rect">
            <a:avLst/>
          </a:prstGeom>
        </p:spPr>
        <p:txBody>
          <a:bodyPr>
            <a:normAutofit fontScale="85000" lnSpcReduction="10000"/>
          </a:bodyPr>
          <a:lstStyle/>
          <a:p>
            <a:pPr>
              <a:lnSpc>
                <a:spcPct val="150000"/>
              </a:lnSpc>
              <a:buSzTx/>
              <a:buNone/>
            </a:pPr>
            <a:r>
              <a:rPr sz="3000" dirty="0"/>
              <a:t> </a:t>
            </a:r>
            <a:r>
              <a:rPr sz="3000" i="1" dirty="0">
                <a:solidFill>
                  <a:srgbClr val="FF0000"/>
                </a:solidFill>
                <a:effectLst>
                  <a:outerShdw blurRad="12700" dist="25400" dir="2700000" rotWithShape="0">
                    <a:srgbClr val="DDDDDD"/>
                  </a:outerShdw>
                </a:effectLst>
              </a:rPr>
              <a:t>The solutes are divided into 2 main classes </a:t>
            </a:r>
          </a:p>
          <a:p>
            <a:pPr>
              <a:lnSpc>
                <a:spcPct val="150000"/>
              </a:lnSpc>
              <a:buSzTx/>
              <a:buNone/>
              <a:defRPr sz="2400"/>
            </a:pPr>
            <a:r>
              <a:rPr sz="2400" dirty="0"/>
              <a:t>  </a:t>
            </a:r>
            <a:r>
              <a:rPr sz="2400" dirty="0">
                <a:solidFill>
                  <a:srgbClr val="0000FF"/>
                </a:solidFill>
              </a:rPr>
              <a:t> </a:t>
            </a:r>
            <a:r>
              <a:rPr sz="2400" i="1" dirty="0">
                <a:solidFill>
                  <a:srgbClr val="0000FF"/>
                </a:solidFill>
                <a:effectLst>
                  <a:outerShdw blurRad="12700" dist="25400" dir="2700000" rotWithShape="0">
                    <a:srgbClr val="DDDDDD"/>
                  </a:outerShdw>
                </a:effectLst>
              </a:rPr>
              <a:t>1) Nonelectrolytes</a:t>
            </a:r>
          </a:p>
          <a:p>
            <a:pPr>
              <a:lnSpc>
                <a:spcPct val="150000"/>
              </a:lnSpc>
              <a:buSzTx/>
              <a:buNone/>
            </a:pPr>
            <a:r>
              <a:rPr sz="2400" dirty="0"/>
              <a:t>   which is substances which not yield ions when dissolved in water and therefore do not conduct an electric current through the solution. Example: sucrose, glycerin and urea. </a:t>
            </a:r>
          </a:p>
          <a:p>
            <a:pPr>
              <a:lnSpc>
                <a:spcPct val="150000"/>
              </a:lnSpc>
              <a:buSzTx/>
              <a:buNone/>
            </a:pPr>
            <a:r>
              <a:rPr sz="2400" dirty="0"/>
              <a:t> </a:t>
            </a:r>
            <a:r>
              <a:rPr sz="2400" dirty="0">
                <a:solidFill>
                  <a:srgbClr val="0000FF"/>
                </a:solidFill>
              </a:rPr>
              <a:t>  </a:t>
            </a:r>
            <a:r>
              <a:rPr sz="2400" i="1" dirty="0">
                <a:solidFill>
                  <a:srgbClr val="0000FF"/>
                </a:solidFill>
                <a:effectLst>
                  <a:outerShdw blurRad="12700" dist="25400" dir="2700000" rotWithShape="0">
                    <a:srgbClr val="DDDDDD"/>
                  </a:outerShdw>
                </a:effectLst>
              </a:rPr>
              <a:t>2) Electrolytes:</a:t>
            </a:r>
          </a:p>
          <a:p>
            <a:pPr>
              <a:lnSpc>
                <a:spcPct val="150000"/>
              </a:lnSpc>
              <a:buSzTx/>
              <a:buNone/>
              <a:defRPr sz="2400" b="1" i="1"/>
            </a:pPr>
            <a:r>
              <a:rPr sz="2400" dirty="0"/>
              <a:t>        </a:t>
            </a:r>
            <a:r>
              <a:rPr lang="en-US" sz="2400" dirty="0"/>
              <a:t>S</a:t>
            </a:r>
            <a:r>
              <a:rPr sz="2400" i="0" dirty="0"/>
              <a:t>ubstances which form ions in solution, conduct an </a:t>
            </a:r>
            <a:r>
              <a:rPr sz="2400" dirty="0"/>
              <a:t>electric current these can be subdivided into  </a:t>
            </a:r>
          </a:p>
          <a:p>
            <a:pPr>
              <a:lnSpc>
                <a:spcPct val="150000"/>
              </a:lnSpc>
              <a:buSzTx/>
              <a:buNone/>
              <a:defRPr sz="2400" b="1" i="1"/>
            </a:pPr>
            <a:r>
              <a:rPr sz="2400" dirty="0"/>
              <a:t>   </a:t>
            </a:r>
            <a:r>
              <a:rPr sz="2400" dirty="0">
                <a:solidFill>
                  <a:srgbClr val="0000FF"/>
                </a:solidFill>
              </a:rPr>
              <a:t>  </a:t>
            </a:r>
            <a:r>
              <a:rPr sz="2400" dirty="0">
                <a:solidFill>
                  <a:srgbClr val="0000FF"/>
                </a:solidFill>
                <a:effectLst>
                  <a:outerShdw blurRad="12700" dist="25400" dir="2700000" rotWithShape="0">
                    <a:srgbClr val="DDDDDD"/>
                  </a:outerShdw>
                </a:effectLst>
              </a:rPr>
              <a:t>a. strong electrolytes</a:t>
            </a:r>
          </a:p>
          <a:p>
            <a:pPr>
              <a:lnSpc>
                <a:spcPct val="150000"/>
              </a:lnSpc>
              <a:buSzTx/>
              <a:buNone/>
              <a:defRPr sz="2400" i="1">
                <a:solidFill>
                  <a:srgbClr val="66FFFF"/>
                </a:solidFill>
                <a:effectLst>
                  <a:outerShdw blurRad="12700" dist="25400" dir="2700000" rotWithShape="0">
                    <a:srgbClr val="DDDDDD"/>
                  </a:outerShdw>
                </a:effectLst>
              </a:defRPr>
            </a:pPr>
            <a:r>
              <a:rPr sz="2400" dirty="0">
                <a:solidFill>
                  <a:srgbClr val="0000FF"/>
                </a:solidFill>
              </a:rPr>
              <a:t>   </a:t>
            </a:r>
            <a:r>
              <a:rPr sz="2400" b="1" dirty="0">
                <a:solidFill>
                  <a:srgbClr val="0000FF"/>
                </a:solidFill>
              </a:rPr>
              <a:t>  b. weak electrolytes</a:t>
            </a:r>
          </a:p>
          <a:p>
            <a:pPr>
              <a:lnSpc>
                <a:spcPct val="150000"/>
              </a:lnSpc>
              <a:buSzTx/>
              <a:buNone/>
              <a:defRPr sz="2400" b="1" i="1"/>
            </a:pPr>
            <a:r>
              <a:rPr sz="2400" dirty="0"/>
              <a:t> </a:t>
            </a:r>
            <a:r>
              <a:rPr sz="2400" i="0" dirty="0"/>
              <a:t>     </a:t>
            </a:r>
            <a:r>
              <a:rPr lang="en-US" sz="2400" i="0" dirty="0"/>
              <a:t>D</a:t>
            </a:r>
            <a:r>
              <a:rPr sz="2400" i="0" dirty="0"/>
              <a:t>epending on whether the substance is completely or </a:t>
            </a:r>
            <a:r>
              <a:rPr sz="2400" dirty="0"/>
              <a:t>partially ionized in water</a:t>
            </a:r>
            <a:r>
              <a:rPr lang="en-US" sz="2400" dirty="0"/>
              <a:t>.(</a:t>
            </a:r>
            <a:r>
              <a:rPr sz="2400" dirty="0"/>
              <a:t>HCL is strong electrolyte while ephedrine is weak electrolyte</a:t>
            </a:r>
            <a:r>
              <a:rPr lang="en-US" sz="2400" dirty="0"/>
              <a:t>)</a:t>
            </a:r>
            <a:r>
              <a:rPr sz="2400"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0-#ppt_w/2"/>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Examples…"/>
          <p:cNvSpPr txBox="1">
            <a:spLocks noGrp="1"/>
          </p:cNvSpPr>
          <p:nvPr>
            <p:ph type="body" idx="4294967295"/>
          </p:nvPr>
        </p:nvSpPr>
        <p:spPr>
          <a:xfrm>
            <a:off x="0" y="0"/>
            <a:ext cx="9040270" cy="6669089"/>
          </a:xfrm>
          <a:prstGeom prst="rect">
            <a:avLst/>
          </a:prstGeom>
        </p:spPr>
        <p:txBody>
          <a:bodyPr>
            <a:normAutofit/>
          </a:bodyPr>
          <a:lstStyle/>
          <a:p>
            <a:pPr>
              <a:lnSpc>
                <a:spcPct val="190000"/>
              </a:lnSpc>
              <a:defRPr i="1">
                <a:effectLst>
                  <a:outerShdw blurRad="12700" dist="25400" dir="2700000" rotWithShape="0">
                    <a:srgbClr val="DDDDDD"/>
                  </a:outerShdw>
                </a:effectLst>
              </a:defRPr>
            </a:pPr>
            <a:r>
              <a:rPr dirty="0">
                <a:solidFill>
                  <a:srgbClr val="FF0000"/>
                </a:solidFill>
              </a:rPr>
              <a:t>Examples</a:t>
            </a:r>
            <a:r>
              <a:rPr lang="en-US" dirty="0">
                <a:solidFill>
                  <a:srgbClr val="FF0000"/>
                </a:solidFill>
              </a:rPr>
              <a:t>:</a:t>
            </a:r>
            <a:endParaRPr dirty="0">
              <a:solidFill>
                <a:srgbClr val="FF0000"/>
              </a:solidFill>
            </a:endParaRPr>
          </a:p>
          <a:p>
            <a:pPr>
              <a:lnSpc>
                <a:spcPct val="190000"/>
              </a:lnSpc>
              <a:buSzTx/>
              <a:buNone/>
              <a:defRPr i="1">
                <a:effectLst>
                  <a:outerShdw blurRad="12700" dist="25400" dir="2700000" rotWithShape="0">
                    <a:srgbClr val="DDDDDD"/>
                  </a:outerShdw>
                </a:effectLst>
              </a:defRPr>
            </a:pPr>
            <a:r>
              <a:rPr dirty="0"/>
              <a:t>  1. </a:t>
            </a:r>
            <a:r>
              <a:rPr lang="en-US" dirty="0"/>
              <a:t> </a:t>
            </a:r>
            <a:r>
              <a:rPr dirty="0"/>
              <a:t>A solution containing 10 g of sucrose dissolved in 100 g of water has a B.P. of 100.149 C°. What is the M.WT of </a:t>
            </a:r>
          </a:p>
          <a:p>
            <a:pPr>
              <a:lnSpc>
                <a:spcPct val="190000"/>
              </a:lnSpc>
              <a:buSzTx/>
              <a:buNone/>
              <a:defRPr i="1">
                <a:effectLst>
                  <a:outerShdw blurRad="12700" dist="25400" dir="2700000" rotWithShape="0">
                    <a:srgbClr val="DDDDDD"/>
                  </a:outerShdw>
                </a:effectLst>
              </a:defRPr>
            </a:pPr>
            <a:r>
              <a:rPr dirty="0"/>
              <a:t>    sucrose ?Kb is equal to 0.51</a:t>
            </a:r>
            <a:endParaRPr lang="en-US" dirty="0"/>
          </a:p>
          <a:p>
            <a:pPr>
              <a:lnSpc>
                <a:spcPct val="190000"/>
              </a:lnSpc>
              <a:buSzTx/>
              <a:buNone/>
              <a:defRPr i="1"/>
            </a:pPr>
            <a:endParaRPr lang="en-US" dirty="0"/>
          </a:p>
          <a:p>
            <a:pPr>
              <a:lnSpc>
                <a:spcPct val="190000"/>
              </a:lnSpc>
              <a:buSzTx/>
              <a:buNone/>
              <a:defRPr i="1"/>
            </a:pPr>
            <a:r>
              <a:rPr dirty="0"/>
              <a:t> </a:t>
            </a:r>
            <a:r>
              <a:rPr dirty="0">
                <a:effectLst>
                  <a:outerShdw blurRad="12700" dist="25400" dir="2700000" rotWithShape="0">
                    <a:srgbClr val="DDDDDD"/>
                  </a:outerShdw>
                </a:effectLst>
              </a:rPr>
              <a:t>2. </a:t>
            </a:r>
            <a:r>
              <a:rPr lang="en-US" dirty="0">
                <a:effectLst>
                  <a:outerShdw blurRad="12700" dist="25400" dir="2700000" rotWithShape="0">
                    <a:srgbClr val="DDDDDD"/>
                  </a:outerShdw>
                </a:effectLst>
              </a:rPr>
              <a:t> </a:t>
            </a:r>
            <a:r>
              <a:rPr dirty="0">
                <a:effectLst>
                  <a:outerShdw blurRad="12700" dist="25400" dir="2700000" rotWithShape="0">
                    <a:srgbClr val="DDDDDD"/>
                  </a:outerShdw>
                </a:effectLst>
              </a:rPr>
              <a:t>The F.P. depression of a solution of 2 g of 1,3 dinitrobenzene in 100 g of benzene was determined by equilibrium method and was found to be 0.6095 C°, calculate the M.WT of 1,3 dinitrobenzene.</a:t>
            </a:r>
          </a:p>
          <a:p>
            <a:pPr>
              <a:lnSpc>
                <a:spcPct val="190000"/>
              </a:lnSpc>
              <a:buSzTx/>
              <a:buNone/>
              <a:defRPr i="1">
                <a:effectLst>
                  <a:outerShdw blurRad="12700" dist="25400" dir="2700000" rotWithShape="0">
                    <a:srgbClr val="DDDDDD"/>
                  </a:outerShdw>
                </a:effectLst>
              </a:defRPr>
            </a:pPr>
            <a:r>
              <a:rPr dirty="0"/>
              <a:t>           Kf = 5.12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6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461">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461">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461">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4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 grpId="1" build="p" bldLvl="5"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3. 15 g of new drug dissolved in water to yield 1000 ml of solution at 25 C° was found to produce an osmotic pressure of 0.6 atmosphere . What is the M.WT. of the drug ."/>
          <p:cNvSpPr txBox="1">
            <a:spLocks noGrp="1"/>
          </p:cNvSpPr>
          <p:nvPr>
            <p:ph type="body" idx="4294967295"/>
          </p:nvPr>
        </p:nvSpPr>
        <p:spPr>
          <a:xfrm>
            <a:off x="457200" y="260349"/>
            <a:ext cx="8229600" cy="6408740"/>
          </a:xfrm>
          <a:prstGeom prst="rect">
            <a:avLst/>
          </a:prstGeom>
        </p:spPr>
        <p:txBody>
          <a:bodyPr>
            <a:normAutofit/>
          </a:bodyPr>
          <a:lstStyle/>
          <a:p>
            <a:pPr marL="0" indent="0">
              <a:lnSpc>
                <a:spcPct val="200000"/>
              </a:lnSpc>
              <a:buSzTx/>
              <a:buNone/>
              <a:defRPr>
                <a:effectLst>
                  <a:outerShdw blurRad="12700" dist="25400" dir="2700000" rotWithShape="0">
                    <a:srgbClr val="DDDDDD"/>
                  </a:outerShdw>
                </a:effectLst>
              </a:defRPr>
            </a:pPr>
            <a:r>
              <a:rPr lang="en-US" dirty="0">
                <a:solidFill>
                  <a:srgbClr val="FF0000"/>
                </a:solidFill>
              </a:rPr>
              <a:t>Example:</a:t>
            </a:r>
          </a:p>
          <a:p>
            <a:pPr>
              <a:lnSpc>
                <a:spcPct val="200000"/>
              </a:lnSpc>
              <a:buSzTx/>
              <a:buNone/>
              <a:defRPr>
                <a:effectLst>
                  <a:outerShdw blurRad="12700" dist="25400" dir="2700000" rotWithShape="0">
                    <a:srgbClr val="DDDDDD"/>
                  </a:outerShdw>
                </a:effectLst>
              </a:defRPr>
            </a:pPr>
            <a:r>
              <a:rPr dirty="0"/>
              <a:t> 15 g of new drug dissolved in water to yield 1000 ml of solution at 25 C° was found to produce an osmotic pressure of 0.6 atmosphere . What is the M.WT. of the drug .</a:t>
            </a:r>
          </a:p>
          <a:p>
            <a:pPr>
              <a:lnSpc>
                <a:spcPct val="200000"/>
              </a:lnSpc>
              <a:defRPr>
                <a:effectLst>
                  <a:outerShdw blurRad="12700" dist="25400" dir="2700000" rotWithShape="0">
                    <a:srgbClr val="DDDDDD"/>
                  </a:outerShdw>
                </a:effectLst>
              </a:defRPr>
            </a:pPr>
            <a:endParaRPr dirty="0"/>
          </a:p>
          <a:p>
            <a:pPr>
              <a:lnSpc>
                <a:spcPct val="200000"/>
              </a:lnSpc>
              <a:buSzTx/>
              <a:buNone/>
            </a:pP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63"/>
                                        </p:tgtEl>
                                        <p:attrNameLst>
                                          <p:attrName>style.visibility</p:attrName>
                                        </p:attrNameLst>
                                      </p:cBhvr>
                                      <p:to>
                                        <p:strVal val="visible"/>
                                      </p:to>
                                    </p:set>
                                    <p:anim calcmode="lin" valueType="num">
                                      <p:cBhvr>
                                        <p:cTn id="7" dur="500" fill="hold"/>
                                        <p:tgtEl>
                                          <p:spTgt spid="463"/>
                                        </p:tgtEl>
                                        <p:attrNameLst>
                                          <p:attrName>ppt_w</p:attrName>
                                        </p:attrNameLst>
                                      </p:cBhvr>
                                      <p:tavLst>
                                        <p:tav tm="0">
                                          <p:val>
                                            <p:fltVal val="0"/>
                                          </p:val>
                                        </p:tav>
                                        <p:tav tm="100000">
                                          <p:val>
                                            <p:strVal val="#ppt_w"/>
                                          </p:val>
                                        </p:tav>
                                      </p:tavLst>
                                    </p:anim>
                                    <p:anim calcmode="lin" valueType="num">
                                      <p:cBhvr>
                                        <p:cTn id="8" dur="500" fill="hold"/>
                                        <p:tgtEl>
                                          <p:spTgt spid="4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1" animBg="1"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hoice of the colligative properties…"/>
          <p:cNvSpPr txBox="1">
            <a:spLocks noGrp="1"/>
          </p:cNvSpPr>
          <p:nvPr>
            <p:ph type="body" idx="4294967295"/>
          </p:nvPr>
        </p:nvSpPr>
        <p:spPr>
          <a:xfrm>
            <a:off x="0" y="333375"/>
            <a:ext cx="8686800" cy="6264275"/>
          </a:xfrm>
          <a:prstGeom prst="rect">
            <a:avLst/>
          </a:prstGeom>
        </p:spPr>
        <p:txBody>
          <a:bodyPr>
            <a:normAutofit/>
          </a:bodyPr>
          <a:lstStyle/>
          <a:p>
            <a:pPr marL="0" indent="0" algn="ctr">
              <a:lnSpc>
                <a:spcPct val="200000"/>
              </a:lnSpc>
              <a:buNone/>
              <a:defRPr>
                <a:effectLst>
                  <a:outerShdw blurRad="12700" dist="25400" dir="2700000" rotWithShape="0">
                    <a:srgbClr val="DDDDDD"/>
                  </a:outerShdw>
                </a:effectLst>
              </a:defRPr>
            </a:pPr>
            <a:r>
              <a:rPr sz="2800" dirty="0">
                <a:solidFill>
                  <a:srgbClr val="FF0000"/>
                </a:solidFill>
              </a:rPr>
              <a:t>Choice of the colligative properties </a:t>
            </a:r>
          </a:p>
          <a:p>
            <a:pPr marL="457200" indent="-457200" algn="just">
              <a:lnSpc>
                <a:spcPct val="150000"/>
              </a:lnSpc>
              <a:buFont typeface="+mj-lt"/>
              <a:buAutoNum type="arabicPeriod"/>
              <a:defRPr>
                <a:effectLst>
                  <a:outerShdw blurRad="12700" dist="25400" dir="2700000" rotWithShape="0">
                    <a:srgbClr val="DDDDDD"/>
                  </a:outerShdw>
                </a:effectLst>
              </a:defRPr>
            </a:pPr>
            <a:r>
              <a:rPr dirty="0"/>
              <a:t>Boiling point method can be used only when the solute is non volatile and when the substance is not decomposed at boiling temperature.</a:t>
            </a:r>
          </a:p>
          <a:p>
            <a:pPr marL="457200" indent="-457200" algn="just">
              <a:lnSpc>
                <a:spcPct val="150000"/>
              </a:lnSpc>
              <a:buFont typeface="+mj-lt"/>
              <a:buAutoNum type="arabicPeriod"/>
              <a:defRPr>
                <a:effectLst>
                  <a:outerShdw blurRad="12700" dist="25400" dir="2700000" rotWithShape="0">
                    <a:srgbClr val="DDDDDD"/>
                  </a:outerShdw>
                </a:effectLst>
              </a:defRPr>
            </a:pPr>
            <a:r>
              <a:rPr dirty="0"/>
              <a:t>The F.P method is satisfactory for solutions containing volatile solutes such as alcohol , since the F.P. of the solution depends on the vapor pressure of solvent alone .</a:t>
            </a:r>
          </a:p>
          <a:p>
            <a:pPr marL="457200" indent="-457200" algn="just">
              <a:lnSpc>
                <a:spcPct val="150000"/>
              </a:lnSpc>
              <a:buFont typeface="+mj-lt"/>
              <a:buAutoNum type="arabicPeriod"/>
              <a:defRPr>
                <a:effectLst>
                  <a:outerShdw blurRad="12700" dist="25400" dir="2700000" rotWithShape="0">
                    <a:srgbClr val="DDDDDD"/>
                  </a:outerShdw>
                </a:effectLst>
              </a:defRPr>
            </a:pPr>
            <a:r>
              <a:t>Osmotic </a:t>
            </a:r>
            <a:r>
              <a:rPr dirty="0"/>
              <a:t>pressure method is widely used method.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65">
                                            <p:bg/>
                                          </p:spTgt>
                                        </p:tgtEl>
                                        <p:attrNameLst>
                                          <p:attrName>style.visibility</p:attrName>
                                        </p:attrNameLst>
                                      </p:cBhvr>
                                      <p:to>
                                        <p:strVal val="visible"/>
                                      </p:to>
                                    </p:set>
                                    <p:anim calcmode="lin" valueType="num">
                                      <p:cBhvr>
                                        <p:cTn id="7" dur="0" fill="hold"/>
                                        <p:tgtEl>
                                          <p:spTgt spid="465">
                                            <p:bg/>
                                          </p:spTgt>
                                        </p:tgtEl>
                                        <p:attrNameLst>
                                          <p:attrName>ppt_x</p:attrName>
                                        </p:attrNameLst>
                                      </p:cBhvr>
                                      <p:tavLst>
                                        <p:tav tm="0">
                                          <p:val>
                                            <p:strVal val="#ppt_x"/>
                                          </p:val>
                                        </p:tav>
                                        <p:tav tm="100000">
                                          <p:val>
                                            <p:strVal val="#ppt_x"/>
                                          </p:val>
                                        </p:tav>
                                      </p:tavLst>
                                    </p:anim>
                                    <p:anim calcmode="lin" valueType="num">
                                      <p:cBhvr>
                                        <p:cTn id="8" dur="0" fill="hold"/>
                                        <p:tgtEl>
                                          <p:spTgt spid="465">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465">
                                            <p:txEl>
                                              <p:pRg st="0" end="0"/>
                                            </p:txEl>
                                          </p:spTgt>
                                        </p:tgtEl>
                                        <p:attrNameLst>
                                          <p:attrName>style.visibility</p:attrName>
                                        </p:attrNameLst>
                                      </p:cBhvr>
                                      <p:to>
                                        <p:strVal val="visible"/>
                                      </p:to>
                                    </p:set>
                                    <p:anim calcmode="lin" valueType="num">
                                      <p:cBhvr>
                                        <p:cTn id="11" dur="0" fill="hold"/>
                                        <p:tgtEl>
                                          <p:spTgt spid="465">
                                            <p:txEl>
                                              <p:pRg st="0" end="0"/>
                                            </p:txEl>
                                          </p:spTgt>
                                        </p:tgtEl>
                                        <p:attrNameLst>
                                          <p:attrName>ppt_x</p:attrName>
                                        </p:attrNameLst>
                                      </p:cBhvr>
                                      <p:tavLst>
                                        <p:tav tm="0">
                                          <p:val>
                                            <p:strVal val="#ppt_x"/>
                                          </p:val>
                                        </p:tav>
                                        <p:tav tm="100000">
                                          <p:val>
                                            <p:strVal val="#ppt_x"/>
                                          </p:val>
                                        </p:tav>
                                      </p:tavLst>
                                    </p:anim>
                                    <p:anim calcmode="lin" valueType="num">
                                      <p:cBhvr>
                                        <p:cTn id="12" dur="0" fill="hold"/>
                                        <p:tgtEl>
                                          <p:spTgt spid="46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0"/>
                            </p:stCondLst>
                            <p:childTnLst>
                              <p:par>
                                <p:cTn id="14" presetID="2" presetClass="entr" presetSubtype="4" fill="hold" grpId="1" nodeType="afterEffect">
                                  <p:stCondLst>
                                    <p:cond delay="0"/>
                                  </p:stCondLst>
                                  <p:iterate>
                                    <p:tmAbs val="0"/>
                                  </p:iterate>
                                  <p:childTnLst>
                                    <p:set>
                                      <p:cBhvr>
                                        <p:cTn id="15" fill="hold"/>
                                        <p:tgtEl>
                                          <p:spTgt spid="465">
                                            <p:txEl>
                                              <p:pRg st="1" end="1"/>
                                            </p:txEl>
                                          </p:spTgt>
                                        </p:tgtEl>
                                        <p:attrNameLst>
                                          <p:attrName>style.visibility</p:attrName>
                                        </p:attrNameLst>
                                      </p:cBhvr>
                                      <p:to>
                                        <p:strVal val="visible"/>
                                      </p:to>
                                    </p:set>
                                    <p:anim calcmode="lin" valueType="num">
                                      <p:cBhvr>
                                        <p:cTn id="16" dur="0" fill="hold"/>
                                        <p:tgtEl>
                                          <p:spTgt spid="465">
                                            <p:txEl>
                                              <p:pRg st="1" end="1"/>
                                            </p:txEl>
                                          </p:spTgt>
                                        </p:tgtEl>
                                        <p:attrNameLst>
                                          <p:attrName>ppt_x</p:attrName>
                                        </p:attrNameLst>
                                      </p:cBhvr>
                                      <p:tavLst>
                                        <p:tav tm="0">
                                          <p:val>
                                            <p:strVal val="#ppt_x"/>
                                          </p:val>
                                        </p:tav>
                                        <p:tav tm="100000">
                                          <p:val>
                                            <p:strVal val="#ppt_x"/>
                                          </p:val>
                                        </p:tav>
                                      </p:tavLst>
                                    </p:anim>
                                    <p:anim calcmode="lin" valueType="num">
                                      <p:cBhvr>
                                        <p:cTn id="17" dur="0" fill="hold"/>
                                        <p:tgtEl>
                                          <p:spTgt spid="4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iterate>
                                    <p:tmAbs val="0"/>
                                  </p:iterate>
                                  <p:childTnLst>
                                    <p:set>
                                      <p:cBhvr>
                                        <p:cTn id="21" fill="hold"/>
                                        <p:tgtEl>
                                          <p:spTgt spid="465">
                                            <p:txEl>
                                              <p:pRg st="2" end="2"/>
                                            </p:txEl>
                                          </p:spTgt>
                                        </p:tgtEl>
                                        <p:attrNameLst>
                                          <p:attrName>style.visibility</p:attrName>
                                        </p:attrNameLst>
                                      </p:cBhvr>
                                      <p:to>
                                        <p:strVal val="visible"/>
                                      </p:to>
                                    </p:set>
                                    <p:anim calcmode="lin" valueType="num">
                                      <p:cBhvr>
                                        <p:cTn id="22" dur="0" fill="hold"/>
                                        <p:tgtEl>
                                          <p:spTgt spid="465">
                                            <p:txEl>
                                              <p:pRg st="2" end="2"/>
                                            </p:txEl>
                                          </p:spTgt>
                                        </p:tgtEl>
                                        <p:attrNameLst>
                                          <p:attrName>ppt_x</p:attrName>
                                        </p:attrNameLst>
                                      </p:cBhvr>
                                      <p:tavLst>
                                        <p:tav tm="0">
                                          <p:val>
                                            <p:strVal val="#ppt_x"/>
                                          </p:val>
                                        </p:tav>
                                        <p:tav tm="100000">
                                          <p:val>
                                            <p:strVal val="#ppt_x"/>
                                          </p:val>
                                        </p:tav>
                                      </p:tavLst>
                                    </p:anim>
                                    <p:anim calcmode="lin" valueType="num">
                                      <p:cBhvr>
                                        <p:cTn id="23" dur="0" fill="hold"/>
                                        <p:tgtEl>
                                          <p:spTgt spid="4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1" nodeType="clickEffect">
                                  <p:stCondLst>
                                    <p:cond delay="0"/>
                                  </p:stCondLst>
                                  <p:iterate>
                                    <p:tmAbs val="0"/>
                                  </p:iterate>
                                  <p:childTnLst>
                                    <p:set>
                                      <p:cBhvr>
                                        <p:cTn id="27" fill="hold"/>
                                        <p:tgtEl>
                                          <p:spTgt spid="465">
                                            <p:txEl>
                                              <p:pRg st="3" end="3"/>
                                            </p:txEl>
                                          </p:spTgt>
                                        </p:tgtEl>
                                        <p:attrNameLst>
                                          <p:attrName>style.visibility</p:attrName>
                                        </p:attrNameLst>
                                      </p:cBhvr>
                                      <p:to>
                                        <p:strVal val="visible"/>
                                      </p:to>
                                    </p:set>
                                    <p:anim calcmode="lin" valueType="num">
                                      <p:cBhvr>
                                        <p:cTn id="28" dur="0" fill="hold"/>
                                        <p:tgtEl>
                                          <p:spTgt spid="465">
                                            <p:txEl>
                                              <p:pRg st="3" end="3"/>
                                            </p:txEl>
                                          </p:spTgt>
                                        </p:tgtEl>
                                        <p:attrNameLst>
                                          <p:attrName>ppt_x</p:attrName>
                                        </p:attrNameLst>
                                      </p:cBhvr>
                                      <p:tavLst>
                                        <p:tav tm="0">
                                          <p:val>
                                            <p:strVal val="#ppt_x"/>
                                          </p:val>
                                        </p:tav>
                                        <p:tav tm="100000">
                                          <p:val>
                                            <p:strVal val="#ppt_x"/>
                                          </p:val>
                                        </p:tav>
                                      </p:tavLst>
                                    </p:anim>
                                    <p:anim calcmode="lin" valueType="num">
                                      <p:cBhvr>
                                        <p:cTn id="29" dur="0" fill="hold"/>
                                        <p:tgtEl>
                                          <p:spTgt spid="46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1" build="p" bldLvl="5" animBg="1" advAuto="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8F15-B3A1-4B38-A187-C8A6D712C973}"/>
              </a:ext>
            </a:extLst>
          </p:cNvPr>
          <p:cNvSpPr>
            <a:spLocks noGrp="1"/>
          </p:cNvSpPr>
          <p:nvPr>
            <p:ph type="title"/>
          </p:nvPr>
        </p:nvSpPr>
        <p:spPr/>
        <p:txBody>
          <a:bodyPr>
            <a:normAutofit/>
          </a:bodyPr>
          <a:lstStyle/>
          <a:p>
            <a:r>
              <a:rPr lang="en-US" dirty="0"/>
              <a:t>Reference </a:t>
            </a:r>
            <a:br>
              <a:rPr lang="en-US" dirty="0"/>
            </a:br>
            <a:r>
              <a:rPr lang="en-US" dirty="0"/>
              <a:t>MARTIN’S PHYSICAL PHARMACY AND PHARMACEUTICAL SCIENCES </a:t>
            </a:r>
          </a:p>
        </p:txBody>
      </p:sp>
    </p:spTree>
    <p:extLst>
      <p:ext uri="{BB962C8B-B14F-4D97-AF65-F5344CB8AC3E}">
        <p14:creationId xmlns:p14="http://schemas.microsoft.com/office/powerpoint/2010/main" val="255770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p:cNvGrpSpPr/>
          <p:nvPr/>
        </p:nvGrpSpPr>
        <p:grpSpPr>
          <a:xfrm>
            <a:off x="3733799" y="1601538"/>
            <a:ext cx="1676402" cy="2065589"/>
            <a:chOff x="0" y="0"/>
            <a:chExt cx="1676400" cy="2065588"/>
          </a:xfrm>
        </p:grpSpPr>
        <p:grpSp>
          <p:nvGrpSpPr>
            <p:cNvPr id="52" name="Group"/>
            <p:cNvGrpSpPr/>
            <p:nvPr/>
          </p:nvGrpSpPr>
          <p:grpSpPr>
            <a:xfrm>
              <a:off x="-1" y="303460"/>
              <a:ext cx="1676402" cy="1762129"/>
              <a:chOff x="0" y="-1"/>
              <a:chExt cx="1676400" cy="1762128"/>
            </a:xfrm>
          </p:grpSpPr>
          <p:grpSp>
            <p:nvGrpSpPr>
              <p:cNvPr id="48" name="Group"/>
              <p:cNvGrpSpPr/>
              <p:nvPr/>
            </p:nvGrpSpPr>
            <p:grpSpPr>
              <a:xfrm>
                <a:off x="-1" y="-2"/>
                <a:ext cx="1676402" cy="1762130"/>
                <a:chOff x="0" y="0"/>
                <a:chExt cx="1676400" cy="1762128"/>
              </a:xfrm>
            </p:grpSpPr>
            <p:grpSp>
              <p:nvGrpSpPr>
                <p:cNvPr id="42" name="Group"/>
                <p:cNvGrpSpPr/>
                <p:nvPr/>
              </p:nvGrpSpPr>
              <p:grpSpPr>
                <a:xfrm>
                  <a:off x="-1" y="1381126"/>
                  <a:ext cx="1676402" cy="381003"/>
                  <a:chOff x="0" y="0"/>
                  <a:chExt cx="1676400" cy="381002"/>
                </a:xfrm>
              </p:grpSpPr>
              <p:sp>
                <p:nvSpPr>
                  <p:cNvPr id="39" name="Shape"/>
                  <p:cNvSpPr/>
                  <p:nvPr/>
                </p:nvSpPr>
                <p:spPr>
                  <a:xfrm>
                    <a:off x="-1" y="0"/>
                    <a:ext cx="1676402" cy="381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8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40" name="Oval"/>
                  <p:cNvSpPr/>
                  <p:nvPr/>
                </p:nvSpPr>
                <p:spPr>
                  <a:xfrm>
                    <a:off x="0" y="-1"/>
                    <a:ext cx="1676400" cy="95253"/>
                  </a:xfrm>
                  <a:prstGeom prst="ellipse">
                    <a:avLst/>
                  </a:prstGeom>
                  <a:solidFill>
                    <a:srgbClr val="99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41" name="Line"/>
                  <p:cNvSpPr/>
                  <p:nvPr/>
                </p:nvSpPr>
                <p:spPr>
                  <a:xfrm>
                    <a:off x="-1" y="47624"/>
                    <a:ext cx="1676402" cy="476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grpSp>
              <p:nvGrpSpPr>
                <p:cNvPr id="46" name="Group"/>
                <p:cNvGrpSpPr/>
                <p:nvPr/>
              </p:nvGrpSpPr>
              <p:grpSpPr>
                <a:xfrm>
                  <a:off x="623775" y="809624"/>
                  <a:ext cx="468648" cy="714380"/>
                  <a:chOff x="0" y="0"/>
                  <a:chExt cx="468646" cy="714378"/>
                </a:xfrm>
              </p:grpSpPr>
              <p:sp>
                <p:nvSpPr>
                  <p:cNvPr id="43" name="Shape"/>
                  <p:cNvSpPr/>
                  <p:nvPr/>
                </p:nvSpPr>
                <p:spPr>
                  <a:xfrm>
                    <a:off x="0" y="0"/>
                    <a:ext cx="468647" cy="714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91"/>
                          <a:pt x="0" y="1097"/>
                        </a:cubicBezTo>
                        <a:lnTo>
                          <a:pt x="0" y="20503"/>
                        </a:lnTo>
                        <a:cubicBezTo>
                          <a:pt x="0" y="21109"/>
                          <a:pt x="4835" y="21600"/>
                          <a:pt x="10800" y="21600"/>
                        </a:cubicBezTo>
                        <a:cubicBezTo>
                          <a:pt x="16765" y="21600"/>
                          <a:pt x="21600" y="21109"/>
                          <a:pt x="21600" y="20503"/>
                        </a:cubicBezTo>
                        <a:lnTo>
                          <a:pt x="21600" y="1097"/>
                        </a:lnTo>
                        <a:cubicBezTo>
                          <a:pt x="21600" y="491"/>
                          <a:pt x="16765" y="0"/>
                          <a:pt x="10800" y="0"/>
                        </a:cubicBezTo>
                        <a:close/>
                      </a:path>
                    </a:pathLst>
                  </a:custGeom>
                  <a:solidFill>
                    <a:srgbClr val="8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44" name="Oval"/>
                  <p:cNvSpPr/>
                  <p:nvPr/>
                </p:nvSpPr>
                <p:spPr>
                  <a:xfrm>
                    <a:off x="0" y="-1"/>
                    <a:ext cx="468647" cy="72565"/>
                  </a:xfrm>
                  <a:prstGeom prst="ellipse">
                    <a:avLst/>
                  </a:prstGeom>
                  <a:solidFill>
                    <a:srgbClr val="99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45" name="Line"/>
                  <p:cNvSpPr/>
                  <p:nvPr/>
                </p:nvSpPr>
                <p:spPr>
                  <a:xfrm>
                    <a:off x="0" y="36280"/>
                    <a:ext cx="468647" cy="362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sp>
              <p:nvSpPr>
                <p:cNvPr id="47" name="Oval"/>
                <p:cNvSpPr/>
                <p:nvPr/>
              </p:nvSpPr>
              <p:spPr>
                <a:xfrm>
                  <a:off x="428846" y="-1"/>
                  <a:ext cx="819520" cy="952504"/>
                </a:xfrm>
                <a:prstGeom prst="ellipse">
                  <a:avLst/>
                </a:prstGeom>
                <a:solidFill>
                  <a:srgbClr val="C0C0C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sp>
            <p:nvSpPr>
              <p:cNvPr id="49" name="Line"/>
              <p:cNvSpPr/>
              <p:nvPr/>
            </p:nvSpPr>
            <p:spPr>
              <a:xfrm>
                <a:off x="609600" y="380999"/>
                <a:ext cx="158750" cy="666753"/>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50" name="Line"/>
              <p:cNvSpPr/>
              <p:nvPr/>
            </p:nvSpPr>
            <p:spPr>
              <a:xfrm flipH="1">
                <a:off x="914399" y="380999"/>
                <a:ext cx="158751" cy="666753"/>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51" name="Line"/>
              <p:cNvSpPr/>
              <p:nvPr/>
            </p:nvSpPr>
            <p:spPr>
              <a:xfrm>
                <a:off x="609600" y="381000"/>
                <a:ext cx="533400" cy="1"/>
              </a:xfrm>
              <a:prstGeom prst="line">
                <a:avLst/>
              </a:prstGeom>
              <a:noFill/>
              <a:ln w="76200" cap="flat">
                <a:solidFill>
                  <a:srgbClr val="000000"/>
                </a:solidFill>
                <a:prstDash val="sysDot"/>
                <a:round/>
              </a:ln>
              <a:effectLst/>
            </p:spPr>
            <p:txBody>
              <a:bodyPr wrap="square" lIns="45718" tIns="45718" rIns="45718" bIns="45718" numCol="1" anchor="t">
                <a:noAutofit/>
              </a:bodyPr>
              <a:lstStyle/>
              <a:p>
                <a:endParaRPr/>
              </a:p>
            </p:txBody>
          </p:sp>
        </p:grpSp>
        <p:grpSp>
          <p:nvGrpSpPr>
            <p:cNvPr id="56" name="Group"/>
            <p:cNvGrpSpPr/>
            <p:nvPr/>
          </p:nvGrpSpPr>
          <p:grpSpPr>
            <a:xfrm>
              <a:off x="228599" y="1522660"/>
              <a:ext cx="76201" cy="228603"/>
              <a:chOff x="0" y="-1"/>
              <a:chExt cx="76200" cy="228602"/>
            </a:xfrm>
          </p:grpSpPr>
          <p:sp>
            <p:nvSpPr>
              <p:cNvPr id="53" name="Shape"/>
              <p:cNvSpPr/>
              <p:nvPr/>
            </p:nvSpPr>
            <p:spPr>
              <a:xfrm>
                <a:off x="-1" y="-1"/>
                <a:ext cx="76201" cy="2286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0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54" name="Oval"/>
              <p:cNvSpPr/>
              <p:nvPr/>
            </p:nvSpPr>
            <p:spPr>
              <a:xfrm>
                <a:off x="0" y="-2"/>
                <a:ext cx="76200" cy="57153"/>
              </a:xfrm>
              <a:prstGeom prst="ellipse">
                <a:avLst/>
              </a:prstGeom>
              <a:solidFill>
                <a:srgbClr val="33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55" name="Line"/>
              <p:cNvSpPr/>
              <p:nvPr/>
            </p:nvSpPr>
            <p:spPr>
              <a:xfrm>
                <a:off x="-1" y="28574"/>
                <a:ext cx="76201" cy="28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grpSp>
          <p:nvGrpSpPr>
            <p:cNvPr id="60" name="Group"/>
            <p:cNvGrpSpPr/>
            <p:nvPr/>
          </p:nvGrpSpPr>
          <p:grpSpPr>
            <a:xfrm>
              <a:off x="1371599" y="1522660"/>
              <a:ext cx="76201" cy="228603"/>
              <a:chOff x="0" y="-1"/>
              <a:chExt cx="76200" cy="228602"/>
            </a:xfrm>
          </p:grpSpPr>
          <p:sp>
            <p:nvSpPr>
              <p:cNvPr id="57" name="Shape"/>
              <p:cNvSpPr/>
              <p:nvPr/>
            </p:nvSpPr>
            <p:spPr>
              <a:xfrm>
                <a:off x="-1" y="-1"/>
                <a:ext cx="76201" cy="2286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000000"/>
              </a:solid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58" name="Oval"/>
              <p:cNvSpPr/>
              <p:nvPr/>
            </p:nvSpPr>
            <p:spPr>
              <a:xfrm>
                <a:off x="0" y="-2"/>
                <a:ext cx="76200" cy="57153"/>
              </a:xfrm>
              <a:prstGeom prst="ellipse">
                <a:avLst/>
              </a:prstGeom>
              <a:solidFill>
                <a:srgbClr val="333333"/>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sp>
            <p:nvSpPr>
              <p:cNvPr id="59" name="Line"/>
              <p:cNvSpPr/>
              <p:nvPr/>
            </p:nvSpPr>
            <p:spPr>
              <a:xfrm>
                <a:off x="-1" y="28574"/>
                <a:ext cx="76201" cy="28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000000"/>
                </a:solidFill>
                <a:prstDash val="solid"/>
                <a:round/>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grpSp>
          <p:nvGrpSpPr>
            <p:cNvPr id="63" name="Group"/>
            <p:cNvGrpSpPr/>
            <p:nvPr/>
          </p:nvGrpSpPr>
          <p:grpSpPr>
            <a:xfrm>
              <a:off x="232996" y="0"/>
              <a:ext cx="1229094" cy="1708559"/>
              <a:chOff x="0" y="0"/>
              <a:chExt cx="1229092" cy="1708558"/>
            </a:xfrm>
          </p:grpSpPr>
          <p:sp>
            <p:nvSpPr>
              <p:cNvPr id="61" name="Shape"/>
              <p:cNvSpPr/>
              <p:nvPr/>
            </p:nvSpPr>
            <p:spPr>
              <a:xfrm>
                <a:off x="0" y="0"/>
                <a:ext cx="1229093" cy="1708559"/>
              </a:xfrm>
              <a:custGeom>
                <a:avLst/>
                <a:gdLst/>
                <a:ahLst/>
                <a:cxnLst>
                  <a:cxn ang="0">
                    <a:pos x="wd2" y="hd2"/>
                  </a:cxn>
                  <a:cxn ang="5400000">
                    <a:pos x="wd2" y="hd2"/>
                  </a:cxn>
                  <a:cxn ang="10800000">
                    <a:pos x="wd2" y="hd2"/>
                  </a:cxn>
                  <a:cxn ang="16200000">
                    <a:pos x="wd2" y="hd2"/>
                  </a:cxn>
                </a:cxnLst>
                <a:rect l="0" t="0" r="r" b="b"/>
                <a:pathLst>
                  <a:path w="21600" h="21600" extrusionOk="0">
                    <a:moveTo>
                      <a:pt x="10786" y="21600"/>
                    </a:moveTo>
                    <a:lnTo>
                      <a:pt x="11178" y="21600"/>
                    </a:lnTo>
                    <a:lnTo>
                      <a:pt x="11516" y="21565"/>
                    </a:lnTo>
                    <a:lnTo>
                      <a:pt x="11881" y="21495"/>
                    </a:lnTo>
                    <a:lnTo>
                      <a:pt x="12220" y="21425"/>
                    </a:lnTo>
                    <a:lnTo>
                      <a:pt x="12585" y="21319"/>
                    </a:lnTo>
                    <a:lnTo>
                      <a:pt x="12871" y="21196"/>
                    </a:lnTo>
                    <a:lnTo>
                      <a:pt x="13132" y="21056"/>
                    </a:lnTo>
                    <a:lnTo>
                      <a:pt x="13367" y="20881"/>
                    </a:lnTo>
                    <a:lnTo>
                      <a:pt x="13627" y="20722"/>
                    </a:lnTo>
                    <a:lnTo>
                      <a:pt x="13835" y="20511"/>
                    </a:lnTo>
                    <a:lnTo>
                      <a:pt x="14018" y="20318"/>
                    </a:lnTo>
                    <a:lnTo>
                      <a:pt x="14174" y="20107"/>
                    </a:lnTo>
                    <a:lnTo>
                      <a:pt x="14330" y="19879"/>
                    </a:lnTo>
                    <a:lnTo>
                      <a:pt x="14434" y="19634"/>
                    </a:lnTo>
                    <a:lnTo>
                      <a:pt x="14487" y="19370"/>
                    </a:lnTo>
                    <a:lnTo>
                      <a:pt x="14487" y="15664"/>
                    </a:lnTo>
                    <a:lnTo>
                      <a:pt x="14591" y="15454"/>
                    </a:lnTo>
                    <a:lnTo>
                      <a:pt x="14669" y="15260"/>
                    </a:lnTo>
                    <a:lnTo>
                      <a:pt x="14774" y="15050"/>
                    </a:lnTo>
                    <a:lnTo>
                      <a:pt x="15138" y="14646"/>
                    </a:lnTo>
                    <a:lnTo>
                      <a:pt x="15581" y="14242"/>
                    </a:lnTo>
                    <a:lnTo>
                      <a:pt x="16728" y="13469"/>
                    </a:lnTo>
                    <a:lnTo>
                      <a:pt x="18030" y="12591"/>
                    </a:lnTo>
                    <a:lnTo>
                      <a:pt x="18734" y="12118"/>
                    </a:lnTo>
                    <a:lnTo>
                      <a:pt x="19932" y="11028"/>
                    </a:lnTo>
                    <a:lnTo>
                      <a:pt x="20479" y="10396"/>
                    </a:lnTo>
                    <a:lnTo>
                      <a:pt x="20740" y="10097"/>
                    </a:lnTo>
                    <a:lnTo>
                      <a:pt x="20948" y="9729"/>
                    </a:lnTo>
                    <a:lnTo>
                      <a:pt x="21130" y="9378"/>
                    </a:lnTo>
                    <a:lnTo>
                      <a:pt x="21287" y="8974"/>
                    </a:lnTo>
                    <a:lnTo>
                      <a:pt x="21443" y="8605"/>
                    </a:lnTo>
                    <a:lnTo>
                      <a:pt x="21548" y="8166"/>
                    </a:lnTo>
                    <a:lnTo>
                      <a:pt x="21600" y="7727"/>
                    </a:lnTo>
                    <a:lnTo>
                      <a:pt x="21600" y="6884"/>
                    </a:lnTo>
                    <a:lnTo>
                      <a:pt x="21548" y="6515"/>
                    </a:lnTo>
                    <a:lnTo>
                      <a:pt x="21496" y="6182"/>
                    </a:lnTo>
                    <a:lnTo>
                      <a:pt x="21391" y="5812"/>
                    </a:lnTo>
                    <a:lnTo>
                      <a:pt x="21287" y="5479"/>
                    </a:lnTo>
                    <a:lnTo>
                      <a:pt x="21130" y="5093"/>
                    </a:lnTo>
                    <a:lnTo>
                      <a:pt x="20948" y="4760"/>
                    </a:lnTo>
                    <a:lnTo>
                      <a:pt x="20740" y="4425"/>
                    </a:lnTo>
                    <a:lnTo>
                      <a:pt x="20531" y="4127"/>
                    </a:lnTo>
                    <a:lnTo>
                      <a:pt x="20296" y="3811"/>
                    </a:lnTo>
                    <a:lnTo>
                      <a:pt x="20036" y="3513"/>
                    </a:lnTo>
                    <a:lnTo>
                      <a:pt x="19775" y="3214"/>
                    </a:lnTo>
                    <a:lnTo>
                      <a:pt x="19124" y="2634"/>
                    </a:lnTo>
                    <a:lnTo>
                      <a:pt x="18447" y="2125"/>
                    </a:lnTo>
                    <a:lnTo>
                      <a:pt x="17691" y="1669"/>
                    </a:lnTo>
                    <a:lnTo>
                      <a:pt x="16832" y="1229"/>
                    </a:lnTo>
                    <a:lnTo>
                      <a:pt x="16388" y="1054"/>
                    </a:lnTo>
                    <a:lnTo>
                      <a:pt x="15920" y="879"/>
                    </a:lnTo>
                    <a:lnTo>
                      <a:pt x="15477" y="720"/>
                    </a:lnTo>
                    <a:lnTo>
                      <a:pt x="15034" y="580"/>
                    </a:lnTo>
                    <a:lnTo>
                      <a:pt x="14539" y="439"/>
                    </a:lnTo>
                    <a:lnTo>
                      <a:pt x="14018" y="316"/>
                    </a:lnTo>
                    <a:lnTo>
                      <a:pt x="13471" y="211"/>
                    </a:lnTo>
                    <a:lnTo>
                      <a:pt x="12975" y="140"/>
                    </a:lnTo>
                    <a:lnTo>
                      <a:pt x="12428" y="71"/>
                    </a:lnTo>
                    <a:lnTo>
                      <a:pt x="11934" y="35"/>
                    </a:lnTo>
                    <a:lnTo>
                      <a:pt x="11387" y="0"/>
                    </a:lnTo>
                    <a:lnTo>
                      <a:pt x="10213" y="0"/>
                    </a:lnTo>
                    <a:lnTo>
                      <a:pt x="9666" y="35"/>
                    </a:lnTo>
                    <a:lnTo>
                      <a:pt x="9172" y="71"/>
                    </a:lnTo>
                    <a:lnTo>
                      <a:pt x="8625" y="140"/>
                    </a:lnTo>
                    <a:lnTo>
                      <a:pt x="8129" y="211"/>
                    </a:lnTo>
                    <a:lnTo>
                      <a:pt x="7582" y="316"/>
                    </a:lnTo>
                    <a:lnTo>
                      <a:pt x="7061" y="439"/>
                    </a:lnTo>
                    <a:lnTo>
                      <a:pt x="6566" y="580"/>
                    </a:lnTo>
                    <a:lnTo>
                      <a:pt x="6123" y="720"/>
                    </a:lnTo>
                    <a:lnTo>
                      <a:pt x="5680" y="879"/>
                    </a:lnTo>
                    <a:lnTo>
                      <a:pt x="5212" y="1054"/>
                    </a:lnTo>
                    <a:lnTo>
                      <a:pt x="4768" y="1229"/>
                    </a:lnTo>
                    <a:lnTo>
                      <a:pt x="3909" y="1669"/>
                    </a:lnTo>
                    <a:lnTo>
                      <a:pt x="3153" y="2125"/>
                    </a:lnTo>
                    <a:lnTo>
                      <a:pt x="2476" y="2634"/>
                    </a:lnTo>
                    <a:lnTo>
                      <a:pt x="1825" y="3214"/>
                    </a:lnTo>
                    <a:lnTo>
                      <a:pt x="1303" y="3811"/>
                    </a:lnTo>
                    <a:lnTo>
                      <a:pt x="1069" y="4127"/>
                    </a:lnTo>
                    <a:lnTo>
                      <a:pt x="860" y="4425"/>
                    </a:lnTo>
                    <a:lnTo>
                      <a:pt x="651" y="4760"/>
                    </a:lnTo>
                    <a:lnTo>
                      <a:pt x="470" y="5093"/>
                    </a:lnTo>
                    <a:lnTo>
                      <a:pt x="313" y="5479"/>
                    </a:lnTo>
                    <a:lnTo>
                      <a:pt x="209" y="5812"/>
                    </a:lnTo>
                    <a:lnTo>
                      <a:pt x="104" y="6182"/>
                    </a:lnTo>
                    <a:lnTo>
                      <a:pt x="52" y="6515"/>
                    </a:lnTo>
                    <a:lnTo>
                      <a:pt x="0" y="6884"/>
                    </a:lnTo>
                    <a:lnTo>
                      <a:pt x="0" y="7727"/>
                    </a:lnTo>
                    <a:lnTo>
                      <a:pt x="52" y="8166"/>
                    </a:lnTo>
                    <a:lnTo>
                      <a:pt x="157" y="8605"/>
                    </a:lnTo>
                    <a:lnTo>
                      <a:pt x="313" y="8974"/>
                    </a:lnTo>
                    <a:lnTo>
                      <a:pt x="470" y="9378"/>
                    </a:lnTo>
                    <a:lnTo>
                      <a:pt x="651" y="9729"/>
                    </a:lnTo>
                    <a:lnTo>
                      <a:pt x="860" y="10097"/>
                    </a:lnTo>
                    <a:lnTo>
                      <a:pt x="1121" y="10396"/>
                    </a:lnTo>
                    <a:lnTo>
                      <a:pt x="1668" y="11028"/>
                    </a:lnTo>
                    <a:lnTo>
                      <a:pt x="2866" y="12118"/>
                    </a:lnTo>
                    <a:lnTo>
                      <a:pt x="3570" y="12591"/>
                    </a:lnTo>
                    <a:lnTo>
                      <a:pt x="4872" y="13469"/>
                    </a:lnTo>
                    <a:lnTo>
                      <a:pt x="6019" y="14242"/>
                    </a:lnTo>
                    <a:lnTo>
                      <a:pt x="6462" y="14646"/>
                    </a:lnTo>
                    <a:lnTo>
                      <a:pt x="6826" y="15050"/>
                    </a:lnTo>
                    <a:lnTo>
                      <a:pt x="6931" y="15260"/>
                    </a:lnTo>
                    <a:lnTo>
                      <a:pt x="7009" y="15454"/>
                    </a:lnTo>
                    <a:lnTo>
                      <a:pt x="7113" y="15664"/>
                    </a:lnTo>
                    <a:lnTo>
                      <a:pt x="7113" y="19370"/>
                    </a:lnTo>
                    <a:lnTo>
                      <a:pt x="7166" y="19634"/>
                    </a:lnTo>
                    <a:lnTo>
                      <a:pt x="7270" y="19879"/>
                    </a:lnTo>
                    <a:lnTo>
                      <a:pt x="7425" y="20107"/>
                    </a:lnTo>
                    <a:lnTo>
                      <a:pt x="7582" y="20318"/>
                    </a:lnTo>
                    <a:lnTo>
                      <a:pt x="7765" y="20511"/>
                    </a:lnTo>
                    <a:lnTo>
                      <a:pt x="7973" y="20722"/>
                    </a:lnTo>
                    <a:lnTo>
                      <a:pt x="8233" y="20881"/>
                    </a:lnTo>
                    <a:lnTo>
                      <a:pt x="8468" y="21056"/>
                    </a:lnTo>
                    <a:lnTo>
                      <a:pt x="8729" y="21196"/>
                    </a:lnTo>
                    <a:lnTo>
                      <a:pt x="9015" y="21319"/>
                    </a:lnTo>
                    <a:lnTo>
                      <a:pt x="9380" y="21425"/>
                    </a:lnTo>
                    <a:lnTo>
                      <a:pt x="9719" y="21495"/>
                    </a:lnTo>
                    <a:lnTo>
                      <a:pt x="10084" y="21565"/>
                    </a:lnTo>
                    <a:lnTo>
                      <a:pt x="10422" y="21600"/>
                    </a:lnTo>
                    <a:lnTo>
                      <a:pt x="10786" y="21600"/>
                    </a:lnTo>
                    <a:close/>
                  </a:path>
                </a:pathLst>
              </a:custGeom>
              <a:solidFill>
                <a:srgbClr val="FFFFCC"/>
              </a:solidFill>
              <a:ln w="57150" cap="flat">
                <a:solidFill>
                  <a:srgbClr val="000000"/>
                </a:solidFill>
                <a:prstDash val="solid"/>
                <a:miter lim="800000"/>
              </a:ln>
              <a:effectLst/>
            </p:spPr>
            <p:txBody>
              <a:bodyPr wrap="square" lIns="45718" tIns="45718" rIns="45718" bIns="45718" numCol="1" anchor="t">
                <a:noAutofit/>
              </a:bodyPr>
              <a:lstStyle/>
              <a:p>
                <a:pPr>
                  <a:defRPr>
                    <a:latin typeface="+mj-lt"/>
                    <a:ea typeface="+mj-ea"/>
                    <a:cs typeface="+mj-cs"/>
                    <a:sym typeface="Arial"/>
                  </a:defRPr>
                </a:pPr>
                <a:endParaRPr/>
              </a:p>
            </p:txBody>
          </p:sp>
          <p:sp>
            <p:nvSpPr>
              <p:cNvPr id="62" name="Shape"/>
              <p:cNvSpPr/>
              <p:nvPr/>
            </p:nvSpPr>
            <p:spPr>
              <a:xfrm>
                <a:off x="389919" y="750140"/>
                <a:ext cx="453708" cy="758408"/>
              </a:xfrm>
              <a:custGeom>
                <a:avLst/>
                <a:gdLst/>
                <a:ahLst/>
                <a:cxnLst>
                  <a:cxn ang="0">
                    <a:pos x="wd2" y="hd2"/>
                  </a:cxn>
                  <a:cxn ang="5400000">
                    <a:pos x="wd2" y="hd2"/>
                  </a:cxn>
                  <a:cxn ang="10800000">
                    <a:pos x="wd2" y="hd2"/>
                  </a:cxn>
                  <a:cxn ang="16200000">
                    <a:pos x="wd2" y="hd2"/>
                  </a:cxn>
                </a:cxnLst>
                <a:rect l="0" t="0" r="r" b="b"/>
                <a:pathLst>
                  <a:path w="21600" h="21600" extrusionOk="0">
                    <a:moveTo>
                      <a:pt x="6354" y="10918"/>
                    </a:moveTo>
                    <a:lnTo>
                      <a:pt x="4448" y="5578"/>
                    </a:lnTo>
                    <a:lnTo>
                      <a:pt x="1060" y="1305"/>
                    </a:lnTo>
                    <a:lnTo>
                      <a:pt x="0" y="235"/>
                    </a:lnTo>
                    <a:lnTo>
                      <a:pt x="4448" y="1424"/>
                    </a:lnTo>
                    <a:lnTo>
                      <a:pt x="7835" y="0"/>
                    </a:lnTo>
                    <a:lnTo>
                      <a:pt x="11647" y="1305"/>
                    </a:lnTo>
                    <a:lnTo>
                      <a:pt x="14610" y="0"/>
                    </a:lnTo>
                    <a:lnTo>
                      <a:pt x="17576" y="1186"/>
                    </a:lnTo>
                    <a:lnTo>
                      <a:pt x="21600" y="235"/>
                    </a:lnTo>
                    <a:lnTo>
                      <a:pt x="16304" y="6053"/>
                    </a:lnTo>
                    <a:lnTo>
                      <a:pt x="14822" y="10918"/>
                    </a:lnTo>
                    <a:moveTo>
                      <a:pt x="778" y="14359"/>
                    </a:moveTo>
                    <a:lnTo>
                      <a:pt x="20681" y="14359"/>
                    </a:lnTo>
                    <a:lnTo>
                      <a:pt x="20681" y="16852"/>
                    </a:lnTo>
                    <a:lnTo>
                      <a:pt x="778" y="16814"/>
                    </a:lnTo>
                    <a:lnTo>
                      <a:pt x="778" y="19226"/>
                    </a:lnTo>
                    <a:lnTo>
                      <a:pt x="20681" y="19304"/>
                    </a:lnTo>
                    <a:lnTo>
                      <a:pt x="20752" y="21600"/>
                    </a:lnTo>
                    <a:lnTo>
                      <a:pt x="848" y="21600"/>
                    </a:lnTo>
                  </a:path>
                </a:pathLst>
              </a:custGeom>
              <a:noFill/>
              <a:ln w="57150" cap="flat">
                <a:solidFill>
                  <a:srgbClr val="000000"/>
                </a:solidFill>
                <a:prstDash val="solid"/>
                <a:miter lim="800000"/>
              </a:ln>
              <a:effectLst/>
            </p:spPr>
            <p:txBody>
              <a:bodyPr wrap="square" lIns="45718" tIns="45718" rIns="45718" bIns="45718" numCol="1" anchor="t">
                <a:noAutofit/>
              </a:bodyPr>
              <a:lstStyle/>
              <a:p>
                <a:pPr>
                  <a:defRPr>
                    <a:latin typeface="+mj-lt"/>
                    <a:ea typeface="+mj-ea"/>
                    <a:cs typeface="+mj-cs"/>
                    <a:sym typeface="Arial"/>
                  </a:defRPr>
                </a:pPr>
                <a:endParaRPr/>
              </a:p>
            </p:txBody>
          </p:sp>
        </p:grpSp>
      </p:grpSp>
      <p:sp>
        <p:nvSpPr>
          <p:cNvPr id="65" name="Non-electrolyte"/>
          <p:cNvSpPr txBox="1">
            <a:spLocks noGrp="1"/>
          </p:cNvSpPr>
          <p:nvPr>
            <p:ph type="title" idx="4294967295"/>
          </p:nvPr>
        </p:nvSpPr>
        <p:spPr>
          <a:xfrm>
            <a:off x="628650" y="365125"/>
            <a:ext cx="7886700" cy="1325563"/>
          </a:xfrm>
          <a:prstGeom prst="rect">
            <a:avLst/>
          </a:prstGeom>
        </p:spPr>
        <p:txBody>
          <a:bodyPr>
            <a:normAutofit/>
          </a:bodyPr>
          <a:lstStyle/>
          <a:p>
            <a:r>
              <a:t>Non-electrolyte</a:t>
            </a:r>
          </a:p>
        </p:txBody>
      </p:sp>
      <p:grpSp>
        <p:nvGrpSpPr>
          <p:cNvPr id="71" name="Group"/>
          <p:cNvGrpSpPr/>
          <p:nvPr/>
        </p:nvGrpSpPr>
        <p:grpSpPr>
          <a:xfrm>
            <a:off x="3200397" y="4724400"/>
            <a:ext cx="2743204" cy="1828800"/>
            <a:chOff x="-2" y="0"/>
            <a:chExt cx="2743202" cy="1828800"/>
          </a:xfrm>
        </p:grpSpPr>
        <p:sp>
          <p:nvSpPr>
            <p:cNvPr id="66" name="Rectangle"/>
            <p:cNvSpPr/>
            <p:nvPr/>
          </p:nvSpPr>
          <p:spPr>
            <a:xfrm>
              <a:off x="0" y="457200"/>
              <a:ext cx="2743200" cy="1371600"/>
            </a:xfrm>
            <a:prstGeom prst="rect">
              <a:avLst/>
            </a:prstGeom>
            <a:solidFill>
              <a:srgbClr val="C0C0C0"/>
            </a:solidFill>
            <a:ln w="12700" cap="flat">
              <a:noFill/>
              <a:miter lim="400000"/>
            </a:ln>
            <a:effectLst/>
          </p:spPr>
          <p:txBody>
            <a:bodyPr wrap="square" lIns="45718" tIns="45718" rIns="45718" bIns="45718" numCol="1" anchor="ctr">
              <a:noAutofit/>
            </a:bodyPr>
            <a:lstStyle/>
            <a:p>
              <a:pPr defTabSz="685800">
                <a:lnSpc>
                  <a:spcPct val="90000"/>
                </a:lnSpc>
                <a:spcBef>
                  <a:spcPts val="300"/>
                </a:spcBef>
                <a:defRPr sz="1300">
                  <a:effectLst>
                    <a:outerShdw blurRad="12700" dist="25400" dir="2700000" rotWithShape="0">
                      <a:srgbClr val="FFFFFF"/>
                    </a:outerShdw>
                  </a:effectLst>
                  <a:latin typeface="Calibri"/>
                  <a:ea typeface="Calibri"/>
                  <a:cs typeface="Calibri"/>
                  <a:sym typeface="Calibri"/>
                </a:defRPr>
              </a:pPr>
              <a:endParaRPr/>
            </a:p>
          </p:txBody>
        </p:sp>
        <p:grpSp>
          <p:nvGrpSpPr>
            <p:cNvPr id="70" name="Group"/>
            <p:cNvGrpSpPr/>
            <p:nvPr/>
          </p:nvGrpSpPr>
          <p:grpSpPr>
            <a:xfrm>
              <a:off x="-3" y="-1"/>
              <a:ext cx="2743204" cy="1828801"/>
              <a:chOff x="-1" y="0"/>
              <a:chExt cx="2743202" cy="1828800"/>
            </a:xfrm>
          </p:grpSpPr>
          <p:sp>
            <p:nvSpPr>
              <p:cNvPr id="67" name="Line"/>
              <p:cNvSpPr/>
              <p:nvPr/>
            </p:nvSpPr>
            <p:spPr>
              <a:xfrm flipH="1">
                <a:off x="-2" y="0"/>
                <a:ext cx="3" cy="1828800"/>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68" name="Line"/>
              <p:cNvSpPr/>
              <p:nvPr/>
            </p:nvSpPr>
            <p:spPr>
              <a:xfrm>
                <a:off x="0" y="1828800"/>
                <a:ext cx="2743201" cy="0"/>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sp>
            <p:nvSpPr>
              <p:cNvPr id="69" name="Line"/>
              <p:cNvSpPr/>
              <p:nvPr/>
            </p:nvSpPr>
            <p:spPr>
              <a:xfrm flipV="1">
                <a:off x="2743200" y="0"/>
                <a:ext cx="1" cy="1828800"/>
              </a:xfrm>
              <a:prstGeom prst="line">
                <a:avLst/>
              </a:prstGeom>
              <a:noFill/>
              <a:ln w="9525" cap="flat">
                <a:solidFill>
                  <a:srgbClr val="000000"/>
                </a:solidFill>
                <a:prstDash val="solid"/>
                <a:round/>
              </a:ln>
              <a:effectLst/>
            </p:spPr>
            <p:txBody>
              <a:bodyPr wrap="square" lIns="45718" tIns="45718" rIns="45718" bIns="45718" numCol="1" anchor="t">
                <a:noAutofit/>
              </a:bodyPr>
              <a:lstStyle/>
              <a:p>
                <a:endParaRPr/>
              </a:p>
            </p:txBody>
          </p:sp>
        </p:grpSp>
      </p:grpSp>
      <p:grpSp>
        <p:nvGrpSpPr>
          <p:cNvPr id="74" name="Group"/>
          <p:cNvGrpSpPr/>
          <p:nvPr/>
        </p:nvGrpSpPr>
        <p:grpSpPr>
          <a:xfrm>
            <a:off x="5105400" y="3124199"/>
            <a:ext cx="457201" cy="3124201"/>
            <a:chOff x="0" y="0"/>
            <a:chExt cx="457200" cy="3124200"/>
          </a:xfrm>
        </p:grpSpPr>
        <p:sp>
          <p:nvSpPr>
            <p:cNvPr id="72" name="Line"/>
            <p:cNvSpPr/>
            <p:nvPr/>
          </p:nvSpPr>
          <p:spPr>
            <a:xfrm>
              <a:off x="0" y="-1"/>
              <a:ext cx="457200" cy="1"/>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sp>
          <p:nvSpPr>
            <p:cNvPr id="73" name="Line"/>
            <p:cNvSpPr/>
            <p:nvPr/>
          </p:nvSpPr>
          <p:spPr>
            <a:xfrm flipH="1">
              <a:off x="457199" y="0"/>
              <a:ext cx="2" cy="3124200"/>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grpSp>
      <p:grpSp>
        <p:nvGrpSpPr>
          <p:cNvPr id="77" name="Group"/>
          <p:cNvGrpSpPr/>
          <p:nvPr/>
        </p:nvGrpSpPr>
        <p:grpSpPr>
          <a:xfrm>
            <a:off x="3581399" y="3124199"/>
            <a:ext cx="457201" cy="3124201"/>
            <a:chOff x="0" y="0"/>
            <a:chExt cx="457200" cy="3124200"/>
          </a:xfrm>
        </p:grpSpPr>
        <p:sp>
          <p:nvSpPr>
            <p:cNvPr id="75" name="Line"/>
            <p:cNvSpPr/>
            <p:nvPr/>
          </p:nvSpPr>
          <p:spPr>
            <a:xfrm flipH="1" flipV="1">
              <a:off x="-1" y="-1"/>
              <a:ext cx="457201" cy="2"/>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sp>
          <p:nvSpPr>
            <p:cNvPr id="76" name="Line"/>
            <p:cNvSpPr/>
            <p:nvPr/>
          </p:nvSpPr>
          <p:spPr>
            <a:xfrm flipH="1">
              <a:off x="1269" y="0"/>
              <a:ext cx="3" cy="3124200"/>
            </a:xfrm>
            <a:prstGeom prst="line">
              <a:avLst/>
            </a:prstGeom>
            <a:noFill/>
            <a:ln w="38100" cap="flat">
              <a:solidFill>
                <a:srgbClr val="000000"/>
              </a:solidFill>
              <a:prstDash val="solid"/>
              <a:round/>
            </a:ln>
            <a:effectLst/>
          </p:spPr>
          <p:txBody>
            <a:bodyPr wrap="square" lIns="45718" tIns="45718" rIns="45718" bIns="45718" numCol="1" anchor="t">
              <a:noAutofit/>
            </a:bodyPr>
            <a:lstStyle/>
            <a:p>
              <a:endParaRPr/>
            </a:p>
          </p:txBody>
        </p:sp>
      </p:grpSp>
      <p:sp>
        <p:nvSpPr>
          <p:cNvPr id="78" name="sugar"/>
          <p:cNvSpPr txBox="1"/>
          <p:nvPr/>
        </p:nvSpPr>
        <p:spPr>
          <a:xfrm>
            <a:off x="4175125" y="5532438"/>
            <a:ext cx="875217" cy="5105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685800">
              <a:defRPr sz="2400">
                <a:latin typeface="Comic Sans MS"/>
                <a:ea typeface="Comic Sans MS"/>
                <a:cs typeface="Comic Sans MS"/>
                <a:sym typeface="Comic Sans MS"/>
              </a:defRPr>
            </a:lvl1pPr>
          </a:lstStyle>
          <a:p>
            <a:r>
              <a:t>sugar</a:t>
            </a:r>
          </a:p>
        </p:txBody>
      </p:sp>
      <p:sp>
        <p:nvSpPr>
          <p:cNvPr id="79" name="Non-electrolyte -…"/>
          <p:cNvSpPr txBox="1"/>
          <p:nvPr/>
        </p:nvSpPr>
        <p:spPr>
          <a:xfrm>
            <a:off x="0" y="2971800"/>
            <a:ext cx="3657600" cy="2072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685800">
              <a:defRPr sz="2800">
                <a:latin typeface="Comic Sans MS"/>
                <a:ea typeface="Comic Sans MS"/>
                <a:cs typeface="Comic Sans MS"/>
                <a:sym typeface="Comic Sans MS"/>
              </a:defRPr>
            </a:pPr>
            <a:r>
              <a:t>Non-electrolyte -</a:t>
            </a:r>
          </a:p>
          <a:p>
            <a:pPr defTabSz="685800">
              <a:defRPr sz="2800">
                <a:latin typeface="Comic Sans MS"/>
                <a:ea typeface="Comic Sans MS"/>
                <a:cs typeface="Comic Sans MS"/>
                <a:sym typeface="Comic Sans MS"/>
              </a:defRPr>
            </a:pPr>
            <a:r>
              <a:t>No dissociation,</a:t>
            </a:r>
          </a:p>
          <a:p>
            <a:pPr defTabSz="685800">
              <a:defRPr sz="2800">
                <a:latin typeface="Comic Sans MS"/>
                <a:ea typeface="Comic Sans MS"/>
                <a:cs typeface="Comic Sans MS"/>
                <a:sym typeface="Comic Sans MS"/>
              </a:defRPr>
            </a:pPr>
            <a:r>
              <a:t>all molecules in solution</a:t>
            </a:r>
          </a:p>
        </p:txBody>
      </p:sp>
      <p:sp>
        <p:nvSpPr>
          <p:cNvPr id="80" name="no conductivity"/>
          <p:cNvSpPr txBox="1"/>
          <p:nvPr/>
        </p:nvSpPr>
        <p:spPr>
          <a:xfrm>
            <a:off x="6019800" y="1828800"/>
            <a:ext cx="2250538" cy="5105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685800">
              <a:defRPr sz="2400">
                <a:latin typeface="Comic Sans MS"/>
                <a:ea typeface="Comic Sans MS"/>
                <a:cs typeface="Comic Sans MS"/>
                <a:sym typeface="Comic Sans MS"/>
              </a:defRPr>
            </a:lvl1pPr>
          </a:lstStyle>
          <a:p>
            <a:r>
              <a:t>no conductivity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80"/>
                                        </p:tgtEl>
                                        <p:attrNameLst>
                                          <p:attrName>style.visibility</p:attrName>
                                        </p:attrNameLst>
                                      </p:cBhvr>
                                      <p:to>
                                        <p:strVal val="visible"/>
                                      </p:to>
                                    </p:set>
                                    <p:anim calcmode="lin" valueType="num">
                                      <p:cBhvr>
                                        <p:cTn id="7" dur="1000" fill="hold"/>
                                        <p:tgtEl>
                                          <p:spTgt spid="80"/>
                                        </p:tgtEl>
                                        <p:attrNameLst>
                                          <p:attrName>ppt_w</p:attrName>
                                        </p:attrNameLst>
                                      </p:cBhvr>
                                      <p:tavLst>
                                        <p:tav tm="0">
                                          <p:val>
                                            <p:fltVal val="0"/>
                                          </p:val>
                                        </p:tav>
                                        <p:tav tm="100000">
                                          <p:val>
                                            <p:strVal val="#ppt_w"/>
                                          </p:val>
                                        </p:tav>
                                      </p:tavLst>
                                    </p:anim>
                                    <p:anim calcmode="lin" valueType="num">
                                      <p:cBhvr>
                                        <p:cTn id="8" dur="1000" fill="hold"/>
                                        <p:tgtEl>
                                          <p:spTgt spid="80"/>
                                        </p:tgtEl>
                                        <p:attrNameLst>
                                          <p:attrName>ppt_h</p:attrName>
                                        </p:attrNameLst>
                                      </p:cBhvr>
                                      <p:tavLst>
                                        <p:tav tm="0">
                                          <p:val>
                                            <p:fltVal val="0"/>
                                          </p:val>
                                        </p:tav>
                                        <p:tav tm="100000">
                                          <p:val>
                                            <p:strVal val="#ppt_h"/>
                                          </p:val>
                                        </p:tav>
                                      </p:tavLst>
                                    </p:anim>
                                    <p:anim calcmode="lin" valueType="num">
                                      <p:cBhvr>
                                        <p:cTn id="9"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fill="hold" grpId="2" nodeType="afterEffect">
                                  <p:stCondLst>
                                    <p:cond delay="0"/>
                                  </p:stCondLst>
                                  <p:iterate>
                                    <p:tmAbs val="0"/>
                                  </p:iterate>
                                  <p:childTnLst>
                                    <p:set>
                                      <p:cBhvr>
                                        <p:cTn id="13" fill="hold"/>
                                        <p:tgtEl>
                                          <p:spTgt spid="79"/>
                                        </p:tgtEl>
                                        <p:attrNameLst>
                                          <p:attrName>style.visibility</p:attrName>
                                        </p:attrNameLst>
                                      </p:cBhvr>
                                      <p:to>
                                        <p:strVal val="visible"/>
                                      </p:to>
                                    </p:set>
                                    <p:animEffect transition="in" filter="dissolve">
                                      <p:cBhvr>
                                        <p:cTn id="1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2" animBg="1" advAuto="0"/>
      <p:bldP spid="80" grpId="1"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110</TotalTime>
  <Words>5053</Words>
  <Application>Microsoft Office PowerPoint</Application>
  <PresentationFormat>On-screen Show (4:3)</PresentationFormat>
  <Paragraphs>547</Paragraphs>
  <Slides>83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83</vt:i4>
      </vt:variant>
    </vt:vector>
  </HeadingPairs>
  <TitlesOfParts>
    <vt:vector size="96" baseType="lpstr">
      <vt:lpstr>Arial</vt:lpstr>
      <vt:lpstr>Arial Unicode MS</vt:lpstr>
      <vt:lpstr>Calibri</vt:lpstr>
      <vt:lpstr>Calibri Light</vt:lpstr>
      <vt:lpstr>Comic Sans MS</vt:lpstr>
      <vt:lpstr>Garamond</vt:lpstr>
      <vt:lpstr>Harlow Solid Italic</vt:lpstr>
      <vt:lpstr>Helvetica</vt:lpstr>
      <vt:lpstr>Symbol</vt:lpstr>
      <vt:lpstr>Times New Roman</vt:lpstr>
      <vt:lpstr>Times Roman</vt:lpstr>
      <vt:lpstr>Wingdings</vt:lpstr>
      <vt:lpstr>Office Theme</vt:lpstr>
      <vt:lpstr>PowerPoint Presentation</vt:lpstr>
      <vt:lpstr>Outline</vt:lpstr>
      <vt:lpstr>Objectives </vt:lpstr>
      <vt:lpstr>Definitions</vt:lpstr>
      <vt:lpstr>PowerPoint Presentation</vt:lpstr>
      <vt:lpstr>Example of Solutions</vt:lpstr>
      <vt:lpstr>Dissolution of Solid Solute</vt:lpstr>
      <vt:lpstr>PowerPoint Presentation</vt:lpstr>
      <vt:lpstr>Non-electrolyte</vt:lpstr>
      <vt:lpstr>Electrolytes</vt:lpstr>
      <vt:lpstr>PowerPoint Presentation</vt:lpstr>
      <vt:lpstr>PowerPoint Presentation</vt:lpstr>
      <vt:lpstr>PowerPoint Presentation</vt:lpstr>
      <vt:lpstr>PowerPoint Presentation</vt:lpstr>
      <vt:lpstr>Solubility curve </vt:lpstr>
      <vt:lpstr>Solubility curve</vt:lpstr>
      <vt:lpstr>Solubility curve</vt:lpstr>
      <vt:lpstr>Solubility curve</vt:lpstr>
      <vt:lpstr>Solubility curve</vt:lpstr>
      <vt:lpstr>Factors Affecting Solubility</vt:lpstr>
      <vt:lpstr>The rate of solution</vt:lpstr>
      <vt:lpstr>PowerPoint Presentation</vt:lpstr>
      <vt:lpstr>Solubilities of Solids vs Temperature</vt:lpstr>
      <vt:lpstr>Temperature and solubility of Gas</vt:lpstr>
      <vt:lpstr>Pressure &amp; the Solubility of Gases  Henry’s Law</vt:lpstr>
      <vt:lpstr>Henry’s Law &amp; Soft Drinks</vt:lpstr>
      <vt:lpstr>PowerPoint Presentation</vt:lpstr>
      <vt:lpstr>  Ways of Expressing Concentrations of Solutions</vt:lpstr>
      <vt:lpstr>Molarity (M)</vt:lpstr>
      <vt:lpstr>Example : Dissolve 5.00 g of NaCl in enough water to make 500 mL of solution.    Calculate the Molarity.     M.WT of NaCl  =58.45 g/mol.     Example : If 0.435 g of a drug is dissolved in enough water to give 750 mL of solution, what is the molarity of  the drug in solution? M.WT is 158.0 g/mol.   Example: What is the  mass of oxalic acid, that  required to make 500 mL of a 0.0500 M solution? M.WT. = 90 g/mol </vt:lpstr>
      <vt:lpstr>PowerPoint Presentation</vt:lpstr>
      <vt:lpstr>PowerPoint Presentation</vt:lpstr>
      <vt:lpstr>PowerPoint Presentation</vt:lpstr>
      <vt:lpstr>Molality (m)</vt:lpstr>
      <vt:lpstr>Changing Molarity to Molality</vt:lpstr>
      <vt:lpstr>PowerPoint Presentation</vt:lpstr>
      <vt:lpstr>Mole Fraction (X)</vt:lpstr>
      <vt:lpstr>PowerPoint Presentation</vt:lpstr>
      <vt:lpstr>PowerPoint Presentation</vt:lpstr>
      <vt:lpstr>PowerPoint Presentation</vt:lpstr>
      <vt:lpstr>PowerPoint Presentation</vt:lpstr>
      <vt:lpstr>Equivalents:</vt:lpstr>
      <vt:lpstr>Electrolytes in Body Fluids: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Colligative Properties</vt:lpstr>
      <vt:lpstr>PowerPoint Presentation</vt:lpstr>
      <vt:lpstr>Raoult’s Law Describes vapor pressure lowering mathematically.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MARTIN’S PHYSICAL PHARMACY AND PHARMACEUTICAL SCIENCES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muhanad al ani</cp:lastModifiedBy>
  <cp:revision>14</cp:revision>
  <dcterms:modified xsi:type="dcterms:W3CDTF">2023-10-18T21:30:36Z</dcterms:modified>
</cp:coreProperties>
</file>