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1" r:id="rId5"/>
    <p:sldId id="297" r:id="rId6"/>
    <p:sldId id="260" r:id="rId7"/>
    <p:sldId id="259" r:id="rId8"/>
    <p:sldId id="262" r:id="rId9"/>
    <p:sldId id="263" r:id="rId10"/>
    <p:sldId id="265" r:id="rId11"/>
    <p:sldId id="266" r:id="rId12"/>
    <p:sldId id="299" r:id="rId13"/>
    <p:sldId id="269" r:id="rId14"/>
    <p:sldId id="268" r:id="rId15"/>
    <p:sldId id="270" r:id="rId16"/>
    <p:sldId id="267" r:id="rId17"/>
    <p:sldId id="274" r:id="rId18"/>
    <p:sldId id="275" r:id="rId19"/>
    <p:sldId id="273" r:id="rId20"/>
    <p:sldId id="276" r:id="rId21"/>
    <p:sldId id="271" r:id="rId22"/>
    <p:sldId id="282" r:id="rId23"/>
    <p:sldId id="277" r:id="rId24"/>
    <p:sldId id="278" r:id="rId25"/>
    <p:sldId id="272" r:id="rId26"/>
    <p:sldId id="280" r:id="rId27"/>
    <p:sldId id="279" r:id="rId28"/>
    <p:sldId id="264" r:id="rId29"/>
    <p:sldId id="281" r:id="rId30"/>
    <p:sldId id="298" r:id="rId31"/>
    <p:sldId id="284" r:id="rId32"/>
    <p:sldId id="283" r:id="rId33"/>
    <p:sldId id="285" r:id="rId34"/>
    <p:sldId id="286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80" d="100"/>
          <a:sy n="80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478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DISEASES OF PERIAPICAL </a:t>
            </a:r>
            <a:r>
              <a:rPr lang="en-US" sz="2800" b="1" smtClean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TISSUES      </a:t>
            </a:r>
            <a:r>
              <a:rPr lang="en-US" sz="2800" b="1" smtClean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L7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2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69" y="152400"/>
            <a:ext cx="8673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</a:rPr>
              <a:t>Histopathological features: </a:t>
            </a:r>
            <a:endParaRPr lang="en-US" sz="2400" b="1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- In </a:t>
            </a:r>
            <a:r>
              <a:rPr lang="en-US" sz="2400" dirty="0">
                <a:latin typeface="Times New Roman"/>
                <a:ea typeface="Calibri"/>
              </a:rPr>
              <a:t>early acute lesion inflammatory cells, mainly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neutrophil</a:t>
            </a:r>
            <a:r>
              <a:rPr lang="en-US" sz="2400" dirty="0">
                <a:latin typeface="Times New Roman"/>
                <a:ea typeface="Calibri"/>
              </a:rPr>
              <a:t>, are seen clustered around the apex of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non-vital tooth.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-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inflammatory cells </a:t>
            </a:r>
            <a:r>
              <a:rPr lang="en-US" sz="2400" dirty="0">
                <a:latin typeface="Times New Roman"/>
                <a:ea typeface="Calibri"/>
              </a:rPr>
              <a:t>are spreading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around and into bone</a:t>
            </a:r>
            <a:r>
              <a:rPr lang="en-US" sz="2400" dirty="0">
                <a:latin typeface="Times New Roman"/>
                <a:ea typeface="Calibri"/>
              </a:rPr>
              <a:t> and there has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not </a:t>
            </a:r>
            <a:r>
              <a:rPr lang="en-US" sz="2400" dirty="0">
                <a:latin typeface="Times New Roman"/>
                <a:ea typeface="Calibri"/>
              </a:rPr>
              <a:t>yet been time for significant bone resorption to </a:t>
            </a:r>
            <a:r>
              <a:rPr lang="en-US" sz="2400" dirty="0" smtClean="0">
                <a:latin typeface="Times New Roman"/>
                <a:ea typeface="Calibri"/>
              </a:rPr>
              <a:t>develop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Bone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trabeculae</a:t>
            </a:r>
            <a:r>
              <a:rPr lang="en-US" sz="2400" dirty="0">
                <a:latin typeface="Times New Roman"/>
                <a:ea typeface="Calibri"/>
              </a:rPr>
              <a:t> in the periapical </a:t>
            </a:r>
            <a:endParaRPr lang="en-US" sz="2400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region </a:t>
            </a:r>
            <a:r>
              <a:rPr lang="en-US" sz="2400" dirty="0">
                <a:latin typeface="Times New Roman"/>
                <a:ea typeface="Calibri"/>
              </a:rPr>
              <a:t>may show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empty lacunae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which </a:t>
            </a:r>
            <a:r>
              <a:rPr lang="en-US" sz="2400" dirty="0">
                <a:latin typeface="Times New Roman"/>
                <a:ea typeface="Calibri"/>
              </a:rPr>
              <a:t>result from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death</a:t>
            </a:r>
            <a:r>
              <a:rPr lang="en-US" sz="2400" dirty="0">
                <a:latin typeface="Times New Roman"/>
                <a:ea typeface="Calibri"/>
              </a:rPr>
              <a:t> of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osteocytes</a:t>
            </a:r>
            <a:r>
              <a:rPr lang="en-US" sz="2400" dirty="0">
                <a:latin typeface="Times New Roman"/>
                <a:ea typeface="Calibri"/>
              </a:rPr>
              <a:t>.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971800"/>
            <a:ext cx="36576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88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20" y="1285300"/>
            <a:ext cx="5436815" cy="39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63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862" y="1997839"/>
            <a:ext cx="82927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Chronic periapical abscess</a:t>
            </a:r>
          </a:p>
        </p:txBody>
      </p:sp>
    </p:spTree>
    <p:extLst>
      <p:ext uri="{BB962C8B-B14F-4D97-AF65-F5344CB8AC3E}">
        <p14:creationId xmlns:p14="http://schemas.microsoft.com/office/powerpoint/2010/main" val="240259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81000"/>
            <a:ext cx="8839200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Clinical features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ild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dull pain 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intraoral or extra-oral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pus discharging sinuses.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Facial  spaces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infections.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Facial  spaces infections may be farther complicated by the development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septicemia, cavernous sinus thrombosis.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Spread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of periapical infection into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medullary spaces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of bone may produce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osteomyelitis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in some patients.     </a:t>
            </a:r>
          </a:p>
        </p:txBody>
      </p:sp>
    </p:spTree>
    <p:extLst>
      <p:ext uri="{BB962C8B-B14F-4D97-AF65-F5344CB8AC3E}">
        <p14:creationId xmlns:p14="http://schemas.microsoft.com/office/powerpoint/2010/main" val="88839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77507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Radiological features: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chronic periapical abscess, radiographs often reveal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small poorly defined radiolucent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areas at the apex of the tooth 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15" y="2743200"/>
            <a:ext cx="41084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202"/>
            <a:ext cx="8839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Histopathology</a:t>
            </a: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</a:rPr>
              <a:t> -Periapical </a:t>
            </a:r>
            <a:r>
              <a:rPr lang="en-US" sz="2400" dirty="0">
                <a:latin typeface="Times New Roman"/>
                <a:ea typeface="Calibri"/>
              </a:rPr>
              <a:t>bone has been resorbed and the trabeculae reorientated around the mass. </a:t>
            </a:r>
            <a:endParaRPr lang="en-US" sz="2400" dirty="0" smtClean="0">
              <a:latin typeface="Times New Roman"/>
              <a:ea typeface="Calibri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</a:rPr>
              <a:t>-The </a:t>
            </a:r>
            <a:r>
              <a:rPr lang="en-US" sz="2400" dirty="0">
                <a:latin typeface="Times New Roman"/>
                <a:ea typeface="Calibri"/>
              </a:rPr>
              <a:t>abscess cavity is surrounded by a thick fibrous wall. </a:t>
            </a:r>
            <a:endParaRPr lang="en-US" sz="2400" dirty="0" smtClean="0">
              <a:latin typeface="Times New Roman"/>
              <a:ea typeface="Calibri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</a:rPr>
              <a:t>-The </a:t>
            </a:r>
            <a:r>
              <a:rPr lang="en-US" sz="2400" dirty="0">
                <a:latin typeface="Times New Roman"/>
                <a:ea typeface="Calibri"/>
              </a:rPr>
              <a:t>periapical area is densely infiltrated by </a:t>
            </a:r>
            <a:endParaRPr lang="en-US" sz="2400" dirty="0" smtClean="0">
              <a:latin typeface="Times New Roman"/>
              <a:ea typeface="Calibri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</a:rPr>
              <a:t>chronic </a:t>
            </a:r>
            <a:r>
              <a:rPr lang="en-US" sz="2400" dirty="0">
                <a:latin typeface="Times New Roman"/>
                <a:ea typeface="Calibri"/>
              </a:rPr>
              <a:t>inflammatory cells,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lymphocytes</a:t>
            </a:r>
            <a:r>
              <a:rPr lang="en-US" sz="2400" dirty="0">
                <a:latin typeface="Times New Roman"/>
                <a:ea typeface="Calibri"/>
              </a:rPr>
              <a:t>, </a:t>
            </a:r>
            <a:endParaRPr lang="en-US" sz="2400" dirty="0" smtClean="0">
              <a:latin typeface="Times New Roman"/>
              <a:ea typeface="Calibri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</a:rPr>
              <a:t>plasma </a:t>
            </a:r>
            <a:r>
              <a:rPr lang="en-US" sz="2400" dirty="0">
                <a:latin typeface="Times New Roman"/>
                <a:ea typeface="Calibri"/>
              </a:rPr>
              <a:t>cells and macrophages </a:t>
            </a:r>
            <a:endParaRPr lang="en-US" sz="2400" b="1" dirty="0" smtClean="0">
              <a:solidFill>
                <a:srgbClr val="FF0000"/>
              </a:solidFill>
              <a:latin typeface="Arial,Bold"/>
              <a:ea typeface="Calibri" panose="020F0502020204030204" pitchFamily="34" charset="0"/>
              <a:cs typeface="Arial,Bold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endParaRPr lang="en-US" sz="2400" b="1" dirty="0">
              <a:solidFill>
                <a:srgbClr val="FF0000"/>
              </a:solidFill>
              <a:latin typeface="Arial,Bold"/>
              <a:ea typeface="Calibri" panose="020F0502020204030204" pitchFamily="34" charset="0"/>
              <a:cs typeface="Arial,Bold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52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33400"/>
            <a:ext cx="8673738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PERIAPICAL GRANULOMA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83355"/>
            <a:ext cx="86737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 localized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mass of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granulation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tissue around the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apex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 vital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tooth which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develop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response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to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infection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or inflammation.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28598"/>
            <a:ext cx="4943475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1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223" y="381000"/>
            <a:ext cx="8991600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Clinical features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it </a:t>
            </a:r>
            <a:r>
              <a:rPr lang="en-US" sz="2400" dirty="0">
                <a:latin typeface="Times New Roman"/>
                <a:ea typeface="Calibri"/>
              </a:rPr>
              <a:t>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asymptomatic</a:t>
            </a:r>
            <a:r>
              <a:rPr lang="en-US" sz="2400" dirty="0">
                <a:latin typeface="Times New Roman"/>
                <a:ea typeface="Calibri"/>
              </a:rPr>
              <a:t> or cause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mild sensitivity </a:t>
            </a:r>
            <a:r>
              <a:rPr lang="en-US" sz="2400" dirty="0">
                <a:latin typeface="Times New Roman"/>
                <a:ea typeface="Calibri"/>
              </a:rPr>
              <a:t>to percussion or discomfort during chewing solid food.  </a:t>
            </a:r>
            <a:endParaRPr lang="en-US" sz="2400" dirty="0" smtClean="0">
              <a:latin typeface="Times New Roman"/>
              <a:ea typeface="Calibri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involved tooth 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slightly</a:t>
            </a:r>
            <a:r>
              <a:rPr lang="en-US" sz="2400" dirty="0">
                <a:latin typeface="Times New Roman"/>
                <a:ea typeface="Calibri"/>
              </a:rPr>
              <a:t> elongated from its socket.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5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572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</a:rPr>
              <a:t>Radiological features: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Frequently</a:t>
            </a:r>
            <a:r>
              <a:rPr lang="en-US" sz="2400" dirty="0">
                <a:latin typeface="Times New Roman"/>
                <a:ea typeface="Calibri"/>
              </a:rPr>
              <a:t>, recognized as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rounded area of radiolucency </a:t>
            </a:r>
            <a:r>
              <a:rPr lang="en-US" sz="2400" dirty="0">
                <a:latin typeface="Times New Roman"/>
                <a:ea typeface="Calibri"/>
              </a:rPr>
              <a:t>at the apex of a tooth.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Sometimes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the radiolucent area is well demarcated from surrounding bone by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thin sclerotic margin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Long standing </a:t>
            </a:r>
            <a:r>
              <a:rPr lang="en-US" sz="2400" dirty="0">
                <a:latin typeface="Times New Roman"/>
                <a:ea typeface="Calibri"/>
              </a:rPr>
              <a:t>periapical granuloma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may </a:t>
            </a:r>
            <a:r>
              <a:rPr lang="en-US" sz="2400" dirty="0">
                <a:latin typeface="Times New Roman"/>
                <a:ea typeface="Calibri"/>
              </a:rPr>
              <a:t>show varying degrees of </a:t>
            </a:r>
            <a:r>
              <a:rPr lang="en-US" sz="2400" dirty="0" smtClean="0">
                <a:latin typeface="Times New Roman"/>
                <a:ea typeface="Calibri"/>
              </a:rPr>
              <a:t>root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resorption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956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18660" y="612857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Periapical radiolucency and apical resorption associated with periapical granuloma.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05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031" y="261169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Histopathological features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2800" i="1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1.The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granulation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tissue grows into a rounded mass surrounded by connective tissue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capsule.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2.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Lymphocytes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, macrophages and plasma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cells are often present in the lesion,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cholesterol cleft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foam cells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 addition to proliferating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fibroblasts and endothelial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cells.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osteoclasts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resorbed the bone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accommodate granuloma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growth.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4.Variable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degrees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proliferation of the epithelial rests of Malassez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 a periapical granuloma at the apex of a dead tooth are common.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97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810" y="533400"/>
            <a:ext cx="8573589" cy="3775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Periapical inflammation is usually due to spread of infection following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death of the pulp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Infection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is the most common cause , the usual sequence of events 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caries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,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pulpitis, death of the pulp and periapical periodontitis 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80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6531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Epithelial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proliferation may be sufficient to lead ultimately to cyst formation and is the most common cause of jaw cysts.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other cases the epithelium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scanty or destroyed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by the inflammation.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Treatment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by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extraction with apical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curettage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or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endodontic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treatment 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apicoectomy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" y="3350607"/>
            <a:ext cx="2353628" cy="23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798" y="3276600"/>
            <a:ext cx="2743201" cy="227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0831" y="5774626"/>
            <a:ext cx="90678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(A)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High power of an apical granuloma showing lymphocytes and foam cells in fibrous tissue.</a:t>
            </a:r>
          </a:p>
          <a:p>
            <a:pPr algn="just">
              <a:lnSpc>
                <a:spcPct val="115000"/>
              </a:lnSpc>
            </a:pPr>
            <a:r>
              <a:rPr lang="en-US" dirty="0" smtClean="0">
                <a:latin typeface="Times New Roman"/>
                <a:ea typeface="Calibri"/>
                <a:cs typeface="Arial"/>
              </a:rPr>
              <a:t>(B) Strands of epithelial proliferation, arrow.(C) Cholesterol clefts.</a:t>
            </a:r>
            <a:endParaRPr lang="en-US" sz="1600" dirty="0" smtClean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latin typeface="Times New Roman"/>
                <a:ea typeface="Calibri"/>
                <a:cs typeface="Arial"/>
              </a:rPr>
              <a:t> 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7824" y="5530334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(B)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23129" y="5589960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(C)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16146" y="5585215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05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" y="209560"/>
            <a:ext cx="8839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RADICULAR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CYSTS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94" y="1281220"/>
            <a:ext cx="9124406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Cyst: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is defined as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pathological cavity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which may (true cyst) or may not (pseudo)be lined by epithelium and is filled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solid, semisolid or gaseous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material but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not pus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Radicular or periapical cyst is the most common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odontogenic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cystic lesion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inflammatory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origin, which occurs in relation to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apex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of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non-vital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tooth</a:t>
            </a:r>
          </a:p>
        </p:txBody>
      </p:sp>
    </p:spTree>
    <p:extLst>
      <p:ext uri="{BB962C8B-B14F-4D97-AF65-F5344CB8AC3E}">
        <p14:creationId xmlns:p14="http://schemas.microsoft.com/office/powerpoint/2010/main" val="232537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" y="209560"/>
            <a:ext cx="90068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Clinical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feature: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800" i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Radicular cysts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are always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associated with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 vital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tooth and are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most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common type of cyst of the jaws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inflammatory origin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cause: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Slowly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progressive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painless swellings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with no symptoms until they become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large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enough to be conspicuous.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swelling at first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hard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later, when the bone has been reduced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eggshell thickness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 crackling sensation may be felt on pressure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.  Finally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part of the wall is resorbed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entirely away, leaving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soft fluctuant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swelling,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bluish in color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beneath the mucous membrane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26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" y="263434"/>
            <a:ext cx="893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sz="2400" b="1" dirty="0">
                <a:latin typeface="Times New Roman"/>
                <a:ea typeface="Calibri"/>
              </a:rPr>
              <a:t>Radiological features: </a:t>
            </a:r>
            <a:endParaRPr lang="en-US" sz="2400" b="1" dirty="0" smtClean="0">
              <a:latin typeface="Times New Roman"/>
              <a:ea typeface="Calibri"/>
            </a:endParaRPr>
          </a:p>
          <a:p>
            <a:endParaRPr lang="en-US" sz="2400" b="1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. A </a:t>
            </a:r>
            <a:r>
              <a:rPr lang="en-US" sz="2400" dirty="0">
                <a:latin typeface="Times New Roman"/>
                <a:ea typeface="Calibri"/>
              </a:rPr>
              <a:t>radicular cyst appears as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rounded, radiolucent </a:t>
            </a:r>
            <a:r>
              <a:rPr lang="en-US" sz="2400" dirty="0">
                <a:latin typeface="Times New Roman"/>
                <a:ea typeface="Calibri"/>
              </a:rPr>
              <a:t>area 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 sharply </a:t>
            </a:r>
            <a:r>
              <a:rPr lang="en-US" sz="2400" dirty="0">
                <a:latin typeface="Times New Roman"/>
                <a:ea typeface="Calibri"/>
              </a:rPr>
              <a:t>defined outline </a:t>
            </a:r>
            <a:r>
              <a:rPr lang="en-US" sz="2400" dirty="0" smtClean="0">
                <a:latin typeface="Times New Roman"/>
                <a:ea typeface="Calibri"/>
              </a:rPr>
              <a:t>,few </a:t>
            </a:r>
            <a:r>
              <a:rPr lang="en-US" sz="2400" dirty="0">
                <a:latin typeface="Times New Roman"/>
                <a:ea typeface="Calibri"/>
              </a:rPr>
              <a:t>millimeters to several centimeters.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. A </a:t>
            </a:r>
            <a:r>
              <a:rPr lang="en-US" sz="2400" dirty="0">
                <a:latin typeface="Times New Roman"/>
                <a:ea typeface="Calibri"/>
              </a:rPr>
              <a:t>condensed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radiopaque</a:t>
            </a:r>
            <a:r>
              <a:rPr lang="en-US" sz="2400" dirty="0">
                <a:latin typeface="Times New Roman"/>
                <a:ea typeface="Calibri"/>
              </a:rPr>
              <a:t> periphery is present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only</a:t>
            </a:r>
            <a:r>
              <a:rPr lang="en-US" sz="2400" dirty="0">
                <a:latin typeface="Times New Roman"/>
                <a:ea typeface="Calibri"/>
              </a:rPr>
              <a:t> if growth is unusually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slow </a:t>
            </a:r>
            <a:r>
              <a:rPr lang="en-US" sz="2400" dirty="0">
                <a:latin typeface="Times New Roman"/>
                <a:ea typeface="Calibri"/>
              </a:rPr>
              <a:t>and is usually more prominent 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long-standing</a:t>
            </a:r>
            <a:r>
              <a:rPr lang="en-US" sz="2400" dirty="0">
                <a:latin typeface="Times New Roman"/>
                <a:ea typeface="Calibri"/>
              </a:rPr>
              <a:t> cysts. </a:t>
            </a:r>
            <a:r>
              <a:rPr lang="en-US" sz="2400" dirty="0" smtClean="0">
                <a:latin typeface="Times New Roman"/>
                <a:ea typeface="Calibri"/>
              </a:rPr>
              <a:t>. .The </a:t>
            </a:r>
            <a:r>
              <a:rPr lang="en-US" sz="2400" dirty="0">
                <a:latin typeface="Times New Roman"/>
                <a:ea typeface="Calibri"/>
              </a:rPr>
              <a:t>dead tooth from which the cyst has arisen can be seen and often has a large carious cavity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.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Adjacent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teeth </a:t>
            </a:r>
            <a:r>
              <a:rPr lang="en-US" sz="2400" dirty="0">
                <a:latin typeface="Times New Roman"/>
                <a:ea typeface="Calibri"/>
              </a:rPr>
              <a:t>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tilted or displaced </a:t>
            </a:r>
            <a:r>
              <a:rPr lang="en-US" sz="2400" dirty="0">
                <a:latin typeface="Times New Roman"/>
                <a:ea typeface="Calibri"/>
              </a:rPr>
              <a:t>a little or occasionally become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slightly mobile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2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423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" y="231667"/>
            <a:ext cx="8817429" cy="7130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Pathogenesis: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  <a:defRPr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radicular cyst develops due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stimulation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of epithelial rests of Malassez in the periapical area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direct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inflammatory effect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necrotic pulp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tissue, this stimulation leads to 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proliferation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the epithelial rests of Malassez in the periapical area.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radicular cyst develop due 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 proliferation and subsequent cystic degeneration of the epithelial cell rests of malassez 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within chronic periapical granulomas but 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not all granulomas progress to cysts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n-US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" y="231667"/>
            <a:ext cx="88392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mechanism of formation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an epithelial-lined cyst cavity within the granuloma is unclear .two main mechanisms have been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proposed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1- Once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large bulk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the cell rest of Malassez is produced,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central cells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often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deprived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of proper nutritional supply and undergo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ischemic liquefaction necrosis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while the peripheral area survive, this give rise to formation of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lumen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inside the mass of the proliferating cells(</a:t>
            </a:r>
            <a:r>
              <a:rPr lang="en-US" sz="2400" i="1" dirty="0" err="1">
                <a:latin typeface="Times New Roman"/>
                <a:ea typeface="Calibri"/>
                <a:cs typeface="Arial"/>
              </a:rPr>
              <a:t>cystification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)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peripheral lining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epithelial cells is present.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34" y="685800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2-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Cyst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fluid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 largely inflammatory exudate and contains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high concentrations of proteins,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some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high molecular weight which can exert osmotic pressure.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Higher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osmotic tension of cystic fluid causes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progressive increase in the amount of fluid inside the lumen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this causes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increased internal hydrostatic tension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within the cyst which results in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cyst enlargement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2400" dirty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7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25" y="2209800"/>
            <a:ext cx="8521338" cy="37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20931" y="6172200"/>
            <a:ext cx="74676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(A, B) Epithelial proliferation (arrows) and (C) formation of periapical cyst.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enlargement may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also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occur due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release of the bone resorbing factors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like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prostaglandins and collagenase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from the cystic tissue which destroy the bone and facilitate expansion of the cyst.</a:t>
            </a:r>
            <a:endParaRPr lang="en-US" sz="24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3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931" y="533400"/>
            <a:ext cx="899160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Histopathological features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epithelial lining consists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nonkeratinized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stratified squamous epithelium of variable thickness.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Early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active epithelial proliferation is associated with obvious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chronic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inflammation and may then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thick, irregular and hyperplastic or appear net-like,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forming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rings and arcades.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Rushton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bodies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within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lining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epithelium may also seen. These are peculiar linear, often curved, hyaline bodies which are of uncertain origin; the structures are probably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hematogenous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origin.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9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Periapical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inflammation is usually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due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Spread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infection following death of the pulp due to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caries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low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which damages the apical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vessels.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uring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endodontic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treatment the instruments may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pushed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through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apex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damaging the periodontal membrane and carrying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infected debris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from the pulp chamber into the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wound.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Irritant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antiseptics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used to sterilize a root canal can escape through the apex and damage the surrounding tissues.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root canal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filling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may also extend beyond the apex with similar effect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043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817" y="533400"/>
            <a:ext cx="899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Mucous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cells are often present as a result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metaplasia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Respiratory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epithelium may be also present in radicular cyst near the maxillary sinus.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cyst wall or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capsule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consists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collagenous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fibrous connective tissue.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During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active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growth the capsule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vascular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and infiltrated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chronic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inflammatory cells.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5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609600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Within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cyst capsule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there are fine needle-shaped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clefts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These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left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cholesterol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dissolved-out during preparation for sectioning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-Clefts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may also be seen extending into the cyst contents but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formed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in the cyst wall.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cystic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fluid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usually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watery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opalescent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but sometimes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more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viscid and yellowish.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68" y="2317760"/>
            <a:ext cx="4837113" cy="454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49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" y="381000"/>
            <a:ext cx="89916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6288"/>
            <a:ext cx="4572000" cy="44117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Proliferating cystic epithelium may some times grow in a peculiar fashion ,by enclosing or encircling a mass of connective tissue capsule from all sides , This pattern is called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arcading  pattern.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31" y="229065"/>
            <a:ext cx="4336869" cy="419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31" y="4953000"/>
            <a:ext cx="8908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Small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cysts are treated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apicoectomy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with apical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curettage,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while the large cysts are treated by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enucleation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or marsupialization.</a:t>
            </a:r>
            <a:endParaRPr lang="en-US" sz="24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869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71814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0164"/>
            <a:ext cx="397097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480" y="600164"/>
            <a:ext cx="357486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" y="3704859"/>
            <a:ext cx="385354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5543" y="3735338"/>
            <a:ext cx="382524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62116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/>
                <a:ea typeface="Calibri"/>
              </a:rPr>
              <a:t>A)</a:t>
            </a:r>
            <a:r>
              <a:rPr lang="en-US" sz="1200" b="1" dirty="0" smtClean="0">
                <a:latin typeface="Times New Roman"/>
                <a:ea typeface="Calibri"/>
              </a:rPr>
              <a:t> </a:t>
            </a:r>
            <a:r>
              <a:rPr lang="en-US" sz="1200" dirty="0" smtClean="0">
                <a:latin typeface="Times New Roman"/>
                <a:ea typeface="Calibri"/>
              </a:rPr>
              <a:t>Radicular cyst. The epithelial lining often assumes this arcaded pattern with numerous inflammatory cells beneath its surface.(B) Hyaline bodies in cyst epithelium.(C)</a:t>
            </a:r>
            <a:r>
              <a:rPr lang="en-US" sz="1200" b="1" dirty="0" smtClean="0">
                <a:latin typeface="Times New Roman"/>
                <a:ea typeface="Calibri"/>
              </a:rPr>
              <a:t> </a:t>
            </a:r>
            <a:r>
              <a:rPr lang="en-US" sz="1200" dirty="0" smtClean="0">
                <a:latin typeface="Times New Roman"/>
                <a:ea typeface="Calibri"/>
              </a:rPr>
              <a:t>Mucous metaplasia in a radicular cyst, the numerous goblet cells can be seen.(D)</a:t>
            </a:r>
            <a:r>
              <a:rPr lang="en-US" sz="1200" b="1" dirty="0" smtClean="0">
                <a:latin typeface="Times New Roman"/>
                <a:ea typeface="Calibri"/>
              </a:rPr>
              <a:t> </a:t>
            </a:r>
            <a:r>
              <a:rPr lang="en-US" sz="1200" dirty="0" smtClean="0">
                <a:latin typeface="Times New Roman"/>
                <a:ea typeface="Calibri"/>
              </a:rPr>
              <a:t> Cholesterol clefts in a cyst wall. The squamous epithelium overlying this focus has broken down and the cholesterol leaks into the cyst contents.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8271506" y="196105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ea typeface="Calibri"/>
              </a:rPr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484655" y="5164183"/>
            <a:ext cx="131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/>
                <a:ea typeface="Calibri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22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991600" cy="274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RESIDUAL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CYST</a:t>
            </a:r>
          </a:p>
          <a:p>
            <a:pPr algn="just">
              <a:lnSpc>
                <a:spcPct val="115000"/>
              </a:lnSpc>
            </a:pPr>
            <a:endParaRPr lang="en-US" sz="14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  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Residual cysts are a common cause of swelling of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edentulous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jaw in older persons.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It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 periapical cyst which remains after extraction of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non vital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tooth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endParaRPr lang="en-US" sz="1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1"/>
            <a:ext cx="3276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18" y="4609011"/>
            <a:ext cx="318788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4" y="2209800"/>
            <a:ext cx="3114676" cy="239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0924" y="4610102"/>
            <a:ext cx="3114676" cy="224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657601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619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r. Layla\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066800"/>
            <a:ext cx="6832600" cy="424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0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155" y="1072715"/>
            <a:ext cx="8863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/>
                <a:ea typeface="Calibri"/>
                <a:cs typeface="Arial"/>
              </a:rPr>
              <a:t>T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ooth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to be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extruded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from its socket.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Hot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or cold substances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do not cause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pain in the tooth.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/>
                <a:ea typeface="Calibri"/>
                <a:cs typeface="Arial"/>
              </a:rPr>
              <a:t>T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inflammation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becomes more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severe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and pus starts to form, pain becomes intense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throbbing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in character associated with severe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tenderness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There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 often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large carious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cavity or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filling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 the affected tooth, or it 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discolored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due to death of the pulp earlier.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" y="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 cut periapical abscess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Clinical feature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4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155" y="457200"/>
            <a:ext cx="88631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5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 At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this stage the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gingiva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over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root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red and tender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6.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regional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lymph nodes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enlarged and tender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associated 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elevated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body temperature.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7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.Exudate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may penetrate overlying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bone and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periosteum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, allowing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relief of the pressure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, and pus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discharging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sinus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often develops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over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affected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root apex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and sometimes on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skin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overlying the jaw bone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1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838200"/>
            <a:ext cx="8863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8.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If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exudate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cannot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escape, it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distends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the soft tissues to form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swelling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either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extra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orally or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intra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orally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 It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subsides when the tooth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extracted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or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infection is drained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9.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Further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spread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infection can cause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inflammation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of the surrounding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bone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(osteomyelitis) or infections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facial spaces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which may further complicated by the development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septicemia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Ludwig’s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angina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cavernous sinus thrombosis.</a:t>
            </a:r>
            <a:endParaRPr lang="en-US" sz="2400" dirty="0"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14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14310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38221"/>
            <a:ext cx="3657600" cy="260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4572000"/>
            <a:ext cx="8839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AutoNum type="alphaUcParenR"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Non-vital </a:t>
            </a:r>
            <a:r>
              <a:rPr lang="en-US" dirty="0">
                <a:latin typeface="Times New Roman"/>
                <a:ea typeface="Calibri"/>
                <a:cs typeface="Arial"/>
              </a:rPr>
              <a:t>incisor teeth as a result of trauma. Hemorrhage and products of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autolysis </a:t>
            </a:r>
            <a:r>
              <a:rPr lang="en-US" sz="1100" dirty="0" smtClean="0">
                <a:latin typeface="Times New Roman"/>
                <a:ea typeface="Calibri"/>
                <a:cs typeface="Arial"/>
              </a:rPr>
              <a:t>(</a:t>
            </a:r>
            <a:r>
              <a:rPr lang="en-US" sz="1100" dirty="0" smtClean="0">
                <a:solidFill>
                  <a:srgbClr val="202124"/>
                </a:solidFill>
                <a:latin typeface="arial"/>
              </a:rPr>
              <a:t>the </a:t>
            </a:r>
            <a:r>
              <a:rPr lang="en-US" sz="1100" dirty="0">
                <a:solidFill>
                  <a:srgbClr val="202124"/>
                </a:solidFill>
                <a:latin typeface="arial"/>
              </a:rPr>
              <a:t>destruction of cells or tissues by their own </a:t>
            </a:r>
            <a:r>
              <a:rPr lang="en-US" sz="1100" dirty="0" smtClean="0">
                <a:solidFill>
                  <a:srgbClr val="202124"/>
                </a:solidFill>
                <a:latin typeface="arial"/>
              </a:rPr>
              <a:t>enzymes)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of </a:t>
            </a:r>
            <a:r>
              <a:rPr lang="en-US" dirty="0">
                <a:latin typeface="Times New Roman"/>
                <a:ea typeface="Calibri"/>
                <a:cs typeface="Arial"/>
              </a:rPr>
              <a:t>the pulp discolor the dentine and darken the teeth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dirty="0" smtClean="0">
                <a:latin typeface="Times New Roman"/>
                <a:ea typeface="Calibri"/>
                <a:cs typeface="Arial"/>
              </a:rPr>
              <a:t>(</a:t>
            </a:r>
            <a:r>
              <a:rPr lang="en-US" dirty="0">
                <a:latin typeface="Times New Roman"/>
                <a:ea typeface="Calibri"/>
                <a:cs typeface="Arial"/>
              </a:rPr>
              <a:t>B) Skin sinus from a non-vital lower incisor.</a:t>
            </a:r>
            <a:endParaRPr lang="en-US" sz="16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2721" y="4338655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(A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9170" y="4338655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7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829" y="202474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host resistance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high or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virulence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the organisms involved in periapical abscess is low,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chronic stage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abscess sets.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9262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/>
                <a:ea typeface="Calibri"/>
              </a:rPr>
              <a:t>An acute periapical infection of a canine has perforated the </a:t>
            </a:r>
            <a:r>
              <a:rPr lang="en-US" dirty="0" err="1">
                <a:latin typeface="Times New Roman"/>
                <a:ea typeface="Calibri"/>
              </a:rPr>
              <a:t>buccal</a:t>
            </a:r>
            <a:r>
              <a:rPr lang="en-US" dirty="0">
                <a:latin typeface="Times New Roman"/>
                <a:ea typeface="Calibri"/>
              </a:rPr>
              <a:t> plate of bone causing edema of the face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67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42467" y="5578733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Calibri"/>
              </a:rPr>
              <a:t>Palatal abscess.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2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" y="533400"/>
            <a:ext cx="91069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</a:rPr>
              <a:t> </a:t>
            </a:r>
            <a:r>
              <a:rPr lang="en-US" sz="2400" b="1" dirty="0">
                <a:latin typeface="Times New Roman"/>
                <a:ea typeface="Calibri"/>
              </a:rPr>
              <a:t>Radiological features: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endParaRPr lang="en-US" sz="2400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- In </a:t>
            </a:r>
            <a:r>
              <a:rPr lang="en-US" sz="2400" dirty="0">
                <a:latin typeface="Times New Roman"/>
                <a:ea typeface="Calibri"/>
              </a:rPr>
              <a:t>acute periapical abscess, radiographs give little information because bony changes had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too short a time </a:t>
            </a:r>
            <a:r>
              <a:rPr lang="en-US" sz="2400" dirty="0">
                <a:latin typeface="Times New Roman"/>
                <a:ea typeface="Calibri"/>
              </a:rPr>
              <a:t>to </a:t>
            </a:r>
            <a:r>
              <a:rPr lang="en-US" sz="2400" dirty="0" smtClean="0">
                <a:latin typeface="Times New Roman"/>
                <a:ea typeface="Calibri"/>
              </a:rPr>
              <a:t>develop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lamina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dura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around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apex</a:t>
            </a:r>
            <a:r>
              <a:rPr lang="en-US" sz="2400" dirty="0">
                <a:latin typeface="Times New Roman"/>
                <a:ea typeface="Calibri"/>
              </a:rPr>
              <a:t> may appear slightly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hazy</a:t>
            </a:r>
            <a:r>
              <a:rPr lang="en-US" sz="2400" dirty="0">
                <a:latin typeface="Times New Roman"/>
                <a:ea typeface="Calibri"/>
              </a:rPr>
              <a:t> and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periodontal space </a:t>
            </a:r>
            <a:r>
              <a:rPr lang="en-US" sz="2400" dirty="0">
                <a:latin typeface="Times New Roman"/>
                <a:ea typeface="Calibri"/>
              </a:rPr>
              <a:t>may be slightly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widened</a:t>
            </a:r>
            <a:r>
              <a:rPr lang="en-US" sz="2400" dirty="0">
                <a:latin typeface="Times New Roman"/>
                <a:ea typeface="Calibri"/>
              </a:rPr>
              <a:t>. </a:t>
            </a:r>
            <a:endParaRPr lang="en-US" sz="2400" dirty="0" smtClean="0">
              <a:latin typeface="Times New Roman"/>
              <a:ea typeface="Calibri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When </a:t>
            </a:r>
            <a:r>
              <a:rPr lang="en-US" sz="2400" dirty="0">
                <a:latin typeface="Times New Roman"/>
                <a:ea typeface="Calibri"/>
              </a:rPr>
              <a:t>acute periapical abscess is due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exacerbation of a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chronic </a:t>
            </a:r>
            <a:r>
              <a:rPr lang="en-US" sz="2400" dirty="0" smtClean="0">
                <a:latin typeface="Times New Roman"/>
                <a:ea typeface="Calibri"/>
              </a:rPr>
              <a:t>infection</a:t>
            </a:r>
            <a:r>
              <a:rPr lang="en-US" sz="2400" dirty="0">
                <a:latin typeface="Times New Roman"/>
                <a:ea typeface="Calibri"/>
              </a:rPr>
              <a:t>, the original </a:t>
            </a:r>
            <a:r>
              <a:rPr lang="en-US" sz="2400" dirty="0" smtClean="0">
                <a:latin typeface="Times New Roman"/>
                <a:ea typeface="Calibri"/>
              </a:rPr>
              <a:t>lesion </a:t>
            </a:r>
            <a:r>
              <a:rPr lang="en-US" sz="2400" dirty="0">
                <a:latin typeface="Times New Roman"/>
                <a:ea typeface="Calibri"/>
              </a:rPr>
              <a:t>can be seen as an area </a:t>
            </a:r>
            <a:r>
              <a:rPr lang="en-US" sz="2400" dirty="0" smtClean="0">
                <a:latin typeface="Times New Roman"/>
                <a:ea typeface="Calibri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radiolucency</a:t>
            </a:r>
            <a:r>
              <a:rPr lang="en-US" sz="2400" dirty="0">
                <a:latin typeface="Times New Roman"/>
                <a:ea typeface="Calibri"/>
              </a:rPr>
              <a:t> at the apex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0876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1862</Words>
  <Application>Microsoft Office PowerPoint</Application>
  <PresentationFormat>On-screen Show (4:3)</PresentationFormat>
  <Paragraphs>133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Layla</dc:creator>
  <cp:lastModifiedBy>Windows User</cp:lastModifiedBy>
  <cp:revision>66</cp:revision>
  <dcterms:created xsi:type="dcterms:W3CDTF">2006-08-16T00:00:00Z</dcterms:created>
  <dcterms:modified xsi:type="dcterms:W3CDTF">2023-11-04T18:53:28Z</dcterms:modified>
</cp:coreProperties>
</file>