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83" r:id="rId5"/>
    <p:sldId id="261" r:id="rId6"/>
    <p:sldId id="258" r:id="rId7"/>
    <p:sldId id="263" r:id="rId8"/>
    <p:sldId id="262" r:id="rId9"/>
    <p:sldId id="282" r:id="rId10"/>
    <p:sldId id="259" r:id="rId11"/>
    <p:sldId id="265" r:id="rId12"/>
    <p:sldId id="268" r:id="rId13"/>
    <p:sldId id="269" r:id="rId14"/>
    <p:sldId id="264" r:id="rId15"/>
    <p:sldId id="270" r:id="rId16"/>
    <p:sldId id="272" r:id="rId17"/>
    <p:sldId id="271" r:id="rId18"/>
    <p:sldId id="266" r:id="rId19"/>
    <p:sldId id="274" r:id="rId20"/>
    <p:sldId id="275" r:id="rId21"/>
    <p:sldId id="285" r:id="rId22"/>
    <p:sldId id="276" r:id="rId23"/>
    <p:sldId id="284" r:id="rId24"/>
    <p:sldId id="267" r:id="rId25"/>
    <p:sldId id="280" r:id="rId26"/>
    <p:sldId id="279" r:id="rId27"/>
    <p:sldId id="281" r:id="rId28"/>
    <p:sldId id="288" r:id="rId29"/>
    <p:sldId id="291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13" autoAdjust="0"/>
  </p:normalViewPr>
  <p:slideViewPr>
    <p:cSldViewPr>
      <p:cViewPr>
        <p:scale>
          <a:sx n="81" d="100"/>
          <a:sy n="81" d="100"/>
        </p:scale>
        <p:origin x="-78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6F2DA-136D-4D3D-83B6-982D4B0F788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7EC1B-76F7-4D50-89D6-C1EE454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EC1B-76F7-4D50-89D6-C1EE45468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EC1B-76F7-4D50-89D6-C1EE454689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7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1371599"/>
            <a:ext cx="9372600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Times New Roman" pitchFamily="18" charset="0"/>
                <a:ea typeface="Calibri"/>
                <a:cs typeface="Times New Roman" pitchFamily="18" charset="0"/>
              </a:rPr>
              <a:t>OSTEOMYELITIS OF THE </a:t>
            </a:r>
            <a:r>
              <a:rPr lang="en-US" sz="3600" b="1" smtClean="0">
                <a:latin typeface="Times New Roman" pitchFamily="18" charset="0"/>
                <a:ea typeface="Calibri"/>
                <a:cs typeface="Times New Roman" pitchFamily="18" charset="0"/>
              </a:rPr>
              <a:t>JAWS   </a:t>
            </a:r>
            <a:r>
              <a:rPr lang="en-US" sz="3600" b="1" smtClean="0">
                <a:latin typeface="Times New Roman" pitchFamily="18" charset="0"/>
                <a:ea typeface="Calibri"/>
                <a:cs typeface="Times New Roman" pitchFamily="18" charset="0"/>
              </a:rPr>
              <a:t>L8</a:t>
            </a:r>
            <a:endParaRPr lang="en-US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   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74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sequestrum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is a dead piece of bone appears with empty lacunae and eroded scalloped out line which is produced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osteoclastic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6410512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ea typeface="Calibri"/>
              </a:rPr>
              <a:t>.</a:t>
            </a:r>
            <a:endParaRPr lang="en-US" dirty="0"/>
          </a:p>
        </p:txBody>
      </p:sp>
      <p:pic>
        <p:nvPicPr>
          <p:cNvPr id="4099" name="Picture 3" descr="C:\Users\Dr. Layla\Pictures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043113"/>
            <a:ext cx="5892428" cy="47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063"/>
            <a:ext cx="8763000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 SUPPURATIVE OSTEOMYELITIS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Clinical features: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May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be sequelae of acute form or as a chronic from the beginning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Patients often give a history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long lasting mild and dull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pain in the jaw which has developed following an acute tooth abscess, tooth fracture or extraction, etc.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rare occasions sinus tracts may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 intra orally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 extra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orally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discharge of purulent materials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https://www.jisppd.com/articles/2011/29/2/images/JIndianSocPedodPrevDent_2011_29_2_176_84696_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94" y="3276600"/>
            <a:ext cx="3363706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902" y="6096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Radiographical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Moth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eaten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radiolucent area in the bone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poorly defined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margins.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Radiopaque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foci represent areas of sequestrum formation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80802" y="61722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R</a:t>
            </a:r>
            <a:r>
              <a:rPr lang="en-US" dirty="0" smtClean="0">
                <a:latin typeface="Times New Roman"/>
                <a:ea typeface="Calibri"/>
              </a:rPr>
              <a:t>adiopaque </a:t>
            </a:r>
            <a:r>
              <a:rPr lang="en-US" dirty="0" err="1">
                <a:latin typeface="Times New Roman"/>
                <a:ea typeface="Calibri"/>
              </a:rPr>
              <a:t>Sequestra</a:t>
            </a:r>
            <a:r>
              <a:rPr lang="en-US" dirty="0">
                <a:latin typeface="Times New Roman"/>
                <a:ea typeface="Calibri"/>
              </a:rPr>
              <a:t> (arrow) surrounded by 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</a:rPr>
              <a:t>radiolucent suppuration.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37011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Histopathological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Lymphocytes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, plasma cells, and macrophages are predominant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with accumulation of exudates within medullary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spaces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/>
                <a:ea typeface="Calibri"/>
                <a:cs typeface="Arial"/>
              </a:rPr>
              <a:t>Osteoblastic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osteoclastic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activities occur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parallely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with  formation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irregular boney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trabeculae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having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reversal lines.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Sequestrum also may be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seen.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463" y="2460171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04011" y="5849982"/>
            <a:ext cx="6477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Sequestrum and a dense surface growth of bacteria. Sequestrum appears with empty lacunae, eroded scalloped out line produced by </a:t>
            </a:r>
            <a:r>
              <a:rPr lang="en-US" dirty="0" err="1">
                <a:latin typeface="Times New Roman"/>
                <a:ea typeface="Calibri"/>
                <a:cs typeface="Arial"/>
              </a:rPr>
              <a:t>osteoclastic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err="1">
                <a:latin typeface="Times New Roman"/>
                <a:ea typeface="Calibri"/>
                <a:cs typeface="Arial"/>
              </a:rPr>
              <a:t>resorption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49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33400"/>
            <a:ext cx="8839200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CHRONIC FOCAL SCLEROSING OSTEOMYELITIS (Condensing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osteitis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It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suppurative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chronic inflammatory condition of bone characterized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sclerotic bone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formation around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root apex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nonvital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When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resistance of the tissue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against infective organism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is very high,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low grade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 in the jaw bone causes stimulation of osteoblasts cells which result in dense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trabecular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bone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formation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1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806" y="152400"/>
            <a:ext cx="9155806" cy="373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Clinical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features: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disease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frequently develops 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young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adults before the age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years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Mandibular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first molars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mostly affected, followed by mandibular second molar and premolars.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associated tooth usually presents a large carious lesion.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condition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symptomatic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or associated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mild pain.</a:t>
            </a: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6146" name="Picture 2" descr="An external file that holds a picture, illustration, etc.&#10;Object name is joddd-5-102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147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M-March-2012 Diagnosis - UW School of Dent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4401"/>
            <a:ext cx="4267200" cy="28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6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623" y="152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Radiographical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features: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Well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circumscribed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radiopaque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mass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around the apex of the involved tooth.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apex is unidentified within the radiopaque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mass.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3505200" cy="2590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3276600" cy="2590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867400"/>
            <a:ext cx="7162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8800" y="551866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0450" y="551531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8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721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Histopathological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Dense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mass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sclerotic bone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with little or no interstitial marrow tissue, and when present it is fibrotic and infiltrated by chronic inflammatory cells.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7171" name="Picture 3" descr="C:\Users\Dr. Layla\Pictures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876800" cy="44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2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CHRONIC DIFFUSE SCLEROSING OSTEOMYELITIS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It is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proliferative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reaction in response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low grade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 or infection in the jaw bone.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infection is wide spread in nature and are derived 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periodontal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tissue or 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periapical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tissue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5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534400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Clinical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Usually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seen among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elderly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people.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mandible is mostly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affected, and sometimes all four quadrants of both jaws could be affected at a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time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disease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asymptomatic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but sometimes the patient may complain of vague pain in the jaw with foul taste in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mouth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.-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Acute exacerbation may occur and produces mild pain and suppuration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31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9" y="838200"/>
            <a:ext cx="88392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osteitis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a localized inflammation of bone with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progression through the marrow spaces, particularly which associated with infected sockets following removal of teeth (dry socket)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osteomyelitis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a more extensive inflammation of the interior of the bone involving and typically spreading through the marrow spaces.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Periostitis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means inflammation of the periosteal surface of the bone and may or may not be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associated with osteomyelitis</a:t>
            </a:r>
          </a:p>
        </p:txBody>
      </p:sp>
    </p:spTree>
    <p:extLst>
      <p:ext uri="{BB962C8B-B14F-4D97-AF65-F5344CB8AC3E}">
        <p14:creationId xmlns:p14="http://schemas.microsoft.com/office/powerpoint/2010/main" val="317947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5344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Radiographical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Diffuse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sclerosis of bone, may be similar to cotton wool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radiopacities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seen in Paget’s disease of bone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71700" y="5334000"/>
            <a:ext cx="483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</a:rPr>
              <a:t>Chronic diffuse </a:t>
            </a:r>
            <a:r>
              <a:rPr lang="en-US" dirty="0" err="1">
                <a:latin typeface="Times New Roman"/>
                <a:ea typeface="Calibri"/>
              </a:rPr>
              <a:t>sclerosing</a:t>
            </a:r>
            <a:r>
              <a:rPr lang="en-US" dirty="0">
                <a:latin typeface="Times New Roman"/>
                <a:ea typeface="Calibri"/>
              </a:rPr>
              <a:t> osteomyelitis with multiple </a:t>
            </a:r>
            <a:r>
              <a:rPr lang="en-US" dirty="0" err="1">
                <a:latin typeface="Times New Roman"/>
                <a:ea typeface="Calibri"/>
              </a:rPr>
              <a:t>radiopacities</a:t>
            </a:r>
            <a:r>
              <a:rPr lang="en-US" dirty="0">
                <a:latin typeface="Times New Roman"/>
                <a:ea typeface="Calibri"/>
              </a:rPr>
              <a:t> in the mandible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1700" y="5334000"/>
            <a:ext cx="483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ea typeface="Calibri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63" y="-152400"/>
            <a:ext cx="7976537" cy="68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534400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latin typeface="Times New Roman"/>
                <a:ea typeface="Calibri"/>
                <a:cs typeface="Arial"/>
              </a:rPr>
              <a:t>Histopathological 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features: </a:t>
            </a:r>
            <a:endParaRPr lang="en-US" sz="2800" b="1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Dense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irregular bone with fibrous marrow tissue which contains chronic inflammatory cells.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65917"/>
            <a:ext cx="7391400" cy="433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54283" y="6003515"/>
            <a:ext cx="59817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Chronic </a:t>
            </a:r>
            <a:r>
              <a:rPr lang="en-US" dirty="0" err="1">
                <a:latin typeface="Times New Roman"/>
                <a:ea typeface="Calibri"/>
                <a:cs typeface="Arial"/>
              </a:rPr>
              <a:t>sclerosing</a:t>
            </a:r>
            <a:r>
              <a:rPr lang="en-US" dirty="0">
                <a:latin typeface="Times New Roman"/>
                <a:ea typeface="Calibri"/>
                <a:cs typeface="Arial"/>
              </a:rPr>
              <a:t> osteomyelitis, the marrow spaces are </a:t>
            </a:r>
            <a:r>
              <a:rPr lang="en-US" dirty="0" err="1">
                <a:latin typeface="Times New Roman"/>
                <a:ea typeface="Calibri"/>
                <a:cs typeface="Arial"/>
              </a:rPr>
              <a:t>fibrosed</a:t>
            </a:r>
            <a:r>
              <a:rPr lang="en-US" dirty="0">
                <a:latin typeface="Times New Roman"/>
                <a:ea typeface="Calibri"/>
                <a:cs typeface="Arial"/>
              </a:rPr>
              <a:t> and infiltrated by inflammatory cells and osteoclasts.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31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hronic focal sclerosing osteomyelitis accompanied with bony mass  protrusion into the maxillary sinus: a case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47800"/>
            <a:ext cx="4416417" cy="32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ronic focal sclerosing osteomyelitis accompanied with bony mass  protrusion into the maxillary sinus: a case 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30383"/>
            <a:ext cx="4419600" cy="33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8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71" y="152400"/>
            <a:ext cx="8763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CHRONIC OSTEOMYELITIS WITH PROLIFERATIVE PERIOSTITIS (Garre’s 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osteomyelitis)</a:t>
            </a:r>
          </a:p>
          <a:p>
            <a:pPr algn="just">
              <a:lnSpc>
                <a:spcPct val="115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Represent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reactive periodontal osteogenesis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response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low grade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infection.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characterized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focal gross thickening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involved bone due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sub-periosteal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new bone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deposition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37171" cy="391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Clinical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features: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occurs in young patients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high degree of body resistance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excellent tissue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reactivity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Mandible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mostly affected.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involved jaw often presents a carious non vital tooth.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thickness of bone may be up to 1 cm, and the area may show mild tenderness.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35" y="3498999"/>
            <a:ext cx="4155736" cy="335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6494869"/>
            <a:ext cx="226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Garre’s osteomyelitis.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585" y="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Radiographical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occlusal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radiograph shows smooth, convex, boney overgrowth on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outer cortex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the jaw, and exhibited many concentric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opaque layers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producing a typical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onion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skin appearance.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Few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newly formed boney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trabeculae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are often oriented perpendicular to the onion skin layers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3276600" y="3200400"/>
            <a:ext cx="4724400" cy="318873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09535" y="6389132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Excess layers of bone on </a:t>
            </a:r>
            <a:r>
              <a:rPr lang="en-US" dirty="0" err="1">
                <a:latin typeface="Times New Roman"/>
                <a:ea typeface="Calibri"/>
              </a:rPr>
              <a:t>buccal</a:t>
            </a:r>
            <a:r>
              <a:rPr lang="en-US" dirty="0">
                <a:latin typeface="Times New Roman"/>
                <a:ea typeface="Calibri"/>
              </a:rPr>
              <a:t> plate.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0" y="3321199"/>
            <a:ext cx="3153150" cy="34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0431"/>
            <a:ext cx="8763000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Histopathological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Areas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newly formed bone consisting of multiple osteoid and primitive bone tissue in sub-periosteal region. 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Fibrous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marrow tissue which contains chronic inflammatory cells are seen.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90800"/>
            <a:ext cx="6172200" cy="38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79982" y="6430682"/>
            <a:ext cx="30508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Sub-periosteal </a:t>
            </a:r>
            <a:r>
              <a:rPr lang="en-US" dirty="0">
                <a:latin typeface="Times New Roman"/>
                <a:ea typeface="Calibri"/>
                <a:cs typeface="Arial"/>
              </a:rPr>
              <a:t>bone formation.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" y="685800"/>
            <a:ext cx="8763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injury and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osteoradioaccrosis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Radiation, as part of the therapy of oral malignancy, affects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vascularity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bone by causing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 of the intima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blood vessels (endarteritis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obliterans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can have serious consequences in the mandible with its end-artery supply, and the inferior dental artery or its branches may become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thrombosed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non-vital bone which results from the reduction in blood supply is sterile and asymptomatic but is very susceptible to infection    and to trauma from a denture.</a:t>
            </a:r>
          </a:p>
        </p:txBody>
      </p:sp>
    </p:spTree>
    <p:extLst>
      <p:ext uri="{BB962C8B-B14F-4D97-AF65-F5344CB8AC3E}">
        <p14:creationId xmlns:p14="http://schemas.microsoft.com/office/powerpoint/2010/main" val="40814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Infection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may spread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rapidly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irradiated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bone, resulting in extensive osteomyelitis and painful necrosis of the bone, often associated with sloughing of the overlying oral mucosa and occasionally facial soft tissues.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Modern methods of radiotherapy have greatly reduced the incidence of this condition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11" y="457200"/>
            <a:ext cx="899160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Osteomyelitis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 inflammatory condition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bone and bone marrow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along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with the surrounding periosteum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mandibular bone has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poor blood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supply in comparison with maxilla, besides this it has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more compact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bone pattern due to which osteomyelitis occurs far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more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commonly 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mandible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than maxilla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41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75481"/>
            <a:ext cx="8686800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osteomyelitis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Suppurative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Acute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Chronic( primary and Secondary)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Suppurative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1-Chronic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sclerosing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(focal&amp; diffuse)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Garre’s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sclerosing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periostiris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ossifficance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3- Radiation osteomyelitis</a:t>
            </a:r>
          </a:p>
        </p:txBody>
      </p:sp>
    </p:spTree>
    <p:extLst>
      <p:ext uri="{BB962C8B-B14F-4D97-AF65-F5344CB8AC3E}">
        <p14:creationId xmlns:p14="http://schemas.microsoft.com/office/powerpoint/2010/main" val="77049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991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Etiological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factors: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Direct spread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infection into the jawbone.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Fracture of bone.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Spread of infection from overlying soft tissue.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Post radiation secondary infection.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Infection to pre-existing bony disease like Paget’s disease, fibrous dysplasia, and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osteopetrosis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 specific jaw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inflammations (Tuberculosis, syphilis,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lepra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actinomycosis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16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ACUTE SUPPURATIVE OSTEOMYELITIS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Clinical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features: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cause severe pain, fever,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malaise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welling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jaw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Loosening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teeth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Difficulty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mouth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opening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breath, multiple intraoral or extraoral pus discharching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sinuses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egional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lymph nodes enlargement and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tenderness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Paresthesia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lip, redness of overlying skin and mucosa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1540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Radiographical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initial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stage of the disease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no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noticeable radiographic changes is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observed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fter 10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days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sufficient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bone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have occurred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produce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irregular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moth-eaten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radiolucency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/>
                <a:ea typeface="Calibri"/>
                <a:cs typeface="Arial"/>
              </a:rPr>
              <a:t>Sequestra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seen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as multiple radiopaque foci within the lesion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143" y="3513908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r. Layla\Pictures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3" y="3513908"/>
            <a:ext cx="4506567" cy="31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685800"/>
            <a:ext cx="8839200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Histopathological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features: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bone marrow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undergoes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liquefaction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a purulent exudate occupies the marrow space.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large number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neutrophils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with occasional presence of lymphocytes and plasma cells are seen.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Bony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trabeculae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exhibit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reduced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osteoblastic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activity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increased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osteoclastic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resorption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which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often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produces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scalloping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at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boney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margins.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3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304800"/>
            <a:ext cx="8839200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Some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areas of affected bone undergo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necrosis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degeneration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both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osteoblasts and osteocytes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result in development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sequestrum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52" y="1854932"/>
            <a:ext cx="708977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6347557"/>
            <a:ext cx="7239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Osteoclastic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resorption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of bone and surrounding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</a:rPr>
              <a:t>suppurative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2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1276</Words>
  <Application>Microsoft Office PowerPoint</Application>
  <PresentationFormat>On-screen Show (4:3)</PresentationFormat>
  <Paragraphs>132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47</cp:revision>
  <dcterms:created xsi:type="dcterms:W3CDTF">2006-08-16T00:00:00Z</dcterms:created>
  <dcterms:modified xsi:type="dcterms:W3CDTF">2023-11-14T16:28:50Z</dcterms:modified>
</cp:coreProperties>
</file>