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6" r:id="rId3"/>
    <p:sldId id="261" r:id="rId4"/>
    <p:sldId id="262" r:id="rId5"/>
    <p:sldId id="293" r:id="rId6"/>
    <p:sldId id="263" r:id="rId7"/>
    <p:sldId id="297" r:id="rId8"/>
    <p:sldId id="258" r:id="rId9"/>
    <p:sldId id="259" r:id="rId10"/>
    <p:sldId id="264" r:id="rId11"/>
    <p:sldId id="266" r:id="rId12"/>
    <p:sldId id="294" r:id="rId13"/>
    <p:sldId id="265" r:id="rId14"/>
    <p:sldId id="260" r:id="rId15"/>
    <p:sldId id="272" r:id="rId16"/>
    <p:sldId id="270" r:id="rId17"/>
    <p:sldId id="273" r:id="rId18"/>
    <p:sldId id="274" r:id="rId19"/>
    <p:sldId id="295" r:id="rId20"/>
    <p:sldId id="271" r:id="rId21"/>
    <p:sldId id="275" r:id="rId22"/>
    <p:sldId id="276" r:id="rId23"/>
    <p:sldId id="268" r:id="rId24"/>
    <p:sldId id="269" r:id="rId25"/>
    <p:sldId id="311" r:id="rId26"/>
    <p:sldId id="277" r:id="rId27"/>
    <p:sldId id="300" r:id="rId28"/>
    <p:sldId id="281" r:id="rId29"/>
    <p:sldId id="288" r:id="rId30"/>
    <p:sldId id="279" r:id="rId31"/>
    <p:sldId id="287" r:id="rId32"/>
    <p:sldId id="299" r:id="rId33"/>
    <p:sldId id="282" r:id="rId34"/>
    <p:sldId id="289" r:id="rId35"/>
    <p:sldId id="292" r:id="rId36"/>
    <p:sldId id="284" r:id="rId37"/>
    <p:sldId id="283" r:id="rId38"/>
    <p:sldId id="291" r:id="rId39"/>
    <p:sldId id="2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E7257-3733-4999-8186-03524EE4900C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A1D50-7EA1-4A85-8A66-5BE5F49B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3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A1D50-7EA1-4A85-8A66-5BE5F49B36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4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A1D50-7EA1-4A85-8A66-5BE5F49B36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7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1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2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4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4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5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A0D18-76D9-4636-ADB7-2B7ECB403802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50DDF-A387-455C-BD1E-7C0F0CBB3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1943" y="2200214"/>
            <a:ext cx="8748995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DISORDERS OF BONE                             L9</a:t>
            </a:r>
            <a:endParaRPr lang="en-US" sz="3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effectLst/>
                <a:latin typeface="PhotinaMT"/>
                <a:ea typeface="Calibri" panose="020F0502020204030204" pitchFamily="34" charset="0"/>
                <a:cs typeface="PhotinaMT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04716"/>
            <a:ext cx="117780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3-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Osteopetrosis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Marble bone disease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Hereditary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disease characterized by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en-US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xcessive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density of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all bones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obliteration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marrow cavities,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 bones become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solidified and dense but brittle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Delay eruption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of teeth, and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osteomyelitis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after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tooth extraction may occur.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4" y="186790"/>
            <a:ext cx="3203855" cy="282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20" y="368231"/>
            <a:ext cx="2898306" cy="2722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775" y="368231"/>
            <a:ext cx="2640909" cy="2758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7705" y="3210841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90341" y="312697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55622" y="3150483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</a:p>
        </p:txBody>
      </p:sp>
      <p:pic>
        <p:nvPicPr>
          <p:cNvPr id="5123" name="Picture 3" descr="C:\Users\Dr. Layla\Pictures\Pictur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8" y="3686221"/>
            <a:ext cx="7269627" cy="9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508" y="282306"/>
            <a:ext cx="1173044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Microscopically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There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inactivity of osteoclasts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absence of normal modeling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resorption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and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medullary spaces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are small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fibrotic.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4" y="2111375"/>
            <a:ext cx="4780267" cy="374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15" y="232013"/>
            <a:ext cx="1184625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Osteogenesis imperfecta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Hereditary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disease in which the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biosynthesis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 collagen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defective, so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osteoblasts fail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form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in adequate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amounts, leading to fractures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dentine formation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.The bones are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excessively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fragile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the usual cortex of compact bone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composed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immature, woven bone.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.The development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epiphyseal cartilages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unimpaired so that bones can grow to their normal length.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fractures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cause severe deformities.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Often associated with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dentinogenesis imperfecta.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73" y="3684896"/>
            <a:ext cx="2893702" cy="3176123"/>
          </a:xfrm>
          <a:prstGeom prst="rect">
            <a:avLst/>
          </a:prstGeom>
        </p:spPr>
      </p:pic>
      <p:sp>
        <p:nvSpPr>
          <p:cNvPr id="4" name="AutoShape 2" descr="What type of joint is the epiphyseal plate? A. synostosis B. syndesmosis C.  symphysis D. synovial E. synchondrosis | Socrat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one macrostructure. (a) Growing long bone showing epiphyses,... | Download 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8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86" y="427368"/>
            <a:ext cx="116005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5-Achondroplasia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Genetic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skeletal disorder manifests itself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short-limbed dwarfs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traditionally became circus clowns.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defect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failure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cartilage proliferation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epiphyses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base of the skull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limbs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therefore excessively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in relation to the trunk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the head, which is normal in size, appears disproportionately large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61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489" y="218363"/>
            <a:ext cx="116005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Defective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at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of the skull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third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face to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retrusive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profile to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concave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often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protrusive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as a result of the disparity of growth of the jaws, there is usually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severe malocclusion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37" y="2788482"/>
            <a:ext cx="3209953" cy="3541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03" y="2788482"/>
            <a:ext cx="3528399" cy="35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8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30" y="255476"/>
            <a:ext cx="11914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BONE DISEASES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Hyperparathyroidism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Relatively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disease which is said to be three times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in women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in men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It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affects people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it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occur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childhood or in later life.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symptom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disease,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pain, joint stiffness,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cell lesion of the bones.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the disease on bone are of special interest to dentists.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phosphorus and calcium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disturbance results in 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abortive attempts at bone repair and new bone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83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30" y="164816"/>
            <a:ext cx="119144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bones of affected person shows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defined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or oval cystic like radiolucent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 dura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the teeth may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partially lost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cystic like areas must be differentiated from the lesions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multiple myeloma and eosinophilic granuloma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jaws, and the diagnosis confirmed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investigation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1" y="3015207"/>
            <a:ext cx="4695961" cy="343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94" y="3015207"/>
            <a:ext cx="3176588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8046" y="6384035"/>
            <a:ext cx="5266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Radiographical picture shows multiple </a:t>
            </a:r>
            <a:r>
              <a:rPr lang="en-US" dirty="0" err="1">
                <a:solidFill>
                  <a:prstClr val="black"/>
                </a:solidFill>
              </a:rPr>
              <a:t>radiolucencies</a:t>
            </a:r>
            <a:r>
              <a:rPr lang="en-US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050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9941"/>
            <a:ext cx="119144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characteristic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bone are an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osteoclastic resorption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Fibrosis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marrow spaces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marked, and in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fibrotic islands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hemorrhage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much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hemosiderin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evidence and numerous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multinucleated giant cells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6" y="1942902"/>
            <a:ext cx="4258447" cy="448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2306" y="6430229"/>
            <a:ext cx="6076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err="1">
                <a:solidFill>
                  <a:prstClr val="black"/>
                </a:solidFill>
              </a:rPr>
              <a:t>Microscopical</a:t>
            </a:r>
            <a:r>
              <a:rPr lang="en-US" sz="1400" dirty="0">
                <a:solidFill>
                  <a:prstClr val="black"/>
                </a:solidFill>
              </a:rPr>
              <a:t> picture shows multinucleated giant cells and areas of hemorrhage.</a:t>
            </a:r>
          </a:p>
        </p:txBody>
      </p:sp>
    </p:spTree>
    <p:extLst>
      <p:ext uri="{BB962C8B-B14F-4D97-AF65-F5344CB8AC3E}">
        <p14:creationId xmlns:p14="http://schemas.microsoft.com/office/powerpoint/2010/main" val="349004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194" y="786958"/>
            <a:ext cx="115083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indistinguishable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histologically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cell granuloma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bone. Therefore, any patient who has a lesion diagnosed as a central giant cell lesion should be evaluated medically to rule out the possibility of hyperparathyroidism.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Serum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calcium, phosphorus, and alkaline phosphatase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 should be obtained prior to surgical removal of a giant cell granuloma, and if abnormal, parathyroid hormone (PTH) levels should be assessed.</a:t>
            </a:r>
          </a:p>
        </p:txBody>
      </p:sp>
    </p:spTree>
    <p:extLst>
      <p:ext uri="{BB962C8B-B14F-4D97-AF65-F5344CB8AC3E}">
        <p14:creationId xmlns:p14="http://schemas.microsoft.com/office/powerpoint/2010/main" val="406784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603" y="436728"/>
            <a:ext cx="10003809" cy="322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Disorders of bone are either: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Inherited bone diseases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Metabolic bone diseases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Fibro-osseous lesions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Or due to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unknown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</a:t>
            </a:r>
            <a:r>
              <a:rPr lang="en-US" sz="1400" dirty="0" smtClean="0">
                <a:effectLst/>
                <a:latin typeface="PhotinaMT"/>
                <a:ea typeface="Calibri" panose="020F0502020204030204" pitchFamily="34" charset="0"/>
                <a:cs typeface="PhotinaMT"/>
              </a:rPr>
              <a:t>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899" y="204716"/>
            <a:ext cx="1153235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FIBRO-OSSEOUS LESIONS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Fibro-osseous lesion is a generic histologic designation for a diverse group of bone lesions that are named for the similarity of their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 appearance.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composed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 fibrous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connective tissue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mixed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either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osteoid and bone trabeculae or rounded small to large calcified masses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have traditionally been described as cementoid material.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Fibro-osseous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lesions of the jaws include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2555" y="4141284"/>
            <a:ext cx="3892412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benign neoplasia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-osseous dysplasia </a:t>
            </a:r>
          </a:p>
          <a:p>
            <a:pPr lvl="0">
              <a:lnSpc>
                <a:spcPct val="150000"/>
              </a:lnSpc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rabicPeriod"/>
            </a:pP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buAutoNum type="arabicPeriod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899" y="204716"/>
            <a:ext cx="1153235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Fibrous dysplasia is a disease that is characterized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replacement of bone with fibro-osseous tissue.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lesions consist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loose cellular fibrous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tissue containing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trabeculae of woven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 of variable shape that are formed 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osseous metaplasia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which merge imperceptibly into surrounding normal bone. 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forms of fibrous dysplasia have been described: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8757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30" y="191069"/>
            <a:ext cx="1190084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Monostotic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involvement of a single bone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swelling starts in childhood but usually undergoes arrest in adulthood.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jaws are the most frequent sites in the head and neck region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Males and females are almost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equally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frequently affected.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Clinically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painless, smoothly rounded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swelling, usually of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may become large enough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 function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malocclusion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displacing teeth.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733" y="3569094"/>
            <a:ext cx="4197140" cy="3288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2857" y="5663508"/>
            <a:ext cx="4244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Rounded expansion of the maxilla and intact overlying mucosa</a:t>
            </a:r>
          </a:p>
        </p:txBody>
      </p:sp>
    </p:spTree>
    <p:extLst>
      <p:ext uri="{BB962C8B-B14F-4D97-AF65-F5344CB8AC3E}">
        <p14:creationId xmlns:p14="http://schemas.microsoft.com/office/powerpoint/2010/main" val="2346053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30" y="191069"/>
            <a:ext cx="11900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 classically presents with a “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glass” appearance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may have varying degrees of radiopacity and radiolucency depending on the amount of calcified material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920" y="2062069"/>
            <a:ext cx="3955939" cy="34596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830" y="5624617"/>
            <a:ext cx="11750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Radiograph </a:t>
            </a:r>
            <a:r>
              <a:rPr lang="en-US" dirty="0"/>
              <a:t>shows loss of lamina dura and the trabecular pattern produces an orange-peel or thumb –print appearance</a:t>
            </a:r>
            <a:r>
              <a:rPr lang="en-US" dirty="0" smtClean="0"/>
              <a:t>. (B) </a:t>
            </a:r>
            <a:r>
              <a:rPr lang="en-US" dirty="0"/>
              <a:t>Slender trabeculae of woven bone resemble Chinese characters in shape, lying in cellular fibrous tissue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71505" y="3600340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9417321" y="34225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6" y="1979145"/>
            <a:ext cx="4602162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19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890588"/>
            <a:ext cx="939165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530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660" y="382137"/>
            <a:ext cx="116688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Polyostotic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dysplasia: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nvolves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Females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affected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disease may be seen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childhood.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Albright's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comprises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polyostotic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fibrous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Skin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pigmentation consists of brownish macules (café 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spots) and sexual precocity </a:t>
            </a:r>
          </a:p>
        </p:txBody>
      </p:sp>
    </p:spTree>
    <p:extLst>
      <p:ext uri="{BB962C8B-B14F-4D97-AF65-F5344CB8AC3E}">
        <p14:creationId xmlns:p14="http://schemas.microsoft.com/office/powerpoint/2010/main" val="3526379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2" y="259306"/>
            <a:ext cx="3436416" cy="3835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210" y="368489"/>
            <a:ext cx="4241481" cy="3725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843" y="368489"/>
            <a:ext cx="3420710" cy="3717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323" y="4844661"/>
            <a:ext cx="11705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Polyostotic</a:t>
            </a:r>
            <a:r>
              <a:rPr lang="en-US" dirty="0"/>
              <a:t> fibrous dysplasia (A) Clinical appearance of patient exhibiting disproportionate bone growth caused by multiple fibrous dysplasia lesions of craniofacial bones and café au </a:t>
            </a:r>
            <a:r>
              <a:rPr lang="en-US" dirty="0" err="1"/>
              <a:t>lait</a:t>
            </a:r>
            <a:r>
              <a:rPr lang="en-US" dirty="0"/>
              <a:t> pigmentations. (B) Expansile lesions of the mandible and maxilla in all quadrants. (C) Albright's syndrome with café au </a:t>
            </a:r>
            <a:r>
              <a:rPr lang="en-US" dirty="0" err="1"/>
              <a:t>lait</a:t>
            </a:r>
            <a:r>
              <a:rPr lang="en-US" dirty="0"/>
              <a:t> pigmentations.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9984" y="4280684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5793934" y="4104305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09149" y="408603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2833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727" y="197346"/>
            <a:ext cx="11368585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BENIGN NEOPLASIA</a:t>
            </a:r>
          </a:p>
          <a:p>
            <a:r>
              <a:rPr lang="en-US" dirty="0" smtClean="0"/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Ossifying fibroma/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cementifying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fibroma</a:t>
            </a:r>
          </a:p>
          <a:p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CEMENTO-OSSEOUS DYSPLASIA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Non-neoplastic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proliferations, from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periodontal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ligament origin.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forms of this dysplastic process involving the jaws of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microscopical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picture: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Periapical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cemental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dysplasia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(previously called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cementoma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Mostly affects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particularly the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middle-aged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more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in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involves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mandibular incisors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82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3" y="197346"/>
            <a:ext cx="116415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seen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rounded radiolucent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areas related to the apices of the teeth(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osteolytic stage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these simulate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periapical granulomas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related teeth are vital.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calcification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starting centrally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(cementoblastic stage),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the masses increase in size and the lesion become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densely radiopaque (mature stage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surrounded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radiolucent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439" y="2828924"/>
            <a:ext cx="9157648" cy="402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228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3" y="197346"/>
            <a:ext cx="11641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Histologically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lesions resemble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-ossifying fibromas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consist, 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early stages,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 fibrous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tissue containing foci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cementum-like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Progressive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calcification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the formation of a solid,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bone-like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 descr="C:\Users\Dr. Layla\Pictures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682"/>
            <a:ext cx="3840480" cy="30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r. Layla\Pictures\Pict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5" y="2453264"/>
            <a:ext cx="7815439" cy="301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4944" y="5528715"/>
            <a:ext cx="407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>
          <a:xfrm>
            <a:off x="5706150" y="5597155"/>
            <a:ext cx="38985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50115" y="5597155"/>
            <a:ext cx="38985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8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586853"/>
            <a:ext cx="10986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INHIRITED BONE DISEASES</a:t>
            </a:r>
            <a:endParaRPr lang="en-US" sz="32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Cherubism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Inherited as autosomal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dominant.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clinical manifestation is a progressive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bilatera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facial swelling that appears when the patient is between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1.5 and 4 years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age.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change can affect the mandible and/or the maxilla, but involvement of the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mandible is most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ilateral deformity, produces the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characteristic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cherubic facial appearance.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Displacement of the eyes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evident especially when the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maxilla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affected.</a:t>
            </a:r>
          </a:p>
        </p:txBody>
      </p:sp>
    </p:spTree>
    <p:extLst>
      <p:ext uri="{BB962C8B-B14F-4D97-AF65-F5344CB8AC3E}">
        <p14:creationId xmlns:p14="http://schemas.microsoft.com/office/powerpoint/2010/main" val="37903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308" y="529441"/>
            <a:ext cx="115050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-osseous dysplasia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 and may affect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teeth.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-osseous dysplasia (Gigantiform dysplasia)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exuberant form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-osseous dysplasia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may involve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quadrants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maxilla as well as the mandible.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unless they become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can expand the jaw.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Gigantiform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cementoma is a rare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familial variant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florid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-osseous dysplasia.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94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308" y="529441"/>
            <a:ext cx="115050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-osseous dysplasia appears as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radiopaque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somewhat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masses involving the maxilla and/or mandible.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379" y="2790824"/>
            <a:ext cx="5940046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6234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308" y="529441"/>
            <a:ext cx="115050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122" name="Picture 2" descr="Florid Cemento-Osseous Dyspl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" y="992777"/>
            <a:ext cx="10912439" cy="46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18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363" y="150338"/>
            <a:ext cx="1183260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BONE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DISEASES OF UNKNOWN CAUSE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bone (osteitis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deformans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 of the adult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affects about 3% of the population over 45 years.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Paget’s disease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understood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 be due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utoimmunity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endocrine abnormalities related to hyperthyroid disease, vascular disorder, and viral infection, genetic factor may also be involved.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some patients with Paget’s disease have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symptoms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narrowing of skull foramina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cause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ill-defined neuralgic pains, severe headache, dizziness, and deafness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5631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011" y="723544"/>
            <a:ext cx="118326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bony lesions of Paget’s disease produce characteristic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deformities of the skull, jaws, back, pelvis, and legs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are readily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clinically and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radiographically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jaws are affected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alveolar process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symmetrically and grossly enlarged, thickened without localized swellings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palatal vault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flattened.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edentulous patients may complain that their dentures no longer fit.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Spacing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teeth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closure of the lips can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occur.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61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2285"/>
            <a:ext cx="3696411" cy="374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513" y="1082285"/>
            <a:ext cx="3939648" cy="3749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178" y="1187355"/>
            <a:ext cx="4358087" cy="36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2" y="2247306"/>
            <a:ext cx="5209013" cy="3970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232" y="2204609"/>
            <a:ext cx="4954137" cy="4013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276" y="6313060"/>
            <a:ext cx="10968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 )Cotton-wool </a:t>
            </a:r>
            <a:r>
              <a:rPr lang="en-US" dirty="0"/>
              <a:t>appearance in the skull and maxilla</a:t>
            </a:r>
            <a:r>
              <a:rPr lang="en-US" dirty="0" smtClean="0"/>
              <a:t>,            and                      (B) </a:t>
            </a:r>
            <a:r>
              <a:rPr lang="en-US" dirty="0"/>
              <a:t>in the mandible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822" y="163479"/>
            <a:ext cx="11798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radiographic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are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density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bone in the early stages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sclerosis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later stages with loss of normal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trabeculation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causes the bone to have a characteristic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cotton-wool appearance.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Loss of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 dura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hypercementosis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also be seen. </a:t>
            </a:r>
          </a:p>
        </p:txBody>
      </p:sp>
    </p:spTree>
    <p:extLst>
      <p:ext uri="{BB962C8B-B14F-4D97-AF65-F5344CB8AC3E}">
        <p14:creationId xmlns:p14="http://schemas.microsoft.com/office/powerpoint/2010/main" val="624396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603" y="184057"/>
            <a:ext cx="1157330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there is typically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resorption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(increase in osteoclasts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osteolysis and osteogenesis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estruction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new bone formation may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rapidly, 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bony activity is marked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histologically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blue-staining reversal lines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appearance in the bone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Many osteoblasts and osteoclasts (often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abnormally large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fibrosis of the marrow spaces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vascularity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seen.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phase,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osteoclasts decreases and the osteoblasts increased. 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09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603" y="184057"/>
            <a:ext cx="115733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Serum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levels are usually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alkaline phosphatase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is particularly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Malignant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 to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osteosarcoma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in less than 1% of patients.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00" y="1897883"/>
            <a:ext cx="7363000" cy="49308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9209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Microscopical picture </a:t>
            </a:r>
            <a:r>
              <a:rPr lang="en-US" dirty="0" smtClean="0"/>
              <a:t>shows:</a:t>
            </a:r>
          </a:p>
          <a:p>
            <a:r>
              <a:rPr lang="en-US" dirty="0" smtClean="0"/>
              <a:t> </a:t>
            </a:r>
            <a:r>
              <a:rPr lang="en-US" dirty="0"/>
              <a:t>osteoblasts, </a:t>
            </a:r>
            <a:r>
              <a:rPr lang="en-US" dirty="0" smtClean="0"/>
              <a:t>osteoclasts</a:t>
            </a:r>
            <a:r>
              <a:rPr lang="en-US" dirty="0"/>
              <a:t>, and reversal lines.</a:t>
            </a:r>
          </a:p>
        </p:txBody>
      </p:sp>
    </p:spTree>
    <p:extLst>
      <p:ext uri="{BB962C8B-B14F-4D97-AF65-F5344CB8AC3E}">
        <p14:creationId xmlns:p14="http://schemas.microsoft.com/office/powerpoint/2010/main" val="1333336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" y="130629"/>
            <a:ext cx="4866765" cy="32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0297" y="345700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dirty="0">
                <a:solidFill>
                  <a:srgbClr val="5C3100"/>
                </a:solidFill>
                <a:latin typeface="Helvetica-Narrow-Bold"/>
              </a:rPr>
              <a:t>Arrow A points to osteoclasts in </a:t>
            </a:r>
            <a:r>
              <a:rPr lang="en-US" sz="1100" b="1" dirty="0" err="1">
                <a:solidFill>
                  <a:srgbClr val="5C3100"/>
                </a:solidFill>
                <a:latin typeface="Helvetica-Narrow-Bold"/>
              </a:rPr>
              <a:t>Howship</a:t>
            </a:r>
            <a:r>
              <a:rPr lang="en-US" sz="1100" b="1" dirty="0">
                <a:solidFill>
                  <a:srgbClr val="5C3100"/>
                </a:solidFill>
                <a:latin typeface="Helvetica-Narrow-Bold"/>
              </a:rPr>
              <a:t> lacunae and arrow B points to</a:t>
            </a:r>
          </a:p>
          <a:p>
            <a:r>
              <a:rPr lang="en-US" sz="1100" b="1" dirty="0">
                <a:solidFill>
                  <a:srgbClr val="5C3100"/>
                </a:solidFill>
                <a:latin typeface="Helvetica-Narrow-Bold"/>
              </a:rPr>
              <a:t>osteoblasts in the process of bone formation.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2347023" y="254549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5C3100"/>
                </a:solidFill>
                <a:latin typeface="Helvetica-Narrow-Bold"/>
              </a:rPr>
              <a:t>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698401" y="3029877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5C3100"/>
                </a:solidFill>
                <a:latin typeface="Helvetica-Narrow-Bold"/>
              </a:rPr>
              <a:t>B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8814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949" y="234156"/>
            <a:ext cx="10986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Premature loss of deciduous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teeth and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displacement and lack of eruption of many permanent teeth may occur.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size of the jaws tends to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 rapidly until puberty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then generally remains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stable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After the individual reaches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or 30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 of age,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radiographs show an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almost normal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bone appearance.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59" y="2035666"/>
            <a:ext cx="3992161" cy="432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51073" y="6511834"/>
            <a:ext cx="240982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Symmetric bilateral enlargement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78" y="498289"/>
            <a:ext cx="118741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Radiographical features:</a:t>
            </a:r>
            <a:endParaRPr lang="en-US" sz="2800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Radiographs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jaws show a typical “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soap-bubble” or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multilocular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radiolucency appearance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with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expansion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severe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thinning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cortical plates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50" y="2348321"/>
            <a:ext cx="480713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5350" y="6169698"/>
            <a:ext cx="4676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Radiographical picture with soup bubble appearance,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8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75" y="12088"/>
            <a:ext cx="109864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Microscopically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resembles a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central giant cell granuloma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Areas of bone radiolucency are occupied by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fibrous connective tissue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containing multinucleated giant cells.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Extravasated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red blood cells and deposits of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hemosiderin are common in the intercellular stroma. 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07" y="1787130"/>
            <a:ext cx="4918502" cy="466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49214" y="6472681"/>
            <a:ext cx="4227439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Microscopical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picture showing giant cells and fibrous tissue.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3" name="AutoShape 2" descr="pathology L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r. Layla\Pictures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48640"/>
            <a:ext cx="11325225" cy="47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364" y="341194"/>
            <a:ext cx="114368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Cleidocranial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dysplasia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Abnormalities of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 bones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ontanelles and sutures remain open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Prominent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frontal, parietal and occipital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bones,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depressed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nasal bridge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artial or complete absence of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clavicles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Retention of deciduous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teeth, multiple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supernumerary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teeth and multiple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impactions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permanent teeth.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9" y="654761"/>
            <a:ext cx="4071712" cy="3826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555" y="693094"/>
            <a:ext cx="3996996" cy="3726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551" y="791569"/>
            <a:ext cx="3815449" cy="3589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603045"/>
            <a:ext cx="47156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Cleidocranial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dysplasia</a:t>
            </a:r>
          </a:p>
          <a:p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Absence of clavicle allowing shoulders to be brought forward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328550" y="4481451"/>
            <a:ext cx="6650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Calibri"/>
              </a:rPr>
              <a:t>Clinical and </a:t>
            </a:r>
            <a:r>
              <a:rPr lang="en-US" dirty="0" smtClean="0">
                <a:latin typeface="Times New Roman"/>
                <a:ea typeface="Calibri"/>
              </a:rPr>
              <a:t>Radiographical </a:t>
            </a:r>
            <a:r>
              <a:rPr lang="en-US" dirty="0">
                <a:latin typeface="Times New Roman"/>
                <a:ea typeface="Calibri"/>
              </a:rPr>
              <a:t>picture shows retention of deciduous teeth and multiple impactions of permanent teeth.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2040</Words>
  <Application>Microsoft Office PowerPoint</Application>
  <PresentationFormat>Custom</PresentationFormat>
  <Paragraphs>183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red</dc:creator>
  <cp:lastModifiedBy>Windows User</cp:lastModifiedBy>
  <cp:revision>91</cp:revision>
  <dcterms:created xsi:type="dcterms:W3CDTF">2017-07-19T21:26:12Z</dcterms:created>
  <dcterms:modified xsi:type="dcterms:W3CDTF">2023-11-25T16:30:17Z</dcterms:modified>
</cp:coreProperties>
</file>