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26"/>
  </p:notes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02" autoAdjust="0"/>
  </p:normalViewPr>
  <p:slideViewPr>
    <p:cSldViewPr>
      <p:cViewPr varScale="1">
        <p:scale>
          <a:sx n="78" d="100"/>
          <a:sy n="78" d="100"/>
        </p:scale>
        <p:origin x="850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7C8F96-6C38-4EBC-8A5C-207D11D40FB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5F2529D-15A0-4FD1-8234-9410EE5C0C1A}">
      <dgm:prSet custT="1"/>
      <dgm:spPr/>
      <dgm:t>
        <a:bodyPr/>
        <a:lstStyle/>
        <a:p>
          <a:r>
            <a:rPr lang="en-US" sz="2800" dirty="0"/>
            <a:t>Review means evaluation of a given work (a book, an article or a paper, etc.) in order to arrive at a given conclusion for its improvement or change or a fair verdict that it is either good or bad.</a:t>
          </a:r>
          <a:r>
            <a:rPr lang="en-MY" sz="2800" b="0" i="0" dirty="0"/>
            <a:t> (</a:t>
          </a:r>
          <a:r>
            <a:rPr lang="en-MY" sz="2800" b="0" i="0" dirty="0" err="1"/>
            <a:t>Bahishti</a:t>
          </a:r>
          <a:r>
            <a:rPr lang="en-MY" sz="2800" b="0" i="0" dirty="0"/>
            <a:t>, 2021)</a:t>
          </a:r>
          <a:endParaRPr lang="en-US" sz="2800" dirty="0"/>
        </a:p>
      </dgm:t>
    </dgm:pt>
    <dgm:pt modelId="{C4F98EA6-17F9-45CB-8F3F-07D8F08C505F}" type="parTrans" cxnId="{D57D6914-F18B-4882-BB04-2560D9091D71}">
      <dgm:prSet/>
      <dgm:spPr/>
      <dgm:t>
        <a:bodyPr/>
        <a:lstStyle/>
        <a:p>
          <a:endParaRPr lang="en-US"/>
        </a:p>
      </dgm:t>
    </dgm:pt>
    <dgm:pt modelId="{865996E6-A2E3-480E-8B0C-E6128EAA762E}" type="sibTrans" cxnId="{D57D6914-F18B-4882-BB04-2560D9091D71}">
      <dgm:prSet/>
      <dgm:spPr/>
      <dgm:t>
        <a:bodyPr/>
        <a:lstStyle/>
        <a:p>
          <a:endParaRPr lang="en-US"/>
        </a:p>
      </dgm:t>
    </dgm:pt>
    <dgm:pt modelId="{61D718F8-0C6F-4C06-8D31-510D0C89BE09}">
      <dgm:prSet custT="1"/>
      <dgm:spPr/>
      <dgm:t>
        <a:bodyPr/>
        <a:lstStyle/>
        <a:p>
          <a:r>
            <a:rPr lang="en-US" sz="2800" dirty="0"/>
            <a:t>It is also a formal assessment of something with the intention of instituting change if necessary. </a:t>
          </a:r>
          <a:r>
            <a:rPr lang="en-MY" sz="2800" b="0" i="0" dirty="0"/>
            <a:t>(</a:t>
          </a:r>
          <a:r>
            <a:rPr lang="en-MY" sz="2800" b="0" i="0" dirty="0" err="1"/>
            <a:t>Geest</a:t>
          </a:r>
          <a:r>
            <a:rPr lang="en-MY" sz="2800" b="0" i="0" dirty="0"/>
            <a:t> &amp; </a:t>
          </a:r>
          <a:r>
            <a:rPr lang="en-MY" sz="2800" b="0" i="0" dirty="0" err="1"/>
            <a:t>Gemert</a:t>
          </a:r>
          <a:r>
            <a:rPr lang="en-MY" sz="2800" b="0" i="0" dirty="0"/>
            <a:t>, 1997) </a:t>
          </a:r>
        </a:p>
        <a:p>
          <a:r>
            <a:rPr lang="en-US" sz="2800" dirty="0"/>
            <a:t>For example, “a comprehensive review of The review of banking sector in KRG”</a:t>
          </a:r>
        </a:p>
      </dgm:t>
    </dgm:pt>
    <dgm:pt modelId="{171DB46A-8657-4933-8AE4-50DBFED7E710}" type="parTrans" cxnId="{4766F2FA-780F-462E-870A-927BAFB5AC21}">
      <dgm:prSet/>
      <dgm:spPr/>
      <dgm:t>
        <a:bodyPr/>
        <a:lstStyle/>
        <a:p>
          <a:endParaRPr lang="en-US"/>
        </a:p>
      </dgm:t>
    </dgm:pt>
    <dgm:pt modelId="{E0C28143-22DD-4D1F-A2EF-1720705989EB}" type="sibTrans" cxnId="{4766F2FA-780F-462E-870A-927BAFB5AC21}">
      <dgm:prSet/>
      <dgm:spPr/>
      <dgm:t>
        <a:bodyPr/>
        <a:lstStyle/>
        <a:p>
          <a:endParaRPr lang="en-US"/>
        </a:p>
      </dgm:t>
    </dgm:pt>
    <dgm:pt modelId="{73F6665F-F5F9-4F62-B93A-A5AF0F69DAE1}">
      <dgm:prSet custT="1"/>
      <dgm:spPr/>
      <dgm:t>
        <a:bodyPr/>
        <a:lstStyle/>
        <a:p>
          <a:r>
            <a:rPr lang="en-US" sz="2800" dirty="0"/>
            <a:t>Review is also a critical appraisal of a book, play, film, etc. published in a newspaper or magazine.</a:t>
          </a:r>
          <a:r>
            <a:rPr lang="en-MY" sz="2800" b="0" i="0" dirty="0"/>
            <a:t> (Andersen &amp; </a:t>
          </a:r>
          <a:r>
            <a:rPr lang="en-MY" sz="2800" b="0" i="0" dirty="0" err="1"/>
            <a:t>Basora</a:t>
          </a:r>
          <a:r>
            <a:rPr lang="en-MY" sz="2800" b="0" i="0" dirty="0"/>
            <a:t>, 1994)</a:t>
          </a:r>
          <a:endParaRPr lang="en-US" sz="2800" dirty="0"/>
        </a:p>
      </dgm:t>
    </dgm:pt>
    <dgm:pt modelId="{3AA2A42B-CE0B-44E5-A6B6-9110A205D6F7}" type="parTrans" cxnId="{6F538DA8-CD34-4D37-9C71-C64B3170713C}">
      <dgm:prSet/>
      <dgm:spPr/>
      <dgm:t>
        <a:bodyPr/>
        <a:lstStyle/>
        <a:p>
          <a:endParaRPr lang="en-US"/>
        </a:p>
      </dgm:t>
    </dgm:pt>
    <dgm:pt modelId="{411E9450-4BA1-44EF-9BB6-B3ADD4A31E71}" type="sibTrans" cxnId="{6F538DA8-CD34-4D37-9C71-C64B3170713C}">
      <dgm:prSet/>
      <dgm:spPr/>
      <dgm:t>
        <a:bodyPr/>
        <a:lstStyle/>
        <a:p>
          <a:endParaRPr lang="en-US"/>
        </a:p>
      </dgm:t>
    </dgm:pt>
    <dgm:pt modelId="{D751B059-4683-4202-8FD7-CBC1D3B4B452}" type="pres">
      <dgm:prSet presAssocID="{FD7C8F96-6C38-4EBC-8A5C-207D11D40FB5}" presName="linear" presStyleCnt="0">
        <dgm:presLayoutVars>
          <dgm:animLvl val="lvl"/>
          <dgm:resizeHandles val="exact"/>
        </dgm:presLayoutVars>
      </dgm:prSet>
      <dgm:spPr/>
    </dgm:pt>
    <dgm:pt modelId="{266CF65E-71D4-420F-9610-8504DC445701}" type="pres">
      <dgm:prSet presAssocID="{A5F2529D-15A0-4FD1-8234-9410EE5C0C1A}" presName="parentText" presStyleLbl="node1" presStyleIdx="0" presStyleCnt="3" custScaleY="117000" custLinFactY="-26996" custLinFactNeighborX="1536" custLinFactNeighborY="-100000">
        <dgm:presLayoutVars>
          <dgm:chMax val="0"/>
          <dgm:bulletEnabled val="1"/>
        </dgm:presLayoutVars>
      </dgm:prSet>
      <dgm:spPr/>
    </dgm:pt>
    <dgm:pt modelId="{C5E7079D-A13D-48F3-B4B5-566493E6D510}" type="pres">
      <dgm:prSet presAssocID="{865996E6-A2E3-480E-8B0C-E6128EAA762E}" presName="spacer" presStyleCnt="0"/>
      <dgm:spPr/>
    </dgm:pt>
    <dgm:pt modelId="{00B81229-4282-43DC-8018-7D92F3AC7046}" type="pres">
      <dgm:prSet presAssocID="{61D718F8-0C6F-4C06-8D31-510D0C89BE09}" presName="parentText" presStyleLbl="node1" presStyleIdx="1" presStyleCnt="3" custScaleY="124019" custLinFactNeighborY="-55380">
        <dgm:presLayoutVars>
          <dgm:chMax val="0"/>
          <dgm:bulletEnabled val="1"/>
        </dgm:presLayoutVars>
      </dgm:prSet>
      <dgm:spPr/>
    </dgm:pt>
    <dgm:pt modelId="{82D55CC5-D374-40C1-B002-13E92CA8FCB1}" type="pres">
      <dgm:prSet presAssocID="{E0C28143-22DD-4D1F-A2EF-1720705989EB}" presName="spacer" presStyleCnt="0"/>
      <dgm:spPr/>
    </dgm:pt>
    <dgm:pt modelId="{C2A972B6-B9AD-4C4F-88B8-20173B7164CD}" type="pres">
      <dgm:prSet presAssocID="{73F6665F-F5F9-4F62-B93A-A5AF0F69DAE1}" presName="parentText" presStyleLbl="node1" presStyleIdx="2" presStyleCnt="3" custLinFactY="3254" custLinFactNeighborX="71" custLinFactNeighborY="100000">
        <dgm:presLayoutVars>
          <dgm:chMax val="0"/>
          <dgm:bulletEnabled val="1"/>
        </dgm:presLayoutVars>
      </dgm:prSet>
      <dgm:spPr/>
    </dgm:pt>
  </dgm:ptLst>
  <dgm:cxnLst>
    <dgm:cxn modelId="{D57D6914-F18B-4882-BB04-2560D9091D71}" srcId="{FD7C8F96-6C38-4EBC-8A5C-207D11D40FB5}" destId="{A5F2529D-15A0-4FD1-8234-9410EE5C0C1A}" srcOrd="0" destOrd="0" parTransId="{C4F98EA6-17F9-45CB-8F3F-07D8F08C505F}" sibTransId="{865996E6-A2E3-480E-8B0C-E6128EAA762E}"/>
    <dgm:cxn modelId="{DD5FF1A0-7F14-4C40-ADAE-04EB662D6A42}" type="presOf" srcId="{61D718F8-0C6F-4C06-8D31-510D0C89BE09}" destId="{00B81229-4282-43DC-8018-7D92F3AC7046}" srcOrd="0" destOrd="0" presId="urn:microsoft.com/office/officeart/2005/8/layout/vList2"/>
    <dgm:cxn modelId="{6F538DA8-CD34-4D37-9C71-C64B3170713C}" srcId="{FD7C8F96-6C38-4EBC-8A5C-207D11D40FB5}" destId="{73F6665F-F5F9-4F62-B93A-A5AF0F69DAE1}" srcOrd="2" destOrd="0" parTransId="{3AA2A42B-CE0B-44E5-A6B6-9110A205D6F7}" sibTransId="{411E9450-4BA1-44EF-9BB6-B3ADD4A31E71}"/>
    <dgm:cxn modelId="{710EC5C8-8CED-4165-AAFF-6431112B843D}" type="presOf" srcId="{FD7C8F96-6C38-4EBC-8A5C-207D11D40FB5}" destId="{D751B059-4683-4202-8FD7-CBC1D3B4B452}" srcOrd="0" destOrd="0" presId="urn:microsoft.com/office/officeart/2005/8/layout/vList2"/>
    <dgm:cxn modelId="{F9EE26CB-DBAF-44F9-B1F7-10842401A3B2}" type="presOf" srcId="{A5F2529D-15A0-4FD1-8234-9410EE5C0C1A}" destId="{266CF65E-71D4-420F-9610-8504DC445701}" srcOrd="0" destOrd="0" presId="urn:microsoft.com/office/officeart/2005/8/layout/vList2"/>
    <dgm:cxn modelId="{34118DFA-F33B-435E-B2B6-E7D9A25000BC}" type="presOf" srcId="{73F6665F-F5F9-4F62-B93A-A5AF0F69DAE1}" destId="{C2A972B6-B9AD-4C4F-88B8-20173B7164CD}" srcOrd="0" destOrd="0" presId="urn:microsoft.com/office/officeart/2005/8/layout/vList2"/>
    <dgm:cxn modelId="{4766F2FA-780F-462E-870A-927BAFB5AC21}" srcId="{FD7C8F96-6C38-4EBC-8A5C-207D11D40FB5}" destId="{61D718F8-0C6F-4C06-8D31-510D0C89BE09}" srcOrd="1" destOrd="0" parTransId="{171DB46A-8657-4933-8AE4-50DBFED7E710}" sibTransId="{E0C28143-22DD-4D1F-A2EF-1720705989EB}"/>
    <dgm:cxn modelId="{AC3E20CC-DE84-4EF5-BC67-5CB1745CC43B}" type="presParOf" srcId="{D751B059-4683-4202-8FD7-CBC1D3B4B452}" destId="{266CF65E-71D4-420F-9610-8504DC445701}" srcOrd="0" destOrd="0" presId="urn:microsoft.com/office/officeart/2005/8/layout/vList2"/>
    <dgm:cxn modelId="{DE28BA8C-4E63-4187-8694-25169A69070C}" type="presParOf" srcId="{D751B059-4683-4202-8FD7-CBC1D3B4B452}" destId="{C5E7079D-A13D-48F3-B4B5-566493E6D510}" srcOrd="1" destOrd="0" presId="urn:microsoft.com/office/officeart/2005/8/layout/vList2"/>
    <dgm:cxn modelId="{067505D0-9D39-4849-9F73-C53E34A82B7F}" type="presParOf" srcId="{D751B059-4683-4202-8FD7-CBC1D3B4B452}" destId="{00B81229-4282-43DC-8018-7D92F3AC7046}" srcOrd="2" destOrd="0" presId="urn:microsoft.com/office/officeart/2005/8/layout/vList2"/>
    <dgm:cxn modelId="{7A1FAD34-90C9-4857-ADFF-0F7584C01C86}" type="presParOf" srcId="{D751B059-4683-4202-8FD7-CBC1D3B4B452}" destId="{82D55CC5-D374-40C1-B002-13E92CA8FCB1}" srcOrd="3" destOrd="0" presId="urn:microsoft.com/office/officeart/2005/8/layout/vList2"/>
    <dgm:cxn modelId="{855D2E11-98A0-443A-B55B-3F57F112C6D1}" type="presParOf" srcId="{D751B059-4683-4202-8FD7-CBC1D3B4B452}" destId="{C2A972B6-B9AD-4C4F-88B8-20173B7164C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26D54C-BF98-4D9D-B58A-57B67D73646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EBC2CAB-249D-4E14-8A0C-7397219C58FF}">
      <dgm:prSet custT="1"/>
      <dgm:spPr/>
      <dgm:t>
        <a:bodyPr/>
        <a:lstStyle/>
        <a:p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To gain an understanding of the existing research and debates relevant to a particular topic or area of study</a:t>
          </a:r>
        </a:p>
      </dgm:t>
    </dgm:pt>
    <dgm:pt modelId="{2B267F25-3FD5-40DE-BB82-A510ECC20D2E}" type="parTrans" cxnId="{80873337-154A-43D7-A3A0-A717B8A6ABA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C71138-6183-44AB-8238-2CAE766FF85F}" type="sibTrans" cxnId="{80873337-154A-43D7-A3A0-A717B8A6ABA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7898C1-B3C5-435C-82BC-4960AAEAB7C7}">
      <dgm:prSet custT="1"/>
      <dgm:spPr/>
      <dgm:t>
        <a:bodyPr/>
        <a:lstStyle/>
        <a:p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To present that knowledge in the form of a written report.</a:t>
          </a:r>
        </a:p>
      </dgm:t>
    </dgm:pt>
    <dgm:pt modelId="{F7312576-0318-460F-82B3-42F9B3978860}" type="parTrans" cxnId="{A2722350-B270-4C9A-9998-181D96521A9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3CCA84-A064-47B3-86D8-7A8133A5E73C}" type="sibTrans" cxnId="{A2722350-B270-4C9A-9998-181D96521A9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4D5D19-D5B4-4115-9665-3F08692FB20A}">
      <dgm:prSet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Clarification of Research Problem, Topic or Question</a:t>
          </a:r>
        </a:p>
      </dgm:t>
    </dgm:pt>
    <dgm:pt modelId="{4C88661F-23EE-4349-9980-2C2E920FC363}" type="parTrans" cxnId="{61F77E07-2950-4AEC-8C3E-8F1BF8DE428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3C3E58-24A5-4E56-9F24-525F60D168F3}" type="sibTrans" cxnId="{61F77E07-2950-4AEC-8C3E-8F1BF8DE428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8F42EB-3352-4C54-B5CF-4EF221D18F62}">
      <dgm:prSet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Development of General Explanation for the Relationship or Correlation between Phenomena or Events</a:t>
          </a:r>
        </a:p>
      </dgm:t>
    </dgm:pt>
    <dgm:pt modelId="{ECC826E9-6A88-4D3E-B422-424C28D91356}" type="parTrans" cxnId="{7BAE7558-0AA4-4FF0-B73B-53DF46FF4EB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90E674-6A10-4009-9C15-8C93B7C05AF0}" type="sibTrans" cxnId="{7BAE7558-0AA4-4FF0-B73B-53DF46FF4EB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EE3CF3-C358-4846-858D-93B0817211F0}">
      <dgm:prSet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Familiarization with the Methods of Data Collection and Analysis, as</a:t>
          </a:r>
        </a:p>
      </dgm:t>
    </dgm:pt>
    <dgm:pt modelId="{B67C23D3-A35E-4769-84AF-04B9212D8FF7}" type="parTrans" cxnId="{CF7BC6BB-53AD-4EF7-80C4-5B7C73168F9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C2C91C-4AD4-418B-BBC9-0482BDED177B}" type="sibTrans" cxnId="{CF7BC6BB-53AD-4EF7-80C4-5B7C73168F9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A41F69-2CD4-4BA7-BE8B-1114266869F2}">
      <dgm:prSet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Used in other Works</a:t>
          </a:r>
        </a:p>
      </dgm:t>
    </dgm:pt>
    <dgm:pt modelId="{1C7C7506-30FF-4C2F-819A-9897360E83E4}" type="parTrans" cxnId="{AC6F1813-F4B8-471A-AC82-27954F2CCA2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F5025A-CE6E-4BFE-9C41-2C2C430E266D}" type="sibTrans" cxnId="{AC6F1813-F4B8-471A-AC82-27954F2CCA2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B08C52-65AF-4AEF-9B03-B90D9D2B3A8E}">
      <dgm:prSet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Provision or Suggestion of Alternative(s) or Options for Variables or Hypotheses</a:t>
          </a:r>
        </a:p>
      </dgm:t>
    </dgm:pt>
    <dgm:pt modelId="{7D4E7AFC-6279-499A-8752-D39DA06DB8C2}" type="parTrans" cxnId="{768F9056-8C20-4958-820F-2F387500A73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6C863A-AD0E-4915-88C3-9A958DDBEFB6}" type="sibTrans" cxnId="{768F9056-8C20-4958-820F-2F387500A73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AE11A6-F099-4723-A805-16CC9E0E4FFE}" type="pres">
      <dgm:prSet presAssocID="{6226D54C-BF98-4D9D-B58A-57B67D736465}" presName="vert0" presStyleCnt="0">
        <dgm:presLayoutVars>
          <dgm:dir/>
          <dgm:animOne val="branch"/>
          <dgm:animLvl val="lvl"/>
        </dgm:presLayoutVars>
      </dgm:prSet>
      <dgm:spPr/>
    </dgm:pt>
    <dgm:pt modelId="{4CFED52C-A69D-4BFD-81C7-C9AB67C2EDA4}" type="pres">
      <dgm:prSet presAssocID="{BEBC2CAB-249D-4E14-8A0C-7397219C58FF}" presName="thickLine" presStyleLbl="alignNode1" presStyleIdx="0" presStyleCnt="7"/>
      <dgm:spPr/>
    </dgm:pt>
    <dgm:pt modelId="{8F268487-76BE-4CBE-B512-B3BE72F3507A}" type="pres">
      <dgm:prSet presAssocID="{BEBC2CAB-249D-4E14-8A0C-7397219C58FF}" presName="horz1" presStyleCnt="0"/>
      <dgm:spPr/>
    </dgm:pt>
    <dgm:pt modelId="{11FD2EF7-D896-45B8-A363-F51F9CC96BAA}" type="pres">
      <dgm:prSet presAssocID="{BEBC2CAB-249D-4E14-8A0C-7397219C58FF}" presName="tx1" presStyleLbl="revTx" presStyleIdx="0" presStyleCnt="7"/>
      <dgm:spPr/>
    </dgm:pt>
    <dgm:pt modelId="{70BB73F4-C16B-4D57-A201-55975F1278F9}" type="pres">
      <dgm:prSet presAssocID="{BEBC2CAB-249D-4E14-8A0C-7397219C58FF}" presName="vert1" presStyleCnt="0"/>
      <dgm:spPr/>
    </dgm:pt>
    <dgm:pt modelId="{F9AE9619-897B-4DFE-896F-D6D3411DF40C}" type="pres">
      <dgm:prSet presAssocID="{B57898C1-B3C5-435C-82BC-4960AAEAB7C7}" presName="thickLine" presStyleLbl="alignNode1" presStyleIdx="1" presStyleCnt="7"/>
      <dgm:spPr/>
    </dgm:pt>
    <dgm:pt modelId="{1E08EB37-471F-40F4-A625-D34FAFEEFCDA}" type="pres">
      <dgm:prSet presAssocID="{B57898C1-B3C5-435C-82BC-4960AAEAB7C7}" presName="horz1" presStyleCnt="0"/>
      <dgm:spPr/>
    </dgm:pt>
    <dgm:pt modelId="{59EC2FBD-794F-45D1-A610-E26B86F46234}" type="pres">
      <dgm:prSet presAssocID="{B57898C1-B3C5-435C-82BC-4960AAEAB7C7}" presName="tx1" presStyleLbl="revTx" presStyleIdx="1" presStyleCnt="7"/>
      <dgm:spPr/>
    </dgm:pt>
    <dgm:pt modelId="{AE2D7D6E-0E11-4A51-9D26-98FCF1AD4FEB}" type="pres">
      <dgm:prSet presAssocID="{B57898C1-B3C5-435C-82BC-4960AAEAB7C7}" presName="vert1" presStyleCnt="0"/>
      <dgm:spPr/>
    </dgm:pt>
    <dgm:pt modelId="{8F09E36B-E57D-4CEA-8358-713DFC00B409}" type="pres">
      <dgm:prSet presAssocID="{934D5D19-D5B4-4115-9665-3F08692FB20A}" presName="thickLine" presStyleLbl="alignNode1" presStyleIdx="2" presStyleCnt="7"/>
      <dgm:spPr/>
    </dgm:pt>
    <dgm:pt modelId="{B19CF147-62EF-4261-927A-5C63AF139934}" type="pres">
      <dgm:prSet presAssocID="{934D5D19-D5B4-4115-9665-3F08692FB20A}" presName="horz1" presStyleCnt="0"/>
      <dgm:spPr/>
    </dgm:pt>
    <dgm:pt modelId="{1378691E-B87B-4759-AB0E-A945A029B619}" type="pres">
      <dgm:prSet presAssocID="{934D5D19-D5B4-4115-9665-3F08692FB20A}" presName="tx1" presStyleLbl="revTx" presStyleIdx="2" presStyleCnt="7"/>
      <dgm:spPr/>
    </dgm:pt>
    <dgm:pt modelId="{0972D137-D71F-4BA0-9873-6BB177FD9753}" type="pres">
      <dgm:prSet presAssocID="{934D5D19-D5B4-4115-9665-3F08692FB20A}" presName="vert1" presStyleCnt="0"/>
      <dgm:spPr/>
    </dgm:pt>
    <dgm:pt modelId="{66F77B74-3DCB-4D6B-8C01-B8168C4A334D}" type="pres">
      <dgm:prSet presAssocID="{DF8F42EB-3352-4C54-B5CF-4EF221D18F62}" presName="thickLine" presStyleLbl="alignNode1" presStyleIdx="3" presStyleCnt="7"/>
      <dgm:spPr/>
    </dgm:pt>
    <dgm:pt modelId="{4BEAD4EA-09E7-4F37-A1E1-F4F7CBE42C3A}" type="pres">
      <dgm:prSet presAssocID="{DF8F42EB-3352-4C54-B5CF-4EF221D18F62}" presName="horz1" presStyleCnt="0"/>
      <dgm:spPr/>
    </dgm:pt>
    <dgm:pt modelId="{D11F5F54-F18F-47D1-B8E7-A119C2552260}" type="pres">
      <dgm:prSet presAssocID="{DF8F42EB-3352-4C54-B5CF-4EF221D18F62}" presName="tx1" presStyleLbl="revTx" presStyleIdx="3" presStyleCnt="7"/>
      <dgm:spPr/>
    </dgm:pt>
    <dgm:pt modelId="{164400E3-0B2D-4CDD-ACB9-4E2DF39F71A4}" type="pres">
      <dgm:prSet presAssocID="{DF8F42EB-3352-4C54-B5CF-4EF221D18F62}" presName="vert1" presStyleCnt="0"/>
      <dgm:spPr/>
    </dgm:pt>
    <dgm:pt modelId="{D6BCE36D-6094-4E3C-929A-0246041A971F}" type="pres">
      <dgm:prSet presAssocID="{7AEE3CF3-C358-4846-858D-93B0817211F0}" presName="thickLine" presStyleLbl="alignNode1" presStyleIdx="4" presStyleCnt="7"/>
      <dgm:spPr/>
    </dgm:pt>
    <dgm:pt modelId="{B08E62BC-7126-4764-9C2E-BAC07FAE68EF}" type="pres">
      <dgm:prSet presAssocID="{7AEE3CF3-C358-4846-858D-93B0817211F0}" presName="horz1" presStyleCnt="0"/>
      <dgm:spPr/>
    </dgm:pt>
    <dgm:pt modelId="{25641147-8ECF-4A3A-A631-C452DB889D83}" type="pres">
      <dgm:prSet presAssocID="{7AEE3CF3-C358-4846-858D-93B0817211F0}" presName="tx1" presStyleLbl="revTx" presStyleIdx="4" presStyleCnt="7"/>
      <dgm:spPr/>
    </dgm:pt>
    <dgm:pt modelId="{02A1CB26-C00E-4DDA-868D-57772FFEC5C4}" type="pres">
      <dgm:prSet presAssocID="{7AEE3CF3-C358-4846-858D-93B0817211F0}" presName="vert1" presStyleCnt="0"/>
      <dgm:spPr/>
    </dgm:pt>
    <dgm:pt modelId="{B97F093C-BA8B-43CE-9702-D055D0E429C2}" type="pres">
      <dgm:prSet presAssocID="{01A41F69-2CD4-4BA7-BE8B-1114266869F2}" presName="thickLine" presStyleLbl="alignNode1" presStyleIdx="5" presStyleCnt="7"/>
      <dgm:spPr/>
    </dgm:pt>
    <dgm:pt modelId="{D87757CC-DEE3-4B24-940E-B88DB83522FE}" type="pres">
      <dgm:prSet presAssocID="{01A41F69-2CD4-4BA7-BE8B-1114266869F2}" presName="horz1" presStyleCnt="0"/>
      <dgm:spPr/>
    </dgm:pt>
    <dgm:pt modelId="{4136E2AF-0D15-4BFF-9F44-11689154832C}" type="pres">
      <dgm:prSet presAssocID="{01A41F69-2CD4-4BA7-BE8B-1114266869F2}" presName="tx1" presStyleLbl="revTx" presStyleIdx="5" presStyleCnt="7"/>
      <dgm:spPr/>
    </dgm:pt>
    <dgm:pt modelId="{81A75AC4-A976-4B8F-B734-A8FF12CD7F09}" type="pres">
      <dgm:prSet presAssocID="{01A41F69-2CD4-4BA7-BE8B-1114266869F2}" presName="vert1" presStyleCnt="0"/>
      <dgm:spPr/>
    </dgm:pt>
    <dgm:pt modelId="{8455D8BD-3F17-41BB-A372-3AC94E587319}" type="pres">
      <dgm:prSet presAssocID="{D4B08C52-65AF-4AEF-9B03-B90D9D2B3A8E}" presName="thickLine" presStyleLbl="alignNode1" presStyleIdx="6" presStyleCnt="7"/>
      <dgm:spPr/>
    </dgm:pt>
    <dgm:pt modelId="{FD7FAF1D-09C3-4CAD-B170-FD21F4DCE1A5}" type="pres">
      <dgm:prSet presAssocID="{D4B08C52-65AF-4AEF-9B03-B90D9D2B3A8E}" presName="horz1" presStyleCnt="0"/>
      <dgm:spPr/>
    </dgm:pt>
    <dgm:pt modelId="{8E267B9F-D9C4-408A-A061-1D09A1F03209}" type="pres">
      <dgm:prSet presAssocID="{D4B08C52-65AF-4AEF-9B03-B90D9D2B3A8E}" presName="tx1" presStyleLbl="revTx" presStyleIdx="6" presStyleCnt="7"/>
      <dgm:spPr/>
    </dgm:pt>
    <dgm:pt modelId="{1C96660F-D1FB-4A65-9CEB-6AB52928D039}" type="pres">
      <dgm:prSet presAssocID="{D4B08C52-65AF-4AEF-9B03-B90D9D2B3A8E}" presName="vert1" presStyleCnt="0"/>
      <dgm:spPr/>
    </dgm:pt>
  </dgm:ptLst>
  <dgm:cxnLst>
    <dgm:cxn modelId="{61F77E07-2950-4AEC-8C3E-8F1BF8DE4280}" srcId="{6226D54C-BF98-4D9D-B58A-57B67D736465}" destId="{934D5D19-D5B4-4115-9665-3F08692FB20A}" srcOrd="2" destOrd="0" parTransId="{4C88661F-23EE-4349-9980-2C2E920FC363}" sibTransId="{F93C3E58-24A5-4E56-9F24-525F60D168F3}"/>
    <dgm:cxn modelId="{AC6F1813-F4B8-471A-AC82-27954F2CCA2F}" srcId="{6226D54C-BF98-4D9D-B58A-57B67D736465}" destId="{01A41F69-2CD4-4BA7-BE8B-1114266869F2}" srcOrd="5" destOrd="0" parTransId="{1C7C7506-30FF-4C2F-819A-9897360E83E4}" sibTransId="{A8F5025A-CE6E-4BFE-9C41-2C2C430E266D}"/>
    <dgm:cxn modelId="{AAC94A1E-1974-48A9-91DE-FDF8449BAC08}" type="presOf" srcId="{01A41F69-2CD4-4BA7-BE8B-1114266869F2}" destId="{4136E2AF-0D15-4BFF-9F44-11689154832C}" srcOrd="0" destOrd="0" presId="urn:microsoft.com/office/officeart/2008/layout/LinedList"/>
    <dgm:cxn modelId="{A85F291F-E6AD-4F9A-A18C-9327026FEAE6}" type="presOf" srcId="{7AEE3CF3-C358-4846-858D-93B0817211F0}" destId="{25641147-8ECF-4A3A-A631-C452DB889D83}" srcOrd="0" destOrd="0" presId="urn:microsoft.com/office/officeart/2008/layout/LinedList"/>
    <dgm:cxn modelId="{80873337-154A-43D7-A3A0-A717B8A6ABA0}" srcId="{6226D54C-BF98-4D9D-B58A-57B67D736465}" destId="{BEBC2CAB-249D-4E14-8A0C-7397219C58FF}" srcOrd="0" destOrd="0" parTransId="{2B267F25-3FD5-40DE-BB82-A510ECC20D2E}" sibTransId="{7EC71138-6183-44AB-8238-2CAE766FF85F}"/>
    <dgm:cxn modelId="{1DB65D43-C3C6-403F-A53D-0D81EE4E09CA}" type="presOf" srcId="{6226D54C-BF98-4D9D-B58A-57B67D736465}" destId="{2CAE11A6-F099-4723-A805-16CC9E0E4FFE}" srcOrd="0" destOrd="0" presId="urn:microsoft.com/office/officeart/2008/layout/LinedList"/>
    <dgm:cxn modelId="{31C6254E-D776-401C-9E3E-CC7511AEC0CC}" type="presOf" srcId="{BEBC2CAB-249D-4E14-8A0C-7397219C58FF}" destId="{11FD2EF7-D896-45B8-A363-F51F9CC96BAA}" srcOrd="0" destOrd="0" presId="urn:microsoft.com/office/officeart/2008/layout/LinedList"/>
    <dgm:cxn modelId="{A2722350-B270-4C9A-9998-181D96521A99}" srcId="{6226D54C-BF98-4D9D-B58A-57B67D736465}" destId="{B57898C1-B3C5-435C-82BC-4960AAEAB7C7}" srcOrd="1" destOrd="0" parTransId="{F7312576-0318-460F-82B3-42F9B3978860}" sibTransId="{EE3CCA84-A064-47B3-86D8-7A8133A5E73C}"/>
    <dgm:cxn modelId="{768F9056-8C20-4958-820F-2F387500A73E}" srcId="{6226D54C-BF98-4D9D-B58A-57B67D736465}" destId="{D4B08C52-65AF-4AEF-9B03-B90D9D2B3A8E}" srcOrd="6" destOrd="0" parTransId="{7D4E7AFC-6279-499A-8752-D39DA06DB8C2}" sibTransId="{BD6C863A-AD0E-4915-88C3-9A958DDBEFB6}"/>
    <dgm:cxn modelId="{7BAE7558-0AA4-4FF0-B73B-53DF46FF4EBC}" srcId="{6226D54C-BF98-4D9D-B58A-57B67D736465}" destId="{DF8F42EB-3352-4C54-B5CF-4EF221D18F62}" srcOrd="3" destOrd="0" parTransId="{ECC826E9-6A88-4D3E-B422-424C28D91356}" sibTransId="{8490E674-6A10-4009-9C15-8C93B7C05AF0}"/>
    <dgm:cxn modelId="{C6A16A7E-7A12-4D98-906F-8C600046FF9F}" type="presOf" srcId="{D4B08C52-65AF-4AEF-9B03-B90D9D2B3A8E}" destId="{8E267B9F-D9C4-408A-A061-1D09A1F03209}" srcOrd="0" destOrd="0" presId="urn:microsoft.com/office/officeart/2008/layout/LinedList"/>
    <dgm:cxn modelId="{787E798A-927D-44AE-9740-F2F7A6DBE894}" type="presOf" srcId="{B57898C1-B3C5-435C-82BC-4960AAEAB7C7}" destId="{59EC2FBD-794F-45D1-A610-E26B86F46234}" srcOrd="0" destOrd="0" presId="urn:microsoft.com/office/officeart/2008/layout/LinedList"/>
    <dgm:cxn modelId="{CF7BC6BB-53AD-4EF7-80C4-5B7C73168F94}" srcId="{6226D54C-BF98-4D9D-B58A-57B67D736465}" destId="{7AEE3CF3-C358-4846-858D-93B0817211F0}" srcOrd="4" destOrd="0" parTransId="{B67C23D3-A35E-4769-84AF-04B9212D8FF7}" sibTransId="{1CC2C91C-4AD4-418B-BBC9-0482BDED177B}"/>
    <dgm:cxn modelId="{EC50ABC3-84C3-4A4F-9A81-5081AE6833D4}" type="presOf" srcId="{934D5D19-D5B4-4115-9665-3F08692FB20A}" destId="{1378691E-B87B-4759-AB0E-A945A029B619}" srcOrd="0" destOrd="0" presId="urn:microsoft.com/office/officeart/2008/layout/LinedList"/>
    <dgm:cxn modelId="{0511AFD8-5433-4EB3-A569-CEF2B0A3508E}" type="presOf" srcId="{DF8F42EB-3352-4C54-B5CF-4EF221D18F62}" destId="{D11F5F54-F18F-47D1-B8E7-A119C2552260}" srcOrd="0" destOrd="0" presId="urn:microsoft.com/office/officeart/2008/layout/LinedList"/>
    <dgm:cxn modelId="{15D8859D-1867-4167-8E23-0989750F3C96}" type="presParOf" srcId="{2CAE11A6-F099-4723-A805-16CC9E0E4FFE}" destId="{4CFED52C-A69D-4BFD-81C7-C9AB67C2EDA4}" srcOrd="0" destOrd="0" presId="urn:microsoft.com/office/officeart/2008/layout/LinedList"/>
    <dgm:cxn modelId="{C6E050F8-0513-4A82-AD31-7F04AF176207}" type="presParOf" srcId="{2CAE11A6-F099-4723-A805-16CC9E0E4FFE}" destId="{8F268487-76BE-4CBE-B512-B3BE72F3507A}" srcOrd="1" destOrd="0" presId="urn:microsoft.com/office/officeart/2008/layout/LinedList"/>
    <dgm:cxn modelId="{B9A2E99F-7E0D-4F7F-85CA-CCF4A0479ED6}" type="presParOf" srcId="{8F268487-76BE-4CBE-B512-B3BE72F3507A}" destId="{11FD2EF7-D896-45B8-A363-F51F9CC96BAA}" srcOrd="0" destOrd="0" presId="urn:microsoft.com/office/officeart/2008/layout/LinedList"/>
    <dgm:cxn modelId="{1378A9CF-6D24-43DA-B4DE-53295AE891E2}" type="presParOf" srcId="{8F268487-76BE-4CBE-B512-B3BE72F3507A}" destId="{70BB73F4-C16B-4D57-A201-55975F1278F9}" srcOrd="1" destOrd="0" presId="urn:microsoft.com/office/officeart/2008/layout/LinedList"/>
    <dgm:cxn modelId="{0E382E72-6546-416D-94BA-9AB267824809}" type="presParOf" srcId="{2CAE11A6-F099-4723-A805-16CC9E0E4FFE}" destId="{F9AE9619-897B-4DFE-896F-D6D3411DF40C}" srcOrd="2" destOrd="0" presId="urn:microsoft.com/office/officeart/2008/layout/LinedList"/>
    <dgm:cxn modelId="{B5850B8E-EB4E-48CF-85EC-748FD4B248FF}" type="presParOf" srcId="{2CAE11A6-F099-4723-A805-16CC9E0E4FFE}" destId="{1E08EB37-471F-40F4-A625-D34FAFEEFCDA}" srcOrd="3" destOrd="0" presId="urn:microsoft.com/office/officeart/2008/layout/LinedList"/>
    <dgm:cxn modelId="{46BC73FD-9827-48C7-927E-6869E040B402}" type="presParOf" srcId="{1E08EB37-471F-40F4-A625-D34FAFEEFCDA}" destId="{59EC2FBD-794F-45D1-A610-E26B86F46234}" srcOrd="0" destOrd="0" presId="urn:microsoft.com/office/officeart/2008/layout/LinedList"/>
    <dgm:cxn modelId="{98CB8AFB-89AC-4FFD-9EB5-C145892CCBC7}" type="presParOf" srcId="{1E08EB37-471F-40F4-A625-D34FAFEEFCDA}" destId="{AE2D7D6E-0E11-4A51-9D26-98FCF1AD4FEB}" srcOrd="1" destOrd="0" presId="urn:microsoft.com/office/officeart/2008/layout/LinedList"/>
    <dgm:cxn modelId="{164D0595-3BA7-437D-8369-D1BD3DF48763}" type="presParOf" srcId="{2CAE11A6-F099-4723-A805-16CC9E0E4FFE}" destId="{8F09E36B-E57D-4CEA-8358-713DFC00B409}" srcOrd="4" destOrd="0" presId="urn:microsoft.com/office/officeart/2008/layout/LinedList"/>
    <dgm:cxn modelId="{3762B6CA-43ED-4696-802A-E03DB621F70F}" type="presParOf" srcId="{2CAE11A6-F099-4723-A805-16CC9E0E4FFE}" destId="{B19CF147-62EF-4261-927A-5C63AF139934}" srcOrd="5" destOrd="0" presId="urn:microsoft.com/office/officeart/2008/layout/LinedList"/>
    <dgm:cxn modelId="{DA1987D1-A012-4A00-97B2-C935632424D9}" type="presParOf" srcId="{B19CF147-62EF-4261-927A-5C63AF139934}" destId="{1378691E-B87B-4759-AB0E-A945A029B619}" srcOrd="0" destOrd="0" presId="urn:microsoft.com/office/officeart/2008/layout/LinedList"/>
    <dgm:cxn modelId="{99157A04-7D0E-48F5-818C-61E38F58F094}" type="presParOf" srcId="{B19CF147-62EF-4261-927A-5C63AF139934}" destId="{0972D137-D71F-4BA0-9873-6BB177FD9753}" srcOrd="1" destOrd="0" presId="urn:microsoft.com/office/officeart/2008/layout/LinedList"/>
    <dgm:cxn modelId="{82D234C4-8D59-4AAC-8E9F-FF90BE1FFE46}" type="presParOf" srcId="{2CAE11A6-F099-4723-A805-16CC9E0E4FFE}" destId="{66F77B74-3DCB-4D6B-8C01-B8168C4A334D}" srcOrd="6" destOrd="0" presId="urn:microsoft.com/office/officeart/2008/layout/LinedList"/>
    <dgm:cxn modelId="{7DCA985C-07C0-4EAA-9D08-D2018B5A414F}" type="presParOf" srcId="{2CAE11A6-F099-4723-A805-16CC9E0E4FFE}" destId="{4BEAD4EA-09E7-4F37-A1E1-F4F7CBE42C3A}" srcOrd="7" destOrd="0" presId="urn:microsoft.com/office/officeart/2008/layout/LinedList"/>
    <dgm:cxn modelId="{52FAE0D7-E22D-4028-B12A-E6ECABB2F097}" type="presParOf" srcId="{4BEAD4EA-09E7-4F37-A1E1-F4F7CBE42C3A}" destId="{D11F5F54-F18F-47D1-B8E7-A119C2552260}" srcOrd="0" destOrd="0" presId="urn:microsoft.com/office/officeart/2008/layout/LinedList"/>
    <dgm:cxn modelId="{30056673-268E-4B6E-A283-EB1C8ACA55D1}" type="presParOf" srcId="{4BEAD4EA-09E7-4F37-A1E1-F4F7CBE42C3A}" destId="{164400E3-0B2D-4CDD-ACB9-4E2DF39F71A4}" srcOrd="1" destOrd="0" presId="urn:microsoft.com/office/officeart/2008/layout/LinedList"/>
    <dgm:cxn modelId="{AF89FC8E-CA05-491F-BFB0-EFD9B6B00C89}" type="presParOf" srcId="{2CAE11A6-F099-4723-A805-16CC9E0E4FFE}" destId="{D6BCE36D-6094-4E3C-929A-0246041A971F}" srcOrd="8" destOrd="0" presId="urn:microsoft.com/office/officeart/2008/layout/LinedList"/>
    <dgm:cxn modelId="{0BBF551D-2319-4216-A0A1-1281829B3213}" type="presParOf" srcId="{2CAE11A6-F099-4723-A805-16CC9E0E4FFE}" destId="{B08E62BC-7126-4764-9C2E-BAC07FAE68EF}" srcOrd="9" destOrd="0" presId="urn:microsoft.com/office/officeart/2008/layout/LinedList"/>
    <dgm:cxn modelId="{1439D6E6-3783-436B-8401-302B97F07D7E}" type="presParOf" srcId="{B08E62BC-7126-4764-9C2E-BAC07FAE68EF}" destId="{25641147-8ECF-4A3A-A631-C452DB889D83}" srcOrd="0" destOrd="0" presId="urn:microsoft.com/office/officeart/2008/layout/LinedList"/>
    <dgm:cxn modelId="{0D9A02A4-F20C-4A2C-B613-8501001AA429}" type="presParOf" srcId="{B08E62BC-7126-4764-9C2E-BAC07FAE68EF}" destId="{02A1CB26-C00E-4DDA-868D-57772FFEC5C4}" srcOrd="1" destOrd="0" presId="urn:microsoft.com/office/officeart/2008/layout/LinedList"/>
    <dgm:cxn modelId="{DA14F62C-3220-4DD3-B5F9-80D6A7F386DD}" type="presParOf" srcId="{2CAE11A6-F099-4723-A805-16CC9E0E4FFE}" destId="{B97F093C-BA8B-43CE-9702-D055D0E429C2}" srcOrd="10" destOrd="0" presId="urn:microsoft.com/office/officeart/2008/layout/LinedList"/>
    <dgm:cxn modelId="{A75AE797-F2B5-4DDB-8310-00FE5738B5B1}" type="presParOf" srcId="{2CAE11A6-F099-4723-A805-16CC9E0E4FFE}" destId="{D87757CC-DEE3-4B24-940E-B88DB83522FE}" srcOrd="11" destOrd="0" presId="urn:microsoft.com/office/officeart/2008/layout/LinedList"/>
    <dgm:cxn modelId="{5BE402EE-0DD6-4E6A-A815-2B0756F38D6E}" type="presParOf" srcId="{D87757CC-DEE3-4B24-940E-B88DB83522FE}" destId="{4136E2AF-0D15-4BFF-9F44-11689154832C}" srcOrd="0" destOrd="0" presId="urn:microsoft.com/office/officeart/2008/layout/LinedList"/>
    <dgm:cxn modelId="{9FE7019E-4CE4-4718-AC78-3F906CA1931C}" type="presParOf" srcId="{D87757CC-DEE3-4B24-940E-B88DB83522FE}" destId="{81A75AC4-A976-4B8F-B734-A8FF12CD7F09}" srcOrd="1" destOrd="0" presId="urn:microsoft.com/office/officeart/2008/layout/LinedList"/>
    <dgm:cxn modelId="{7235805C-2922-458F-9782-0D971F98F167}" type="presParOf" srcId="{2CAE11A6-F099-4723-A805-16CC9E0E4FFE}" destId="{8455D8BD-3F17-41BB-A372-3AC94E587319}" srcOrd="12" destOrd="0" presId="urn:microsoft.com/office/officeart/2008/layout/LinedList"/>
    <dgm:cxn modelId="{CE63A7FF-FED9-4E0C-9D5C-018CD8F1E933}" type="presParOf" srcId="{2CAE11A6-F099-4723-A805-16CC9E0E4FFE}" destId="{FD7FAF1D-09C3-4CAD-B170-FD21F4DCE1A5}" srcOrd="13" destOrd="0" presId="urn:microsoft.com/office/officeart/2008/layout/LinedList"/>
    <dgm:cxn modelId="{8A0161E3-A58E-405F-9EAE-FB5DE4AB2F7A}" type="presParOf" srcId="{FD7FAF1D-09C3-4CAD-B170-FD21F4DCE1A5}" destId="{8E267B9F-D9C4-408A-A061-1D09A1F03209}" srcOrd="0" destOrd="0" presId="urn:microsoft.com/office/officeart/2008/layout/LinedList"/>
    <dgm:cxn modelId="{20E06FC3-E0AD-4BBF-9062-0250FE75375D}" type="presParOf" srcId="{FD7FAF1D-09C3-4CAD-B170-FD21F4DCE1A5}" destId="{1C96660F-D1FB-4A65-9CEB-6AB52928D03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CF65E-71D4-420F-9610-8504DC445701}">
      <dsp:nvSpPr>
        <dsp:cNvPr id="0" name=""/>
        <dsp:cNvSpPr/>
      </dsp:nvSpPr>
      <dsp:spPr>
        <a:xfrm>
          <a:off x="0" y="0"/>
          <a:ext cx="7330716" cy="20807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Review means evaluation of a given work (a book, an article or a paper, etc.) in order to arrive at a given conclusion for its improvement or change or a fair verdict that it is either good or bad.</a:t>
          </a:r>
          <a:r>
            <a:rPr lang="en-MY" sz="2800" b="0" i="0" kern="1200" dirty="0"/>
            <a:t> (</a:t>
          </a:r>
          <a:r>
            <a:rPr lang="en-MY" sz="2800" b="0" i="0" kern="1200" dirty="0" err="1"/>
            <a:t>Bahishti</a:t>
          </a:r>
          <a:r>
            <a:rPr lang="en-MY" sz="2800" b="0" i="0" kern="1200" dirty="0"/>
            <a:t>, 2021)</a:t>
          </a:r>
          <a:endParaRPr lang="en-US" sz="2800" kern="1200" dirty="0"/>
        </a:p>
      </dsp:txBody>
      <dsp:txXfrm>
        <a:off x="101573" y="101573"/>
        <a:ext cx="7127570" cy="1877582"/>
      </dsp:txXfrm>
    </dsp:sp>
    <dsp:sp modelId="{00B81229-4282-43DC-8018-7D92F3AC7046}">
      <dsp:nvSpPr>
        <dsp:cNvPr id="0" name=""/>
        <dsp:cNvSpPr/>
      </dsp:nvSpPr>
      <dsp:spPr>
        <a:xfrm>
          <a:off x="0" y="2119427"/>
          <a:ext cx="7330716" cy="2205553"/>
        </a:xfrm>
        <a:prstGeom prst="roundRect">
          <a:avLst/>
        </a:prstGeom>
        <a:solidFill>
          <a:schemeClr val="accent2">
            <a:hueOff val="560596"/>
            <a:satOff val="-25182"/>
            <a:lumOff val="33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It is also a formal assessment of something with the intention of instituting change if necessary. </a:t>
          </a:r>
          <a:r>
            <a:rPr lang="en-MY" sz="2800" b="0" i="0" kern="1200" dirty="0"/>
            <a:t>(</a:t>
          </a:r>
          <a:r>
            <a:rPr lang="en-MY" sz="2800" b="0" i="0" kern="1200" dirty="0" err="1"/>
            <a:t>Geest</a:t>
          </a:r>
          <a:r>
            <a:rPr lang="en-MY" sz="2800" b="0" i="0" kern="1200" dirty="0"/>
            <a:t> &amp; </a:t>
          </a:r>
          <a:r>
            <a:rPr lang="en-MY" sz="2800" b="0" i="0" kern="1200" dirty="0" err="1"/>
            <a:t>Gemert</a:t>
          </a:r>
          <a:r>
            <a:rPr lang="en-MY" sz="2800" b="0" i="0" kern="1200" dirty="0"/>
            <a:t>, 1997)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For example, “a comprehensive review of The review of banking sector in KRG”</a:t>
          </a:r>
        </a:p>
      </dsp:txBody>
      <dsp:txXfrm>
        <a:off x="107666" y="2227093"/>
        <a:ext cx="7115384" cy="1990221"/>
      </dsp:txXfrm>
    </dsp:sp>
    <dsp:sp modelId="{C2A972B6-B9AD-4C4F-88B8-20173B7164CD}">
      <dsp:nvSpPr>
        <dsp:cNvPr id="0" name=""/>
        <dsp:cNvSpPr/>
      </dsp:nvSpPr>
      <dsp:spPr>
        <a:xfrm>
          <a:off x="0" y="4379629"/>
          <a:ext cx="7330716" cy="1778400"/>
        </a:xfrm>
        <a:prstGeom prst="roundRect">
          <a:avLst/>
        </a:prstGeom>
        <a:solidFill>
          <a:schemeClr val="accent2">
            <a:hueOff val="1121191"/>
            <a:satOff val="-50365"/>
            <a:lumOff val="66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Review is also a critical appraisal of a book, play, film, etc. published in a newspaper or magazine.</a:t>
          </a:r>
          <a:r>
            <a:rPr lang="en-MY" sz="2800" b="0" i="0" kern="1200" dirty="0"/>
            <a:t> (Andersen &amp; </a:t>
          </a:r>
          <a:r>
            <a:rPr lang="en-MY" sz="2800" b="0" i="0" kern="1200" dirty="0" err="1"/>
            <a:t>Basora</a:t>
          </a:r>
          <a:r>
            <a:rPr lang="en-MY" sz="2800" b="0" i="0" kern="1200" dirty="0"/>
            <a:t>, 1994)</a:t>
          </a:r>
          <a:endParaRPr lang="en-US" sz="2800" kern="1200" dirty="0"/>
        </a:p>
      </dsp:txBody>
      <dsp:txXfrm>
        <a:off x="86814" y="4466443"/>
        <a:ext cx="7157088" cy="16047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FED52C-A69D-4BFD-81C7-C9AB67C2EDA4}">
      <dsp:nvSpPr>
        <dsp:cNvPr id="0" name=""/>
        <dsp:cNvSpPr/>
      </dsp:nvSpPr>
      <dsp:spPr>
        <a:xfrm>
          <a:off x="0" y="644"/>
          <a:ext cx="116732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FD2EF7-D896-45B8-A363-F51F9CC96BAA}">
      <dsp:nvSpPr>
        <dsp:cNvPr id="0" name=""/>
        <dsp:cNvSpPr/>
      </dsp:nvSpPr>
      <dsp:spPr>
        <a:xfrm>
          <a:off x="0" y="644"/>
          <a:ext cx="11673215" cy="754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To gain an understanding of the existing research and debates relevant to a particular topic or area of study</a:t>
          </a:r>
        </a:p>
      </dsp:txBody>
      <dsp:txXfrm>
        <a:off x="0" y="644"/>
        <a:ext cx="11673215" cy="754143"/>
      </dsp:txXfrm>
    </dsp:sp>
    <dsp:sp modelId="{F9AE9619-897B-4DFE-896F-D6D3411DF40C}">
      <dsp:nvSpPr>
        <dsp:cNvPr id="0" name=""/>
        <dsp:cNvSpPr/>
      </dsp:nvSpPr>
      <dsp:spPr>
        <a:xfrm>
          <a:off x="0" y="754787"/>
          <a:ext cx="116732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C2FBD-794F-45D1-A610-E26B86F46234}">
      <dsp:nvSpPr>
        <dsp:cNvPr id="0" name=""/>
        <dsp:cNvSpPr/>
      </dsp:nvSpPr>
      <dsp:spPr>
        <a:xfrm>
          <a:off x="0" y="754787"/>
          <a:ext cx="11673215" cy="754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To present that knowledge in the form of a written report.</a:t>
          </a:r>
        </a:p>
      </dsp:txBody>
      <dsp:txXfrm>
        <a:off x="0" y="754787"/>
        <a:ext cx="11673215" cy="754143"/>
      </dsp:txXfrm>
    </dsp:sp>
    <dsp:sp modelId="{8F09E36B-E57D-4CEA-8358-713DFC00B409}">
      <dsp:nvSpPr>
        <dsp:cNvPr id="0" name=""/>
        <dsp:cNvSpPr/>
      </dsp:nvSpPr>
      <dsp:spPr>
        <a:xfrm>
          <a:off x="0" y="1508931"/>
          <a:ext cx="116732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78691E-B87B-4759-AB0E-A945A029B619}">
      <dsp:nvSpPr>
        <dsp:cNvPr id="0" name=""/>
        <dsp:cNvSpPr/>
      </dsp:nvSpPr>
      <dsp:spPr>
        <a:xfrm>
          <a:off x="0" y="1508931"/>
          <a:ext cx="11673215" cy="754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Clarification of Research Problem, Topic or Question</a:t>
          </a:r>
        </a:p>
      </dsp:txBody>
      <dsp:txXfrm>
        <a:off x="0" y="1508931"/>
        <a:ext cx="11673215" cy="754143"/>
      </dsp:txXfrm>
    </dsp:sp>
    <dsp:sp modelId="{66F77B74-3DCB-4D6B-8C01-B8168C4A334D}">
      <dsp:nvSpPr>
        <dsp:cNvPr id="0" name=""/>
        <dsp:cNvSpPr/>
      </dsp:nvSpPr>
      <dsp:spPr>
        <a:xfrm>
          <a:off x="0" y="2263074"/>
          <a:ext cx="116732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1F5F54-F18F-47D1-B8E7-A119C2552260}">
      <dsp:nvSpPr>
        <dsp:cNvPr id="0" name=""/>
        <dsp:cNvSpPr/>
      </dsp:nvSpPr>
      <dsp:spPr>
        <a:xfrm>
          <a:off x="0" y="2263074"/>
          <a:ext cx="11673215" cy="754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Development of General Explanation for the Relationship or Correlation between Phenomena or Events</a:t>
          </a:r>
        </a:p>
      </dsp:txBody>
      <dsp:txXfrm>
        <a:off x="0" y="2263074"/>
        <a:ext cx="11673215" cy="754143"/>
      </dsp:txXfrm>
    </dsp:sp>
    <dsp:sp modelId="{D6BCE36D-6094-4E3C-929A-0246041A971F}">
      <dsp:nvSpPr>
        <dsp:cNvPr id="0" name=""/>
        <dsp:cNvSpPr/>
      </dsp:nvSpPr>
      <dsp:spPr>
        <a:xfrm>
          <a:off x="0" y="3017217"/>
          <a:ext cx="116732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641147-8ECF-4A3A-A631-C452DB889D83}">
      <dsp:nvSpPr>
        <dsp:cNvPr id="0" name=""/>
        <dsp:cNvSpPr/>
      </dsp:nvSpPr>
      <dsp:spPr>
        <a:xfrm>
          <a:off x="0" y="3017217"/>
          <a:ext cx="11673215" cy="754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Familiarization with the Methods of Data Collection and Analysis, as</a:t>
          </a:r>
        </a:p>
      </dsp:txBody>
      <dsp:txXfrm>
        <a:off x="0" y="3017217"/>
        <a:ext cx="11673215" cy="754143"/>
      </dsp:txXfrm>
    </dsp:sp>
    <dsp:sp modelId="{B97F093C-BA8B-43CE-9702-D055D0E429C2}">
      <dsp:nvSpPr>
        <dsp:cNvPr id="0" name=""/>
        <dsp:cNvSpPr/>
      </dsp:nvSpPr>
      <dsp:spPr>
        <a:xfrm>
          <a:off x="0" y="3771360"/>
          <a:ext cx="116732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36E2AF-0D15-4BFF-9F44-11689154832C}">
      <dsp:nvSpPr>
        <dsp:cNvPr id="0" name=""/>
        <dsp:cNvSpPr/>
      </dsp:nvSpPr>
      <dsp:spPr>
        <a:xfrm>
          <a:off x="0" y="3771360"/>
          <a:ext cx="11673215" cy="754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Used in other Works</a:t>
          </a:r>
        </a:p>
      </dsp:txBody>
      <dsp:txXfrm>
        <a:off x="0" y="3771360"/>
        <a:ext cx="11673215" cy="754143"/>
      </dsp:txXfrm>
    </dsp:sp>
    <dsp:sp modelId="{8455D8BD-3F17-41BB-A372-3AC94E587319}">
      <dsp:nvSpPr>
        <dsp:cNvPr id="0" name=""/>
        <dsp:cNvSpPr/>
      </dsp:nvSpPr>
      <dsp:spPr>
        <a:xfrm>
          <a:off x="0" y="4525504"/>
          <a:ext cx="116732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267B9F-D9C4-408A-A061-1D09A1F03209}">
      <dsp:nvSpPr>
        <dsp:cNvPr id="0" name=""/>
        <dsp:cNvSpPr/>
      </dsp:nvSpPr>
      <dsp:spPr>
        <a:xfrm>
          <a:off x="0" y="4525504"/>
          <a:ext cx="11673215" cy="754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Provision or Suggestion of Alternative(s) or Options for Variables or Hypotheses</a:t>
          </a:r>
        </a:p>
      </dsp:txBody>
      <dsp:txXfrm>
        <a:off x="0" y="4525504"/>
        <a:ext cx="11673215" cy="754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45D26-EDC1-47C7-9234-6A91B9BDF275}" type="datetimeFigureOut">
              <a:rPr lang="en-MY" smtClean="0"/>
              <a:t>4/11/2023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5DBDC-BC10-4B89-BFF3-DA7CA3E8854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34005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17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F9CAD-0AE4-4D27-A8BE-46A828B50C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517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306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10" name="Rectangle 9"/>
          <p:cNvSpPr/>
          <p:nvPr/>
        </p:nvSpPr>
        <p:spPr>
          <a:xfrm>
            <a:off x="1307871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6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1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1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3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181" indent="0" algn="ctr">
              <a:buNone/>
              <a:defRPr sz="1600"/>
            </a:lvl2pPr>
            <a:lvl3pPr marL="914363" indent="0" algn="ctr">
              <a:buNone/>
              <a:defRPr sz="16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8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8"/>
            <a:ext cx="1554480" cy="485545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11/4/2023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1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470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136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728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66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23" name="Rectangle 22"/>
          <p:cNvSpPr/>
          <p:nvPr/>
        </p:nvSpPr>
        <p:spPr>
          <a:xfrm>
            <a:off x="1307871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6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1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6"/>
            <a:ext cx="8933688" cy="2406894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1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7" y="4682063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558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1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3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11/4/2023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8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6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609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1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1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181" indent="0">
              <a:buNone/>
              <a:defRPr sz="18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8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4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181" indent="0">
              <a:buNone/>
              <a:defRPr sz="18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8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2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11/4/2023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5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11/4/2023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61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11/4/2023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753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5"/>
            <a:ext cx="3826596" cy="6382511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1" y="374906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2" y="607392"/>
            <a:ext cx="3161963" cy="1645920"/>
          </a:xfrm>
        </p:spPr>
        <p:txBody>
          <a:bodyPr anchor="b">
            <a:normAutofit/>
          </a:bodyPr>
          <a:lstStyle>
            <a:lvl1pPr algn="l" defTabSz="91436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2" y="2336801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181" indent="0">
              <a:buNone/>
              <a:defRPr sz="1200"/>
            </a:lvl2pPr>
            <a:lvl3pPr marL="914363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8" indent="0">
              <a:buNone/>
              <a:defRPr sz="900"/>
            </a:lvl6pPr>
            <a:lvl7pPr marL="2743090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1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11/4/2023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1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30" y="6035041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42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5"/>
            <a:ext cx="3826596" cy="6382511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600" y="237745"/>
            <a:ext cx="7696201" cy="6382511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181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8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8" y="6035041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11/4/2023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1"/>
            <a:ext cx="4588002" cy="365760"/>
          </a:xfrm>
        </p:spPr>
        <p:txBody>
          <a:bodyPr/>
          <a:lstStyle>
            <a:lvl1pPr marL="0" algn="r" defTabSz="914363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1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1" y="374906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5"/>
            <a:ext cx="3144774" cy="3511297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181" indent="0">
              <a:buNone/>
              <a:defRPr sz="1200"/>
            </a:lvl2pPr>
            <a:lvl3pPr marL="914363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8" indent="0">
              <a:buNone/>
              <a:defRPr sz="900"/>
            </a:lvl6pPr>
            <a:lvl7pPr marL="2743090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662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234696" y="237745"/>
            <a:ext cx="11722608" cy="6382511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6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2"/>
            <a:ext cx="10058400" cy="3849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6" y="6035041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1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1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0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sldNum="0"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2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73" indent="-182873" algn="l" defTabSz="914363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indent="-182873" algn="l" defTabSz="914363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491" indent="-182873" algn="l" defTabSz="914363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00" indent="-182873" algn="l" defTabSz="914363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08" indent="-182873" algn="l" defTabSz="914363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99936" indent="-228591" algn="l" defTabSz="914363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899924" indent="-228591" algn="l" defTabSz="914363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99912" indent="-228591" algn="l" defTabSz="914363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99900" indent="-228591" algn="l" defTabSz="914363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8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/1050651997011004004" TargetMode="External"/><Relationship Id="rId2" Type="http://schemas.openxmlformats.org/officeDocument/2006/relationships/hyperlink" Target="https://doi.org/10.21467/exr.1.1.429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16/j.ibusrev.2020.101717" TargetMode="External"/><Relationship Id="rId5" Type="http://schemas.openxmlformats.org/officeDocument/2006/relationships/hyperlink" Target="https://doi.org/10.3390/publications11010002" TargetMode="External"/><Relationship Id="rId4" Type="http://schemas.openxmlformats.org/officeDocument/2006/relationships/hyperlink" Target="https://doi.org/10.1007/BF0018018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2DC0967-ECFB-46A2-ADEB-01374F3D3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006" y="-1"/>
            <a:ext cx="12192001" cy="68580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57250"/>
            <a:endParaRPr lang="en-US">
              <a:solidFill>
                <a:prstClr val="white"/>
              </a:solidFill>
              <a:latin typeface="Franklin Gothic Book" panose="02020404030301010803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3173E3-A708-4A63-AB1F-6729F5E53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1" y="457201"/>
            <a:ext cx="11281610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pPr algn="l" defTabSz="892312" rtl="0"/>
            <a:endParaRPr lang="en-US" kern="1200">
              <a:solidFill>
                <a:prstClr val="black"/>
              </a:solidFill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D98FDEF-0256-4AA6-B4F5-14FEE180D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9" y="621794"/>
            <a:ext cx="10954512" cy="5614417"/>
          </a:xfrm>
          <a:prstGeom prst="rect">
            <a:avLst/>
          </a:prstGeom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/>
          <a:lstStyle/>
          <a:p>
            <a:pPr algn="l" defTabSz="892312" rtl="0"/>
            <a:endParaRPr lang="en-US" kern="1200">
              <a:solidFill>
                <a:prstClr val="black"/>
              </a:solidFill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3C1396-524A-62A2-8257-1B0D433BB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189" y="1837957"/>
            <a:ext cx="10721018" cy="635708"/>
          </a:xfrm>
        </p:spPr>
        <p:txBody>
          <a:bodyPr>
            <a:noAutofit/>
          </a:bodyPr>
          <a:lstStyle/>
          <a:p>
            <a:r>
              <a:rPr lang="en-US" sz="3375" b="1" kern="0" spc="-130" dirty="0">
                <a:solidFill>
                  <a:srgbClr val="000000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Academic Research and Writing</a:t>
            </a:r>
            <a:br>
              <a:rPr lang="en-US" sz="3375" b="1" kern="0" spc="-130" dirty="0">
                <a:solidFill>
                  <a:srgbClr val="000000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</a:br>
            <a:br>
              <a:rPr lang="en-US" sz="3375" b="1" kern="0" spc="-130" dirty="0">
                <a:solidFill>
                  <a:srgbClr val="000000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</a:br>
            <a:r>
              <a:rPr lang="en-US" sz="3375" b="1" kern="0" spc="-130" dirty="0">
                <a:solidFill>
                  <a:srgbClr val="000000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 Chapter 4: Literature Review </a:t>
            </a:r>
            <a:endParaRPr lang="en-US" sz="19313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497D5C-E785-D72F-C8CC-FA44B04E5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64874" y="3429000"/>
            <a:ext cx="7265125" cy="167418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b="1" dirty="0"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</a:rPr>
              <a:t>Omar Farouk Al Mashhour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b="1" dirty="0"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</a:rPr>
              <a:t>Academic Research And Writing (Bus 353)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b="1" dirty="0"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</a:rPr>
              <a:t>2023-2024 Fall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b="1" dirty="0"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</a:rPr>
              <a:t>Week Four 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b="1" dirty="0"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</a:rPr>
              <a:t>Monday, 6</a:t>
            </a:r>
            <a:r>
              <a:rPr lang="en-US" sz="2400" b="1" baseline="30000" dirty="0"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</a:rPr>
              <a:t>th</a:t>
            </a:r>
            <a:r>
              <a:rPr lang="en-US" sz="2400" b="1" dirty="0"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</a:rPr>
              <a:t> / 7</a:t>
            </a:r>
            <a:r>
              <a:rPr lang="en-US" sz="2400" b="1" baseline="30000" dirty="0"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</a:rPr>
              <a:t>th</a:t>
            </a:r>
            <a:r>
              <a:rPr lang="en-US" sz="2400" b="1" dirty="0"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</a:rPr>
              <a:t> / 8</a:t>
            </a:r>
            <a:r>
              <a:rPr lang="en-US" sz="2400" b="1" baseline="30000" dirty="0"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</a:rPr>
              <a:t>th </a:t>
            </a:r>
            <a:r>
              <a:rPr lang="en-US" sz="2400" b="1" dirty="0"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</a:rPr>
              <a:t>Of November, 2023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BEB269-2208-4181-9DDB-A5C2D189B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9" y="446825"/>
            <a:ext cx="1920241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defTabSz="892312" rtl="0"/>
            <a:endParaRPr lang="en-US" kern="1200">
              <a:solidFill>
                <a:prstClr val="white"/>
              </a:solidFill>
              <a:latin typeface="Franklin Gothic Book" panose="02020404030301010803"/>
            </a:endParaRPr>
          </a:p>
        </p:txBody>
      </p:sp>
      <p:cxnSp>
        <p:nvCxnSpPr>
          <p:cNvPr id="37" name="Straight Connector 28">
            <a:extLst>
              <a:ext uri="{FF2B5EF4-FFF2-40B4-BE49-F238E27FC236}">
                <a16:creationId xmlns:a16="http://schemas.microsoft.com/office/drawing/2014/main" id="{384CBE60-0977-4285-9BF5-9D8271989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4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0">
            <a:extLst>
              <a:ext uri="{FF2B5EF4-FFF2-40B4-BE49-F238E27FC236}">
                <a16:creationId xmlns:a16="http://schemas.microsoft.com/office/drawing/2014/main" id="{1911CEBB-5C08-41C5-8954-C727FC875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4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2">
            <a:extLst>
              <a:ext uri="{FF2B5EF4-FFF2-40B4-BE49-F238E27FC236}">
                <a16:creationId xmlns:a16="http://schemas.microsoft.com/office/drawing/2014/main" id="{E56FA950-4DFC-4710-A30A-6E55033CA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C1ABB78-EF74-C7B7-918D-F0A3A94F1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474" y="2960606"/>
            <a:ext cx="3048851" cy="2847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534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-1"/>
            <a:ext cx="12192001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3" y="226666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marL="0" marR="0" lvl="0" indent="0" algn="l" defTabSz="892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pic>
        <p:nvPicPr>
          <p:cNvPr id="6" name="Picture 5" descr="A logo of a university&#10;&#10;Description automatically generated">
            <a:extLst>
              <a:ext uri="{FF2B5EF4-FFF2-40B4-BE49-F238E27FC236}">
                <a16:creationId xmlns:a16="http://schemas.microsoft.com/office/drawing/2014/main" id="{2BE31AD7-DBE4-F5CB-46A6-8889CF0CF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170" y="255064"/>
            <a:ext cx="1047751" cy="1028700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4EC38380-EC84-2BBD-5AE9-25BA23190F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7519" y="-990600"/>
            <a:ext cx="10820400" cy="1995674"/>
          </a:xfrm>
          <a:prstGeom prst="rect">
            <a:avLst/>
          </a:prstGeom>
        </p:spPr>
        <p:txBody>
          <a:bodyPr vert="horz" wrap="square" lIns="0" tIns="1305813" rIns="0" bIns="0" rtlCol="0">
            <a:spAutoFit/>
          </a:bodyPr>
          <a:lstStyle/>
          <a:p>
            <a:pPr marL="585470" algn="ctr">
              <a:lnSpc>
                <a:spcPct val="100000"/>
              </a:lnSpc>
              <a:spcBef>
                <a:spcPts val="105"/>
              </a:spcBef>
            </a:pPr>
            <a:r>
              <a:rPr lang="en-MY" sz="4400" b="1" dirty="0">
                <a:latin typeface="Times New Roman"/>
                <a:cs typeface="Times New Roman"/>
              </a:rPr>
              <a:t>Searching</a:t>
            </a:r>
            <a:r>
              <a:rPr lang="en-MY" sz="4400" b="1" spc="-155" dirty="0">
                <a:latin typeface="Times New Roman"/>
                <a:cs typeface="Times New Roman"/>
              </a:rPr>
              <a:t> </a:t>
            </a:r>
            <a:r>
              <a:rPr lang="en-MY" sz="4400" b="1" dirty="0">
                <a:latin typeface="Times New Roman"/>
                <a:cs typeface="Times New Roman"/>
              </a:rPr>
              <a:t>and</a:t>
            </a:r>
            <a:r>
              <a:rPr lang="en-MY" sz="4400" b="1" spc="-155" dirty="0">
                <a:latin typeface="Times New Roman"/>
                <a:cs typeface="Times New Roman"/>
              </a:rPr>
              <a:t> </a:t>
            </a:r>
            <a:r>
              <a:rPr lang="en-MY" sz="4400" b="1" spc="-10" dirty="0">
                <a:latin typeface="Times New Roman"/>
                <a:cs typeface="Times New Roman"/>
              </a:rPr>
              <a:t>Locating Literature</a:t>
            </a:r>
            <a:endParaRPr sz="4400" dirty="0">
              <a:latin typeface="Times New Roman"/>
              <a:cs typeface="Times New Roman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8D874EE-4932-2138-435E-CF55BE21DA76}"/>
              </a:ext>
            </a:extLst>
          </p:cNvPr>
          <p:cNvSpPr txBox="1"/>
          <p:nvPr/>
        </p:nvSpPr>
        <p:spPr>
          <a:xfrm>
            <a:off x="228600" y="1447800"/>
            <a:ext cx="7848600" cy="5134098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130810">
              <a:spcBef>
                <a:spcPts val="375"/>
              </a:spcBef>
            </a:pPr>
            <a:r>
              <a:rPr sz="2800" dirty="0">
                <a:latin typeface="Times New Roman"/>
                <a:cs typeface="Times New Roman"/>
              </a:rPr>
              <a:t>Aim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 be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comprehensive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as possible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when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conducting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a </a:t>
            </a:r>
            <a:r>
              <a:rPr sz="2800" dirty="0">
                <a:latin typeface="Times New Roman"/>
                <a:cs typeface="Times New Roman"/>
              </a:rPr>
              <a:t>literature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review.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Knowing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exactly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where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search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for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information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important.</a:t>
            </a:r>
            <a:endParaRPr sz="2800" dirty="0">
              <a:latin typeface="Times New Roman"/>
              <a:cs typeface="Times New Roman"/>
            </a:endParaRPr>
          </a:p>
          <a:p>
            <a:pPr marL="469900" marR="5080" indent="-457200">
              <a:spcBef>
                <a:spcPts val="994"/>
              </a:spcBef>
              <a:buAutoNum type="arabicPeriod"/>
              <a:tabLst>
                <a:tab pos="469900" algn="l"/>
              </a:tabLst>
            </a:pPr>
            <a:r>
              <a:rPr sz="2800" dirty="0">
                <a:latin typeface="Times New Roman"/>
                <a:cs typeface="Times New Roman"/>
              </a:rPr>
              <a:t>Start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with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research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databases: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Google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Scholar,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Scopus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Web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Science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are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good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databases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start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with for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any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research </a:t>
            </a:r>
            <a:r>
              <a:rPr sz="2800" dirty="0">
                <a:latin typeface="Times New Roman"/>
                <a:cs typeface="Times New Roman"/>
              </a:rPr>
              <a:t>topic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literature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review.</a:t>
            </a:r>
            <a:endParaRPr sz="2800" dirty="0">
              <a:latin typeface="Times New Roman"/>
              <a:cs typeface="Times New Roman"/>
            </a:endParaRPr>
          </a:p>
          <a:p>
            <a:pPr marL="527685" marR="112395" indent="-515620">
              <a:spcBef>
                <a:spcPts val="1010"/>
              </a:spcBef>
              <a:buAutoNum type="arabicPeriod"/>
              <a:tabLst>
                <a:tab pos="527685" algn="l"/>
              </a:tabLst>
            </a:pPr>
            <a:r>
              <a:rPr sz="2800" dirty="0">
                <a:latin typeface="Times New Roman"/>
                <a:cs typeface="Times New Roman"/>
              </a:rPr>
              <a:t>Focus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your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search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with specific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databases,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Select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two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or </a:t>
            </a:r>
            <a:r>
              <a:rPr sz="2800" spc="-10" dirty="0">
                <a:latin typeface="Times New Roman"/>
                <a:cs typeface="Times New Roman"/>
              </a:rPr>
              <a:t>three </a:t>
            </a:r>
            <a:r>
              <a:rPr sz="2800" dirty="0">
                <a:latin typeface="Times New Roman"/>
                <a:cs typeface="Times New Roman"/>
              </a:rPr>
              <a:t>discipline/specialist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databases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conduct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your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search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for </a:t>
            </a:r>
            <a:r>
              <a:rPr sz="2800" dirty="0">
                <a:latin typeface="Times New Roman"/>
                <a:cs typeface="Times New Roman"/>
              </a:rPr>
              <a:t>comprehensive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results.</a:t>
            </a:r>
            <a:endParaRPr sz="2800" dirty="0">
              <a:latin typeface="Times New Roman"/>
              <a:cs typeface="Times New Roman"/>
            </a:endParaRPr>
          </a:p>
          <a:p>
            <a:pPr marL="527685" indent="-514984">
              <a:spcBef>
                <a:spcPts val="725"/>
              </a:spcBef>
              <a:buAutoNum type="arabicPeriod"/>
              <a:tabLst>
                <a:tab pos="527685" algn="l"/>
              </a:tabLst>
            </a:pPr>
            <a:r>
              <a:rPr sz="2800" dirty="0">
                <a:latin typeface="Times New Roman"/>
                <a:cs typeface="Times New Roman"/>
              </a:rPr>
              <a:t>Finding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books,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eBooks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theses</a:t>
            </a:r>
            <a:endParaRPr sz="2800" dirty="0">
              <a:latin typeface="Times New Roman"/>
              <a:cs typeface="Times New Roman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0429BE-8C3B-3B5F-F148-F4A17C7070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99" t="9353" r="10734" b="7850"/>
          <a:stretch/>
        </p:blipFill>
        <p:spPr>
          <a:xfrm>
            <a:off x="8556307" y="1510431"/>
            <a:ext cx="3095625" cy="2094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CB8229-CDCA-B186-7E3E-B45B2F4B32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5629" y="3916413"/>
            <a:ext cx="3095625" cy="2000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96453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-1"/>
            <a:ext cx="12192001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3" y="226666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marL="0" marR="0" lvl="0" indent="0" algn="l" defTabSz="892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pic>
        <p:nvPicPr>
          <p:cNvPr id="6" name="Picture 5" descr="A logo of a university&#10;&#10;Description automatically generated">
            <a:extLst>
              <a:ext uri="{FF2B5EF4-FFF2-40B4-BE49-F238E27FC236}">
                <a16:creationId xmlns:a16="http://schemas.microsoft.com/office/drawing/2014/main" id="{2BE31AD7-DBE4-F5CB-46A6-8889CF0CF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170" y="255064"/>
            <a:ext cx="1047751" cy="1028700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4EC38380-EC84-2BBD-5AE9-25BA23190F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9083" y="-997837"/>
            <a:ext cx="10820400" cy="1995674"/>
          </a:xfrm>
          <a:prstGeom prst="rect">
            <a:avLst/>
          </a:prstGeom>
        </p:spPr>
        <p:txBody>
          <a:bodyPr vert="horz" wrap="square" lIns="0" tIns="1305813" rIns="0" bIns="0" rtlCol="0">
            <a:spAutoFit/>
          </a:bodyPr>
          <a:lstStyle/>
          <a:p>
            <a:pPr marL="585470" algn="ctr">
              <a:lnSpc>
                <a:spcPct val="100000"/>
              </a:lnSpc>
              <a:spcBef>
                <a:spcPts val="105"/>
              </a:spcBef>
            </a:pPr>
            <a:r>
              <a:rPr lang="en-MY" sz="4400" b="1" dirty="0">
                <a:latin typeface="Times New Roman"/>
                <a:cs typeface="Times New Roman"/>
              </a:rPr>
              <a:t>Literature</a:t>
            </a:r>
            <a:r>
              <a:rPr lang="en-MY" sz="4400" b="1" spc="-120" dirty="0">
                <a:latin typeface="Times New Roman"/>
                <a:cs typeface="Times New Roman"/>
              </a:rPr>
              <a:t> </a:t>
            </a:r>
            <a:r>
              <a:rPr lang="en-MY" sz="4400" b="1" spc="-10" dirty="0">
                <a:latin typeface="Times New Roman"/>
                <a:cs typeface="Times New Roman"/>
              </a:rPr>
              <a:t>Resources</a:t>
            </a:r>
            <a:endParaRPr sz="4400" dirty="0">
              <a:latin typeface="Times New Roman"/>
              <a:cs typeface="Times New Roman"/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A2F5D28F-5752-8C78-8EB2-43AFBE153625}"/>
              </a:ext>
            </a:extLst>
          </p:cNvPr>
          <p:cNvSpPr txBox="1"/>
          <p:nvPr/>
        </p:nvSpPr>
        <p:spPr>
          <a:xfrm>
            <a:off x="222208" y="1068262"/>
            <a:ext cx="11588792" cy="5561138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05"/>
              </a:spcBef>
              <a:buFont typeface="Arial MT"/>
              <a:buChar char="•"/>
              <a:tabLst>
                <a:tab pos="240665" algn="l"/>
              </a:tabLst>
            </a:pPr>
            <a:r>
              <a:rPr sz="2800" i="1" dirty="0">
                <a:latin typeface="Times New Roman"/>
                <a:cs typeface="Times New Roman"/>
              </a:rPr>
              <a:t>Books</a:t>
            </a:r>
            <a:r>
              <a:rPr sz="2800" i="1" spc="5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(printed</a:t>
            </a:r>
            <a:r>
              <a:rPr sz="2800" i="1" spc="-25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or e-</a:t>
            </a:r>
            <a:r>
              <a:rPr sz="2800" i="1" spc="-10" dirty="0">
                <a:latin typeface="Times New Roman"/>
                <a:cs typeface="Times New Roman"/>
              </a:rPr>
              <a:t>books)</a:t>
            </a:r>
            <a:endParaRPr sz="2800" dirty="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705"/>
              </a:spcBef>
              <a:buFont typeface="Arial MT"/>
              <a:buChar char="•"/>
              <a:tabLst>
                <a:tab pos="240665" algn="l"/>
              </a:tabLst>
            </a:pPr>
            <a:r>
              <a:rPr sz="2800" i="1" dirty="0">
                <a:latin typeface="Times New Roman"/>
                <a:cs typeface="Times New Roman"/>
              </a:rPr>
              <a:t>Journals</a:t>
            </a:r>
            <a:r>
              <a:rPr sz="2800" i="1" spc="-10" dirty="0">
                <a:latin typeface="Times New Roman"/>
                <a:cs typeface="Times New Roman"/>
              </a:rPr>
              <a:t> (both)</a:t>
            </a:r>
            <a:endParaRPr sz="2800" dirty="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725"/>
              </a:spcBef>
              <a:buFont typeface="Arial MT"/>
              <a:buChar char="•"/>
              <a:tabLst>
                <a:tab pos="240665" algn="l"/>
              </a:tabLst>
            </a:pPr>
            <a:r>
              <a:rPr sz="2800" i="1" dirty="0">
                <a:latin typeface="Times New Roman"/>
                <a:cs typeface="Times New Roman"/>
              </a:rPr>
              <a:t>Research</a:t>
            </a:r>
            <a:r>
              <a:rPr sz="2800" i="1" spc="-100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reports</a:t>
            </a:r>
            <a:r>
              <a:rPr sz="2800" i="1" spc="-90" dirty="0">
                <a:latin typeface="Times New Roman"/>
                <a:cs typeface="Times New Roman"/>
              </a:rPr>
              <a:t> </a:t>
            </a:r>
            <a:r>
              <a:rPr sz="2800" i="1" spc="-10" dirty="0">
                <a:latin typeface="Times New Roman"/>
                <a:cs typeface="Times New Roman"/>
              </a:rPr>
              <a:t>(both)</a:t>
            </a:r>
            <a:endParaRPr sz="2800" dirty="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705"/>
              </a:spcBef>
              <a:buFont typeface="Arial MT"/>
              <a:buChar char="•"/>
              <a:tabLst>
                <a:tab pos="240665" algn="l"/>
              </a:tabLst>
            </a:pPr>
            <a:r>
              <a:rPr sz="2800" i="1" dirty="0">
                <a:latin typeface="Times New Roman"/>
                <a:cs typeface="Times New Roman"/>
              </a:rPr>
              <a:t>Institutional</a:t>
            </a:r>
            <a:r>
              <a:rPr sz="2800" i="1" spc="-35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publications</a:t>
            </a:r>
            <a:r>
              <a:rPr sz="2800" i="1" spc="-15" dirty="0">
                <a:latin typeface="Times New Roman"/>
                <a:cs typeface="Times New Roman"/>
              </a:rPr>
              <a:t> </a:t>
            </a:r>
            <a:r>
              <a:rPr sz="2800" i="1" spc="-10" dirty="0">
                <a:latin typeface="Times New Roman"/>
                <a:cs typeface="Times New Roman"/>
              </a:rPr>
              <a:t>(both)</a:t>
            </a:r>
            <a:endParaRPr sz="2800" dirty="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40665" algn="l"/>
              </a:tabLst>
            </a:pPr>
            <a:r>
              <a:rPr sz="2800" i="1" dirty="0">
                <a:latin typeface="Times New Roman"/>
                <a:cs typeface="Times New Roman"/>
              </a:rPr>
              <a:t>Government</a:t>
            </a:r>
            <a:r>
              <a:rPr sz="2800" i="1" spc="-10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publications</a:t>
            </a:r>
            <a:r>
              <a:rPr sz="2800" i="1" spc="-40" dirty="0">
                <a:latin typeface="Times New Roman"/>
                <a:cs typeface="Times New Roman"/>
              </a:rPr>
              <a:t> </a:t>
            </a:r>
            <a:r>
              <a:rPr sz="2800" i="1" spc="-10" dirty="0">
                <a:latin typeface="Times New Roman"/>
                <a:cs typeface="Times New Roman"/>
              </a:rPr>
              <a:t>(both)</a:t>
            </a:r>
            <a:endParaRPr sz="2800" dirty="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40665" algn="l"/>
              </a:tabLst>
            </a:pPr>
            <a:r>
              <a:rPr sz="2800" i="1" spc="-25" dirty="0">
                <a:latin typeface="Times New Roman"/>
                <a:cs typeface="Times New Roman"/>
              </a:rPr>
              <a:t>Various</a:t>
            </a:r>
            <a:r>
              <a:rPr sz="2800" i="1" spc="-120" dirty="0">
                <a:latin typeface="Times New Roman"/>
                <a:cs typeface="Times New Roman"/>
              </a:rPr>
              <a:t> </a:t>
            </a:r>
            <a:r>
              <a:rPr sz="2800" i="1" spc="-45" dirty="0">
                <a:latin typeface="Times New Roman"/>
                <a:cs typeface="Times New Roman"/>
              </a:rPr>
              <a:t>NGO’s/INGO’s</a:t>
            </a:r>
            <a:r>
              <a:rPr sz="2800" i="1" spc="-65" dirty="0">
                <a:latin typeface="Times New Roman"/>
                <a:cs typeface="Times New Roman"/>
              </a:rPr>
              <a:t> </a:t>
            </a:r>
            <a:r>
              <a:rPr sz="2800" i="1" spc="-10" dirty="0">
                <a:latin typeface="Times New Roman"/>
                <a:cs typeface="Times New Roman"/>
              </a:rPr>
              <a:t>publications</a:t>
            </a:r>
            <a:endParaRPr sz="2800" dirty="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40665" algn="l"/>
              </a:tabLst>
            </a:pPr>
            <a:r>
              <a:rPr sz="2800" i="1" dirty="0">
                <a:latin typeface="Times New Roman"/>
                <a:cs typeface="Times New Roman"/>
              </a:rPr>
              <a:t>Internet</a:t>
            </a:r>
            <a:r>
              <a:rPr sz="2800" i="1" spc="-25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(Online</a:t>
            </a:r>
            <a:r>
              <a:rPr sz="2800" i="1" spc="5" dirty="0">
                <a:latin typeface="Times New Roman"/>
                <a:cs typeface="Times New Roman"/>
              </a:rPr>
              <a:t> </a:t>
            </a:r>
            <a:r>
              <a:rPr sz="2800" i="1" spc="-10" dirty="0">
                <a:latin typeface="Times New Roman"/>
                <a:cs typeface="Times New Roman"/>
              </a:rPr>
              <a:t>resources)</a:t>
            </a:r>
            <a:endParaRPr sz="2800" dirty="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40665" algn="l"/>
              </a:tabLst>
            </a:pPr>
            <a:r>
              <a:rPr sz="2800" i="1" dirty="0">
                <a:latin typeface="Times New Roman"/>
                <a:cs typeface="Times New Roman"/>
              </a:rPr>
              <a:t>Intranet</a:t>
            </a:r>
            <a:r>
              <a:rPr sz="2800" i="1" spc="-20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(Offline</a:t>
            </a:r>
            <a:r>
              <a:rPr sz="2800" i="1" spc="-25" dirty="0">
                <a:latin typeface="Times New Roman"/>
                <a:cs typeface="Times New Roman"/>
              </a:rPr>
              <a:t> </a:t>
            </a:r>
            <a:r>
              <a:rPr sz="2800" i="1" spc="-10" dirty="0">
                <a:latin typeface="Times New Roman"/>
                <a:cs typeface="Times New Roman"/>
              </a:rPr>
              <a:t>resources)</a:t>
            </a:r>
            <a:endParaRPr sz="2800" dirty="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40665" algn="l"/>
              </a:tabLst>
            </a:pPr>
            <a:r>
              <a:rPr sz="2800" i="1" dirty="0">
                <a:latin typeface="Times New Roman"/>
                <a:cs typeface="Times New Roman"/>
              </a:rPr>
              <a:t>Grey</a:t>
            </a:r>
            <a:r>
              <a:rPr sz="2800" i="1" spc="-90" dirty="0">
                <a:latin typeface="Times New Roman"/>
                <a:cs typeface="Times New Roman"/>
              </a:rPr>
              <a:t> </a:t>
            </a:r>
            <a:r>
              <a:rPr sz="2800" i="1" spc="-10" dirty="0">
                <a:latin typeface="Times New Roman"/>
                <a:cs typeface="Times New Roman"/>
              </a:rPr>
              <a:t>Literatur</a:t>
            </a:r>
            <a:r>
              <a:rPr lang="en-US" sz="2800" i="1" spc="-10" dirty="0">
                <a:latin typeface="Times New Roman"/>
                <a:cs typeface="Times New Roman"/>
              </a:rPr>
              <a:t>e (wide range of different information that is produced outside of traditional publishing and distribution channels, and which is often not well represented in indexing databases.)</a:t>
            </a:r>
            <a:endParaRPr sz="2800" dirty="0">
              <a:latin typeface="Times New Roman"/>
              <a:cs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81331B-D048-6E4A-EAC3-CD1320A83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410430"/>
            <a:ext cx="5660527" cy="33139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921614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MY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MY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4EC38380-EC84-2BBD-5AE9-25BA23190F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1000" y="465617"/>
            <a:ext cx="7192634" cy="1744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85470" defTabSz="914400"/>
            <a:r>
              <a:rPr lang="en-US" sz="3200" b="1" dirty="0"/>
              <a:t>Primary &amp; Secondary Sources</a:t>
            </a:r>
            <a:endParaRPr lang="en-US" sz="3200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6A35FF10-1209-F4AD-29A9-B30929B18EE3}"/>
              </a:ext>
            </a:extLst>
          </p:cNvPr>
          <p:cNvSpPr txBox="1"/>
          <p:nvPr/>
        </p:nvSpPr>
        <p:spPr>
          <a:xfrm>
            <a:off x="321552" y="1981200"/>
            <a:ext cx="7340156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41300" marR="38100" indent="-182880" algn="l" rtl="0">
              <a:spcBef>
                <a:spcPts val="35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tabLst>
                <a:tab pos="241300" algn="l"/>
              </a:tabLst>
            </a:pPr>
            <a:r>
              <a:rPr lang="en-US" sz="24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Primary</a:t>
            </a:r>
            <a:r>
              <a:rPr lang="en-US" sz="2400" b="1" kern="1200" spc="-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sources 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provide</a:t>
            </a:r>
            <a:r>
              <a:rPr lang="en-US" sz="2400" kern="1200" spc="-2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raw information</a:t>
            </a:r>
            <a:r>
              <a:rPr lang="en-US" sz="2400" kern="1200" spc="1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first-</a:t>
            </a:r>
            <a:r>
              <a:rPr lang="en-US" sz="2400" kern="1200" spc="-2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hand 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evidence.</a:t>
            </a:r>
            <a:r>
              <a:rPr lang="en-US" sz="2400" kern="1200" spc="-1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Examples</a:t>
            </a:r>
            <a:r>
              <a:rPr lang="en-US" sz="2400" kern="1200" spc="3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include</a:t>
            </a:r>
            <a:r>
              <a:rPr lang="en-US" sz="2400" kern="1200" spc="-1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interview</a:t>
            </a:r>
            <a:r>
              <a:rPr lang="en-US" sz="2400" kern="1200" spc="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transcripts,</a:t>
            </a:r>
            <a:r>
              <a:rPr lang="en-US" sz="2400" kern="1200" spc="-1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statistical</a:t>
            </a:r>
            <a:r>
              <a:rPr lang="en-US" sz="2400" kern="1200" spc="1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spc="-1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data, 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</a:t>
            </a:r>
            <a:r>
              <a:rPr lang="en-US" sz="2400" kern="1200" spc="-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works</a:t>
            </a:r>
            <a:r>
              <a:rPr lang="en-US" sz="2400" kern="1200" spc="-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</a:t>
            </a:r>
            <a:r>
              <a:rPr lang="en-US" sz="2400" kern="1200" spc="-2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art.</a:t>
            </a:r>
            <a:r>
              <a:rPr lang="en-US" sz="2400" kern="1200" spc="-10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sz="2400" kern="1200" spc="-13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primary</a:t>
            </a:r>
            <a:r>
              <a:rPr lang="en-US" sz="2400" kern="1200" spc="2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</a:t>
            </a:r>
            <a:r>
              <a:rPr lang="en-US" sz="2400" kern="1200" spc="-1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gives</a:t>
            </a:r>
            <a:r>
              <a:rPr lang="en-US" sz="2400" kern="1200" spc="-3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</a:t>
            </a:r>
            <a:r>
              <a:rPr lang="en-US" sz="2400" kern="1200" spc="-1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direct access</a:t>
            </a:r>
            <a:r>
              <a:rPr lang="en-US" sz="2400" kern="1200" spc="-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</a:t>
            </a:r>
            <a:r>
              <a:rPr lang="en-US" sz="2400" kern="1200" spc="-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spc="-2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subject</a:t>
            </a:r>
            <a:r>
              <a:rPr lang="en-US" sz="2400" kern="1200" spc="-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</a:t>
            </a:r>
            <a:r>
              <a:rPr lang="en-US" sz="2400" kern="1200" spc="-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your</a:t>
            </a:r>
            <a:r>
              <a:rPr lang="en-US" sz="2400" kern="1200" spc="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spc="-1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research.</a:t>
            </a:r>
            <a:endParaRPr lang="en-US" sz="24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41300" marR="336550" indent="-182880" algn="l" rtl="0">
              <a:spcBef>
                <a:spcPts val="994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tabLst>
                <a:tab pos="241300" algn="l"/>
              </a:tabLst>
            </a:pPr>
            <a:r>
              <a:rPr lang="en-US" sz="24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Secondary</a:t>
            </a:r>
            <a:r>
              <a:rPr lang="en-US" sz="2400" b="1" kern="1200" spc="-2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sources</a:t>
            </a:r>
            <a:r>
              <a:rPr lang="en-US" sz="2400" b="1" kern="1200" spc="-1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provide</a:t>
            </a:r>
            <a:r>
              <a:rPr lang="en-US" sz="2400" kern="1200" spc="-1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second-hand</a:t>
            </a:r>
            <a:r>
              <a:rPr lang="en-US" sz="2400" kern="1200" spc="-3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information</a:t>
            </a:r>
            <a:r>
              <a:rPr lang="en-US" sz="2400" kern="1200" spc="1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spc="-2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commentary</a:t>
            </a:r>
            <a:r>
              <a:rPr lang="en-US" sz="2400" kern="1200" spc="4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from</a:t>
            </a:r>
            <a:r>
              <a:rPr lang="en-US" sz="2400" kern="1200" spc="-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other</a:t>
            </a:r>
            <a:r>
              <a:rPr lang="en-US" sz="2400" kern="1200" spc="-2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researchers.</a:t>
            </a:r>
            <a:r>
              <a:rPr lang="en-US" sz="2400" kern="1200" spc="-1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Examples</a:t>
            </a:r>
            <a:r>
              <a:rPr lang="en-US" sz="2400" kern="1200" spc="2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include</a:t>
            </a:r>
            <a:r>
              <a:rPr lang="en-US" sz="2400" kern="1200" spc="-2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spc="-1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journal 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articles, reviews,</a:t>
            </a:r>
            <a:r>
              <a:rPr lang="en-US" sz="2400" kern="1200" spc="-1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academic</a:t>
            </a:r>
            <a:r>
              <a:rPr lang="en-US" sz="2400" kern="1200" spc="5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books.</a:t>
            </a:r>
            <a:r>
              <a:rPr lang="en-US" sz="2400" kern="1200" spc="-14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sz="2400" kern="1200" spc="-13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secondary</a:t>
            </a:r>
            <a:r>
              <a:rPr lang="en-US" sz="2400" kern="1200" spc="-1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spc="-1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 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describes,</a:t>
            </a:r>
            <a:r>
              <a:rPr lang="en-US" sz="2400" kern="1200" spc="-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interprets,</a:t>
            </a:r>
            <a:r>
              <a:rPr lang="en-US" sz="2400" kern="1200" spc="-1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</a:t>
            </a:r>
            <a:r>
              <a:rPr lang="en-US" sz="2400" kern="1200" spc="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synthesizes</a:t>
            </a:r>
            <a:r>
              <a:rPr lang="en-US" sz="2400" kern="1200" spc="-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primary</a:t>
            </a:r>
            <a:r>
              <a:rPr lang="en-US" sz="2400" kern="1200" spc="3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spc="-1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sources.</a:t>
            </a:r>
            <a:endParaRPr lang="en-US" sz="24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41300" marR="5080" indent="-182880" algn="l" rtl="0">
              <a:spcBef>
                <a:spcPts val="104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tabLst>
                <a:tab pos="241300" algn="l"/>
              </a:tabLst>
            </a:pP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Primary</a:t>
            </a:r>
            <a:r>
              <a:rPr lang="en-US" sz="2400" kern="1200" spc="2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sources are</a:t>
            </a:r>
            <a:r>
              <a:rPr lang="en-US" sz="2400" kern="1200" spc="-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more</a:t>
            </a:r>
            <a:r>
              <a:rPr lang="en-US" sz="2400" kern="1200" spc="5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credible as evidence,</a:t>
            </a:r>
            <a:r>
              <a:rPr lang="en-US" sz="2400" kern="1200" spc="-2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good</a:t>
            </a:r>
            <a:r>
              <a:rPr lang="en-US" sz="2400" kern="1200" spc="-2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spc="-1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research 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uses</a:t>
            </a:r>
            <a:r>
              <a:rPr lang="en-US" sz="2400" kern="1200" spc="-1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both</a:t>
            </a:r>
            <a:r>
              <a:rPr lang="en-US" sz="2400" kern="1200" spc="-1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primary</a:t>
            </a:r>
            <a:r>
              <a:rPr lang="en-US" sz="2400" kern="1200" spc="3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secondary</a:t>
            </a:r>
            <a:r>
              <a:rPr lang="en-US" sz="2400" kern="1200" spc="-1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sources.</a:t>
            </a:r>
            <a:endParaRPr lang="en-US" sz="24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 descr="A logo of a university&#10;&#10;Description automatically generated">
            <a:extLst>
              <a:ext uri="{FF2B5EF4-FFF2-40B4-BE49-F238E27FC236}">
                <a16:creationId xmlns:a16="http://schemas.microsoft.com/office/drawing/2014/main" id="{2BE31AD7-DBE4-F5CB-46A6-8889CF0CF4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320" y="1278"/>
            <a:ext cx="863358" cy="862357"/>
          </a:xfrm>
          <a:prstGeom prst="rect">
            <a:avLst/>
          </a:prstGeom>
        </p:spPr>
      </p:pic>
      <p:sp>
        <p:nvSpPr>
          <p:cNvPr id="5" name="AutoShape 2" descr="Primary, Secondary and Tertiary Sources - Biology - Clark State Library at  Clark State Community College">
            <a:extLst>
              <a:ext uri="{FF2B5EF4-FFF2-40B4-BE49-F238E27FC236}">
                <a16:creationId xmlns:a16="http://schemas.microsoft.com/office/drawing/2014/main" id="{02688267-ED82-7443-4CD2-F6BF68CA9A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30ECBD-4B5A-99E1-D928-7D5FF4078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370" y="822960"/>
            <a:ext cx="4354629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45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83E0B076-70B2-4BA7-B180-209E6D801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C1262DB-2217-4833-97B6-F2E848AE5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MY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6E31C53-2B4C-4EC3-ABBE-C7A406EE0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MY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4EC38380-EC84-2BBD-5AE9-25BA23190F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000" y="424675"/>
            <a:ext cx="10058400" cy="878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85470" algn="ctr" defTabSz="914400"/>
            <a:r>
              <a:rPr lang="en-US" sz="4800" b="1" dirty="0"/>
              <a:t>Data Collection</a:t>
            </a:r>
            <a:endParaRPr lang="en-US" sz="4800" dirty="0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9179387C-6847-1509-687D-06D53ED7AD72}"/>
              </a:ext>
            </a:extLst>
          </p:cNvPr>
          <p:cNvSpPr txBox="1"/>
          <p:nvPr/>
        </p:nvSpPr>
        <p:spPr>
          <a:xfrm>
            <a:off x="457199" y="1455989"/>
            <a:ext cx="8145177" cy="5097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41300" marR="188595" indent="-182880" algn="l" rtl="0">
              <a:lnSpc>
                <a:spcPct val="90000"/>
              </a:lnSpc>
              <a:spcBef>
                <a:spcPts val="345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tabLst>
                <a:tab pos="241300" algn="l"/>
              </a:tabLst>
            </a:pP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Data</a:t>
            </a:r>
            <a:r>
              <a:rPr lang="en-US" sz="2000" kern="1200" spc="-1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collection</a:t>
            </a:r>
            <a:r>
              <a:rPr lang="en-US" sz="2000" kern="1200" spc="-3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</a:t>
            </a:r>
            <a:r>
              <a:rPr lang="en-US" sz="2000" kern="1200" spc="-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</a:t>
            </a:r>
            <a:r>
              <a:rPr lang="en-US" sz="2000" kern="1200" spc="-1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process</a:t>
            </a:r>
            <a:r>
              <a:rPr lang="en-US" sz="2000" kern="1200" spc="-1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 </a:t>
            </a:r>
            <a:r>
              <a:rPr lang="en-US" sz="2000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gathering data</a:t>
            </a:r>
            <a:r>
              <a:rPr lang="en-US" sz="2000" kern="1200" spc="-15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use</a:t>
            </a:r>
            <a:r>
              <a:rPr lang="en-US" sz="2000" kern="1200" spc="-1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business</a:t>
            </a:r>
            <a:r>
              <a:rPr lang="en-US" sz="2000" kern="1200" spc="-1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decision- </a:t>
            </a:r>
            <a:r>
              <a:rPr lang="en-US" sz="2000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making,</a:t>
            </a:r>
            <a:r>
              <a:rPr lang="en-US" sz="2000" kern="1200" spc="-5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strategic</a:t>
            </a:r>
            <a:r>
              <a:rPr lang="en-US" sz="2000" kern="1200" spc="-1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planning,</a:t>
            </a:r>
            <a:r>
              <a:rPr lang="en-US" sz="2000" kern="1200" spc="-15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research</a:t>
            </a:r>
            <a:r>
              <a:rPr lang="en-US" sz="2000" kern="1200" spc="-15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</a:t>
            </a:r>
            <a:r>
              <a:rPr lang="en-US" sz="2000" kern="1200" spc="1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other</a:t>
            </a:r>
            <a:r>
              <a:rPr lang="en-US" sz="2000" kern="1200" spc="-2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purposes.</a:t>
            </a:r>
            <a:r>
              <a:rPr lang="en-US" sz="2000" kern="1200" spc="1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It's</a:t>
            </a:r>
            <a:r>
              <a:rPr lang="en-US" sz="2000" kern="1200" spc="-2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sz="2000" kern="1200" spc="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crucial</a:t>
            </a:r>
            <a:r>
              <a:rPr lang="en-US" sz="2000" kern="1200" spc="-1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spc="-2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part 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</a:t>
            </a:r>
            <a:r>
              <a:rPr lang="en-US" sz="2000" kern="1200" spc="-1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u="sng" kern="120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data analytics</a:t>
            </a:r>
            <a:r>
              <a:rPr lang="en-US" sz="2000" kern="1200" spc="-2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applications</a:t>
            </a:r>
            <a:r>
              <a:rPr lang="en-US" sz="2000" kern="1200" spc="-3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</a:t>
            </a:r>
            <a:r>
              <a:rPr lang="en-US" sz="2000" kern="1200" spc="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research</a:t>
            </a:r>
            <a:r>
              <a:rPr lang="en-US" sz="2000" kern="1200" spc="-1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projects:</a:t>
            </a:r>
            <a:r>
              <a:rPr lang="en-US" sz="2000" kern="1200" spc="-2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Effective</a:t>
            </a:r>
            <a:r>
              <a:rPr lang="en-US" sz="2000" b="1" i="1" kern="1200" spc="-1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data</a:t>
            </a:r>
            <a:r>
              <a:rPr lang="en-US" sz="2000" b="1" i="1" kern="1200" spc="-1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collection </a:t>
            </a:r>
            <a:r>
              <a:rPr lang="en-US" sz="2000" b="1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provides</a:t>
            </a:r>
            <a:r>
              <a:rPr lang="en-US" sz="2000" b="1" i="1" kern="1200" spc="-1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information</a:t>
            </a:r>
            <a:r>
              <a:rPr lang="en-US" sz="2000" b="1" i="1" kern="1200" spc="-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that's</a:t>
            </a:r>
            <a:r>
              <a:rPr lang="en-US" sz="2000" b="1" i="1" kern="1200" spc="-2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needed</a:t>
            </a:r>
            <a:r>
              <a:rPr lang="en-US" sz="2000" b="1" i="1" kern="1200" spc="-1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answer</a:t>
            </a:r>
            <a:r>
              <a:rPr lang="en-US" sz="2000" b="1" i="1" kern="1200" spc="1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questions, analyze</a:t>
            </a:r>
            <a:r>
              <a:rPr lang="en-US" sz="2000" b="1" i="1" kern="1200" spc="-3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i="1" kern="1200" spc="-1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business </a:t>
            </a:r>
            <a:r>
              <a:rPr lang="en-US" sz="2000" b="1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performance</a:t>
            </a:r>
            <a:r>
              <a:rPr lang="en-US" sz="2000" b="1" i="1" kern="1200" spc="-1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</a:t>
            </a:r>
            <a:r>
              <a:rPr lang="en-US" sz="2000" b="1" i="1" kern="1200" spc="-2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other</a:t>
            </a:r>
            <a:r>
              <a:rPr lang="en-US" sz="2000" b="1" i="1" kern="1200" spc="-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outcomes,</a:t>
            </a:r>
            <a:r>
              <a:rPr lang="en-US" sz="2000" b="1" i="1" kern="1200" spc="-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</a:t>
            </a:r>
            <a:r>
              <a:rPr lang="en-US" sz="2000" b="1" i="1" kern="1200" spc="-1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predict</a:t>
            </a:r>
            <a:r>
              <a:rPr lang="en-US" sz="2000" b="1" i="1" kern="1200" spc="-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future</a:t>
            </a:r>
            <a:r>
              <a:rPr lang="en-US" sz="2000" b="1" i="1" kern="1200" spc="-2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trends,</a:t>
            </a:r>
            <a:r>
              <a:rPr lang="en-US" sz="2000" b="1" i="1" kern="1200" spc="-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actions</a:t>
            </a:r>
            <a:r>
              <a:rPr lang="en-US" sz="2000" b="1" i="1" kern="1200" spc="-1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i="1" kern="1200" spc="-2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</a:t>
            </a:r>
            <a:r>
              <a:rPr lang="en-US" sz="2000" b="1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i="1" kern="1200" spc="-1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scenarios.</a:t>
            </a:r>
            <a:endParaRPr lang="en-US" sz="2000" b="1" i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41300" marR="71120" indent="-182880" algn="l" rtl="0">
              <a:lnSpc>
                <a:spcPct val="90000"/>
              </a:lnSpc>
              <a:spcBef>
                <a:spcPts val="994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tabLst>
                <a:tab pos="241300" algn="l"/>
              </a:tabLst>
            </a:pP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businesses,</a:t>
            </a:r>
            <a:r>
              <a:rPr lang="en-US" sz="2000" kern="1200" spc="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data</a:t>
            </a:r>
            <a:r>
              <a:rPr lang="en-US" sz="2000" kern="1200" spc="-1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collection</a:t>
            </a:r>
            <a:r>
              <a:rPr lang="en-US" sz="2000" kern="1200" spc="-1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happens</a:t>
            </a:r>
            <a:r>
              <a:rPr lang="en-US" sz="2000" kern="1200" spc="-1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on</a:t>
            </a:r>
            <a:r>
              <a:rPr lang="en-US" sz="2000" kern="1200" spc="-1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multiple</a:t>
            </a:r>
            <a:r>
              <a:rPr lang="en-US" sz="2000" kern="1200" spc="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levels.</a:t>
            </a:r>
            <a:r>
              <a:rPr lang="en-US" sz="2000" kern="1200" spc="-2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</a:t>
            </a:r>
            <a:r>
              <a:rPr lang="en-US" sz="2000" kern="1200" spc="-35" dirty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spc="-10" dirty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systems </a:t>
            </a:r>
            <a:r>
              <a:rPr lang="en-US" sz="2000" kern="1200" dirty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regularly</a:t>
            </a:r>
            <a:r>
              <a:rPr lang="en-US" sz="2000" kern="1200" spc="-10" dirty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collect</a:t>
            </a:r>
            <a:r>
              <a:rPr lang="en-US" sz="2000" kern="1200" spc="-10" dirty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data</a:t>
            </a:r>
            <a:r>
              <a:rPr lang="en-US" sz="2000" kern="1200" spc="-10" dirty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on</a:t>
            </a:r>
            <a:r>
              <a:rPr lang="en-US" sz="2000" kern="1200" spc="5" dirty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customers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lang="en-US" sz="2000" kern="1200" spc="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employees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lang="en-US" sz="2000" kern="1200" spc="-2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sales</a:t>
            </a:r>
            <a:r>
              <a:rPr lang="en-US" sz="2000" kern="1200" spc="-1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</a:t>
            </a:r>
            <a:r>
              <a:rPr lang="en-US" sz="2000" kern="1200" spc="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other</a:t>
            </a:r>
            <a:r>
              <a:rPr lang="en-US" sz="2000" kern="1200" spc="5" dirty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aspects</a:t>
            </a:r>
            <a:r>
              <a:rPr lang="en-US" sz="2000" kern="1200" spc="-5" dirty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spc="-25" dirty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 </a:t>
            </a:r>
            <a:r>
              <a:rPr lang="en-US" sz="2000" kern="1200" dirty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business</a:t>
            </a:r>
            <a:r>
              <a:rPr lang="en-US" sz="2000" kern="1200" spc="-10" dirty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operations</a:t>
            </a:r>
            <a:r>
              <a:rPr lang="en-US" sz="2000" kern="1200" spc="-25" dirty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when transactions</a:t>
            </a:r>
            <a:r>
              <a:rPr lang="en-US" sz="2000" kern="1200" spc="-30" dirty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are</a:t>
            </a:r>
            <a:r>
              <a:rPr lang="en-US" sz="2000" kern="1200" spc="-5" dirty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processed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lang="en-US" sz="2000" kern="1200" spc="-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</a:t>
            </a:r>
            <a:r>
              <a:rPr lang="en-US" sz="2000" kern="1200" spc="-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data</a:t>
            </a:r>
            <a:r>
              <a:rPr lang="en-US" sz="2000" kern="1200" spc="-20" dirty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</a:t>
            </a:r>
            <a:r>
              <a:rPr lang="en-US" sz="2000" kern="1200" spc="-5" dirty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spc="-10" dirty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entered</a:t>
            </a:r>
            <a:r>
              <a:rPr lang="en-US" sz="2000" kern="1200" spc="-1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2000" b="1" u="sng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Companies</a:t>
            </a:r>
            <a:r>
              <a:rPr lang="en-US" sz="2000" b="1" u="sng" kern="1200" spc="-2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u="sng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also</a:t>
            </a:r>
            <a:r>
              <a:rPr lang="en-US" sz="2000" b="1" u="sng" kern="1200" spc="-1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u="sng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conduct</a:t>
            </a:r>
            <a:r>
              <a:rPr lang="en-US" sz="2000" b="1" u="sng" kern="1200" spc="-2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u="sng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surveys</a:t>
            </a:r>
            <a:r>
              <a:rPr lang="en-US" sz="2000" b="1" u="sng" kern="1200" spc="-2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u="sng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track social</a:t>
            </a:r>
            <a:r>
              <a:rPr lang="en-US" sz="2000" b="1" u="sng" kern="1200" spc="-1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u="sng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media to get</a:t>
            </a:r>
            <a:r>
              <a:rPr lang="en-US" sz="2000" b="1" u="sng" kern="1200" spc="-2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u="sng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feedback </a:t>
            </a:r>
            <a:r>
              <a:rPr lang="en-US" sz="2000" b="1" u="sng" kern="1200" spc="-2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from </a:t>
            </a:r>
            <a:r>
              <a:rPr lang="en-US" sz="2000" b="1" u="sng" kern="1200" spc="-1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customers.</a:t>
            </a:r>
            <a:endParaRPr lang="en-US" sz="2000" b="1" u="sng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41300" marR="5080" indent="-182880" algn="l" rtl="0">
              <a:lnSpc>
                <a:spcPct val="90000"/>
              </a:lnSpc>
              <a:spcBef>
                <a:spcPts val="101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tabLst>
                <a:tab pos="241300" algn="l"/>
              </a:tabLst>
            </a:pP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research</a:t>
            </a:r>
            <a:r>
              <a:rPr lang="en-US" sz="2000" kern="1200" spc="-1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science,</a:t>
            </a:r>
            <a:r>
              <a:rPr lang="en-US" sz="2000" kern="1200" spc="-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medicine,</a:t>
            </a:r>
            <a:r>
              <a:rPr lang="en-US" sz="2000" kern="1200" spc="-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higher education</a:t>
            </a:r>
            <a:r>
              <a:rPr lang="en-US" sz="2000" kern="1200" spc="-1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other</a:t>
            </a:r>
            <a:r>
              <a:rPr lang="en-US" sz="2000" kern="1200" spc="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fields,</a:t>
            </a:r>
            <a:r>
              <a:rPr lang="en-US" sz="2000" kern="1200" spc="-1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spc="-2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data 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collection</a:t>
            </a:r>
            <a:r>
              <a:rPr lang="en-US" sz="2000" kern="1200" spc="-3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</a:t>
            </a:r>
            <a:r>
              <a:rPr lang="en-US" sz="2000" kern="1200" spc="-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often</a:t>
            </a:r>
            <a:r>
              <a:rPr lang="en-US" sz="2000" kern="1200" spc="-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kern="1200" dirty="0"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more</a:t>
            </a:r>
            <a:r>
              <a:rPr lang="en-US" sz="2000" b="1" kern="1200" spc="5" dirty="0"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kern="1200" dirty="0"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specialized</a:t>
            </a:r>
            <a:r>
              <a:rPr lang="en-US" sz="2000" b="1" kern="1200" spc="-30" dirty="0"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kern="1200" dirty="0"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process, in</a:t>
            </a:r>
            <a:r>
              <a:rPr lang="en-US" sz="2000" b="1" kern="1200" spc="-10" dirty="0"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kern="1200" dirty="0"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which</a:t>
            </a:r>
            <a:r>
              <a:rPr lang="en-US" sz="2000" b="1" kern="1200" spc="5" dirty="0"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kern="1200" dirty="0"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researchers</a:t>
            </a:r>
            <a:r>
              <a:rPr lang="en-US" sz="2000" b="1" kern="1200" spc="-5" dirty="0"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kern="1200" dirty="0"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create</a:t>
            </a:r>
            <a:r>
              <a:rPr lang="en-US" sz="2000" b="1" kern="1200" spc="-20" dirty="0"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kern="1200" spc="-25" dirty="0"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</a:t>
            </a:r>
            <a:r>
              <a:rPr lang="en-US" sz="2000" b="1" kern="1200" dirty="0"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implement</a:t>
            </a:r>
            <a:r>
              <a:rPr lang="en-US" sz="2000" b="1" kern="1200" spc="-10" dirty="0"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kern="1200" dirty="0"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measures</a:t>
            </a:r>
            <a:r>
              <a:rPr lang="en-US" sz="2000" b="1" kern="1200" spc="-10" dirty="0"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kern="1200" dirty="0"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</a:t>
            </a:r>
            <a:r>
              <a:rPr lang="en-US" sz="2000" b="1" kern="1200" spc="-15" dirty="0"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kern="1200" dirty="0"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collect</a:t>
            </a:r>
            <a:r>
              <a:rPr lang="en-US" sz="2000" b="1" kern="1200" spc="-20" dirty="0"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kern="1200" dirty="0"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specific</a:t>
            </a:r>
            <a:r>
              <a:rPr lang="en-US" sz="2000" b="1" kern="1200" spc="-20" dirty="0"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kern="1200" dirty="0"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sets</a:t>
            </a:r>
            <a:r>
              <a:rPr lang="en-US" sz="2000" b="1" kern="1200" spc="-15" dirty="0"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kern="1200" dirty="0"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 data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en-US" sz="2000" kern="1200" spc="-1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</a:t>
            </a:r>
            <a:r>
              <a:rPr lang="en-US" sz="2000" kern="1200" spc="-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both the</a:t>
            </a:r>
            <a:r>
              <a:rPr lang="en-US" sz="2000" kern="1200" spc="-2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business</a:t>
            </a:r>
            <a:r>
              <a:rPr lang="en-US" sz="2000" kern="1200" spc="-1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spc="-2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research</a:t>
            </a:r>
            <a:r>
              <a:rPr lang="en-US" sz="2000" kern="1200" spc="-2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contexts,</a:t>
            </a:r>
            <a:r>
              <a:rPr lang="en-US" sz="2000" kern="1200" spc="-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though,</a:t>
            </a:r>
            <a:r>
              <a:rPr lang="en-US" sz="2000" kern="1200" spc="-2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u="sng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</a:t>
            </a:r>
            <a:r>
              <a:rPr lang="en-US" sz="2000" u="sng" kern="1200" spc="-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u="sng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collected</a:t>
            </a:r>
            <a:r>
              <a:rPr lang="en-US" sz="2000" u="sng" kern="1200" spc="-3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u="sng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data</a:t>
            </a:r>
            <a:r>
              <a:rPr lang="en-US" sz="2000" u="sng" kern="1200" spc="-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u="sng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must be accurate</a:t>
            </a:r>
            <a:r>
              <a:rPr lang="en-US" sz="2000" u="sng" kern="1200" spc="-1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u="sng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</a:t>
            </a:r>
            <a:r>
              <a:rPr lang="en-US" sz="2000" u="sng" kern="1200" spc="-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u="sng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ensure </a:t>
            </a:r>
            <a:r>
              <a:rPr lang="en-US" sz="2000" u="sng" kern="1200" spc="-2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that </a:t>
            </a:r>
            <a:r>
              <a:rPr lang="en-US" sz="2000" u="sng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analytics</a:t>
            </a:r>
            <a:r>
              <a:rPr lang="en-US" sz="2000" u="sng" kern="1200" spc="-3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u="sng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findings</a:t>
            </a:r>
            <a:r>
              <a:rPr lang="en-US" sz="2000" u="sng" kern="1200" spc="-1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u="sng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research results</a:t>
            </a:r>
            <a:r>
              <a:rPr lang="en-US" sz="2000" u="sng" kern="1200" spc="-1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u="sng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are</a:t>
            </a:r>
            <a:r>
              <a:rPr lang="en-US" sz="2000" u="sng" kern="1200" spc="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u="sng" kern="1200" spc="-1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valid.</a:t>
            </a:r>
            <a:endParaRPr lang="en-US" sz="2000" u="sng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8D7FB6-C093-8A15-7EED-11EB78CE63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88" r="28656" b="-1"/>
          <a:stretch/>
        </p:blipFill>
        <p:spPr>
          <a:xfrm>
            <a:off x="8715154" y="2232273"/>
            <a:ext cx="3019646" cy="3632643"/>
          </a:xfrm>
          <a:prstGeom prst="rect">
            <a:avLst/>
          </a:prstGeom>
          <a:solidFill>
            <a:srgbClr val="FFFFFF">
              <a:shade val="85000"/>
            </a:srgbClr>
          </a:solidFill>
        </p:spPr>
      </p:pic>
      <p:pic>
        <p:nvPicPr>
          <p:cNvPr id="6" name="Picture 5" descr="A logo of a university&#10;&#10;Description automatically generated">
            <a:extLst>
              <a:ext uri="{FF2B5EF4-FFF2-40B4-BE49-F238E27FC236}">
                <a16:creationId xmlns:a16="http://schemas.microsoft.com/office/drawing/2014/main" id="{2BE31AD7-DBE4-F5CB-46A6-8889CF0CF4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170" y="255064"/>
            <a:ext cx="1047751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970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4EC38380-EC84-2BBD-5AE9-25BA23190F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52381" y="609600"/>
            <a:ext cx="4957553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85470" defTabSz="914400"/>
            <a:r>
              <a:rPr lang="en-US" sz="3700" b="1" dirty="0"/>
              <a:t>Methods of Data Collections</a:t>
            </a:r>
            <a:endParaRPr lang="en-US" sz="37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MY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51980C-D800-1A64-B4C3-BB3722CD8E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2" t="22863" r="4839" b="9797"/>
          <a:stretch/>
        </p:blipFill>
        <p:spPr>
          <a:xfrm>
            <a:off x="1205256" y="2133600"/>
            <a:ext cx="4414438" cy="2819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object 3">
            <a:extLst>
              <a:ext uri="{FF2B5EF4-FFF2-40B4-BE49-F238E27FC236}">
                <a16:creationId xmlns:a16="http://schemas.microsoft.com/office/drawing/2014/main" id="{313A7E14-E3D2-E0C8-0B0B-2723F49BA81A}"/>
              </a:ext>
            </a:extLst>
          </p:cNvPr>
          <p:cNvSpPr txBox="1"/>
          <p:nvPr/>
        </p:nvSpPr>
        <p:spPr>
          <a:xfrm>
            <a:off x="6252381" y="2538918"/>
            <a:ext cx="5482419" cy="386188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40665" indent="-182880" algn="l" rtl="0">
              <a:spcBef>
                <a:spcPts val="805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tabLst>
                <a:tab pos="240665" algn="l"/>
              </a:tabLst>
            </a:pPr>
            <a:r>
              <a:rPr lang="en-US" sz="24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Surveys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0665" indent="-182880" algn="l" rtl="0">
              <a:spcBef>
                <a:spcPts val="705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tabLst>
                <a:tab pos="240665" algn="l"/>
              </a:tabLst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Transactional</a:t>
            </a:r>
            <a:r>
              <a:rPr lang="en-US" sz="2400" kern="1200" spc="-1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Tracking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0665" indent="-182880" algn="l" rtl="0">
              <a:spcBef>
                <a:spcPts val="725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tabLst>
                <a:tab pos="240665" algn="l"/>
              </a:tabLst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Interviews</a:t>
            </a:r>
            <a:r>
              <a:rPr lang="en-US" sz="2400" kern="1200" spc="-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240665" indent="-182880" algn="l" rtl="0">
              <a:spcBef>
                <a:spcPts val="725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tabLst>
                <a:tab pos="240665" algn="l"/>
              </a:tabLst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Focus</a:t>
            </a:r>
            <a:r>
              <a:rPr lang="en-US" sz="2400" kern="1200" spc="-1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Groups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0665" indent="-182880" algn="l" rtl="0">
              <a:spcBef>
                <a:spcPts val="705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tabLst>
                <a:tab pos="240665" algn="l"/>
              </a:tabLst>
            </a:pPr>
            <a:r>
              <a:rPr lang="en-US" sz="24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Observation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0665" indent="-182880" algn="l" rtl="0">
              <a:spcBef>
                <a:spcPts val="71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tabLst>
                <a:tab pos="240665" algn="l"/>
              </a:tabLst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Online</a:t>
            </a:r>
            <a:r>
              <a:rPr lang="en-US" sz="2400" kern="1200" spc="-6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Tracking</a:t>
            </a:r>
          </a:p>
          <a:p>
            <a:pPr marL="240665" indent="-182880" algn="l" rtl="0">
              <a:spcBef>
                <a:spcPts val="71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tabLst>
                <a:tab pos="240665" algn="l"/>
              </a:tabLst>
            </a:pPr>
            <a:r>
              <a:rPr lang="en-US" sz="24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Questionnaire 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0665" indent="-182880" algn="l" rtl="0">
              <a:spcBef>
                <a:spcPts val="72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tabLst>
                <a:tab pos="240665" algn="l"/>
              </a:tabLst>
            </a:pPr>
            <a:r>
              <a:rPr lang="en-US" sz="24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Forms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0665" indent="-182880" algn="l" rtl="0">
              <a:spcBef>
                <a:spcPts val="71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tabLst>
                <a:tab pos="240665" algn="l"/>
              </a:tabLst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Social</a:t>
            </a:r>
            <a:r>
              <a:rPr lang="en-US" sz="2400" kern="1200" spc="-1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Media</a:t>
            </a:r>
            <a:r>
              <a:rPr lang="en-US" sz="2400" kern="1200" spc="-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Monitoring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A logo of a university&#10;&#10;Description automatically generated">
            <a:extLst>
              <a:ext uri="{FF2B5EF4-FFF2-40B4-BE49-F238E27FC236}">
                <a16:creationId xmlns:a16="http://schemas.microsoft.com/office/drawing/2014/main" id="{2BE31AD7-DBE4-F5CB-46A6-8889CF0CF4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170" y="255064"/>
            <a:ext cx="1047751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977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-1"/>
            <a:ext cx="12192001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3" y="226666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marL="0" marR="0" lvl="0" indent="0" algn="l" defTabSz="892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pic>
        <p:nvPicPr>
          <p:cNvPr id="6" name="Picture 5" descr="A logo of a university&#10;&#10;Description automatically generated">
            <a:extLst>
              <a:ext uri="{FF2B5EF4-FFF2-40B4-BE49-F238E27FC236}">
                <a16:creationId xmlns:a16="http://schemas.microsoft.com/office/drawing/2014/main" id="{2BE31AD7-DBE4-F5CB-46A6-8889CF0CF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170" y="255064"/>
            <a:ext cx="1047751" cy="1028700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A93DFC5A-C706-CCBE-7DF0-EBA94FB5278B}"/>
              </a:ext>
            </a:extLst>
          </p:cNvPr>
          <p:cNvSpPr txBox="1">
            <a:spLocks/>
          </p:cNvSpPr>
          <p:nvPr/>
        </p:nvSpPr>
        <p:spPr>
          <a:xfrm>
            <a:off x="1524000" y="182805"/>
            <a:ext cx="8915400" cy="648896"/>
          </a:xfrm>
          <a:prstGeom prst="rect">
            <a:avLst/>
          </a:prstGeom>
        </p:spPr>
        <p:txBody>
          <a:bodyPr vert="horz" wrap="square" lIns="0" tIns="83820" rIns="0" bIns="0" rtlCol="0" anchor="ctr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12700" marR="5080">
              <a:lnSpc>
                <a:spcPts val="4430"/>
              </a:lnSpc>
              <a:spcBef>
                <a:spcPts val="660"/>
              </a:spcBef>
            </a:pPr>
            <a:r>
              <a:rPr lang="en-MY" sz="4100" b="1" spc="-45" dirty="0">
                <a:latin typeface="Times New Roman"/>
                <a:cs typeface="Times New Roman"/>
              </a:rPr>
              <a:t>Well-</a:t>
            </a:r>
            <a:r>
              <a:rPr lang="en-MY" sz="4100" b="1" dirty="0">
                <a:latin typeface="Times New Roman"/>
                <a:cs typeface="Times New Roman"/>
              </a:rPr>
              <a:t>designed</a:t>
            </a:r>
            <a:r>
              <a:rPr lang="en-MY" sz="4100" b="1" spc="-70" dirty="0">
                <a:latin typeface="Times New Roman"/>
                <a:cs typeface="Times New Roman"/>
              </a:rPr>
              <a:t> </a:t>
            </a:r>
            <a:r>
              <a:rPr lang="en-MY" sz="4100" b="1" spc="-20" dirty="0">
                <a:latin typeface="Times New Roman"/>
                <a:cs typeface="Times New Roman"/>
              </a:rPr>
              <a:t>data </a:t>
            </a:r>
            <a:r>
              <a:rPr lang="en-MY" sz="4100" b="1" dirty="0">
                <a:latin typeface="Times New Roman"/>
                <a:cs typeface="Times New Roman"/>
              </a:rPr>
              <a:t>collection</a:t>
            </a:r>
            <a:r>
              <a:rPr lang="en-MY" sz="4100" b="1" spc="-65" dirty="0">
                <a:latin typeface="Times New Roman"/>
                <a:cs typeface="Times New Roman"/>
              </a:rPr>
              <a:t> </a:t>
            </a:r>
            <a:r>
              <a:rPr lang="en-MY" sz="4100" b="1" spc="-10" dirty="0">
                <a:latin typeface="Times New Roman"/>
                <a:cs typeface="Times New Roman"/>
              </a:rPr>
              <a:t>processes</a:t>
            </a:r>
            <a:endParaRPr lang="en-MY" sz="4100" dirty="0">
              <a:latin typeface="Times New Roman"/>
              <a:cs typeface="Times New Roman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07EAE9AE-6400-AB35-825E-ACC33D016DF2}"/>
              </a:ext>
            </a:extLst>
          </p:cNvPr>
          <p:cNvSpPr txBox="1"/>
          <p:nvPr/>
        </p:nvSpPr>
        <p:spPr>
          <a:xfrm>
            <a:off x="259079" y="936987"/>
            <a:ext cx="11722607" cy="5611151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40665" indent="-227965">
              <a:spcBef>
                <a:spcPts val="855"/>
              </a:spcBef>
              <a:buFont typeface="Arial MT"/>
              <a:buChar char="•"/>
              <a:tabLst>
                <a:tab pos="240665" algn="l"/>
              </a:tabLst>
            </a:pPr>
            <a:r>
              <a:rPr lang="en-US" sz="3200" dirty="0">
                <a:latin typeface="Times New Roman"/>
                <a:cs typeface="Times New Roman"/>
              </a:rPr>
              <a:t>I</a:t>
            </a:r>
            <a:r>
              <a:rPr sz="3200" dirty="0">
                <a:latin typeface="Times New Roman"/>
                <a:cs typeface="Times New Roman"/>
              </a:rPr>
              <a:t>nclude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following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steps:</a:t>
            </a:r>
            <a:endParaRPr sz="3200" dirty="0">
              <a:latin typeface="Times New Roman"/>
              <a:cs typeface="Times New Roman"/>
            </a:endParaRPr>
          </a:p>
          <a:p>
            <a:pPr marL="527685" marR="999490" indent="-515620">
              <a:spcBef>
                <a:spcPts val="1025"/>
              </a:spcBef>
              <a:buAutoNum type="arabicPeriod"/>
              <a:tabLst>
                <a:tab pos="527685" algn="l"/>
              </a:tabLst>
            </a:pPr>
            <a:r>
              <a:rPr sz="3200" dirty="0">
                <a:latin typeface="Times New Roman"/>
                <a:cs typeface="Times New Roman"/>
              </a:rPr>
              <a:t>Identify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business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or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research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issue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that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needs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be </a:t>
            </a:r>
            <a:r>
              <a:rPr sz="3200" dirty="0">
                <a:latin typeface="Times New Roman"/>
                <a:cs typeface="Times New Roman"/>
              </a:rPr>
              <a:t>addressed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and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set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goals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for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project.</a:t>
            </a:r>
            <a:endParaRPr sz="3200" dirty="0">
              <a:latin typeface="Times New Roman"/>
              <a:cs typeface="Times New Roman"/>
            </a:endParaRPr>
          </a:p>
          <a:p>
            <a:pPr marL="527685" marR="202565" indent="-515620">
              <a:spcBef>
                <a:spcPts val="1015"/>
              </a:spcBef>
              <a:buAutoNum type="arabicPeriod"/>
              <a:tabLst>
                <a:tab pos="527685" algn="l"/>
              </a:tabLst>
            </a:pPr>
            <a:r>
              <a:rPr sz="3200" dirty="0">
                <a:latin typeface="Times New Roman"/>
                <a:cs typeface="Times New Roman"/>
              </a:rPr>
              <a:t>Gather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data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requirements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answer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business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question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or </a:t>
            </a:r>
            <a:r>
              <a:rPr sz="3200" dirty="0">
                <a:latin typeface="Times New Roman"/>
                <a:cs typeface="Times New Roman"/>
              </a:rPr>
              <a:t>deliver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research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information.</a:t>
            </a:r>
            <a:endParaRPr sz="3200" dirty="0">
              <a:latin typeface="Times New Roman"/>
              <a:cs typeface="Times New Roman"/>
            </a:endParaRPr>
          </a:p>
          <a:p>
            <a:pPr marL="527685" indent="-514984">
              <a:spcBef>
                <a:spcPts val="720"/>
              </a:spcBef>
              <a:buAutoNum type="arabicPeriod"/>
              <a:tabLst>
                <a:tab pos="527685" algn="l"/>
              </a:tabLst>
            </a:pPr>
            <a:r>
              <a:rPr sz="3200" dirty="0">
                <a:latin typeface="Times New Roman"/>
                <a:cs typeface="Times New Roman"/>
              </a:rPr>
              <a:t>Identify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data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sets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that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can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provide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desired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information.</a:t>
            </a:r>
            <a:endParaRPr sz="3200" dirty="0">
              <a:latin typeface="Times New Roman"/>
              <a:cs typeface="Times New Roman"/>
            </a:endParaRPr>
          </a:p>
          <a:p>
            <a:pPr marL="527685" indent="-514984">
              <a:spcBef>
                <a:spcPts val="760"/>
              </a:spcBef>
              <a:buAutoNum type="arabicPeriod"/>
              <a:tabLst>
                <a:tab pos="527685" algn="l"/>
              </a:tabLst>
            </a:pPr>
            <a:r>
              <a:rPr sz="3200" dirty="0">
                <a:latin typeface="Times New Roman"/>
                <a:cs typeface="Times New Roman"/>
              </a:rPr>
              <a:t>Set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plan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for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collecting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data,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including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collection</a:t>
            </a:r>
            <a:endParaRPr sz="3200" dirty="0">
              <a:latin typeface="Times New Roman"/>
              <a:cs typeface="Times New Roman"/>
            </a:endParaRPr>
          </a:p>
          <a:p>
            <a:pPr marL="527685"/>
            <a:r>
              <a:rPr sz="3200" dirty="0">
                <a:latin typeface="Times New Roman"/>
                <a:cs typeface="Times New Roman"/>
              </a:rPr>
              <a:t>methods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that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will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be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used.</a:t>
            </a:r>
            <a:endParaRPr sz="3200" dirty="0">
              <a:latin typeface="Times New Roman"/>
              <a:cs typeface="Times New Roman"/>
            </a:endParaRPr>
          </a:p>
          <a:p>
            <a:pPr marL="527685" marR="116205" indent="-515620">
              <a:spcBef>
                <a:spcPts val="1040"/>
              </a:spcBef>
              <a:buAutoNum type="arabicPeriod" startAt="5"/>
              <a:tabLst>
                <a:tab pos="527685" algn="l"/>
              </a:tabLst>
            </a:pPr>
            <a:r>
              <a:rPr sz="3200" dirty="0">
                <a:latin typeface="Times New Roman"/>
                <a:cs typeface="Times New Roman"/>
              </a:rPr>
              <a:t>Collect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available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data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and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begin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working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prepare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it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for </a:t>
            </a:r>
            <a:r>
              <a:rPr sz="3200" spc="-10" dirty="0">
                <a:latin typeface="Times New Roman"/>
                <a:cs typeface="Times New Roman"/>
              </a:rPr>
              <a:t>analysis.</a:t>
            </a:r>
            <a:endParaRPr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24439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-1"/>
            <a:ext cx="12192001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3" y="226666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marL="0" marR="0" lvl="0" indent="0" algn="l" defTabSz="892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pic>
        <p:nvPicPr>
          <p:cNvPr id="6" name="Picture 5" descr="A logo of a university&#10;&#10;Description automatically generated">
            <a:extLst>
              <a:ext uri="{FF2B5EF4-FFF2-40B4-BE49-F238E27FC236}">
                <a16:creationId xmlns:a16="http://schemas.microsoft.com/office/drawing/2014/main" id="{2BE31AD7-DBE4-F5CB-46A6-8889CF0CF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170" y="255064"/>
            <a:ext cx="1047751" cy="1028700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A93DFC5A-C706-CCBE-7DF0-EBA94FB5278B}"/>
              </a:ext>
            </a:extLst>
          </p:cNvPr>
          <p:cNvSpPr txBox="1">
            <a:spLocks/>
          </p:cNvSpPr>
          <p:nvPr/>
        </p:nvSpPr>
        <p:spPr>
          <a:xfrm>
            <a:off x="1447800" y="363768"/>
            <a:ext cx="8915400" cy="648896"/>
          </a:xfrm>
          <a:prstGeom prst="rect">
            <a:avLst/>
          </a:prstGeom>
        </p:spPr>
        <p:txBody>
          <a:bodyPr vert="horz" wrap="square" lIns="0" tIns="83820" rIns="0" bIns="0" rtlCol="0" anchor="ctr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12700" marR="5080" lvl="0" indent="0" algn="ctr" defTabSz="914363" rtl="0" eaLnBrk="1" fontAlgn="auto" latinLnBrk="0" hangingPunct="1">
              <a:lnSpc>
                <a:spcPts val="443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MY" sz="4000" b="1" dirty="0">
                <a:latin typeface="Times New Roman"/>
                <a:cs typeface="Times New Roman"/>
              </a:rPr>
              <a:t>Data </a:t>
            </a:r>
            <a:r>
              <a:rPr lang="en-MY" sz="4000" b="1" spc="-10" dirty="0">
                <a:latin typeface="Times New Roman"/>
                <a:cs typeface="Times New Roman"/>
              </a:rPr>
              <a:t>analysis</a:t>
            </a:r>
            <a:endParaRPr kumimoji="0" lang="en-MY" sz="4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877B8884-1EE0-8A26-38FA-D7E97795AE62}"/>
              </a:ext>
            </a:extLst>
          </p:cNvPr>
          <p:cNvSpPr txBox="1"/>
          <p:nvPr/>
        </p:nvSpPr>
        <p:spPr>
          <a:xfrm>
            <a:off x="210313" y="1285182"/>
            <a:ext cx="7998909" cy="5134739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340"/>
              </a:spcBef>
              <a:buFont typeface="Arial MT"/>
              <a:buChar char="•"/>
              <a:tabLst>
                <a:tab pos="241300" algn="l"/>
              </a:tabLst>
            </a:pPr>
            <a:r>
              <a:rPr sz="2500" dirty="0">
                <a:latin typeface="Times New Roman"/>
                <a:cs typeface="Times New Roman"/>
              </a:rPr>
              <a:t>Data</a:t>
            </a:r>
            <a:r>
              <a:rPr sz="2500" spc="-2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analysis</a:t>
            </a:r>
            <a:r>
              <a:rPr sz="2500" spc="-3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is</a:t>
            </a:r>
            <a:r>
              <a:rPr sz="2500" spc="-2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the</a:t>
            </a:r>
            <a:r>
              <a:rPr sz="2500" spc="-1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process</a:t>
            </a:r>
            <a:r>
              <a:rPr sz="2500" spc="-3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of</a:t>
            </a:r>
            <a:r>
              <a:rPr sz="2500" spc="-20" dirty="0">
                <a:latin typeface="Times New Roman"/>
                <a:cs typeface="Times New Roman"/>
              </a:rPr>
              <a:t> </a:t>
            </a:r>
            <a:r>
              <a:rPr sz="2500" dirty="0">
                <a:highlight>
                  <a:srgbClr val="FFFF00"/>
                </a:highlight>
                <a:latin typeface="Times New Roman"/>
                <a:cs typeface="Times New Roman"/>
              </a:rPr>
              <a:t>cleaning,</a:t>
            </a:r>
            <a:r>
              <a:rPr sz="2500" spc="-35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2500" dirty="0">
                <a:highlight>
                  <a:srgbClr val="FFFF00"/>
                </a:highlight>
                <a:latin typeface="Times New Roman"/>
                <a:cs typeface="Times New Roman"/>
              </a:rPr>
              <a:t>changing,</a:t>
            </a:r>
            <a:r>
              <a:rPr sz="2500" spc="-45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2500" dirty="0">
                <a:highlight>
                  <a:srgbClr val="FFFF00"/>
                </a:highlight>
                <a:latin typeface="Times New Roman"/>
                <a:cs typeface="Times New Roman"/>
              </a:rPr>
              <a:t>and</a:t>
            </a:r>
            <a:r>
              <a:rPr sz="2500" spc="-15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2500" spc="-10" dirty="0">
                <a:highlight>
                  <a:srgbClr val="FFFF00"/>
                </a:highlight>
                <a:latin typeface="Times New Roman"/>
                <a:cs typeface="Times New Roman"/>
              </a:rPr>
              <a:t>processing</a:t>
            </a:r>
            <a:r>
              <a:rPr sz="2500" spc="-10" dirty="0">
                <a:latin typeface="Times New Roman"/>
                <a:cs typeface="Times New Roman"/>
              </a:rPr>
              <a:t> </a:t>
            </a:r>
            <a:r>
              <a:rPr sz="2500" b="1" u="sng" dirty="0">
                <a:latin typeface="Times New Roman"/>
                <a:cs typeface="Times New Roman"/>
              </a:rPr>
              <a:t>raw</a:t>
            </a:r>
            <a:r>
              <a:rPr sz="2500" b="1" u="sng" spc="-15" dirty="0">
                <a:latin typeface="Times New Roman"/>
                <a:cs typeface="Times New Roman"/>
              </a:rPr>
              <a:t> </a:t>
            </a:r>
            <a:r>
              <a:rPr sz="2500" b="1" u="sng" dirty="0">
                <a:latin typeface="Times New Roman"/>
                <a:cs typeface="Times New Roman"/>
              </a:rPr>
              <a:t>data,</a:t>
            </a:r>
            <a:r>
              <a:rPr sz="2500" b="1" u="sng" spc="-25" dirty="0">
                <a:latin typeface="Times New Roman"/>
                <a:cs typeface="Times New Roman"/>
              </a:rPr>
              <a:t> </a:t>
            </a:r>
            <a:r>
              <a:rPr sz="2500" b="1" u="sng" dirty="0">
                <a:latin typeface="Times New Roman"/>
                <a:cs typeface="Times New Roman"/>
              </a:rPr>
              <a:t>and</a:t>
            </a:r>
            <a:r>
              <a:rPr sz="2500" b="1" u="sng" spc="-20" dirty="0">
                <a:latin typeface="Times New Roman"/>
                <a:cs typeface="Times New Roman"/>
              </a:rPr>
              <a:t> </a:t>
            </a:r>
            <a:r>
              <a:rPr sz="2500" b="1" u="sng" dirty="0">
                <a:latin typeface="Times New Roman"/>
                <a:cs typeface="Times New Roman"/>
              </a:rPr>
              <a:t>extracting</a:t>
            </a:r>
            <a:r>
              <a:rPr sz="2500" b="1" u="sng" spc="-35" dirty="0">
                <a:latin typeface="Times New Roman"/>
                <a:cs typeface="Times New Roman"/>
              </a:rPr>
              <a:t> </a:t>
            </a:r>
            <a:r>
              <a:rPr sz="2500" b="1" u="sng" dirty="0">
                <a:latin typeface="Times New Roman"/>
                <a:cs typeface="Times New Roman"/>
              </a:rPr>
              <a:t>actionable,</a:t>
            </a:r>
            <a:r>
              <a:rPr sz="2500" b="1" u="sng" spc="-50" dirty="0">
                <a:latin typeface="Times New Roman"/>
                <a:cs typeface="Times New Roman"/>
              </a:rPr>
              <a:t> </a:t>
            </a:r>
            <a:r>
              <a:rPr sz="2500" b="1" u="sng" dirty="0">
                <a:latin typeface="Times New Roman"/>
                <a:cs typeface="Times New Roman"/>
              </a:rPr>
              <a:t>relevant</a:t>
            </a:r>
            <a:r>
              <a:rPr sz="2500" b="1" u="sng" spc="-45" dirty="0">
                <a:latin typeface="Times New Roman"/>
                <a:cs typeface="Times New Roman"/>
              </a:rPr>
              <a:t> </a:t>
            </a:r>
            <a:r>
              <a:rPr sz="2500" b="1" u="sng" dirty="0">
                <a:latin typeface="Times New Roman"/>
                <a:cs typeface="Times New Roman"/>
              </a:rPr>
              <a:t>information</a:t>
            </a:r>
            <a:r>
              <a:rPr sz="2500" b="1" u="sng" spc="-4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that</a:t>
            </a:r>
            <a:r>
              <a:rPr sz="2500" spc="-20" dirty="0">
                <a:latin typeface="Times New Roman"/>
                <a:cs typeface="Times New Roman"/>
              </a:rPr>
              <a:t> helps </a:t>
            </a:r>
            <a:r>
              <a:rPr sz="2500" dirty="0">
                <a:latin typeface="Times New Roman"/>
                <a:cs typeface="Times New Roman"/>
              </a:rPr>
              <a:t>businesses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dirty="0">
                <a:highlight>
                  <a:srgbClr val="00FFFF"/>
                </a:highlight>
                <a:latin typeface="Times New Roman"/>
                <a:cs typeface="Times New Roman"/>
              </a:rPr>
              <a:t>make</a:t>
            </a:r>
            <a:r>
              <a:rPr sz="2500" spc="-10" dirty="0">
                <a:highlight>
                  <a:srgbClr val="00FFFF"/>
                </a:highlight>
                <a:latin typeface="Times New Roman"/>
                <a:cs typeface="Times New Roman"/>
              </a:rPr>
              <a:t> </a:t>
            </a:r>
            <a:r>
              <a:rPr sz="2500" dirty="0">
                <a:highlight>
                  <a:srgbClr val="00FFFF"/>
                </a:highlight>
                <a:latin typeface="Times New Roman"/>
                <a:cs typeface="Times New Roman"/>
              </a:rPr>
              <a:t>informed</a:t>
            </a:r>
            <a:r>
              <a:rPr sz="2500" spc="-45" dirty="0">
                <a:highlight>
                  <a:srgbClr val="00FFFF"/>
                </a:highlight>
                <a:latin typeface="Times New Roman"/>
                <a:cs typeface="Times New Roman"/>
              </a:rPr>
              <a:t> </a:t>
            </a:r>
            <a:r>
              <a:rPr sz="2500" dirty="0">
                <a:highlight>
                  <a:srgbClr val="00FFFF"/>
                </a:highlight>
                <a:latin typeface="Times New Roman"/>
                <a:cs typeface="Times New Roman"/>
              </a:rPr>
              <a:t>decisions</a:t>
            </a:r>
            <a:r>
              <a:rPr sz="2500" dirty="0">
                <a:latin typeface="Times New Roman"/>
                <a:cs typeface="Times New Roman"/>
              </a:rPr>
              <a:t>.</a:t>
            </a:r>
            <a:r>
              <a:rPr sz="2500" spc="-90" dirty="0">
                <a:latin typeface="Times New Roman"/>
                <a:cs typeface="Times New Roman"/>
              </a:rPr>
              <a:t> </a:t>
            </a:r>
            <a:endParaRPr lang="en-US" sz="2500" spc="-90" dirty="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90000"/>
              </a:lnSpc>
              <a:spcBef>
                <a:spcPts val="340"/>
              </a:spcBef>
              <a:buFont typeface="Arial MT"/>
              <a:buChar char="•"/>
              <a:tabLst>
                <a:tab pos="241300" algn="l"/>
              </a:tabLst>
            </a:pPr>
            <a:endParaRPr lang="en-US" sz="2500" spc="-90" dirty="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90000"/>
              </a:lnSpc>
              <a:spcBef>
                <a:spcPts val="340"/>
              </a:spcBef>
              <a:buFont typeface="Arial MT"/>
              <a:buChar char="•"/>
              <a:tabLst>
                <a:tab pos="241300" algn="l"/>
              </a:tabLst>
            </a:pPr>
            <a:r>
              <a:rPr sz="2500" dirty="0">
                <a:latin typeface="Times New Roman"/>
                <a:cs typeface="Times New Roman"/>
              </a:rPr>
              <a:t>The</a:t>
            </a:r>
            <a:r>
              <a:rPr sz="2500" spc="-2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procedure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helps</a:t>
            </a:r>
            <a:r>
              <a:rPr sz="2500" spc="-3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reduce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spc="-25" dirty="0">
                <a:latin typeface="Times New Roman"/>
                <a:cs typeface="Times New Roman"/>
              </a:rPr>
              <a:t>the </a:t>
            </a:r>
            <a:r>
              <a:rPr sz="2500" dirty="0">
                <a:latin typeface="Times New Roman"/>
                <a:cs typeface="Times New Roman"/>
              </a:rPr>
              <a:t>risks</a:t>
            </a:r>
            <a:r>
              <a:rPr sz="2500" spc="-4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inherent</a:t>
            </a:r>
            <a:r>
              <a:rPr sz="2500" spc="-4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in</a:t>
            </a:r>
            <a:r>
              <a:rPr sz="2500" spc="-2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decision-making</a:t>
            </a:r>
            <a:r>
              <a:rPr sz="2500" spc="-4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by</a:t>
            </a:r>
            <a:r>
              <a:rPr sz="2500" spc="-1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providing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useful</a:t>
            </a:r>
            <a:r>
              <a:rPr sz="2500" b="1" spc="-4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insights</a:t>
            </a:r>
            <a:r>
              <a:rPr sz="2500" b="1" spc="-45" dirty="0">
                <a:latin typeface="Times New Roman"/>
                <a:cs typeface="Times New Roman"/>
              </a:rPr>
              <a:t> </a:t>
            </a:r>
            <a:r>
              <a:rPr sz="2500" b="1" spc="-25" dirty="0">
                <a:latin typeface="Times New Roman"/>
                <a:cs typeface="Times New Roman"/>
              </a:rPr>
              <a:t>and </a:t>
            </a:r>
            <a:r>
              <a:rPr sz="2500" b="1" dirty="0">
                <a:latin typeface="Times New Roman"/>
                <a:cs typeface="Times New Roman"/>
              </a:rPr>
              <a:t>statistics</a:t>
            </a:r>
            <a:r>
              <a:rPr sz="2500" dirty="0">
                <a:latin typeface="Times New Roman"/>
                <a:cs typeface="Times New Roman"/>
              </a:rPr>
              <a:t>,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u="sng" dirty="0">
                <a:latin typeface="Times New Roman"/>
                <a:cs typeface="Times New Roman"/>
              </a:rPr>
              <a:t>often</a:t>
            </a:r>
            <a:r>
              <a:rPr sz="2500" u="sng" spc="-25" dirty="0">
                <a:latin typeface="Times New Roman"/>
                <a:cs typeface="Times New Roman"/>
              </a:rPr>
              <a:t> </a:t>
            </a:r>
            <a:r>
              <a:rPr sz="2500" u="sng" dirty="0">
                <a:latin typeface="Times New Roman"/>
                <a:cs typeface="Times New Roman"/>
              </a:rPr>
              <a:t>presented</a:t>
            </a:r>
            <a:r>
              <a:rPr sz="2500" u="sng" spc="-50" dirty="0">
                <a:latin typeface="Times New Roman"/>
                <a:cs typeface="Times New Roman"/>
              </a:rPr>
              <a:t> </a:t>
            </a:r>
            <a:r>
              <a:rPr sz="2500" u="sng" dirty="0">
                <a:latin typeface="Times New Roman"/>
                <a:cs typeface="Times New Roman"/>
              </a:rPr>
              <a:t>in</a:t>
            </a:r>
            <a:r>
              <a:rPr sz="2500" u="sng" spc="-20" dirty="0">
                <a:latin typeface="Times New Roman"/>
                <a:cs typeface="Times New Roman"/>
              </a:rPr>
              <a:t> </a:t>
            </a:r>
            <a:r>
              <a:rPr sz="2500" u="sng" dirty="0">
                <a:latin typeface="Times New Roman"/>
                <a:cs typeface="Times New Roman"/>
              </a:rPr>
              <a:t>charts,</a:t>
            </a:r>
            <a:r>
              <a:rPr sz="2500" u="sng" spc="-45" dirty="0">
                <a:latin typeface="Times New Roman"/>
                <a:cs typeface="Times New Roman"/>
              </a:rPr>
              <a:t> </a:t>
            </a:r>
            <a:r>
              <a:rPr sz="2500" u="sng" dirty="0">
                <a:latin typeface="Times New Roman"/>
                <a:cs typeface="Times New Roman"/>
              </a:rPr>
              <a:t>images,</a:t>
            </a:r>
            <a:r>
              <a:rPr sz="2500" u="sng" spc="-5" dirty="0">
                <a:latin typeface="Times New Roman"/>
                <a:cs typeface="Times New Roman"/>
              </a:rPr>
              <a:t> </a:t>
            </a:r>
            <a:r>
              <a:rPr sz="2500" u="sng" dirty="0">
                <a:latin typeface="Times New Roman"/>
                <a:cs typeface="Times New Roman"/>
              </a:rPr>
              <a:t>tables,</a:t>
            </a:r>
            <a:r>
              <a:rPr sz="2500" u="sng" spc="-30" dirty="0">
                <a:latin typeface="Times New Roman"/>
                <a:cs typeface="Times New Roman"/>
              </a:rPr>
              <a:t> </a:t>
            </a:r>
            <a:r>
              <a:rPr sz="2500" u="sng" dirty="0">
                <a:latin typeface="Times New Roman"/>
                <a:cs typeface="Times New Roman"/>
              </a:rPr>
              <a:t>and</a:t>
            </a:r>
            <a:r>
              <a:rPr sz="2500" u="sng" spc="-20" dirty="0">
                <a:latin typeface="Times New Roman"/>
                <a:cs typeface="Times New Roman"/>
              </a:rPr>
              <a:t> </a:t>
            </a:r>
            <a:r>
              <a:rPr sz="2500" u="sng" spc="-10" dirty="0">
                <a:latin typeface="Times New Roman"/>
                <a:cs typeface="Times New Roman"/>
              </a:rPr>
              <a:t>graphs.</a:t>
            </a:r>
            <a:endParaRPr lang="en-US" sz="2500" u="sng" spc="-10" dirty="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90000"/>
              </a:lnSpc>
              <a:spcBef>
                <a:spcPts val="340"/>
              </a:spcBef>
              <a:buFont typeface="Arial MT"/>
              <a:buChar char="•"/>
              <a:tabLst>
                <a:tab pos="241300" algn="l"/>
              </a:tabLst>
            </a:pPr>
            <a:endParaRPr sz="2500" dirty="0">
              <a:latin typeface="Times New Roman"/>
              <a:cs typeface="Times New Roman"/>
            </a:endParaRPr>
          </a:p>
          <a:p>
            <a:pPr marL="241300" marR="177800" indent="-228600">
              <a:lnSpc>
                <a:spcPct val="900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</a:tabLst>
            </a:pPr>
            <a:r>
              <a:rPr sz="2500" u="sng" dirty="0">
                <a:latin typeface="Times New Roman"/>
                <a:cs typeface="Times New Roman"/>
              </a:rPr>
              <a:t>A</a:t>
            </a:r>
            <a:r>
              <a:rPr sz="2500" u="sng" spc="-120" dirty="0">
                <a:latin typeface="Times New Roman"/>
                <a:cs typeface="Times New Roman"/>
              </a:rPr>
              <a:t> </a:t>
            </a:r>
            <a:r>
              <a:rPr sz="2500" u="sng" dirty="0">
                <a:latin typeface="Times New Roman"/>
                <a:cs typeface="Times New Roman"/>
              </a:rPr>
              <a:t>simple</a:t>
            </a:r>
            <a:r>
              <a:rPr sz="2500" u="sng" spc="-5" dirty="0">
                <a:latin typeface="Times New Roman"/>
                <a:cs typeface="Times New Roman"/>
              </a:rPr>
              <a:t> </a:t>
            </a:r>
            <a:r>
              <a:rPr sz="2500" u="sng" dirty="0">
                <a:latin typeface="Times New Roman"/>
                <a:cs typeface="Times New Roman"/>
              </a:rPr>
              <a:t>example</a:t>
            </a:r>
            <a:r>
              <a:rPr sz="2500" u="sng" spc="-15" dirty="0">
                <a:latin typeface="Times New Roman"/>
                <a:cs typeface="Times New Roman"/>
              </a:rPr>
              <a:t> </a:t>
            </a:r>
            <a:r>
              <a:rPr sz="2500" u="sng" dirty="0">
                <a:latin typeface="Times New Roman"/>
                <a:cs typeface="Times New Roman"/>
              </a:rPr>
              <a:t>of</a:t>
            </a:r>
            <a:r>
              <a:rPr sz="2500" u="sng" spc="-25" dirty="0">
                <a:latin typeface="Times New Roman"/>
                <a:cs typeface="Times New Roman"/>
              </a:rPr>
              <a:t> </a:t>
            </a:r>
            <a:r>
              <a:rPr sz="2500" u="sng" dirty="0">
                <a:latin typeface="Times New Roman"/>
                <a:cs typeface="Times New Roman"/>
              </a:rPr>
              <a:t>data</a:t>
            </a:r>
            <a:r>
              <a:rPr sz="2500" u="sng" spc="-20" dirty="0">
                <a:latin typeface="Times New Roman"/>
                <a:cs typeface="Times New Roman"/>
              </a:rPr>
              <a:t> </a:t>
            </a:r>
            <a:r>
              <a:rPr sz="2500" u="sng" dirty="0">
                <a:latin typeface="Times New Roman"/>
                <a:cs typeface="Times New Roman"/>
              </a:rPr>
              <a:t>analysis</a:t>
            </a:r>
            <a:r>
              <a:rPr sz="2500" u="sng" spc="-35" dirty="0">
                <a:latin typeface="Times New Roman"/>
                <a:cs typeface="Times New Roman"/>
              </a:rPr>
              <a:t> </a:t>
            </a:r>
            <a:r>
              <a:rPr sz="2500" u="sng" dirty="0">
                <a:latin typeface="Times New Roman"/>
                <a:cs typeface="Times New Roman"/>
              </a:rPr>
              <a:t>can</a:t>
            </a:r>
            <a:r>
              <a:rPr sz="2500" u="sng" spc="-15" dirty="0">
                <a:latin typeface="Times New Roman"/>
                <a:cs typeface="Times New Roman"/>
              </a:rPr>
              <a:t> </a:t>
            </a:r>
            <a:r>
              <a:rPr sz="2500" u="sng" dirty="0">
                <a:latin typeface="Times New Roman"/>
                <a:cs typeface="Times New Roman"/>
              </a:rPr>
              <a:t>be</a:t>
            </a:r>
            <a:r>
              <a:rPr sz="2500" u="sng" spc="-5" dirty="0">
                <a:latin typeface="Times New Roman"/>
                <a:cs typeface="Times New Roman"/>
              </a:rPr>
              <a:t> </a:t>
            </a:r>
            <a:r>
              <a:rPr sz="2500" u="sng" dirty="0">
                <a:latin typeface="Times New Roman"/>
                <a:cs typeface="Times New Roman"/>
              </a:rPr>
              <a:t>seen</a:t>
            </a:r>
            <a:r>
              <a:rPr sz="2500" u="sng" spc="-20" dirty="0">
                <a:latin typeface="Times New Roman"/>
                <a:cs typeface="Times New Roman"/>
              </a:rPr>
              <a:t> </a:t>
            </a:r>
            <a:r>
              <a:rPr sz="2500" u="sng" dirty="0">
                <a:latin typeface="Times New Roman"/>
                <a:cs typeface="Times New Roman"/>
              </a:rPr>
              <a:t>whenever</a:t>
            </a:r>
            <a:r>
              <a:rPr sz="2500" u="sng" spc="-40" dirty="0">
                <a:latin typeface="Times New Roman"/>
                <a:cs typeface="Times New Roman"/>
              </a:rPr>
              <a:t> </a:t>
            </a:r>
            <a:r>
              <a:rPr sz="2500" u="sng" dirty="0">
                <a:latin typeface="Times New Roman"/>
                <a:cs typeface="Times New Roman"/>
              </a:rPr>
              <a:t>we</a:t>
            </a:r>
            <a:r>
              <a:rPr sz="2500" u="sng" spc="-5" dirty="0">
                <a:latin typeface="Times New Roman"/>
                <a:cs typeface="Times New Roman"/>
              </a:rPr>
              <a:t> </a:t>
            </a:r>
            <a:r>
              <a:rPr sz="2500" u="sng" dirty="0">
                <a:latin typeface="Times New Roman"/>
                <a:cs typeface="Times New Roman"/>
              </a:rPr>
              <a:t>take</a:t>
            </a:r>
            <a:r>
              <a:rPr sz="2500" u="sng" spc="-10" dirty="0">
                <a:latin typeface="Times New Roman"/>
                <a:cs typeface="Times New Roman"/>
              </a:rPr>
              <a:t> </a:t>
            </a:r>
            <a:r>
              <a:rPr sz="2500" u="sng" spc="-50" dirty="0">
                <a:latin typeface="Times New Roman"/>
                <a:cs typeface="Times New Roman"/>
              </a:rPr>
              <a:t>a </a:t>
            </a:r>
            <a:r>
              <a:rPr sz="2500" u="sng" dirty="0">
                <a:latin typeface="Times New Roman"/>
                <a:cs typeface="Times New Roman"/>
              </a:rPr>
              <a:t>decision</a:t>
            </a:r>
            <a:r>
              <a:rPr sz="2500" u="sng" spc="-45" dirty="0">
                <a:latin typeface="Times New Roman"/>
                <a:cs typeface="Times New Roman"/>
              </a:rPr>
              <a:t> </a:t>
            </a:r>
            <a:r>
              <a:rPr sz="2500" u="sng" dirty="0">
                <a:latin typeface="Times New Roman"/>
                <a:cs typeface="Times New Roman"/>
              </a:rPr>
              <a:t>in</a:t>
            </a:r>
            <a:r>
              <a:rPr sz="2500" u="sng" spc="-15" dirty="0">
                <a:latin typeface="Times New Roman"/>
                <a:cs typeface="Times New Roman"/>
              </a:rPr>
              <a:t> </a:t>
            </a:r>
            <a:r>
              <a:rPr sz="2500" u="sng" dirty="0">
                <a:latin typeface="Times New Roman"/>
                <a:cs typeface="Times New Roman"/>
              </a:rPr>
              <a:t>our</a:t>
            </a:r>
            <a:r>
              <a:rPr sz="2500" u="sng" spc="-40" dirty="0">
                <a:latin typeface="Times New Roman"/>
                <a:cs typeface="Times New Roman"/>
              </a:rPr>
              <a:t> </a:t>
            </a:r>
            <a:r>
              <a:rPr sz="2500" u="sng" dirty="0">
                <a:latin typeface="Times New Roman"/>
                <a:cs typeface="Times New Roman"/>
              </a:rPr>
              <a:t>daily</a:t>
            </a:r>
            <a:r>
              <a:rPr sz="2500" u="sng" spc="-25" dirty="0">
                <a:latin typeface="Times New Roman"/>
                <a:cs typeface="Times New Roman"/>
              </a:rPr>
              <a:t> </a:t>
            </a:r>
            <a:r>
              <a:rPr sz="2500" u="sng" dirty="0">
                <a:latin typeface="Times New Roman"/>
                <a:cs typeface="Times New Roman"/>
              </a:rPr>
              <a:t>lives</a:t>
            </a:r>
            <a:r>
              <a:rPr sz="2500" u="sng" spc="-25" dirty="0">
                <a:latin typeface="Times New Roman"/>
                <a:cs typeface="Times New Roman"/>
              </a:rPr>
              <a:t> </a:t>
            </a:r>
            <a:r>
              <a:rPr sz="2500" u="sng" dirty="0">
                <a:latin typeface="Times New Roman"/>
                <a:cs typeface="Times New Roman"/>
              </a:rPr>
              <a:t>by</a:t>
            </a:r>
            <a:r>
              <a:rPr sz="2500" u="sng" spc="-10" dirty="0">
                <a:latin typeface="Times New Roman"/>
                <a:cs typeface="Times New Roman"/>
              </a:rPr>
              <a:t> </a:t>
            </a:r>
            <a:r>
              <a:rPr sz="2500" u="sng" dirty="0">
                <a:latin typeface="Times New Roman"/>
                <a:cs typeface="Times New Roman"/>
              </a:rPr>
              <a:t>evaluating</a:t>
            </a:r>
            <a:r>
              <a:rPr sz="2500" u="sng" spc="-40" dirty="0">
                <a:latin typeface="Times New Roman"/>
                <a:cs typeface="Times New Roman"/>
              </a:rPr>
              <a:t> </a:t>
            </a:r>
            <a:r>
              <a:rPr sz="2500" u="sng" dirty="0">
                <a:latin typeface="Times New Roman"/>
                <a:cs typeface="Times New Roman"/>
              </a:rPr>
              <a:t>what</a:t>
            </a:r>
            <a:r>
              <a:rPr sz="2500" u="sng" spc="-25" dirty="0">
                <a:latin typeface="Times New Roman"/>
                <a:cs typeface="Times New Roman"/>
              </a:rPr>
              <a:t> </a:t>
            </a:r>
            <a:r>
              <a:rPr sz="2500" u="sng" dirty="0">
                <a:latin typeface="Times New Roman"/>
                <a:cs typeface="Times New Roman"/>
              </a:rPr>
              <a:t>has</a:t>
            </a:r>
            <a:r>
              <a:rPr sz="2500" u="sng" spc="-30" dirty="0">
                <a:latin typeface="Times New Roman"/>
                <a:cs typeface="Times New Roman"/>
              </a:rPr>
              <a:t> </a:t>
            </a:r>
            <a:r>
              <a:rPr sz="2500" u="sng" dirty="0">
                <a:latin typeface="Times New Roman"/>
                <a:cs typeface="Times New Roman"/>
              </a:rPr>
              <a:t>happened</a:t>
            </a:r>
            <a:r>
              <a:rPr sz="2500" u="sng" spc="-50" dirty="0">
                <a:latin typeface="Times New Roman"/>
                <a:cs typeface="Times New Roman"/>
              </a:rPr>
              <a:t> </a:t>
            </a:r>
            <a:r>
              <a:rPr sz="2500" u="sng" dirty="0">
                <a:latin typeface="Times New Roman"/>
                <a:cs typeface="Times New Roman"/>
              </a:rPr>
              <a:t>in</a:t>
            </a:r>
            <a:r>
              <a:rPr sz="2500" u="sng" spc="-15" dirty="0">
                <a:latin typeface="Times New Roman"/>
                <a:cs typeface="Times New Roman"/>
              </a:rPr>
              <a:t> </a:t>
            </a:r>
            <a:r>
              <a:rPr sz="2500" u="sng" spc="-25" dirty="0">
                <a:latin typeface="Times New Roman"/>
                <a:cs typeface="Times New Roman"/>
              </a:rPr>
              <a:t>the </a:t>
            </a:r>
            <a:r>
              <a:rPr sz="2500" u="sng" dirty="0">
                <a:latin typeface="Times New Roman"/>
                <a:cs typeface="Times New Roman"/>
              </a:rPr>
              <a:t>past</a:t>
            </a:r>
            <a:r>
              <a:rPr sz="2500" u="sng" spc="-35" dirty="0">
                <a:latin typeface="Times New Roman"/>
                <a:cs typeface="Times New Roman"/>
              </a:rPr>
              <a:t> </a:t>
            </a:r>
            <a:r>
              <a:rPr sz="2500" u="sng" dirty="0">
                <a:latin typeface="Times New Roman"/>
                <a:cs typeface="Times New Roman"/>
              </a:rPr>
              <a:t>or</a:t>
            </a:r>
            <a:r>
              <a:rPr sz="2500" u="sng" spc="-10" dirty="0">
                <a:latin typeface="Times New Roman"/>
                <a:cs typeface="Times New Roman"/>
              </a:rPr>
              <a:t> </a:t>
            </a:r>
            <a:r>
              <a:rPr sz="2500" u="sng" dirty="0">
                <a:latin typeface="Times New Roman"/>
                <a:cs typeface="Times New Roman"/>
              </a:rPr>
              <a:t>what</a:t>
            </a:r>
            <a:r>
              <a:rPr sz="2500" u="sng" spc="-35" dirty="0">
                <a:latin typeface="Times New Roman"/>
                <a:cs typeface="Times New Roman"/>
              </a:rPr>
              <a:t> </a:t>
            </a:r>
            <a:r>
              <a:rPr sz="2500" u="sng" dirty="0">
                <a:latin typeface="Times New Roman"/>
                <a:cs typeface="Times New Roman"/>
              </a:rPr>
              <a:t>will</a:t>
            </a:r>
            <a:r>
              <a:rPr sz="2500" u="sng" spc="-30" dirty="0">
                <a:latin typeface="Times New Roman"/>
                <a:cs typeface="Times New Roman"/>
              </a:rPr>
              <a:t> </a:t>
            </a:r>
            <a:r>
              <a:rPr sz="2500" u="sng" dirty="0">
                <a:latin typeface="Times New Roman"/>
                <a:cs typeface="Times New Roman"/>
              </a:rPr>
              <a:t>happen</a:t>
            </a:r>
            <a:r>
              <a:rPr sz="2500" u="sng" spc="-35" dirty="0">
                <a:latin typeface="Times New Roman"/>
                <a:cs typeface="Times New Roman"/>
              </a:rPr>
              <a:t> </a:t>
            </a:r>
            <a:r>
              <a:rPr sz="2500" u="sng" dirty="0">
                <a:latin typeface="Times New Roman"/>
                <a:cs typeface="Times New Roman"/>
              </a:rPr>
              <a:t>if</a:t>
            </a:r>
            <a:r>
              <a:rPr sz="2500" u="sng" spc="-20" dirty="0">
                <a:latin typeface="Times New Roman"/>
                <a:cs typeface="Times New Roman"/>
              </a:rPr>
              <a:t> </a:t>
            </a:r>
            <a:r>
              <a:rPr sz="2500" u="sng" dirty="0">
                <a:latin typeface="Times New Roman"/>
                <a:cs typeface="Times New Roman"/>
              </a:rPr>
              <a:t>we</a:t>
            </a:r>
            <a:r>
              <a:rPr sz="2500" u="sng" spc="-10" dirty="0">
                <a:latin typeface="Times New Roman"/>
                <a:cs typeface="Times New Roman"/>
              </a:rPr>
              <a:t> </a:t>
            </a:r>
            <a:r>
              <a:rPr sz="2500" u="sng" dirty="0">
                <a:latin typeface="Times New Roman"/>
                <a:cs typeface="Times New Roman"/>
              </a:rPr>
              <a:t>make</a:t>
            </a:r>
            <a:r>
              <a:rPr sz="2500" u="sng" spc="-10" dirty="0">
                <a:latin typeface="Times New Roman"/>
                <a:cs typeface="Times New Roman"/>
              </a:rPr>
              <a:t> </a:t>
            </a:r>
            <a:r>
              <a:rPr sz="2500" u="sng" dirty="0">
                <a:latin typeface="Times New Roman"/>
                <a:cs typeface="Times New Roman"/>
              </a:rPr>
              <a:t>that</a:t>
            </a:r>
            <a:r>
              <a:rPr sz="2500" u="sng" spc="-25" dirty="0">
                <a:latin typeface="Times New Roman"/>
                <a:cs typeface="Times New Roman"/>
              </a:rPr>
              <a:t> </a:t>
            </a:r>
            <a:r>
              <a:rPr sz="2500" u="sng" dirty="0">
                <a:latin typeface="Times New Roman"/>
                <a:cs typeface="Times New Roman"/>
              </a:rPr>
              <a:t>decision.</a:t>
            </a:r>
            <a:r>
              <a:rPr sz="2500" u="sng" spc="-30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highlight>
                  <a:srgbClr val="00FF00"/>
                </a:highlight>
                <a:latin typeface="Times New Roman"/>
                <a:cs typeface="Times New Roman"/>
              </a:rPr>
              <a:t>Basically, </a:t>
            </a:r>
            <a:r>
              <a:rPr sz="2500" b="1" dirty="0">
                <a:highlight>
                  <a:srgbClr val="00FF00"/>
                </a:highlight>
                <a:latin typeface="Times New Roman"/>
                <a:cs typeface="Times New Roman"/>
              </a:rPr>
              <a:t>this</a:t>
            </a:r>
            <a:r>
              <a:rPr sz="2500" b="1" spc="-25" dirty="0">
                <a:highlight>
                  <a:srgbClr val="00FF00"/>
                </a:highlight>
                <a:latin typeface="Times New Roman"/>
                <a:cs typeface="Times New Roman"/>
              </a:rPr>
              <a:t> is </a:t>
            </a:r>
            <a:r>
              <a:rPr sz="2500" b="1" dirty="0">
                <a:highlight>
                  <a:srgbClr val="00FF00"/>
                </a:highlight>
                <a:latin typeface="Times New Roman"/>
                <a:cs typeface="Times New Roman"/>
              </a:rPr>
              <a:t>the</a:t>
            </a:r>
            <a:r>
              <a:rPr sz="2500" b="1" spc="-20" dirty="0">
                <a:highlight>
                  <a:srgbClr val="00FF00"/>
                </a:highlight>
                <a:latin typeface="Times New Roman"/>
                <a:cs typeface="Times New Roman"/>
              </a:rPr>
              <a:t> </a:t>
            </a:r>
            <a:r>
              <a:rPr sz="2500" b="1" dirty="0">
                <a:highlight>
                  <a:srgbClr val="00FF00"/>
                </a:highlight>
                <a:latin typeface="Times New Roman"/>
                <a:cs typeface="Times New Roman"/>
              </a:rPr>
              <a:t>process</a:t>
            </a:r>
            <a:r>
              <a:rPr sz="2500" b="1" spc="-50" dirty="0">
                <a:highlight>
                  <a:srgbClr val="00FF00"/>
                </a:highlight>
                <a:latin typeface="Times New Roman"/>
                <a:cs typeface="Times New Roman"/>
              </a:rPr>
              <a:t> </a:t>
            </a:r>
            <a:r>
              <a:rPr sz="2500" b="1" dirty="0">
                <a:highlight>
                  <a:srgbClr val="00FF00"/>
                </a:highlight>
                <a:latin typeface="Times New Roman"/>
                <a:cs typeface="Times New Roman"/>
              </a:rPr>
              <a:t>of</a:t>
            </a:r>
            <a:r>
              <a:rPr sz="2500" b="1" spc="-5" dirty="0">
                <a:highlight>
                  <a:srgbClr val="00FF00"/>
                </a:highlight>
                <a:latin typeface="Times New Roman"/>
                <a:cs typeface="Times New Roman"/>
              </a:rPr>
              <a:t> </a:t>
            </a:r>
            <a:r>
              <a:rPr sz="2500" b="1" dirty="0">
                <a:highlight>
                  <a:srgbClr val="00FF00"/>
                </a:highlight>
                <a:latin typeface="Times New Roman"/>
                <a:cs typeface="Times New Roman"/>
              </a:rPr>
              <a:t>analyzing</a:t>
            </a:r>
            <a:r>
              <a:rPr sz="2500" b="1" spc="-30" dirty="0">
                <a:highlight>
                  <a:srgbClr val="00FF00"/>
                </a:highlight>
                <a:latin typeface="Times New Roman"/>
                <a:cs typeface="Times New Roman"/>
              </a:rPr>
              <a:t> </a:t>
            </a:r>
            <a:r>
              <a:rPr sz="2500" b="1" dirty="0">
                <a:highlight>
                  <a:srgbClr val="00FF00"/>
                </a:highlight>
                <a:latin typeface="Times New Roman"/>
                <a:cs typeface="Times New Roman"/>
              </a:rPr>
              <a:t>the</a:t>
            </a:r>
            <a:r>
              <a:rPr sz="2500" b="1" spc="-15" dirty="0">
                <a:highlight>
                  <a:srgbClr val="00FF00"/>
                </a:highlight>
                <a:latin typeface="Times New Roman"/>
                <a:cs typeface="Times New Roman"/>
              </a:rPr>
              <a:t> </a:t>
            </a:r>
            <a:r>
              <a:rPr sz="2500" b="1" dirty="0">
                <a:highlight>
                  <a:srgbClr val="00FF00"/>
                </a:highlight>
                <a:latin typeface="Times New Roman"/>
                <a:cs typeface="Times New Roman"/>
              </a:rPr>
              <a:t>past</a:t>
            </a:r>
            <a:r>
              <a:rPr sz="2500" b="1" spc="-35" dirty="0">
                <a:highlight>
                  <a:srgbClr val="00FF00"/>
                </a:highlight>
                <a:latin typeface="Times New Roman"/>
                <a:cs typeface="Times New Roman"/>
              </a:rPr>
              <a:t> </a:t>
            </a:r>
            <a:r>
              <a:rPr sz="2500" b="1" dirty="0">
                <a:highlight>
                  <a:srgbClr val="00FF00"/>
                </a:highlight>
                <a:latin typeface="Times New Roman"/>
                <a:cs typeface="Times New Roman"/>
              </a:rPr>
              <a:t>or</a:t>
            </a:r>
            <a:r>
              <a:rPr sz="2500" b="1" spc="-5" dirty="0">
                <a:highlight>
                  <a:srgbClr val="00FF00"/>
                </a:highlight>
                <a:latin typeface="Times New Roman"/>
                <a:cs typeface="Times New Roman"/>
              </a:rPr>
              <a:t> </a:t>
            </a:r>
            <a:r>
              <a:rPr sz="2500" b="1" dirty="0">
                <a:highlight>
                  <a:srgbClr val="00FF00"/>
                </a:highlight>
                <a:latin typeface="Times New Roman"/>
                <a:cs typeface="Times New Roman"/>
              </a:rPr>
              <a:t>future</a:t>
            </a:r>
            <a:r>
              <a:rPr sz="2500" b="1" spc="-40" dirty="0">
                <a:highlight>
                  <a:srgbClr val="00FF00"/>
                </a:highlight>
                <a:latin typeface="Times New Roman"/>
                <a:cs typeface="Times New Roman"/>
              </a:rPr>
              <a:t> </a:t>
            </a:r>
            <a:r>
              <a:rPr sz="2500" b="1" dirty="0">
                <a:highlight>
                  <a:srgbClr val="00FF00"/>
                </a:highlight>
                <a:latin typeface="Times New Roman"/>
                <a:cs typeface="Times New Roman"/>
              </a:rPr>
              <a:t>and</a:t>
            </a:r>
            <a:r>
              <a:rPr sz="2500" b="1" spc="-20" dirty="0">
                <a:highlight>
                  <a:srgbClr val="00FF00"/>
                </a:highlight>
                <a:latin typeface="Times New Roman"/>
                <a:cs typeface="Times New Roman"/>
              </a:rPr>
              <a:t> </a:t>
            </a:r>
            <a:r>
              <a:rPr sz="2500" b="1" dirty="0">
                <a:highlight>
                  <a:srgbClr val="00FF00"/>
                </a:highlight>
                <a:latin typeface="Times New Roman"/>
                <a:cs typeface="Times New Roman"/>
              </a:rPr>
              <a:t>making</a:t>
            </a:r>
            <a:r>
              <a:rPr sz="2500" b="1" spc="-5" dirty="0">
                <a:highlight>
                  <a:srgbClr val="00FF00"/>
                </a:highlight>
                <a:latin typeface="Times New Roman"/>
                <a:cs typeface="Times New Roman"/>
              </a:rPr>
              <a:t> </a:t>
            </a:r>
            <a:r>
              <a:rPr sz="2500" b="1" dirty="0">
                <a:highlight>
                  <a:srgbClr val="00FF00"/>
                </a:highlight>
                <a:latin typeface="Times New Roman"/>
                <a:cs typeface="Times New Roman"/>
              </a:rPr>
              <a:t>a</a:t>
            </a:r>
            <a:r>
              <a:rPr sz="2500" b="1" spc="-5" dirty="0">
                <a:highlight>
                  <a:srgbClr val="00FF00"/>
                </a:highlight>
                <a:latin typeface="Times New Roman"/>
                <a:cs typeface="Times New Roman"/>
              </a:rPr>
              <a:t> </a:t>
            </a:r>
            <a:r>
              <a:rPr sz="2500" b="1" spc="-10" dirty="0">
                <a:highlight>
                  <a:srgbClr val="00FF00"/>
                </a:highlight>
                <a:latin typeface="Times New Roman"/>
                <a:cs typeface="Times New Roman"/>
              </a:rPr>
              <a:t>decision </a:t>
            </a:r>
            <a:r>
              <a:rPr sz="2500" b="1" dirty="0">
                <a:highlight>
                  <a:srgbClr val="00FF00"/>
                </a:highlight>
                <a:latin typeface="Times New Roman"/>
                <a:cs typeface="Times New Roman"/>
              </a:rPr>
              <a:t>based</a:t>
            </a:r>
            <a:r>
              <a:rPr sz="2500" b="1" spc="-15" dirty="0">
                <a:highlight>
                  <a:srgbClr val="00FF00"/>
                </a:highlight>
                <a:latin typeface="Times New Roman"/>
                <a:cs typeface="Times New Roman"/>
              </a:rPr>
              <a:t> </a:t>
            </a:r>
            <a:r>
              <a:rPr sz="2500" b="1" dirty="0">
                <a:highlight>
                  <a:srgbClr val="00FF00"/>
                </a:highlight>
                <a:latin typeface="Times New Roman"/>
                <a:cs typeface="Times New Roman"/>
              </a:rPr>
              <a:t>on</a:t>
            </a:r>
            <a:r>
              <a:rPr sz="2500" b="1" spc="-10" dirty="0">
                <a:highlight>
                  <a:srgbClr val="00FF00"/>
                </a:highlight>
                <a:latin typeface="Times New Roman"/>
                <a:cs typeface="Times New Roman"/>
              </a:rPr>
              <a:t> </a:t>
            </a:r>
            <a:r>
              <a:rPr sz="2500" b="1" dirty="0">
                <a:highlight>
                  <a:srgbClr val="00FF00"/>
                </a:highlight>
                <a:latin typeface="Times New Roman"/>
                <a:cs typeface="Times New Roman"/>
              </a:rPr>
              <a:t>that</a:t>
            </a:r>
            <a:r>
              <a:rPr sz="2500" b="1" spc="-15" dirty="0">
                <a:highlight>
                  <a:srgbClr val="00FF00"/>
                </a:highlight>
                <a:latin typeface="Times New Roman"/>
                <a:cs typeface="Times New Roman"/>
              </a:rPr>
              <a:t> </a:t>
            </a:r>
            <a:r>
              <a:rPr sz="2500" b="1" spc="-10" dirty="0">
                <a:highlight>
                  <a:srgbClr val="00FF00"/>
                </a:highlight>
                <a:latin typeface="Times New Roman"/>
                <a:cs typeface="Times New Roman"/>
              </a:rPr>
              <a:t>analysis.</a:t>
            </a:r>
            <a:endParaRPr sz="2500" b="1" dirty="0">
              <a:highlight>
                <a:srgbClr val="00FF00"/>
              </a:highlight>
              <a:latin typeface="Times New Roman"/>
              <a:cs typeface="Times New Roman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B3AC6F-0FDA-4009-CFB6-2881064FB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9222" y="1828800"/>
            <a:ext cx="3723699" cy="2352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104542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MY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MY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A93DFC5A-C706-CCBE-7DF0-EBA94FB5278B}"/>
              </a:ext>
            </a:extLst>
          </p:cNvPr>
          <p:cNvSpPr txBox="1">
            <a:spLocks/>
          </p:cNvSpPr>
          <p:nvPr/>
        </p:nvSpPr>
        <p:spPr>
          <a:xfrm>
            <a:off x="381000" y="432934"/>
            <a:ext cx="7226158" cy="1744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12700" marR="5080" lvl="0" indent="0" algn="ctr" defTabSz="914400" fontAlgn="auto">
              <a:spcAft>
                <a:spcPts val="600"/>
              </a:spcAft>
              <a:buClrTx/>
              <a:buSzTx/>
              <a:tabLst/>
              <a:defRPr/>
            </a:pPr>
            <a:r>
              <a:rPr lang="en-US" sz="4800" b="1" dirty="0"/>
              <a:t>What is Quantitative Data?</a:t>
            </a:r>
            <a:endParaRPr kumimoji="0" lang="en-US" sz="4800" b="0" i="0" u="none" strike="noStrike" normalizeH="0" noProof="0" dirty="0">
              <a:ln>
                <a:noFill/>
              </a:ln>
              <a:uLnTx/>
              <a:uFillTx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6930ACBB-600C-DBFB-3E62-85D9B6C1EA26}"/>
              </a:ext>
            </a:extLst>
          </p:cNvPr>
          <p:cNvSpPr txBox="1"/>
          <p:nvPr/>
        </p:nvSpPr>
        <p:spPr>
          <a:xfrm>
            <a:off x="321552" y="2386584"/>
            <a:ext cx="7285606" cy="3648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41300" marR="5080" indent="-182880" algn="just" rtl="0">
              <a:spcBef>
                <a:spcPts val="385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tabLst>
                <a:tab pos="241300" algn="l"/>
              </a:tabLst>
            </a:pPr>
            <a:r>
              <a:rPr lang="en-US" sz="2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Quantitative</a:t>
            </a:r>
            <a:r>
              <a:rPr lang="en-US" sz="2200" kern="1200" spc="-5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data</a:t>
            </a:r>
            <a:r>
              <a:rPr lang="en-US" sz="2200" kern="1200" spc="-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refers</a:t>
            </a:r>
            <a:r>
              <a:rPr lang="en-US" sz="2200" kern="1200" spc="-1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</a:t>
            </a:r>
            <a:r>
              <a:rPr lang="en-US" sz="2200" kern="1200" spc="-1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any information</a:t>
            </a:r>
            <a:r>
              <a:rPr lang="en-US" sz="2200" kern="1200" spc="-3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that</a:t>
            </a:r>
            <a:r>
              <a:rPr lang="en-US" sz="2200" kern="1200" spc="-1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can</a:t>
            </a:r>
            <a:r>
              <a:rPr lang="en-US" sz="2200" kern="1200" spc="-1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kern="1200" spc="-2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 </a:t>
            </a:r>
            <a:r>
              <a:rPr lang="en-US" sz="2200" b="1" u="sng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quantified.</a:t>
            </a:r>
            <a:r>
              <a:rPr lang="en-US" sz="2200" b="1" u="sng" kern="1200" spc="-4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241300" marR="5080" indent="-182880" algn="just" rtl="0">
              <a:spcBef>
                <a:spcPts val="385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tabLst>
                <a:tab pos="241300" algn="l"/>
              </a:tabLst>
            </a:pPr>
            <a:endParaRPr lang="en-US" sz="22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41300" marR="5080" indent="-182880" algn="just" rtl="0">
              <a:spcBef>
                <a:spcPts val="385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tabLst>
                <a:tab pos="241300" algn="l"/>
              </a:tabLst>
            </a:pPr>
            <a:r>
              <a:rPr lang="en-US" sz="2200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If</a:t>
            </a:r>
            <a:r>
              <a:rPr lang="en-US" sz="2200" kern="1200" spc="5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</a:t>
            </a:r>
            <a:r>
              <a:rPr lang="en-US" sz="2200" kern="1200" spc="-25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can</a:t>
            </a:r>
            <a:r>
              <a:rPr lang="en-US" sz="2200" kern="1200" spc="-15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</a:t>
            </a:r>
            <a:r>
              <a:rPr lang="en-US" sz="2200" kern="1200" spc="-5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counted</a:t>
            </a:r>
            <a:r>
              <a:rPr lang="en-US" sz="2200" kern="1200" spc="-25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</a:t>
            </a:r>
            <a:r>
              <a:rPr lang="en-US" sz="2200" kern="1200" spc="-5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measured,</a:t>
            </a:r>
            <a:r>
              <a:rPr lang="en-US" sz="2200" kern="1200" spc="-15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</a:t>
            </a:r>
            <a:r>
              <a:rPr lang="en-US" sz="2200" kern="1200" spc="-1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given </a:t>
            </a:r>
            <a:r>
              <a:rPr lang="en-US" sz="2200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sz="2200" kern="1200" spc="-35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numerical</a:t>
            </a:r>
            <a:r>
              <a:rPr lang="en-US" sz="2200" kern="1200" spc="-5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value,</a:t>
            </a:r>
            <a:r>
              <a:rPr lang="en-US" sz="2200" kern="1200" spc="-35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u="sng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it’s</a:t>
            </a:r>
            <a:r>
              <a:rPr lang="en-US" sz="2200" b="1" u="sng" kern="1200" spc="-4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u="sng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quantitative</a:t>
            </a:r>
            <a:r>
              <a:rPr lang="en-US" sz="2200" b="1" u="sng" kern="1200" spc="-5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u="sng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data</a:t>
            </a:r>
            <a:r>
              <a:rPr lang="en-US" sz="2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en-US" sz="2200" kern="1200" spc="-4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241300" marR="5080" indent="-182880" algn="just" rtl="0">
              <a:spcBef>
                <a:spcPts val="385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tabLst>
                <a:tab pos="241300" algn="l"/>
              </a:tabLst>
            </a:pPr>
            <a:endParaRPr lang="en-US" sz="2200" kern="1200" spc="-1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41300" marR="5080" indent="-182880" algn="just" rtl="0">
              <a:spcBef>
                <a:spcPts val="385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tabLst>
                <a:tab pos="241300" algn="l"/>
              </a:tabLst>
            </a:pPr>
            <a:r>
              <a:rPr lang="en-US" sz="2200" kern="1200" spc="-1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Quantitative </a:t>
            </a:r>
            <a:r>
              <a:rPr lang="en-US" sz="2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data</a:t>
            </a:r>
            <a:r>
              <a:rPr lang="en-US" sz="2200" kern="1200" spc="-5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can</a:t>
            </a:r>
            <a:r>
              <a:rPr lang="en-US" sz="2200" kern="1200" spc="-2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tell</a:t>
            </a:r>
            <a:r>
              <a:rPr lang="en-US" sz="2200" kern="1200" spc="-4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</a:t>
            </a:r>
            <a:r>
              <a:rPr lang="en-US" sz="2200" kern="1200" spc="-2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lang="en-US" sz="2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how</a:t>
            </a:r>
            <a:r>
              <a:rPr lang="en-US" sz="2200" b="1" kern="1200" spc="-2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kern="1200" spc="-1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many</a:t>
            </a:r>
            <a:r>
              <a:rPr lang="en-US" sz="2200" kern="1200" spc="-1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,”</a:t>
            </a:r>
            <a:r>
              <a:rPr lang="en-US" sz="2200" kern="1200" spc="-2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lang="en-US" sz="2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how</a:t>
            </a:r>
            <a:r>
              <a:rPr lang="en-US" sz="2200" b="1" kern="1200" spc="-1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much</a:t>
            </a:r>
            <a:r>
              <a:rPr lang="en-US" sz="2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,”</a:t>
            </a:r>
            <a:r>
              <a:rPr lang="en-US" sz="2200" kern="1200" spc="-2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</a:t>
            </a:r>
            <a:r>
              <a:rPr lang="en-US" sz="2200" kern="1200" spc="-2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lang="en-US" sz="2200" b="1" kern="1200" spc="-2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how </a:t>
            </a:r>
            <a:r>
              <a:rPr lang="en-US" sz="2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often</a:t>
            </a:r>
            <a:r>
              <a:rPr lang="en-US" sz="2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”—for</a:t>
            </a:r>
            <a:r>
              <a:rPr lang="en-US" sz="2200" kern="1200" spc="-2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example,</a:t>
            </a:r>
            <a:r>
              <a:rPr lang="en-US" sz="2200" kern="1200" spc="-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how</a:t>
            </a:r>
            <a:r>
              <a:rPr lang="en-US" sz="2200" kern="1200" spc="-1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many</a:t>
            </a:r>
            <a:r>
              <a:rPr lang="en-US" sz="2200" kern="1200" spc="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people</a:t>
            </a:r>
            <a:r>
              <a:rPr lang="en-US" sz="2200" kern="1200" spc="-2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attended</a:t>
            </a:r>
            <a:r>
              <a:rPr lang="en-US" sz="2200" kern="1200" spc="-3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kern="1200" spc="-2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last </a:t>
            </a:r>
            <a:r>
              <a:rPr lang="en-US" sz="2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week’s</a:t>
            </a:r>
            <a:r>
              <a:rPr lang="en-US" sz="2200" kern="1200" spc="-3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Seminar?</a:t>
            </a:r>
            <a:r>
              <a:rPr lang="en-US" sz="2200" kern="1200" spc="-4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How</a:t>
            </a:r>
            <a:r>
              <a:rPr lang="en-US" sz="2200" kern="1200" spc="-2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much</a:t>
            </a:r>
            <a:r>
              <a:rPr lang="en-US" sz="2200" kern="1200" spc="-2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revenue</a:t>
            </a:r>
            <a:r>
              <a:rPr lang="en-US" sz="2200" kern="1200" spc="-4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did</a:t>
            </a:r>
            <a:r>
              <a:rPr lang="en-US" sz="2200" kern="1200" spc="-2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</a:t>
            </a:r>
            <a:r>
              <a:rPr lang="en-US" sz="2200" kern="1200" spc="-4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kern="1200" spc="-1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company </a:t>
            </a:r>
            <a:r>
              <a:rPr lang="en-US" sz="2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make</a:t>
            </a:r>
            <a:r>
              <a:rPr lang="en-US" sz="2200" kern="1200" spc="-1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</a:t>
            </a:r>
            <a:r>
              <a:rPr lang="en-US" sz="2200" kern="1200" spc="-1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2019? How</a:t>
            </a:r>
            <a:r>
              <a:rPr lang="en-US" sz="2200" kern="1200" spc="1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often</a:t>
            </a:r>
            <a:r>
              <a:rPr lang="en-US" sz="2200" kern="1200" spc="-1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does a</a:t>
            </a:r>
            <a:r>
              <a:rPr lang="en-US" sz="2200" kern="1200" spc="-1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certain</a:t>
            </a:r>
            <a:r>
              <a:rPr lang="en-US" sz="2200" kern="1200" spc="-4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kern="1200" spc="-1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customer </a:t>
            </a:r>
            <a:r>
              <a:rPr lang="en-US" sz="2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group use</a:t>
            </a:r>
            <a:r>
              <a:rPr lang="en-US" sz="2200" kern="1200" spc="-1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online</a:t>
            </a:r>
            <a:r>
              <a:rPr lang="en-US" sz="2200" kern="1200" spc="-2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kern="1200" spc="-1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banking?</a:t>
            </a:r>
          </a:p>
          <a:p>
            <a:pPr marL="241300" marR="5080" indent="-182880" algn="just" rtl="0">
              <a:spcBef>
                <a:spcPts val="385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tabLst>
                <a:tab pos="241300" algn="l"/>
              </a:tabLst>
            </a:pPr>
            <a:endParaRPr lang="en-US" sz="22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41300" marR="43815" indent="-182880" algn="just" rtl="0">
              <a:spcBef>
                <a:spcPts val="104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tabLst>
                <a:tab pos="241300" algn="l"/>
              </a:tabLst>
            </a:pPr>
            <a:r>
              <a:rPr lang="en-US" sz="2200" kern="1200" spc="-2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</a:t>
            </a:r>
            <a:r>
              <a:rPr lang="en-US" sz="2200" kern="1200" spc="-3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analyze</a:t>
            </a:r>
            <a:r>
              <a:rPr lang="en-US" sz="2200" kern="1200" spc="-5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</a:t>
            </a:r>
            <a:r>
              <a:rPr lang="en-US" sz="2200" kern="1200" spc="-2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make</a:t>
            </a:r>
            <a:r>
              <a:rPr lang="en-US" sz="2200" kern="1200" spc="-1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sense</a:t>
            </a:r>
            <a:r>
              <a:rPr lang="en-US" sz="2200" kern="1200" spc="-2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</a:t>
            </a:r>
            <a:r>
              <a:rPr lang="en-US" sz="2200" kern="1200" spc="-2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quantitative</a:t>
            </a:r>
            <a:r>
              <a:rPr lang="en-US" sz="2200" kern="1200" spc="-5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data,</a:t>
            </a:r>
            <a:r>
              <a:rPr lang="en-US" sz="2200" kern="1200" spc="-4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kern="1200" spc="-1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you’ll </a:t>
            </a:r>
            <a:r>
              <a:rPr lang="en-US" sz="2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conduct</a:t>
            </a:r>
            <a:r>
              <a:rPr lang="en-US" sz="2200" kern="1200" spc="-3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statistical</a:t>
            </a:r>
            <a:r>
              <a:rPr lang="en-US" sz="2200" kern="1200" spc="-4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kern="1200" spc="-1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analyses</a:t>
            </a:r>
            <a:endParaRPr lang="en-US" sz="22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0251C09E-E694-AA06-FC71-C0B13FDA56F4}"/>
              </a:ext>
            </a:extLst>
          </p:cNvPr>
          <p:cNvPicPr/>
          <p:nvPr/>
        </p:nvPicPr>
        <p:blipFill rotWithShape="1">
          <a:blip r:embed="rId2" cstate="print"/>
          <a:srcRect r="4572" b="1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  <p:pic>
        <p:nvPicPr>
          <p:cNvPr id="6" name="Picture 5" descr="A logo of a university&#10;&#10;Description automatically generated">
            <a:extLst>
              <a:ext uri="{FF2B5EF4-FFF2-40B4-BE49-F238E27FC236}">
                <a16:creationId xmlns:a16="http://schemas.microsoft.com/office/drawing/2014/main" id="{2BE31AD7-DBE4-F5CB-46A6-8889CF0CF4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170" y="255064"/>
            <a:ext cx="1047751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82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A93DFC5A-C706-CCBE-7DF0-EBA94FB5278B}"/>
              </a:ext>
            </a:extLst>
          </p:cNvPr>
          <p:cNvSpPr txBox="1">
            <a:spLocks/>
          </p:cNvSpPr>
          <p:nvPr/>
        </p:nvSpPr>
        <p:spPr>
          <a:xfrm>
            <a:off x="6378727" y="460804"/>
            <a:ext cx="4957553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12700" marR="5080" lvl="0" indent="0" defTabSz="914400" fontAlgn="auto">
              <a:spcAft>
                <a:spcPts val="600"/>
              </a:spcAft>
              <a:buClrTx/>
              <a:buSzTx/>
              <a:tabLst/>
              <a:defRPr/>
            </a:pPr>
            <a:r>
              <a:rPr lang="en-US" sz="4100" b="1" dirty="0"/>
              <a:t>What is Qualitative Data?</a:t>
            </a:r>
            <a:endParaRPr kumimoji="0" lang="en-US" sz="4100" b="0" i="0" u="none" strike="noStrike" normalizeH="0" noProof="0" dirty="0">
              <a:ln>
                <a:noFill/>
              </a:ln>
              <a:uLnTx/>
              <a:uFillTx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MY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MY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C78F49-F2D9-2353-7F8E-72899C7A5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951" y="1283764"/>
            <a:ext cx="4872934" cy="3669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86EC46F7-2BEF-3EE9-F6C4-98FC6FF4B262}"/>
              </a:ext>
            </a:extLst>
          </p:cNvPr>
          <p:cNvSpPr txBox="1"/>
          <p:nvPr/>
        </p:nvSpPr>
        <p:spPr>
          <a:xfrm>
            <a:off x="6098458" y="1981200"/>
            <a:ext cx="5712542" cy="3496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41300" marR="5080" indent="-182880" algn="l" rtl="0">
              <a:lnSpc>
                <a:spcPct val="90000"/>
              </a:lnSpc>
              <a:spcBef>
                <a:spcPts val="36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tabLst>
                <a:tab pos="241300" algn="l"/>
              </a:tabLst>
            </a:pPr>
            <a:r>
              <a:rPr lang="en-US" sz="19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Qualitative</a:t>
            </a:r>
            <a:r>
              <a:rPr lang="en-US" sz="1900" kern="1200" spc="-6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data</a:t>
            </a:r>
            <a:r>
              <a:rPr lang="en-US" sz="1900" kern="1200" spc="-6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</a:t>
            </a:r>
            <a:r>
              <a:rPr lang="en-US" sz="1900" kern="1200" spc="-5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00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information</a:t>
            </a:r>
            <a:r>
              <a:rPr lang="en-US" sz="1900" kern="1200" spc="-3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00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that</a:t>
            </a:r>
            <a:r>
              <a:rPr lang="en-US" sz="1900" kern="1200" spc="-55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00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cannot</a:t>
            </a:r>
            <a:r>
              <a:rPr lang="en-US" sz="1900" kern="1200" spc="-65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00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</a:t>
            </a:r>
            <a:r>
              <a:rPr lang="en-US" sz="1900" kern="1200" spc="-6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00" kern="1200" spc="-1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counted</a:t>
            </a:r>
            <a:r>
              <a:rPr lang="en-US" sz="1900" kern="1200" spc="-1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19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measured</a:t>
            </a:r>
            <a:r>
              <a:rPr lang="en-US" sz="1900" kern="1200" spc="-4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</a:t>
            </a:r>
            <a:r>
              <a:rPr lang="en-US" sz="1900" kern="1200" spc="-6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easily</a:t>
            </a:r>
            <a:r>
              <a:rPr lang="en-US" sz="1900" kern="1200" spc="-6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expressed</a:t>
            </a:r>
            <a:r>
              <a:rPr lang="en-US" sz="1900" kern="1200" spc="-7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using</a:t>
            </a:r>
            <a:r>
              <a:rPr lang="en-US" sz="1900" kern="1200" spc="-7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numbers.</a:t>
            </a:r>
            <a:r>
              <a:rPr lang="en-US" sz="1900" kern="1200" spc="-5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</a:t>
            </a:r>
            <a:r>
              <a:rPr lang="en-US" sz="1900" kern="1200" spc="-7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00" kern="1200" spc="-2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 </a:t>
            </a:r>
            <a:r>
              <a:rPr lang="en-US" sz="19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collected</a:t>
            </a:r>
            <a:r>
              <a:rPr lang="en-US" sz="1900" kern="1200" spc="-5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from</a:t>
            </a:r>
            <a:r>
              <a:rPr lang="en-US" sz="1900" kern="1200" spc="-4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00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text,</a:t>
            </a:r>
            <a:r>
              <a:rPr lang="en-US" sz="1900" kern="1200" spc="-5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00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audio</a:t>
            </a:r>
            <a:r>
              <a:rPr lang="en-US" sz="1900" kern="1200" spc="-6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00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</a:t>
            </a:r>
            <a:r>
              <a:rPr lang="en-US" sz="1900" kern="1200" spc="-5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00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images</a:t>
            </a:r>
            <a:r>
              <a:rPr lang="en-US" sz="1900" kern="1200" spc="-45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00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</a:t>
            </a:r>
            <a:r>
              <a:rPr lang="en-US" sz="1900" kern="1200" spc="-5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00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shared</a:t>
            </a:r>
            <a:r>
              <a:rPr lang="en-US" sz="1900" kern="1200" spc="-55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00" kern="1200" spc="-1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through </a:t>
            </a:r>
            <a:r>
              <a:rPr lang="en-US" sz="1900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data</a:t>
            </a:r>
            <a:r>
              <a:rPr lang="en-US" sz="1900" kern="1200" spc="-55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00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visualization</a:t>
            </a:r>
            <a:r>
              <a:rPr lang="en-US" sz="1900" kern="1200" spc="-55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00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tools,</a:t>
            </a:r>
            <a:r>
              <a:rPr lang="en-US" sz="1900" kern="1200" spc="-6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00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such</a:t>
            </a:r>
            <a:r>
              <a:rPr lang="en-US" sz="1900" kern="1200" spc="-5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00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</a:t>
            </a:r>
            <a:r>
              <a:rPr lang="en-US" sz="1900" kern="1200" spc="-65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00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word</a:t>
            </a:r>
            <a:r>
              <a:rPr lang="en-US" sz="1900" kern="1200" spc="-45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00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clouds,</a:t>
            </a:r>
            <a:r>
              <a:rPr lang="en-US" sz="1900" kern="1200" spc="-6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00" kern="1200" spc="-1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concept </a:t>
            </a:r>
            <a:r>
              <a:rPr lang="en-US" sz="1900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maps,</a:t>
            </a:r>
            <a:r>
              <a:rPr lang="en-US" sz="1900" kern="1200" spc="-55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00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graph</a:t>
            </a:r>
            <a:r>
              <a:rPr lang="en-US" sz="1900" kern="1200" spc="-55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00" kern="1200" spc="-1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databases,</a:t>
            </a:r>
            <a:r>
              <a:rPr lang="en-US" sz="1900" kern="1200" spc="-7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00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timelines</a:t>
            </a:r>
            <a:r>
              <a:rPr lang="en-US" sz="1900" kern="1200" spc="-5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00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</a:t>
            </a:r>
            <a:r>
              <a:rPr lang="en-US" sz="1900" kern="1200" spc="-55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00" kern="1200" spc="-1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infographics.</a:t>
            </a:r>
          </a:p>
          <a:p>
            <a:pPr marL="241300" marR="5080" indent="-182880" algn="l" rtl="0">
              <a:lnSpc>
                <a:spcPct val="90000"/>
              </a:lnSpc>
              <a:spcBef>
                <a:spcPts val="36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tabLst>
                <a:tab pos="241300" algn="l"/>
              </a:tabLst>
            </a:pPr>
            <a:endParaRPr lang="en-US" sz="19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40665" indent="-182880" algn="l" rtl="0">
              <a:lnSpc>
                <a:spcPct val="90000"/>
              </a:lnSpc>
              <a:spcBef>
                <a:spcPts val="735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tabLst>
                <a:tab pos="240665" algn="l"/>
              </a:tabLst>
            </a:pPr>
            <a:r>
              <a:rPr lang="en-US" sz="1900" kern="1200" spc="-1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Researchers</a:t>
            </a:r>
            <a:r>
              <a:rPr lang="en-US" sz="1900" kern="1200" spc="-3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will</a:t>
            </a:r>
            <a:r>
              <a:rPr lang="en-US" sz="1900" kern="1200" spc="-4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often</a:t>
            </a:r>
            <a:r>
              <a:rPr lang="en-US" sz="1900" kern="1200" spc="-3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turn</a:t>
            </a:r>
            <a:r>
              <a:rPr lang="en-US" sz="1900" kern="1200" spc="-4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</a:t>
            </a:r>
            <a:r>
              <a:rPr lang="en-US" sz="1900" kern="1200" spc="-3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qualitative</a:t>
            </a:r>
            <a:r>
              <a:rPr lang="en-US" sz="1900" kern="1200" spc="-4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data</a:t>
            </a:r>
            <a:r>
              <a:rPr lang="en-US" sz="1900" kern="1200" spc="-4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</a:t>
            </a:r>
            <a:r>
              <a:rPr lang="en-US" sz="1900" kern="1200" spc="-3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00" kern="1200" spc="-1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answer </a:t>
            </a:r>
            <a:r>
              <a:rPr lang="en-US" sz="19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“Why?”</a:t>
            </a:r>
            <a:r>
              <a:rPr lang="en-US" sz="1900" kern="1200" spc="-6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</a:t>
            </a:r>
            <a:r>
              <a:rPr lang="en-US" sz="1900" kern="1200" spc="-3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00" kern="1200" spc="-1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“How?”</a:t>
            </a:r>
          </a:p>
          <a:p>
            <a:pPr marL="241300" indent="-182880" algn="l" rtl="0"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19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41300" marR="76200" indent="-182880" algn="l" rtl="0">
              <a:lnSpc>
                <a:spcPct val="90000"/>
              </a:lnSpc>
              <a:spcBef>
                <a:spcPts val="101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tabLst>
                <a:tab pos="241300" algn="l"/>
              </a:tabLst>
            </a:pPr>
            <a:r>
              <a:rPr lang="en-US" sz="19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Qualitative</a:t>
            </a:r>
            <a:r>
              <a:rPr lang="en-US" sz="1900" kern="1200" spc="-5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data</a:t>
            </a:r>
            <a:r>
              <a:rPr lang="en-US" sz="1900" kern="1200" spc="-5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also</a:t>
            </a:r>
            <a:r>
              <a:rPr lang="en-US" sz="1900" kern="1200" spc="-4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refers</a:t>
            </a:r>
            <a:r>
              <a:rPr lang="en-US" sz="1900" kern="1200" spc="-3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</a:t>
            </a:r>
            <a:r>
              <a:rPr lang="en-US" sz="1900" kern="1200" spc="-5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</a:t>
            </a:r>
            <a:r>
              <a:rPr lang="en-US" sz="1900" kern="1200" spc="-5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words</a:t>
            </a:r>
            <a:r>
              <a:rPr lang="en-US" sz="1900" kern="1200" spc="-5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</a:t>
            </a:r>
            <a:r>
              <a:rPr lang="en-US" sz="1900" kern="1200" spc="-5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labels</a:t>
            </a:r>
            <a:r>
              <a:rPr lang="en-US" sz="1900" kern="1200" spc="-5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used</a:t>
            </a:r>
            <a:r>
              <a:rPr lang="en-US" sz="1900" kern="1200" spc="-5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00" kern="1200" spc="-2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</a:t>
            </a:r>
            <a:r>
              <a:rPr lang="en-US" sz="19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describe</a:t>
            </a:r>
            <a:r>
              <a:rPr lang="en-US" sz="1900" kern="1200" spc="-4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certain</a:t>
            </a:r>
            <a:r>
              <a:rPr lang="en-US" sz="1900" kern="1200" spc="-2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00" kern="1200" spc="-1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characteristics</a:t>
            </a:r>
            <a:r>
              <a:rPr lang="en-US" sz="1900" kern="1200" spc="-2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</a:t>
            </a:r>
            <a:r>
              <a:rPr lang="en-US" sz="1900" kern="1200" spc="-3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00" kern="1200" spc="-2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traits—</a:t>
            </a:r>
            <a:r>
              <a:rPr lang="en-US" sz="19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</a:t>
            </a:r>
            <a:r>
              <a:rPr lang="en-US" sz="1900" kern="1200" spc="-2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00" kern="1200" spc="-1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example, </a:t>
            </a:r>
            <a:r>
              <a:rPr lang="en-US" sz="19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describing</a:t>
            </a:r>
            <a:r>
              <a:rPr lang="en-US" sz="1900" kern="1200" spc="-5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</a:t>
            </a:r>
            <a:r>
              <a:rPr lang="en-US" sz="1900" kern="1200" spc="-5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sky</a:t>
            </a:r>
            <a:r>
              <a:rPr lang="en-US" sz="1900" kern="1200" spc="-4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</a:t>
            </a:r>
            <a:r>
              <a:rPr lang="en-US" sz="1900" kern="1200" spc="-5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blue</a:t>
            </a:r>
            <a:r>
              <a:rPr lang="en-US" sz="1900" kern="1200" spc="-4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</a:t>
            </a:r>
            <a:r>
              <a:rPr lang="en-US" sz="1900" kern="1200" spc="-4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labeling</a:t>
            </a:r>
            <a:r>
              <a:rPr lang="en-US" sz="1900" kern="1200" spc="-5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sz="1900" kern="1200" spc="-4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particular</a:t>
            </a:r>
            <a:r>
              <a:rPr lang="en-US" sz="1900" kern="1200" spc="-3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00" kern="1200" spc="-2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ice </a:t>
            </a:r>
            <a:r>
              <a:rPr lang="en-US" sz="19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cream</a:t>
            </a:r>
            <a:r>
              <a:rPr lang="en-US" sz="1900" kern="1200" spc="-3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flavor</a:t>
            </a:r>
            <a:r>
              <a:rPr lang="en-US" sz="1900" kern="1200" spc="-5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</a:t>
            </a:r>
            <a:r>
              <a:rPr lang="en-US" sz="1900" kern="1200" spc="-4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00" kern="1200" spc="-1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vanilla.</a:t>
            </a:r>
            <a:endParaRPr lang="en-US" sz="19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 descr="A logo of a university&#10;&#10;Description automatically generated">
            <a:extLst>
              <a:ext uri="{FF2B5EF4-FFF2-40B4-BE49-F238E27FC236}">
                <a16:creationId xmlns:a16="http://schemas.microsoft.com/office/drawing/2014/main" id="{2BE31AD7-DBE4-F5CB-46A6-8889CF0CF4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170" y="255064"/>
            <a:ext cx="1047751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862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-1"/>
            <a:ext cx="12192001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3" y="226666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marL="0" marR="0" lvl="0" indent="0" algn="l" defTabSz="892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pic>
        <p:nvPicPr>
          <p:cNvPr id="6" name="Picture 5" descr="A logo of a university&#10;&#10;Description automatically generated">
            <a:extLst>
              <a:ext uri="{FF2B5EF4-FFF2-40B4-BE49-F238E27FC236}">
                <a16:creationId xmlns:a16="http://schemas.microsoft.com/office/drawing/2014/main" id="{2BE31AD7-DBE4-F5CB-46A6-8889CF0CF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170" y="255064"/>
            <a:ext cx="1047751" cy="1028700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A93DFC5A-C706-CCBE-7DF0-EBA94FB5278B}"/>
              </a:ext>
            </a:extLst>
          </p:cNvPr>
          <p:cNvSpPr txBox="1">
            <a:spLocks/>
          </p:cNvSpPr>
          <p:nvPr/>
        </p:nvSpPr>
        <p:spPr>
          <a:xfrm>
            <a:off x="1600200" y="304800"/>
            <a:ext cx="8915400" cy="648896"/>
          </a:xfrm>
          <a:prstGeom prst="rect">
            <a:avLst/>
          </a:prstGeom>
        </p:spPr>
        <p:txBody>
          <a:bodyPr vert="horz" wrap="square" lIns="0" tIns="83820" rIns="0" bIns="0" rtlCol="0" anchor="ctr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12700" marR="5080" lvl="0" indent="0" algn="ctr" defTabSz="914363" rtl="0" eaLnBrk="1" fontAlgn="auto" latinLnBrk="0" hangingPunct="1">
              <a:lnSpc>
                <a:spcPts val="443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MY" sz="4000" b="1" dirty="0">
                <a:latin typeface="Times New Roman"/>
                <a:cs typeface="Times New Roman"/>
              </a:rPr>
              <a:t>Methods</a:t>
            </a:r>
            <a:r>
              <a:rPr lang="en-MY" sz="4000" b="1" spc="-40" dirty="0">
                <a:latin typeface="Times New Roman"/>
                <a:cs typeface="Times New Roman"/>
              </a:rPr>
              <a:t> </a:t>
            </a:r>
            <a:r>
              <a:rPr lang="en-MY" sz="4000" b="1" dirty="0">
                <a:latin typeface="Times New Roman"/>
                <a:cs typeface="Times New Roman"/>
              </a:rPr>
              <a:t>of</a:t>
            </a:r>
            <a:r>
              <a:rPr lang="en-MY" sz="4000" b="1" spc="-10" dirty="0">
                <a:latin typeface="Times New Roman"/>
                <a:cs typeface="Times New Roman"/>
              </a:rPr>
              <a:t> </a:t>
            </a:r>
            <a:r>
              <a:rPr lang="en-MY" sz="4000" b="1" dirty="0">
                <a:latin typeface="Times New Roman"/>
                <a:cs typeface="Times New Roman"/>
              </a:rPr>
              <a:t>Data</a:t>
            </a:r>
            <a:r>
              <a:rPr lang="en-MY" sz="4000" b="1" spc="-260" dirty="0">
                <a:latin typeface="Times New Roman"/>
                <a:cs typeface="Times New Roman"/>
              </a:rPr>
              <a:t> </a:t>
            </a:r>
            <a:r>
              <a:rPr lang="en-MY" sz="4000" b="1" spc="-10" dirty="0">
                <a:latin typeface="Times New Roman"/>
                <a:cs typeface="Times New Roman"/>
              </a:rPr>
              <a:t>Analysis</a:t>
            </a:r>
            <a:endParaRPr kumimoji="0" lang="en-MY" sz="4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63B66223-BFD4-0A2C-29AF-B50AF7FF040E}"/>
              </a:ext>
            </a:extLst>
          </p:cNvPr>
          <p:cNvSpPr txBox="1"/>
          <p:nvPr/>
        </p:nvSpPr>
        <p:spPr>
          <a:xfrm>
            <a:off x="261537" y="1423636"/>
            <a:ext cx="11430000" cy="4683333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360"/>
              </a:spcBef>
              <a:buFont typeface="Arial MT"/>
              <a:buChar char="•"/>
              <a:tabLst>
                <a:tab pos="241300" algn="l"/>
              </a:tabLst>
            </a:pPr>
            <a:r>
              <a:rPr sz="3000" b="1" dirty="0">
                <a:latin typeface="Times New Roman"/>
                <a:cs typeface="Times New Roman"/>
              </a:rPr>
              <a:t>Qualitative</a:t>
            </a:r>
            <a:r>
              <a:rPr sz="3000" b="1" spc="-95" dirty="0">
                <a:latin typeface="Times New Roman"/>
                <a:cs typeface="Times New Roman"/>
              </a:rPr>
              <a:t> </a:t>
            </a:r>
            <a:r>
              <a:rPr sz="3000" b="1" spc="-10" dirty="0">
                <a:latin typeface="Times New Roman"/>
                <a:cs typeface="Times New Roman"/>
              </a:rPr>
              <a:t>Data</a:t>
            </a:r>
            <a:r>
              <a:rPr sz="3000" b="1" spc="-125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Analysis</a:t>
            </a:r>
            <a:r>
              <a:rPr sz="3000" dirty="0">
                <a:latin typeface="Times New Roman"/>
                <a:cs typeface="Times New Roman"/>
              </a:rPr>
              <a:t>:</a:t>
            </a:r>
            <a:r>
              <a:rPr sz="3000" spc="-10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The</a:t>
            </a:r>
            <a:r>
              <a:rPr sz="3000" spc="-7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qualitative</a:t>
            </a:r>
            <a:r>
              <a:rPr sz="3000" spc="-6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data</a:t>
            </a:r>
            <a:r>
              <a:rPr sz="3000" spc="-7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analysis </a:t>
            </a:r>
            <a:r>
              <a:rPr sz="3000" dirty="0">
                <a:latin typeface="Times New Roman"/>
                <a:cs typeface="Times New Roman"/>
              </a:rPr>
              <a:t>method</a:t>
            </a:r>
            <a:r>
              <a:rPr sz="3000" spc="-5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derives</a:t>
            </a:r>
            <a:r>
              <a:rPr sz="3000" spc="-6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data</a:t>
            </a:r>
            <a:r>
              <a:rPr sz="3000" spc="-6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via</a:t>
            </a:r>
            <a:r>
              <a:rPr sz="3000" spc="-6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words,</a:t>
            </a:r>
            <a:r>
              <a:rPr sz="3000" spc="-7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symbols,</a:t>
            </a:r>
            <a:r>
              <a:rPr sz="3000" spc="-7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pictures,</a:t>
            </a:r>
            <a:r>
              <a:rPr sz="3000" spc="-65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Times New Roman"/>
                <a:cs typeface="Times New Roman"/>
              </a:rPr>
              <a:t>and </a:t>
            </a:r>
            <a:r>
              <a:rPr sz="3000" spc="-10" dirty="0">
                <a:latin typeface="Times New Roman"/>
                <a:cs typeface="Times New Roman"/>
              </a:rPr>
              <a:t>observations.</a:t>
            </a:r>
            <a:r>
              <a:rPr sz="3000" spc="-10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This</a:t>
            </a:r>
            <a:r>
              <a:rPr sz="3000" spc="-5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method</a:t>
            </a:r>
            <a:r>
              <a:rPr sz="3000" spc="-3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doesn’t</a:t>
            </a:r>
            <a:r>
              <a:rPr sz="3000" spc="-7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use</a:t>
            </a:r>
            <a:r>
              <a:rPr sz="3000" spc="-5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statistics.</a:t>
            </a:r>
            <a:r>
              <a:rPr sz="3000" spc="-8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The</a:t>
            </a:r>
            <a:r>
              <a:rPr sz="3000" spc="-45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Times New Roman"/>
                <a:cs typeface="Times New Roman"/>
              </a:rPr>
              <a:t>most </a:t>
            </a:r>
            <a:r>
              <a:rPr sz="3000" dirty="0">
                <a:latin typeface="Times New Roman"/>
                <a:cs typeface="Times New Roman"/>
              </a:rPr>
              <a:t>common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qualitative</a:t>
            </a:r>
            <a:r>
              <a:rPr sz="3000" spc="-10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methods</a:t>
            </a:r>
            <a:r>
              <a:rPr sz="3000" spc="-8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include:</a:t>
            </a:r>
            <a:endParaRPr lang="en-US" sz="3000" spc="-10" dirty="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90000"/>
              </a:lnSpc>
              <a:spcBef>
                <a:spcPts val="360"/>
              </a:spcBef>
              <a:buFont typeface="Arial MT"/>
              <a:buChar char="•"/>
              <a:tabLst>
                <a:tab pos="241300" algn="l"/>
              </a:tabLst>
            </a:pPr>
            <a:endParaRPr sz="3000" dirty="0">
              <a:latin typeface="Times New Roman"/>
              <a:cs typeface="Times New Roman"/>
            </a:endParaRPr>
          </a:p>
          <a:p>
            <a:pPr marL="926465" lvl="2" indent="-456565">
              <a:spcBef>
                <a:spcPts val="240"/>
              </a:spcBef>
              <a:buAutoNum type="arabicPeriod"/>
              <a:tabLst>
                <a:tab pos="926465" algn="l"/>
              </a:tabLst>
            </a:pPr>
            <a:r>
              <a:rPr sz="3000" b="1" spc="-10" dirty="0">
                <a:latin typeface="Times New Roman"/>
                <a:cs typeface="Times New Roman"/>
              </a:rPr>
              <a:t>Content</a:t>
            </a:r>
            <a:r>
              <a:rPr sz="3000" b="1" spc="-130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Analysis</a:t>
            </a:r>
            <a:r>
              <a:rPr sz="3000" dirty="0">
                <a:latin typeface="Times New Roman"/>
                <a:cs typeface="Times New Roman"/>
              </a:rPr>
              <a:t>,</a:t>
            </a:r>
            <a:r>
              <a:rPr sz="3000" spc="-10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for</a:t>
            </a:r>
            <a:r>
              <a:rPr sz="3000" spc="-5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analyzing</a:t>
            </a:r>
            <a:r>
              <a:rPr sz="3000" spc="-8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behavioral</a:t>
            </a:r>
            <a:r>
              <a:rPr sz="3000" spc="-60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Times New Roman"/>
                <a:cs typeface="Times New Roman"/>
              </a:rPr>
              <a:t>and</a:t>
            </a:r>
            <a:r>
              <a:rPr lang="en-US" sz="3000" spc="-2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verbal</a:t>
            </a:r>
            <a:r>
              <a:rPr sz="3000" spc="-5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data.</a:t>
            </a:r>
            <a:endParaRPr sz="3000" dirty="0">
              <a:latin typeface="Times New Roman"/>
              <a:cs typeface="Times New Roman"/>
            </a:endParaRPr>
          </a:p>
          <a:p>
            <a:pPr marL="927100" marR="259715" lvl="2" indent="-457200">
              <a:spcBef>
                <a:spcPts val="525"/>
              </a:spcBef>
              <a:buAutoNum type="arabicPeriod" startAt="2"/>
              <a:tabLst>
                <a:tab pos="927100" algn="l"/>
              </a:tabLst>
            </a:pPr>
            <a:r>
              <a:rPr sz="3000" b="1" spc="-10" dirty="0">
                <a:latin typeface="Times New Roman"/>
                <a:cs typeface="Times New Roman"/>
              </a:rPr>
              <a:t>Narrative</a:t>
            </a:r>
            <a:r>
              <a:rPr sz="3000" b="1" spc="-130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Analysis</a:t>
            </a:r>
            <a:r>
              <a:rPr sz="3000" dirty="0">
                <a:latin typeface="Times New Roman"/>
                <a:cs typeface="Times New Roman"/>
              </a:rPr>
              <a:t>,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for</a:t>
            </a:r>
            <a:r>
              <a:rPr sz="3000" spc="-3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working</a:t>
            </a:r>
            <a:r>
              <a:rPr sz="3000" spc="-5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with</a:t>
            </a:r>
            <a:r>
              <a:rPr sz="3000" spc="-4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data</a:t>
            </a:r>
            <a:r>
              <a:rPr sz="3000" spc="-5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culled </a:t>
            </a:r>
            <a:r>
              <a:rPr sz="3000" dirty="0">
                <a:latin typeface="Times New Roman"/>
                <a:cs typeface="Times New Roman"/>
              </a:rPr>
              <a:t>from</a:t>
            </a:r>
            <a:r>
              <a:rPr sz="3000" spc="-7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interviews,</a:t>
            </a:r>
            <a:r>
              <a:rPr sz="3000" spc="-8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diaries,</a:t>
            </a:r>
            <a:r>
              <a:rPr sz="3000" spc="-6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surveys.</a:t>
            </a:r>
            <a:endParaRPr sz="3000" dirty="0">
              <a:latin typeface="Times New Roman"/>
              <a:cs typeface="Times New Roman"/>
            </a:endParaRPr>
          </a:p>
          <a:p>
            <a:pPr marL="927100" marR="682625" lvl="2" indent="-457200">
              <a:spcBef>
                <a:spcPts val="465"/>
              </a:spcBef>
              <a:buAutoNum type="arabicPeriod" startAt="2"/>
              <a:tabLst>
                <a:tab pos="927100" algn="l"/>
              </a:tabLst>
            </a:pPr>
            <a:r>
              <a:rPr sz="3000" b="1" spc="-10" dirty="0">
                <a:latin typeface="Times New Roman"/>
                <a:cs typeface="Times New Roman"/>
              </a:rPr>
              <a:t>Grounded</a:t>
            </a:r>
            <a:r>
              <a:rPr sz="3000" b="1" spc="-105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Theory</a:t>
            </a:r>
            <a:r>
              <a:rPr sz="3000" dirty="0">
                <a:latin typeface="Times New Roman"/>
                <a:cs typeface="Times New Roman"/>
              </a:rPr>
              <a:t>,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for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developing</a:t>
            </a:r>
            <a:r>
              <a:rPr sz="3000" spc="-7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causal </a:t>
            </a:r>
            <a:r>
              <a:rPr sz="3000" dirty="0">
                <a:latin typeface="Times New Roman"/>
                <a:cs typeface="Times New Roman"/>
              </a:rPr>
              <a:t>explanations</a:t>
            </a:r>
            <a:r>
              <a:rPr sz="3000" spc="-5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of</a:t>
            </a:r>
            <a:r>
              <a:rPr sz="3000" spc="-5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a</a:t>
            </a:r>
            <a:r>
              <a:rPr sz="3000" spc="-5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given</a:t>
            </a:r>
            <a:r>
              <a:rPr sz="3000" spc="-4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event</a:t>
            </a:r>
            <a:r>
              <a:rPr sz="3000" spc="-5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by</a:t>
            </a:r>
            <a:r>
              <a:rPr sz="3000" spc="-5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studying</a:t>
            </a:r>
            <a:r>
              <a:rPr sz="3000" spc="-70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Times New Roman"/>
                <a:cs typeface="Times New Roman"/>
              </a:rPr>
              <a:t>and </a:t>
            </a:r>
            <a:r>
              <a:rPr sz="3000" dirty="0">
                <a:latin typeface="Times New Roman"/>
                <a:cs typeface="Times New Roman"/>
              </a:rPr>
              <a:t>extrapolating</a:t>
            </a:r>
            <a:r>
              <a:rPr sz="3000" spc="-4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from</a:t>
            </a:r>
            <a:r>
              <a:rPr sz="3000" spc="-4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one</a:t>
            </a:r>
            <a:r>
              <a:rPr sz="3000" spc="-6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or</a:t>
            </a:r>
            <a:r>
              <a:rPr sz="3000" spc="-5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more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past</a:t>
            </a:r>
            <a:r>
              <a:rPr sz="3000" spc="-5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cases.</a:t>
            </a:r>
            <a:endParaRPr sz="3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71749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-1"/>
            <a:ext cx="12192001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57250"/>
            <a:endParaRPr lang="en-US">
              <a:solidFill>
                <a:prstClr val="white"/>
              </a:solidFill>
              <a:latin typeface="Franklin Gothic Book" panose="02020404030301010803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3" y="226666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algn="l" defTabSz="892312" rtl="0"/>
            <a:endParaRPr lang="en-US" kern="1200">
              <a:solidFill>
                <a:prstClr val="black"/>
              </a:solidFill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9549C-3148-3191-BA73-F0E783C1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6526" y="255064"/>
            <a:ext cx="7271845" cy="1028700"/>
          </a:xfrm>
        </p:spPr>
        <p:txBody>
          <a:bodyPr>
            <a:normAutofit/>
          </a:bodyPr>
          <a:lstStyle/>
          <a:p>
            <a:pPr algn="ctr"/>
            <a:r>
              <a:rPr lang="en-US" sz="5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DF8E1-05B8-E528-AEFD-EBAA7747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08" y="1635673"/>
            <a:ext cx="11242784" cy="4857751"/>
          </a:xfrm>
        </p:spPr>
        <p:txBody>
          <a:bodyPr>
            <a:normAutofit lnSpcReduction="10000"/>
          </a:bodyPr>
          <a:lstStyle/>
          <a:p>
            <a:pPr marL="514329" indent="-514329">
              <a:buFont typeface="+mj-lt"/>
              <a:buAutoNum type="arabicPeriod"/>
            </a:pPr>
            <a:r>
              <a:rPr lang="en-US" sz="2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Review? </a:t>
            </a:r>
          </a:p>
          <a:p>
            <a:pPr marL="514329" indent="-514329">
              <a:buFont typeface="+mj-lt"/>
              <a:buAutoNum type="arabicPeriod"/>
            </a:pPr>
            <a:r>
              <a:rPr lang="en-MY" sz="2800" dirty="0">
                <a:latin typeface="Times New Roman"/>
                <a:cs typeface="Times New Roman"/>
              </a:rPr>
              <a:t>What</a:t>
            </a:r>
            <a:r>
              <a:rPr lang="en-MY" sz="2800" spc="-110" dirty="0">
                <a:latin typeface="Times New Roman"/>
                <a:cs typeface="Times New Roman"/>
              </a:rPr>
              <a:t> </a:t>
            </a:r>
            <a:r>
              <a:rPr lang="en-MY" sz="2800" dirty="0">
                <a:latin typeface="Times New Roman"/>
                <a:cs typeface="Times New Roman"/>
              </a:rPr>
              <a:t>is</a:t>
            </a:r>
            <a:r>
              <a:rPr lang="en-MY" sz="2800" spc="-125" dirty="0">
                <a:latin typeface="Times New Roman"/>
                <a:cs typeface="Times New Roman"/>
              </a:rPr>
              <a:t> </a:t>
            </a:r>
            <a:r>
              <a:rPr lang="en-MY" sz="2800" dirty="0">
                <a:latin typeface="Times New Roman"/>
                <a:cs typeface="Times New Roman"/>
              </a:rPr>
              <a:t>Literature</a:t>
            </a:r>
            <a:r>
              <a:rPr lang="en-MY" sz="2800" spc="-120" dirty="0">
                <a:latin typeface="Times New Roman"/>
                <a:cs typeface="Times New Roman"/>
              </a:rPr>
              <a:t> </a:t>
            </a:r>
            <a:r>
              <a:rPr lang="en-MY" sz="2800" spc="-10" dirty="0">
                <a:latin typeface="Times New Roman"/>
                <a:cs typeface="Times New Roman"/>
              </a:rPr>
              <a:t>Review?</a:t>
            </a:r>
          </a:p>
          <a:p>
            <a:pPr marL="514329" indent="-514329">
              <a:buFont typeface="+mj-lt"/>
              <a:buAutoNum type="arabicPeriod"/>
            </a:pPr>
            <a:r>
              <a:rPr lang="en-US" sz="2800" dirty="0">
                <a:latin typeface="Times New Roman"/>
                <a:cs typeface="Times New Roman"/>
              </a:rPr>
              <a:t>What</a:t>
            </a:r>
            <a:r>
              <a:rPr lang="en-US" sz="2800" spc="-5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is</a:t>
            </a:r>
            <a:r>
              <a:rPr lang="en-US" sz="2800" spc="-5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the</a:t>
            </a:r>
            <a:r>
              <a:rPr lang="en-US" sz="2800" spc="-4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purpose</a:t>
            </a:r>
            <a:r>
              <a:rPr lang="en-US" sz="2800" spc="-4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of</a:t>
            </a:r>
            <a:r>
              <a:rPr lang="en-US" sz="2800" spc="-5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a</a:t>
            </a:r>
            <a:r>
              <a:rPr lang="en-US" sz="2800" spc="-50" dirty="0">
                <a:latin typeface="Times New Roman"/>
                <a:cs typeface="Times New Roman"/>
              </a:rPr>
              <a:t> </a:t>
            </a:r>
            <a:r>
              <a:rPr lang="en-US" sz="2800" spc="-10" dirty="0">
                <a:latin typeface="Times New Roman"/>
                <a:cs typeface="Times New Roman"/>
              </a:rPr>
              <a:t>literature review?</a:t>
            </a:r>
          </a:p>
          <a:p>
            <a:pPr marL="514329" indent="-514329">
              <a:buFont typeface="+mj-lt"/>
              <a:buAutoNum type="arabicPeriod"/>
            </a:pPr>
            <a:r>
              <a:rPr lang="en-MY" sz="2800" dirty="0">
                <a:latin typeface="Times New Roman"/>
                <a:cs typeface="Times New Roman"/>
              </a:rPr>
              <a:t>Effective</a:t>
            </a:r>
            <a:r>
              <a:rPr lang="en-MY" sz="2800" spc="-45" dirty="0">
                <a:latin typeface="Times New Roman"/>
                <a:cs typeface="Times New Roman"/>
              </a:rPr>
              <a:t> </a:t>
            </a:r>
            <a:r>
              <a:rPr lang="en-MY" sz="2800" dirty="0">
                <a:latin typeface="Times New Roman"/>
                <a:cs typeface="Times New Roman"/>
              </a:rPr>
              <a:t>Literature</a:t>
            </a:r>
            <a:r>
              <a:rPr lang="en-MY" sz="2800" spc="-60" dirty="0">
                <a:latin typeface="Times New Roman"/>
                <a:cs typeface="Times New Roman"/>
              </a:rPr>
              <a:t> </a:t>
            </a:r>
            <a:r>
              <a:rPr lang="en-MY" sz="2800" spc="-10" dirty="0">
                <a:latin typeface="Times New Roman"/>
                <a:cs typeface="Times New Roman"/>
              </a:rPr>
              <a:t>Reviews</a:t>
            </a:r>
          </a:p>
          <a:p>
            <a:pPr marL="514329" indent="-514329">
              <a:buFont typeface="+mj-lt"/>
              <a:buAutoNum type="arabicPeriod"/>
            </a:pPr>
            <a:r>
              <a:rPr lang="en-MY" sz="2800" dirty="0">
                <a:latin typeface="Times New Roman"/>
                <a:cs typeface="Times New Roman"/>
              </a:rPr>
              <a:t>Steps</a:t>
            </a:r>
            <a:r>
              <a:rPr lang="en-MY" sz="2800" spc="-35" dirty="0">
                <a:latin typeface="Times New Roman"/>
                <a:cs typeface="Times New Roman"/>
              </a:rPr>
              <a:t> </a:t>
            </a:r>
            <a:r>
              <a:rPr lang="en-MY" sz="2800" dirty="0">
                <a:latin typeface="Times New Roman"/>
                <a:cs typeface="Times New Roman"/>
              </a:rPr>
              <a:t>for</a:t>
            </a:r>
            <a:r>
              <a:rPr lang="en-MY" sz="2800" spc="-120" dirty="0">
                <a:latin typeface="Times New Roman"/>
                <a:cs typeface="Times New Roman"/>
              </a:rPr>
              <a:t> </a:t>
            </a:r>
            <a:r>
              <a:rPr lang="en-MY" sz="2800" dirty="0">
                <a:latin typeface="Times New Roman"/>
                <a:cs typeface="Times New Roman"/>
              </a:rPr>
              <a:t>Literature</a:t>
            </a:r>
            <a:r>
              <a:rPr lang="en-MY" sz="2800" spc="-50" dirty="0">
                <a:latin typeface="Times New Roman"/>
                <a:cs typeface="Times New Roman"/>
              </a:rPr>
              <a:t> </a:t>
            </a:r>
            <a:r>
              <a:rPr lang="en-MY" sz="2800" spc="-10" dirty="0">
                <a:latin typeface="Times New Roman"/>
                <a:cs typeface="Times New Roman"/>
              </a:rPr>
              <a:t>Review</a:t>
            </a:r>
          </a:p>
          <a:p>
            <a:pPr marL="514329" indent="-514329">
              <a:buFont typeface="+mj-lt"/>
              <a:buAutoNum type="arabicPeriod"/>
            </a:pPr>
            <a:r>
              <a:rPr lang="en-MY" sz="2800" spc="-10" dirty="0">
                <a:latin typeface="Times New Roman"/>
                <a:cs typeface="Times New Roman"/>
              </a:rPr>
              <a:t>What is Data Analysis</a:t>
            </a:r>
          </a:p>
          <a:p>
            <a:pPr marL="514329" indent="-514329">
              <a:buFont typeface="+mj-lt"/>
              <a:buAutoNum type="arabicPeriod"/>
            </a:pPr>
            <a:r>
              <a:rPr lang="en-MY" sz="2800" dirty="0">
                <a:latin typeface="Times New Roman"/>
                <a:cs typeface="Times New Roman"/>
              </a:rPr>
              <a:t>Methods</a:t>
            </a:r>
            <a:r>
              <a:rPr lang="en-MY" sz="2800" spc="-40" dirty="0">
                <a:latin typeface="Times New Roman"/>
                <a:cs typeface="Times New Roman"/>
              </a:rPr>
              <a:t> </a:t>
            </a:r>
            <a:r>
              <a:rPr lang="en-MY" sz="2800" dirty="0">
                <a:latin typeface="Times New Roman"/>
                <a:cs typeface="Times New Roman"/>
              </a:rPr>
              <a:t>of</a:t>
            </a:r>
            <a:r>
              <a:rPr lang="en-MY" sz="2800" spc="-10" dirty="0">
                <a:latin typeface="Times New Roman"/>
                <a:cs typeface="Times New Roman"/>
              </a:rPr>
              <a:t> </a:t>
            </a:r>
            <a:r>
              <a:rPr lang="en-MY" sz="2800" dirty="0">
                <a:latin typeface="Times New Roman"/>
                <a:cs typeface="Times New Roman"/>
              </a:rPr>
              <a:t>Data</a:t>
            </a:r>
            <a:r>
              <a:rPr lang="en-MY" sz="2800" spc="-260" dirty="0">
                <a:latin typeface="Times New Roman"/>
                <a:cs typeface="Times New Roman"/>
              </a:rPr>
              <a:t> </a:t>
            </a:r>
            <a:r>
              <a:rPr lang="en-MY" sz="2800" spc="-10" dirty="0">
                <a:latin typeface="Times New Roman"/>
                <a:cs typeface="Times New Roman"/>
              </a:rPr>
              <a:t>Analysis</a:t>
            </a:r>
          </a:p>
          <a:p>
            <a:pPr marL="514329" indent="-514329">
              <a:buFont typeface="+mj-lt"/>
              <a:buAutoNum type="arabicPeriod"/>
            </a:pPr>
            <a:r>
              <a:rPr lang="en-MY" sz="2800" spc="-10" dirty="0">
                <a:latin typeface="Times New Roman"/>
                <a:cs typeface="Times New Roman"/>
              </a:rPr>
              <a:t>Criteria of Evaluation</a:t>
            </a:r>
          </a:p>
          <a:p>
            <a:pPr marL="514329" indent="-514329">
              <a:buFont typeface="+mj-lt"/>
              <a:buAutoNum type="arabicPeriod"/>
            </a:pPr>
            <a:r>
              <a:rPr lang="en-MY" sz="2800" spc="-10" dirty="0">
                <a:latin typeface="Times New Roman"/>
                <a:cs typeface="Times New Roman"/>
              </a:rPr>
              <a:t>Synthesizing</a:t>
            </a:r>
          </a:p>
        </p:txBody>
      </p:sp>
      <p:pic>
        <p:nvPicPr>
          <p:cNvPr id="6" name="Picture 5" descr="A logo of a university&#10;&#10;Description automatically generated">
            <a:extLst>
              <a:ext uri="{FF2B5EF4-FFF2-40B4-BE49-F238E27FC236}">
                <a16:creationId xmlns:a16="http://schemas.microsoft.com/office/drawing/2014/main" id="{2BE31AD7-DBE4-F5CB-46A6-8889CF0CF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170" y="255064"/>
            <a:ext cx="1047751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082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-1"/>
            <a:ext cx="12192001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3" y="226666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marL="0" marR="0" lvl="0" indent="0" algn="l" defTabSz="892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pic>
        <p:nvPicPr>
          <p:cNvPr id="6" name="Picture 5" descr="A logo of a university&#10;&#10;Description automatically generated">
            <a:extLst>
              <a:ext uri="{FF2B5EF4-FFF2-40B4-BE49-F238E27FC236}">
                <a16:creationId xmlns:a16="http://schemas.microsoft.com/office/drawing/2014/main" id="{2BE31AD7-DBE4-F5CB-46A6-8889CF0CF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170" y="255064"/>
            <a:ext cx="1047751" cy="1028700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A93DFC5A-C706-CCBE-7DF0-EBA94FB5278B}"/>
              </a:ext>
            </a:extLst>
          </p:cNvPr>
          <p:cNvSpPr txBox="1">
            <a:spLocks/>
          </p:cNvSpPr>
          <p:nvPr/>
        </p:nvSpPr>
        <p:spPr>
          <a:xfrm>
            <a:off x="1613917" y="226666"/>
            <a:ext cx="8915400" cy="648896"/>
          </a:xfrm>
          <a:prstGeom prst="rect">
            <a:avLst/>
          </a:prstGeom>
        </p:spPr>
        <p:txBody>
          <a:bodyPr vert="horz" wrap="square" lIns="0" tIns="83820" rIns="0" bIns="0" rtlCol="0" anchor="ctr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12700" marR="5080" lvl="0" indent="0" algn="ctr" defTabSz="914363" rtl="0" eaLnBrk="1" fontAlgn="auto" latinLnBrk="0" hangingPunct="1">
              <a:lnSpc>
                <a:spcPts val="443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MY" sz="4000" b="1" dirty="0">
                <a:latin typeface="Times New Roman"/>
                <a:cs typeface="Times New Roman"/>
              </a:rPr>
              <a:t>Methods</a:t>
            </a:r>
            <a:r>
              <a:rPr lang="en-MY" sz="4000" b="1" spc="-40" dirty="0">
                <a:latin typeface="Times New Roman"/>
                <a:cs typeface="Times New Roman"/>
              </a:rPr>
              <a:t> </a:t>
            </a:r>
            <a:r>
              <a:rPr lang="en-MY" sz="4000" b="1" dirty="0">
                <a:latin typeface="Times New Roman"/>
                <a:cs typeface="Times New Roman"/>
              </a:rPr>
              <a:t>of</a:t>
            </a:r>
            <a:r>
              <a:rPr lang="en-MY" sz="4000" b="1" spc="-10" dirty="0">
                <a:latin typeface="Times New Roman"/>
                <a:cs typeface="Times New Roman"/>
              </a:rPr>
              <a:t> </a:t>
            </a:r>
            <a:r>
              <a:rPr lang="en-MY" sz="4000" b="1" dirty="0">
                <a:latin typeface="Times New Roman"/>
                <a:cs typeface="Times New Roman"/>
              </a:rPr>
              <a:t>Data</a:t>
            </a:r>
            <a:r>
              <a:rPr lang="en-MY" sz="4000" b="1" spc="-260" dirty="0">
                <a:latin typeface="Times New Roman"/>
                <a:cs typeface="Times New Roman"/>
              </a:rPr>
              <a:t> </a:t>
            </a:r>
            <a:r>
              <a:rPr lang="en-MY" sz="4000" b="1" spc="-10" dirty="0">
                <a:latin typeface="Times New Roman"/>
                <a:cs typeface="Times New Roman"/>
              </a:rPr>
              <a:t>Analysis</a:t>
            </a:r>
            <a:endParaRPr kumimoji="0" lang="en-MY" sz="4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D7853D83-B16F-65BB-343F-8C5D1252B3BA}"/>
              </a:ext>
            </a:extLst>
          </p:cNvPr>
          <p:cNvSpPr txBox="1"/>
          <p:nvPr/>
        </p:nvSpPr>
        <p:spPr>
          <a:xfrm>
            <a:off x="283142" y="1070145"/>
            <a:ext cx="11722608" cy="5480346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1300" marR="302895" indent="-228600">
              <a:spcBef>
                <a:spcPts val="375"/>
              </a:spcBef>
              <a:buFont typeface="Arial MT"/>
              <a:buChar char="•"/>
              <a:tabLst>
                <a:tab pos="241300" algn="l"/>
              </a:tabLst>
            </a:pPr>
            <a:r>
              <a:rPr sz="2200" b="1" dirty="0">
                <a:latin typeface="Times New Roman"/>
                <a:cs typeface="Times New Roman"/>
              </a:rPr>
              <a:t>Quantitative</a:t>
            </a:r>
            <a:r>
              <a:rPr sz="2200" b="1" spc="-8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Data</a:t>
            </a:r>
            <a:r>
              <a:rPr sz="2200" b="1" spc="-12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Analysis:</a:t>
            </a:r>
            <a:r>
              <a:rPr sz="2200" b="1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Statistical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data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analysis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methods </a:t>
            </a:r>
            <a:r>
              <a:rPr sz="2200" dirty="0">
                <a:latin typeface="Times New Roman"/>
                <a:cs typeface="Times New Roman"/>
              </a:rPr>
              <a:t>collect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raw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data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and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process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it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into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b="1" dirty="0">
                <a:highlight>
                  <a:srgbClr val="FFFF00"/>
                </a:highlight>
                <a:latin typeface="Times New Roman"/>
                <a:cs typeface="Times New Roman"/>
              </a:rPr>
              <a:t>numerical</a:t>
            </a:r>
            <a:r>
              <a:rPr sz="2200" b="1" spc="-35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2200" b="1" spc="-10" dirty="0">
                <a:highlight>
                  <a:srgbClr val="FFFF00"/>
                </a:highlight>
                <a:latin typeface="Times New Roman"/>
                <a:cs typeface="Times New Roman"/>
              </a:rPr>
              <a:t>data.</a:t>
            </a:r>
            <a:r>
              <a:rPr lang="en-US" sz="2200" b="1" spc="-10" dirty="0">
                <a:highlight>
                  <a:srgbClr val="FFFF00"/>
                </a:highlight>
                <a:latin typeface="Times New Roman"/>
                <a:cs typeface="Times New Roman"/>
              </a:rPr>
              <a:t> (Involve statistical analysis)</a:t>
            </a:r>
            <a:endParaRPr sz="2200" b="1" dirty="0">
              <a:highlight>
                <a:srgbClr val="FFFF00"/>
              </a:highlight>
              <a:latin typeface="Times New Roman"/>
              <a:cs typeface="Times New Roman"/>
            </a:endParaRPr>
          </a:p>
          <a:p>
            <a:pPr marL="240665" indent="-227965">
              <a:spcBef>
                <a:spcPts val="725"/>
              </a:spcBef>
              <a:buFont typeface="Arial MT"/>
              <a:buChar char="•"/>
              <a:tabLst>
                <a:tab pos="240665" algn="l"/>
              </a:tabLst>
            </a:pPr>
            <a:r>
              <a:rPr sz="2200" dirty="0">
                <a:latin typeface="Times New Roman"/>
                <a:cs typeface="Times New Roman"/>
              </a:rPr>
              <a:t>Quantitative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analysis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methods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include:</a:t>
            </a:r>
            <a:endParaRPr sz="2200" dirty="0">
              <a:latin typeface="Times New Roman"/>
              <a:cs typeface="Times New Roman"/>
            </a:endParaRPr>
          </a:p>
          <a:p>
            <a:pPr marL="241300" marR="136525" indent="-228600">
              <a:spcBef>
                <a:spcPts val="1040"/>
              </a:spcBef>
              <a:buAutoNum type="arabicPeriod"/>
              <a:tabLst>
                <a:tab pos="241300" algn="l"/>
              </a:tabLst>
            </a:pPr>
            <a:r>
              <a:rPr sz="2200" b="1" dirty="0">
                <a:highlight>
                  <a:srgbClr val="FFFF00"/>
                </a:highlight>
                <a:latin typeface="Times New Roman"/>
                <a:cs typeface="Times New Roman"/>
              </a:rPr>
              <a:t>Hypothesis</a:t>
            </a:r>
            <a:r>
              <a:rPr sz="2200" b="1" spc="-95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2200" b="1" spc="-10" dirty="0">
                <a:highlight>
                  <a:srgbClr val="FFFF00"/>
                </a:highlight>
                <a:latin typeface="Times New Roman"/>
                <a:cs typeface="Times New Roman"/>
              </a:rPr>
              <a:t>Testing</a:t>
            </a:r>
            <a:r>
              <a:rPr sz="2200" spc="-10" dirty="0">
                <a:highlight>
                  <a:srgbClr val="FFFF00"/>
                </a:highlight>
                <a:latin typeface="Times New Roman"/>
                <a:cs typeface="Times New Roman"/>
              </a:rPr>
              <a:t>,</a:t>
            </a:r>
            <a:r>
              <a:rPr sz="2200" spc="-40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for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assessing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truth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of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given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hypothesis </a:t>
            </a:r>
            <a:r>
              <a:rPr sz="2200" dirty="0">
                <a:latin typeface="Times New Roman"/>
                <a:cs typeface="Times New Roman"/>
              </a:rPr>
              <a:t>or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theory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for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 data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set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or</a:t>
            </a:r>
            <a:r>
              <a:rPr sz="2200" spc="-10" dirty="0">
                <a:latin typeface="Times New Roman"/>
                <a:cs typeface="Times New Roman"/>
              </a:rPr>
              <a:t> demographic.</a:t>
            </a:r>
            <a:r>
              <a:rPr lang="en-US" sz="2200" spc="-10" dirty="0">
                <a:latin typeface="Times New Roman"/>
                <a:cs typeface="Times New Roman"/>
              </a:rPr>
              <a:t> (The </a:t>
            </a:r>
            <a:r>
              <a:rPr lang="en-US" sz="2200" b="1" u="sng" spc="-10" dirty="0">
                <a:latin typeface="Times New Roman"/>
                <a:cs typeface="Times New Roman"/>
              </a:rPr>
              <a:t>impact</a:t>
            </a:r>
            <a:r>
              <a:rPr lang="en-US" sz="2200" spc="-10" dirty="0">
                <a:latin typeface="Times New Roman"/>
                <a:cs typeface="Times New Roman"/>
              </a:rPr>
              <a:t> of a certain vaccine) </a:t>
            </a:r>
          </a:p>
          <a:p>
            <a:pPr marL="241300" marR="136525" indent="-228600">
              <a:spcBef>
                <a:spcPts val="1040"/>
              </a:spcBef>
              <a:buAutoNum type="arabicPeriod"/>
              <a:tabLst>
                <a:tab pos="241300" algn="l"/>
              </a:tabLst>
            </a:pPr>
            <a:r>
              <a:rPr lang="en-US" sz="2200" b="1" spc="-10" dirty="0">
                <a:highlight>
                  <a:srgbClr val="FFFF00"/>
                </a:highlight>
                <a:latin typeface="Times New Roman"/>
                <a:cs typeface="Times New Roman"/>
              </a:rPr>
              <a:t>Assess the relationship between variable</a:t>
            </a:r>
            <a:r>
              <a:rPr lang="en-US" sz="2200" spc="-10" dirty="0">
                <a:highlight>
                  <a:srgbClr val="FFFF00"/>
                </a:highlight>
                <a:latin typeface="Times New Roman"/>
                <a:cs typeface="Times New Roman"/>
              </a:rPr>
              <a:t>. (</a:t>
            </a:r>
            <a:r>
              <a:rPr lang="en-US" sz="2200" b="1" u="sng" spc="-10" dirty="0">
                <a:highlight>
                  <a:srgbClr val="FFFF00"/>
                </a:highlight>
                <a:latin typeface="Times New Roman"/>
                <a:cs typeface="Times New Roman"/>
              </a:rPr>
              <a:t>the relationship </a:t>
            </a:r>
            <a:r>
              <a:rPr lang="en-US" sz="2200" spc="-10" dirty="0">
                <a:latin typeface="Times New Roman"/>
                <a:cs typeface="Times New Roman"/>
              </a:rPr>
              <a:t>between employee satisfaction and business performance) </a:t>
            </a:r>
          </a:p>
          <a:p>
            <a:pPr marL="241300" marR="136525" indent="-228600">
              <a:spcBef>
                <a:spcPts val="1040"/>
              </a:spcBef>
              <a:buAutoNum type="arabicPeriod"/>
              <a:tabLst>
                <a:tab pos="241300" algn="l"/>
              </a:tabLst>
            </a:pPr>
            <a:r>
              <a:rPr lang="en-US" sz="2200" b="1" spc="-10" dirty="0">
                <a:highlight>
                  <a:srgbClr val="FFFF00"/>
                </a:highlight>
                <a:latin typeface="Times New Roman"/>
                <a:cs typeface="Times New Roman"/>
              </a:rPr>
              <a:t>Measure the difference between groups </a:t>
            </a:r>
            <a:r>
              <a:rPr lang="en-US" sz="2200" spc="-10" dirty="0">
                <a:latin typeface="Times New Roman"/>
                <a:cs typeface="Times New Roman"/>
              </a:rPr>
              <a:t>(average height difference between different group of people)  </a:t>
            </a:r>
            <a:endParaRPr sz="2200" dirty="0">
              <a:latin typeface="Times New Roman"/>
              <a:cs typeface="Times New Roman"/>
            </a:endParaRPr>
          </a:p>
          <a:p>
            <a:pPr marL="240029" indent="-227329">
              <a:spcBef>
                <a:spcPts val="725"/>
              </a:spcBef>
              <a:buAutoNum type="arabicPeriod"/>
              <a:tabLst>
                <a:tab pos="240029" algn="l"/>
              </a:tabLst>
            </a:pPr>
            <a:r>
              <a:rPr sz="2200" b="1" u="sng" dirty="0">
                <a:highlight>
                  <a:srgbClr val="FFFF00"/>
                </a:highlight>
                <a:latin typeface="Times New Roman"/>
                <a:cs typeface="Times New Roman"/>
              </a:rPr>
              <a:t>Mean,</a:t>
            </a:r>
            <a:r>
              <a:rPr sz="2200" b="1" u="sng" spc="-35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2200" b="1" u="sng" dirty="0">
                <a:highlight>
                  <a:srgbClr val="FFFF00"/>
                </a:highlight>
                <a:latin typeface="Times New Roman"/>
                <a:cs typeface="Times New Roman"/>
              </a:rPr>
              <a:t>or</a:t>
            </a:r>
            <a:r>
              <a:rPr sz="2200" b="1" u="sng" spc="-20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2200" b="1" u="sng" dirty="0">
                <a:highlight>
                  <a:srgbClr val="FFFF00"/>
                </a:highlight>
                <a:latin typeface="Times New Roman"/>
                <a:cs typeface="Times New Roman"/>
              </a:rPr>
              <a:t>average</a:t>
            </a:r>
            <a:r>
              <a:rPr sz="2200" b="1" u="sng" spc="-45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determines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</a:t>
            </a:r>
            <a:r>
              <a:rPr sz="2200" spc="-10" dirty="0">
                <a:latin typeface="Times New Roman"/>
                <a:cs typeface="Times New Roman"/>
              </a:rPr>
              <a:t> subject’s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overall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trend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by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dividing</a:t>
            </a:r>
            <a:r>
              <a:rPr lang="en-US"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sum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of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list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of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numbers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by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number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of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items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on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list.</a:t>
            </a:r>
            <a:r>
              <a:rPr lang="en-US" sz="2200" spc="-10" dirty="0">
                <a:latin typeface="Times New Roman"/>
                <a:cs typeface="Times New Roman"/>
              </a:rPr>
              <a:t> </a:t>
            </a:r>
            <a:endParaRPr sz="2200" dirty="0">
              <a:latin typeface="Times New Roman"/>
              <a:cs typeface="Times New Roman"/>
            </a:endParaRPr>
          </a:p>
          <a:p>
            <a:pPr marL="241300" marR="452120" indent="-228600">
              <a:spcBef>
                <a:spcPts val="1025"/>
              </a:spcBef>
              <a:buAutoNum type="arabicPeriod" startAt="3"/>
              <a:tabLst>
                <a:tab pos="241300" algn="l"/>
              </a:tabLst>
            </a:pPr>
            <a:r>
              <a:rPr sz="2200" b="1" u="sng" dirty="0">
                <a:highlight>
                  <a:srgbClr val="FFFF00"/>
                </a:highlight>
                <a:latin typeface="Times New Roman"/>
                <a:cs typeface="Times New Roman"/>
              </a:rPr>
              <a:t>Sample</a:t>
            </a:r>
            <a:r>
              <a:rPr lang="en-US" sz="2200" b="1" u="sng" dirty="0">
                <a:highlight>
                  <a:srgbClr val="FFFF00"/>
                </a:highlight>
                <a:latin typeface="Times New Roman"/>
                <a:cs typeface="Times New Roman"/>
              </a:rPr>
              <a:t> (from the entire population) </a:t>
            </a:r>
            <a:r>
              <a:rPr sz="2200" b="1" u="sng" spc="-30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2200" b="1" u="sng" dirty="0">
                <a:highlight>
                  <a:srgbClr val="FFFF00"/>
                </a:highlight>
                <a:latin typeface="Times New Roman"/>
                <a:cs typeface="Times New Roman"/>
              </a:rPr>
              <a:t>Size</a:t>
            </a:r>
            <a:r>
              <a:rPr sz="2200" b="1" u="sng" spc="-30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lang="en-US" sz="2200" b="1" u="sng" spc="-30" dirty="0">
                <a:highlight>
                  <a:srgbClr val="FFFF00"/>
                </a:highlight>
                <a:latin typeface="Times New Roman"/>
                <a:cs typeface="Times New Roman"/>
              </a:rPr>
              <a:t>d</a:t>
            </a:r>
            <a:r>
              <a:rPr sz="2200" b="1" u="sng" dirty="0">
                <a:highlight>
                  <a:srgbClr val="FFFF00"/>
                </a:highlight>
                <a:latin typeface="Times New Roman"/>
                <a:cs typeface="Times New Roman"/>
              </a:rPr>
              <a:t>etermination</a:t>
            </a:r>
            <a:r>
              <a:rPr sz="2200" b="1" u="sng" spc="-40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uses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small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sample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taken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from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Times New Roman"/>
                <a:cs typeface="Times New Roman"/>
              </a:rPr>
              <a:t>a </a:t>
            </a:r>
            <a:r>
              <a:rPr sz="2200" dirty="0">
                <a:latin typeface="Times New Roman"/>
                <a:cs typeface="Times New Roman"/>
              </a:rPr>
              <a:t>larger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group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of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people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and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analyzed.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results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gained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are </a:t>
            </a:r>
            <a:r>
              <a:rPr sz="2200" dirty="0">
                <a:latin typeface="Times New Roman"/>
                <a:cs typeface="Times New Roman"/>
              </a:rPr>
              <a:t>considered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representative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of the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entire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body.</a:t>
            </a:r>
            <a:endParaRPr sz="2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991129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-1"/>
            <a:ext cx="12192001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3" y="226666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marL="0" marR="0" lvl="0" indent="0" algn="l" defTabSz="892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pic>
        <p:nvPicPr>
          <p:cNvPr id="6" name="Picture 5" descr="A logo of a university&#10;&#10;Description automatically generated">
            <a:extLst>
              <a:ext uri="{FF2B5EF4-FFF2-40B4-BE49-F238E27FC236}">
                <a16:creationId xmlns:a16="http://schemas.microsoft.com/office/drawing/2014/main" id="{2BE31AD7-DBE4-F5CB-46A6-8889CF0CF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170" y="255064"/>
            <a:ext cx="1047751" cy="1028700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A93DFC5A-C706-CCBE-7DF0-EBA94FB5278B}"/>
              </a:ext>
            </a:extLst>
          </p:cNvPr>
          <p:cNvSpPr txBox="1">
            <a:spLocks/>
          </p:cNvSpPr>
          <p:nvPr/>
        </p:nvSpPr>
        <p:spPr>
          <a:xfrm>
            <a:off x="380999" y="-304800"/>
            <a:ext cx="10791399" cy="1787669"/>
          </a:xfrm>
          <a:prstGeom prst="rect">
            <a:avLst/>
          </a:prstGeom>
        </p:spPr>
        <p:txBody>
          <a:bodyPr vert="horz" wrap="square" lIns="0" tIns="83820" rIns="0" bIns="0" rtlCol="0" anchor="ctr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>
              <a:lnSpc>
                <a:spcPct val="100000"/>
              </a:lnSpc>
              <a:spcBef>
                <a:spcPts val="10"/>
              </a:spcBef>
            </a:pPr>
            <a:endParaRPr lang="en-US" sz="4400" dirty="0"/>
          </a:p>
          <a:p>
            <a:pPr marL="648970" marR="788670" algn="ctr">
              <a:lnSpc>
                <a:spcPts val="4000"/>
              </a:lnSpc>
              <a:spcBef>
                <a:spcPts val="5"/>
              </a:spcBef>
            </a:pPr>
            <a:r>
              <a:rPr lang="en-US" sz="4000" b="1" spc="-5" dirty="0">
                <a:latin typeface="Times New Roman"/>
                <a:cs typeface="Times New Roman"/>
              </a:rPr>
              <a:t>E</a:t>
            </a:r>
            <a:r>
              <a:rPr lang="en-US" sz="4000" b="1" spc="-505" dirty="0">
                <a:latin typeface="Times New Roman"/>
                <a:cs typeface="Times New Roman"/>
              </a:rPr>
              <a:t>V</a:t>
            </a:r>
            <a:r>
              <a:rPr lang="en-US" sz="4000" b="1" spc="-5" dirty="0">
                <a:latin typeface="Times New Roman"/>
                <a:cs typeface="Times New Roman"/>
              </a:rPr>
              <a:t>AL</a:t>
            </a:r>
            <a:r>
              <a:rPr lang="en-US" sz="4000" b="1" spc="-25" dirty="0">
                <a:latin typeface="Times New Roman"/>
                <a:cs typeface="Times New Roman"/>
              </a:rPr>
              <a:t>U</a:t>
            </a:r>
            <a:r>
              <a:rPr lang="en-US" sz="4000" b="1" spc="-295" dirty="0">
                <a:latin typeface="Times New Roman"/>
                <a:cs typeface="Times New Roman"/>
              </a:rPr>
              <a:t>A</a:t>
            </a:r>
            <a:r>
              <a:rPr lang="en-US" sz="4000" b="1" spc="-5" dirty="0">
                <a:latin typeface="Times New Roman"/>
                <a:cs typeface="Times New Roman"/>
              </a:rPr>
              <a:t>TING</a:t>
            </a:r>
            <a:r>
              <a:rPr lang="en-US" sz="4000" b="1" spc="-145" dirty="0">
                <a:latin typeface="Times New Roman"/>
                <a:cs typeface="Times New Roman"/>
              </a:rPr>
              <a:t> </a:t>
            </a:r>
            <a:r>
              <a:rPr lang="en-US" sz="4000" b="1" spc="-35" dirty="0">
                <a:latin typeface="Times New Roman"/>
                <a:cs typeface="Times New Roman"/>
              </a:rPr>
              <a:t>LITERATURE</a:t>
            </a:r>
            <a:r>
              <a:rPr lang="en-US" sz="4000" b="1" spc="-135" dirty="0">
                <a:latin typeface="Times New Roman"/>
                <a:cs typeface="Times New Roman"/>
              </a:rPr>
              <a:t> </a:t>
            </a:r>
            <a:r>
              <a:rPr lang="en-US" sz="4000" b="1" spc="-25" dirty="0">
                <a:latin typeface="Times New Roman"/>
                <a:cs typeface="Times New Roman"/>
              </a:rPr>
              <a:t>REVIEWS</a:t>
            </a:r>
            <a:r>
              <a:rPr lang="en-US" sz="4000" b="1" spc="-210" dirty="0">
                <a:latin typeface="Times New Roman"/>
                <a:cs typeface="Times New Roman"/>
              </a:rPr>
              <a:t> </a:t>
            </a:r>
            <a:r>
              <a:rPr lang="en-US" sz="4000" b="1" spc="-25" dirty="0">
                <a:latin typeface="Times New Roman"/>
                <a:cs typeface="Times New Roman"/>
              </a:rPr>
              <a:t>AND </a:t>
            </a:r>
            <a:r>
              <a:rPr lang="en-US" sz="4000" b="1" spc="-10" dirty="0">
                <a:latin typeface="Times New Roman"/>
                <a:cs typeface="Times New Roman"/>
              </a:rPr>
              <a:t>SOURCES</a:t>
            </a:r>
            <a:endParaRPr kumimoji="0" lang="en-MY" sz="4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9CF2C3DF-190B-E11F-95E4-BC6DEC9652EC}"/>
              </a:ext>
            </a:extLst>
          </p:cNvPr>
          <p:cNvSpPr txBox="1"/>
          <p:nvPr/>
        </p:nvSpPr>
        <p:spPr>
          <a:xfrm>
            <a:off x="247184" y="1787668"/>
            <a:ext cx="11551921" cy="459356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40665" marR="5080" indent="-228600">
              <a:spcBef>
                <a:spcPts val="340"/>
              </a:spcBef>
              <a:buFont typeface="Arial MT"/>
              <a:buChar char="•"/>
              <a:tabLst>
                <a:tab pos="240665" algn="l"/>
              </a:tabLst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general,</a:t>
            </a:r>
            <a:r>
              <a:rPr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  <a:r>
              <a:rPr sz="2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means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looking</a:t>
            </a:r>
            <a:r>
              <a:rPr sz="2400" b="1" spc="-5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sz="2400" b="1" spc="-25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quality,</a:t>
            </a:r>
            <a:r>
              <a:rPr sz="2400" b="1" spc="-3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accuracy,</a:t>
            </a:r>
            <a:r>
              <a:rPr sz="2400" b="1" spc="-15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relevance,</a:t>
            </a:r>
            <a:r>
              <a:rPr sz="2400" b="1" spc="-6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bias,</a:t>
            </a:r>
            <a:r>
              <a:rPr sz="2400" b="1" spc="-3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reputation, currency,</a:t>
            </a:r>
            <a:r>
              <a:rPr sz="2400" b="1" spc="-5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400" b="1" spc="-25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credibility</a:t>
            </a:r>
            <a:r>
              <a:rPr sz="2400" b="1" spc="-45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sz="2400" b="1" spc="-45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2400" b="1" spc="-2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400" b="1" spc="-15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r>
              <a:rPr sz="2400" b="1" spc="-35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whether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book,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ebook,</a:t>
            </a:r>
            <a:r>
              <a:rPr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article,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website,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blog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posting.</a:t>
            </a:r>
            <a:r>
              <a:rPr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</a:t>
            </a:r>
            <a:r>
              <a:rPr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</a:t>
            </a:r>
            <a:r>
              <a:rPr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review,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clearly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</a:t>
            </a:r>
            <a:r>
              <a:rPr sz="2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sz="2400" b="1" spc="-5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sz="2400" b="1" spc="-2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sz="2400" b="1" spc="-2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400" b="1" spc="-15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sz="2400" b="1" spc="-1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sz="2400" b="1" spc="-25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sz="2400" b="1" spc="-15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including</a:t>
            </a:r>
            <a:r>
              <a:rPr sz="2400" b="1" spc="-2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25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it?</a:t>
            </a:r>
            <a:endParaRPr sz="2400" dirty="0"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0665" indent="-227965">
              <a:spcBef>
                <a:spcPts val="760"/>
              </a:spcBef>
              <a:buFont typeface="Arial MT"/>
              <a:buChar char="•"/>
              <a:tabLst>
                <a:tab pos="240665" algn="l"/>
              </a:tabLst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Criteria</a:t>
            </a:r>
            <a:r>
              <a:rPr sz="2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evaluate</a:t>
            </a:r>
            <a:r>
              <a:rPr sz="24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sources: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0665" marR="440690" indent="-228600">
              <a:spcBef>
                <a:spcPts val="1000"/>
              </a:spcBef>
              <a:buFont typeface="Arial MT"/>
              <a:buChar char="•"/>
              <a:tabLst>
                <a:tab pos="240665" algn="l"/>
              </a:tabLst>
            </a:pPr>
            <a:r>
              <a:rPr lang="en-MY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Authority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his/he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credentials</a:t>
            </a:r>
            <a:r>
              <a:rPr lang="en-US" sz="2400" spc="-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sity</a:t>
            </a:r>
            <a:r>
              <a:rPr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he/she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affiliated?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</a:t>
            </a: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his/he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tise?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0665" marR="38735" indent="-228600">
              <a:spcBef>
                <a:spcPts val="1000"/>
              </a:spcBef>
              <a:buFont typeface="Arial MT"/>
              <a:buChar char="•"/>
              <a:tabLst>
                <a:tab pos="240665" algn="l"/>
              </a:tabLst>
            </a:pPr>
            <a:r>
              <a:rPr sz="24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Usefulness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this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 is related to your topic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current and relevant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topic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0665" marR="542925" indent="-228600">
              <a:spcBef>
                <a:spcPts val="1010"/>
              </a:spcBef>
              <a:buFont typeface="Arial MT"/>
              <a:buChar char="•"/>
              <a:tabLst>
                <a:tab pos="240665" algn="l"/>
              </a:tabLst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Reliability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infoímation</a:t>
            </a:r>
            <a:r>
              <a:rPr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comes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a r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eliable,</a:t>
            </a:r>
            <a:r>
              <a:rPr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usted</a:t>
            </a:r>
            <a:r>
              <a:rPr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academic</a:t>
            </a:r>
            <a:r>
              <a:rPr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nal?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3096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-1"/>
            <a:ext cx="12192001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3" y="226666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marL="0" marR="0" lvl="0" indent="0" algn="l" defTabSz="892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pic>
        <p:nvPicPr>
          <p:cNvPr id="6" name="Picture 5" descr="A logo of a university&#10;&#10;Description automatically generated">
            <a:extLst>
              <a:ext uri="{FF2B5EF4-FFF2-40B4-BE49-F238E27FC236}">
                <a16:creationId xmlns:a16="http://schemas.microsoft.com/office/drawing/2014/main" id="{2BE31AD7-DBE4-F5CB-46A6-8889CF0CF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170" y="255064"/>
            <a:ext cx="1047751" cy="1028700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A93DFC5A-C706-CCBE-7DF0-EBA94FB5278B}"/>
              </a:ext>
            </a:extLst>
          </p:cNvPr>
          <p:cNvSpPr txBox="1">
            <a:spLocks/>
          </p:cNvSpPr>
          <p:nvPr/>
        </p:nvSpPr>
        <p:spPr>
          <a:xfrm>
            <a:off x="553478" y="128172"/>
            <a:ext cx="10791399" cy="823302"/>
          </a:xfrm>
          <a:prstGeom prst="rect">
            <a:avLst/>
          </a:prstGeom>
        </p:spPr>
        <p:txBody>
          <a:bodyPr vert="horz" wrap="square" lIns="0" tIns="83820" rIns="0" bIns="0" rtlCol="0" anchor="ctr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MY" sz="4800" b="1" dirty="0">
                <a:latin typeface="Times New Roman"/>
                <a:cs typeface="Times New Roman"/>
              </a:rPr>
              <a:t>Continue..</a:t>
            </a:r>
            <a:endParaRPr kumimoji="0" lang="en-MY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9CF2C3DF-190B-E11F-95E4-BC6DEC9652EC}"/>
              </a:ext>
            </a:extLst>
          </p:cNvPr>
          <p:cNvSpPr txBox="1"/>
          <p:nvPr/>
        </p:nvSpPr>
        <p:spPr>
          <a:xfrm>
            <a:off x="351663" y="1043552"/>
            <a:ext cx="11622003" cy="550086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620"/>
              </a:spcBef>
              <a:buFont typeface="Arial MT"/>
              <a:buChar char="•"/>
              <a:tabLst>
                <a:tab pos="240665" algn="l"/>
              </a:tabLst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Accuracy</a:t>
            </a:r>
            <a:r>
              <a:rPr lang="en-US" sz="2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--</a:t>
            </a:r>
            <a:r>
              <a:rPr lang="en-US" sz="24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is</a:t>
            </a:r>
            <a:r>
              <a:rPr lang="en-US" sz="2400" spc="-2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the</a:t>
            </a:r>
            <a:r>
              <a:rPr lang="en-US" sz="2400" spc="-2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information</a:t>
            </a:r>
            <a:r>
              <a:rPr lang="en-US" sz="2400" spc="-4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reliable</a:t>
            </a:r>
            <a:r>
              <a:rPr lang="en-US" sz="2400" spc="-4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and</a:t>
            </a:r>
            <a:r>
              <a:rPr lang="en-US" sz="2400" spc="-1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error</a:t>
            </a:r>
            <a:r>
              <a:rPr lang="en-US" sz="2400" spc="-45" dirty="0">
                <a:latin typeface="Times New Roman"/>
                <a:cs typeface="Times New Roman"/>
              </a:rPr>
              <a:t> </a:t>
            </a:r>
            <a:r>
              <a:rPr lang="en-US" sz="2400" spc="-10" dirty="0">
                <a:latin typeface="Times New Roman"/>
                <a:cs typeface="Times New Roman"/>
              </a:rPr>
              <a:t>free?</a:t>
            </a:r>
            <a:endParaRPr lang="en-US" sz="2400" dirty="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515"/>
              </a:spcBef>
              <a:buFont typeface="Arial MT"/>
              <a:buChar char="•"/>
              <a:tabLst>
                <a:tab pos="240665" algn="l"/>
              </a:tabLst>
            </a:pPr>
            <a:r>
              <a:rPr lang="en-US" sz="2400" dirty="0">
                <a:latin typeface="Times New Roman"/>
                <a:cs typeface="Times New Roman"/>
              </a:rPr>
              <a:t>Is</a:t>
            </a:r>
            <a:r>
              <a:rPr lang="en-US" sz="2400" spc="-1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there</a:t>
            </a:r>
            <a:r>
              <a:rPr lang="en-US" sz="2400" spc="-2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an</a:t>
            </a:r>
            <a:r>
              <a:rPr lang="en-US" sz="2400" spc="1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editor</a:t>
            </a:r>
            <a:r>
              <a:rPr lang="en-US" sz="2400" spc="-1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or</a:t>
            </a:r>
            <a:r>
              <a:rPr lang="en-US" sz="2400" spc="-1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someone</a:t>
            </a:r>
            <a:r>
              <a:rPr lang="en-US" sz="2400" spc="-1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who</a:t>
            </a:r>
            <a:r>
              <a:rPr lang="en-US" sz="2400" spc="-1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verifies/checks</a:t>
            </a:r>
            <a:r>
              <a:rPr lang="en-US" sz="2400" spc="-4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the</a:t>
            </a:r>
            <a:r>
              <a:rPr lang="en-US" sz="2400" spc="5" dirty="0">
                <a:latin typeface="Times New Roman"/>
                <a:cs typeface="Times New Roman"/>
              </a:rPr>
              <a:t> </a:t>
            </a:r>
            <a:r>
              <a:rPr lang="en-US" sz="2400" spc="-10" dirty="0">
                <a:latin typeface="Times New Roman"/>
                <a:cs typeface="Times New Roman"/>
              </a:rPr>
              <a:t>information?</a:t>
            </a:r>
            <a:endParaRPr lang="en-US" sz="2400" dirty="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530"/>
              </a:spcBef>
              <a:buFont typeface="Arial MT"/>
              <a:buChar char="•"/>
              <a:tabLst>
                <a:tab pos="240665" algn="l"/>
              </a:tabLst>
            </a:pPr>
            <a:r>
              <a:rPr lang="en-US" sz="2400" dirty="0">
                <a:latin typeface="Times New Roman"/>
                <a:cs typeface="Times New Roman"/>
              </a:rPr>
              <a:t>Is</a:t>
            </a:r>
            <a:r>
              <a:rPr lang="en-US" sz="2400" spc="-4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there</a:t>
            </a:r>
            <a:r>
              <a:rPr lang="en-US" sz="2400" spc="-3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adequate</a:t>
            </a:r>
            <a:r>
              <a:rPr lang="en-US" sz="2400" spc="-3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documentation:</a:t>
            </a:r>
            <a:r>
              <a:rPr lang="en-US" sz="2400" spc="-55" dirty="0">
                <a:latin typeface="Times New Roman"/>
                <a:cs typeface="Times New Roman"/>
              </a:rPr>
              <a:t> </a:t>
            </a:r>
            <a:r>
              <a:rPr lang="en-US" sz="2400" spc="-10" dirty="0">
                <a:latin typeface="Times New Roman"/>
                <a:cs typeface="Times New Roman"/>
              </a:rPr>
              <a:t>bibliography,</a:t>
            </a:r>
            <a:r>
              <a:rPr lang="en-US" sz="2400" spc="-4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footnotes,</a:t>
            </a:r>
            <a:r>
              <a:rPr lang="en-US" sz="2400" spc="-50" dirty="0">
                <a:latin typeface="Times New Roman"/>
                <a:cs typeface="Times New Roman"/>
              </a:rPr>
              <a:t> </a:t>
            </a:r>
            <a:r>
              <a:rPr lang="en-US" sz="2400" spc="-10" dirty="0">
                <a:latin typeface="Times New Roman"/>
                <a:cs typeface="Times New Roman"/>
              </a:rPr>
              <a:t>credits?</a:t>
            </a:r>
            <a:endParaRPr lang="en-US" sz="2400" dirty="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515"/>
              </a:spcBef>
              <a:buFont typeface="Arial MT"/>
              <a:buChar char="•"/>
              <a:tabLst>
                <a:tab pos="240665" algn="l"/>
              </a:tabLst>
            </a:pPr>
            <a:r>
              <a:rPr lang="en-US" sz="2400" dirty="0">
                <a:latin typeface="Times New Roman"/>
                <a:cs typeface="Times New Roman"/>
              </a:rPr>
              <a:t>Are</a:t>
            </a:r>
            <a:r>
              <a:rPr lang="en-US" sz="2400" spc="-1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the</a:t>
            </a:r>
            <a:r>
              <a:rPr lang="en-US" sz="2400" spc="-1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conclusions</a:t>
            </a:r>
            <a:r>
              <a:rPr lang="en-US" sz="2400" spc="-3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justified</a:t>
            </a:r>
            <a:r>
              <a:rPr lang="en-US" sz="2400" spc="-3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by</a:t>
            </a:r>
            <a:r>
              <a:rPr lang="en-US" sz="2400" spc="-1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the information</a:t>
            </a:r>
            <a:r>
              <a:rPr lang="en-US" sz="2400" spc="-30" dirty="0">
                <a:latin typeface="Times New Roman"/>
                <a:cs typeface="Times New Roman"/>
              </a:rPr>
              <a:t> </a:t>
            </a:r>
            <a:r>
              <a:rPr lang="en-US" sz="2400" spc="-10" dirty="0">
                <a:latin typeface="Times New Roman"/>
                <a:cs typeface="Times New Roman"/>
              </a:rPr>
              <a:t>presented?</a:t>
            </a:r>
            <a:endParaRPr lang="en-US" sz="2400" dirty="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520"/>
              </a:spcBef>
              <a:buFont typeface="Arial MT"/>
              <a:buChar char="•"/>
              <a:tabLst>
                <a:tab pos="240665" algn="l"/>
              </a:tabLst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Authority</a:t>
            </a:r>
            <a:r>
              <a:rPr lang="en-US" sz="24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--</a:t>
            </a:r>
            <a:r>
              <a:rPr lang="en-US" sz="24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is</a:t>
            </a:r>
            <a:r>
              <a:rPr lang="en-US" sz="2400" spc="-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the</a:t>
            </a:r>
            <a:r>
              <a:rPr lang="en-US" sz="2400" spc="-1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source</a:t>
            </a:r>
            <a:r>
              <a:rPr lang="en-US" sz="2400" spc="-4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of</a:t>
            </a:r>
            <a:r>
              <a:rPr lang="en-US" sz="2400" spc="-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the</a:t>
            </a:r>
            <a:r>
              <a:rPr lang="en-US" sz="2400" spc="-3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information</a:t>
            </a:r>
            <a:r>
              <a:rPr lang="en-US" sz="2400" spc="-40" dirty="0">
                <a:latin typeface="Times New Roman"/>
                <a:cs typeface="Times New Roman"/>
              </a:rPr>
              <a:t> </a:t>
            </a:r>
            <a:r>
              <a:rPr lang="en-US" sz="2400" spc="-10" dirty="0">
                <a:latin typeface="Times New Roman"/>
                <a:cs typeface="Times New Roman"/>
              </a:rPr>
              <a:t>reputable?</a:t>
            </a:r>
            <a:endParaRPr lang="en-US" sz="2400" dirty="0">
              <a:latin typeface="Times New Roman"/>
              <a:cs typeface="Times New Roman"/>
            </a:endParaRPr>
          </a:p>
          <a:p>
            <a:pPr marL="240665" marR="294640" indent="-228600">
              <a:lnSpc>
                <a:spcPct val="80000"/>
              </a:lnSpc>
              <a:spcBef>
                <a:spcPts val="1005"/>
              </a:spcBef>
              <a:buFont typeface="Arial MT"/>
              <a:buChar char="•"/>
              <a:tabLst>
                <a:tab pos="240665" algn="l"/>
              </a:tabLst>
            </a:pPr>
            <a:r>
              <a:rPr lang="en-US" sz="2400" dirty="0">
                <a:latin typeface="Times New Roman"/>
                <a:cs typeface="Times New Roman"/>
              </a:rPr>
              <a:t>How did</a:t>
            </a:r>
            <a:r>
              <a:rPr lang="en-US" sz="2400" spc="-1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you</a:t>
            </a:r>
            <a:r>
              <a:rPr lang="en-US" sz="2400" spc="-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find the source</a:t>
            </a:r>
            <a:r>
              <a:rPr lang="en-US" sz="2400" spc="-3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of</a:t>
            </a:r>
            <a:r>
              <a:rPr lang="en-US" sz="2400" spc="-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information:</a:t>
            </a:r>
            <a:r>
              <a:rPr lang="en-US" sz="2400" spc="-3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an</a:t>
            </a:r>
            <a:r>
              <a:rPr lang="en-US" sz="2400" spc="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index</a:t>
            </a:r>
            <a:r>
              <a:rPr lang="en-US" sz="2400" spc="-2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to</a:t>
            </a:r>
            <a:r>
              <a:rPr lang="en-US" sz="2400" spc="10" dirty="0">
                <a:latin typeface="Times New Roman"/>
                <a:cs typeface="Times New Roman"/>
              </a:rPr>
              <a:t> </a:t>
            </a:r>
            <a:r>
              <a:rPr lang="en-US" sz="2400" spc="-20" dirty="0">
                <a:latin typeface="Times New Roman"/>
                <a:cs typeface="Times New Roman"/>
              </a:rPr>
              <a:t>edited/peer-</a:t>
            </a:r>
            <a:r>
              <a:rPr lang="en-US" sz="2400" dirty="0">
                <a:latin typeface="Times New Roman"/>
                <a:cs typeface="Times New Roman"/>
              </a:rPr>
              <a:t>reviewed</a:t>
            </a:r>
            <a:r>
              <a:rPr lang="en-US" sz="2400" spc="-3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material,</a:t>
            </a:r>
            <a:r>
              <a:rPr lang="en-US" sz="2400" spc="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in</a:t>
            </a:r>
            <a:r>
              <a:rPr lang="en-US" sz="2400" spc="-5" dirty="0">
                <a:latin typeface="Times New Roman"/>
                <a:cs typeface="Times New Roman"/>
              </a:rPr>
              <a:t> </a:t>
            </a:r>
            <a:r>
              <a:rPr lang="en-US" sz="2400" spc="-50" dirty="0">
                <a:latin typeface="Times New Roman"/>
                <a:cs typeface="Times New Roman"/>
              </a:rPr>
              <a:t>a </a:t>
            </a:r>
            <a:r>
              <a:rPr lang="en-US" sz="2400" dirty="0">
                <a:latin typeface="Times New Roman"/>
                <a:cs typeface="Times New Roman"/>
              </a:rPr>
              <a:t>bibliography</a:t>
            </a:r>
            <a:r>
              <a:rPr lang="en-US" sz="2400" spc="-3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from</a:t>
            </a:r>
            <a:r>
              <a:rPr lang="en-US" sz="2400" spc="-3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a</a:t>
            </a:r>
            <a:r>
              <a:rPr lang="en-US" sz="2400" spc="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published</a:t>
            </a:r>
            <a:r>
              <a:rPr lang="en-US" sz="2400" spc="-3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article,</a:t>
            </a:r>
            <a:r>
              <a:rPr lang="en-US" sz="2400" spc="-10" dirty="0">
                <a:latin typeface="Times New Roman"/>
                <a:cs typeface="Times New Roman"/>
              </a:rPr>
              <a:t> etc.?</a:t>
            </a:r>
            <a:endParaRPr lang="en-US" sz="2400" dirty="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515"/>
              </a:spcBef>
              <a:buFont typeface="Arial MT"/>
              <a:buChar char="•"/>
              <a:tabLst>
                <a:tab pos="240665" algn="l"/>
              </a:tabLst>
            </a:pPr>
            <a:r>
              <a:rPr lang="en-US" sz="2400" dirty="0">
                <a:latin typeface="Times New Roman"/>
                <a:cs typeface="Times New Roman"/>
              </a:rPr>
              <a:t>What</a:t>
            </a:r>
            <a:r>
              <a:rPr lang="en-US" sz="2400" spc="-5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type</a:t>
            </a:r>
            <a:r>
              <a:rPr lang="en-US" sz="2400" spc="-1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of</a:t>
            </a:r>
            <a:r>
              <a:rPr lang="en-US" sz="2400" spc="-2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source</a:t>
            </a:r>
            <a:r>
              <a:rPr lang="en-US" sz="2400" spc="-4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is</a:t>
            </a:r>
            <a:r>
              <a:rPr lang="en-US" sz="2400" spc="-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it:</a:t>
            </a:r>
            <a:r>
              <a:rPr lang="en-US" sz="2400" spc="-2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sensationalistic,</a:t>
            </a:r>
            <a:r>
              <a:rPr lang="en-US" sz="2400" spc="-3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popular,</a:t>
            </a:r>
            <a:r>
              <a:rPr lang="en-US" sz="2400" spc="-35" dirty="0">
                <a:latin typeface="Times New Roman"/>
                <a:cs typeface="Times New Roman"/>
              </a:rPr>
              <a:t> </a:t>
            </a:r>
            <a:r>
              <a:rPr lang="en-US" sz="2400" spc="-10" dirty="0">
                <a:latin typeface="Times New Roman"/>
                <a:cs typeface="Times New Roman"/>
              </a:rPr>
              <a:t>scholarly?</a:t>
            </a:r>
            <a:endParaRPr lang="en-US" sz="2400" dirty="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520"/>
              </a:spcBef>
              <a:buFont typeface="Arial MT"/>
              <a:buChar char="•"/>
              <a:tabLst>
                <a:tab pos="240665" algn="l"/>
              </a:tabLst>
            </a:pPr>
            <a:r>
              <a:rPr lang="en-US"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bjectivity</a:t>
            </a:r>
            <a:r>
              <a:rPr lang="en-US" sz="24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--</a:t>
            </a:r>
            <a:r>
              <a:rPr lang="en-US" sz="24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does</a:t>
            </a:r>
            <a:r>
              <a:rPr lang="en-US" sz="2400" spc="-3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the</a:t>
            </a:r>
            <a:r>
              <a:rPr lang="en-US" sz="2400" spc="-1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information</a:t>
            </a:r>
            <a:r>
              <a:rPr lang="en-US" sz="2400" spc="-3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show</a:t>
            </a:r>
            <a:r>
              <a:rPr lang="en-US" sz="2400" spc="-25" dirty="0">
                <a:latin typeface="Times New Roman"/>
                <a:cs typeface="Times New Roman"/>
              </a:rPr>
              <a:t> </a:t>
            </a:r>
            <a:r>
              <a:rPr lang="en-US" sz="2400" spc="-10" dirty="0">
                <a:latin typeface="Times New Roman"/>
                <a:cs typeface="Times New Roman"/>
              </a:rPr>
              <a:t>bias?</a:t>
            </a:r>
            <a:endParaRPr lang="en-US" sz="2400" dirty="0">
              <a:latin typeface="Times New Roman"/>
              <a:cs typeface="Times New Roman"/>
            </a:endParaRPr>
          </a:p>
          <a:p>
            <a:pPr marL="76200" marR="5080" indent="-64135">
              <a:lnSpc>
                <a:spcPct val="121500"/>
              </a:lnSpc>
              <a:spcBef>
                <a:spcPts val="15"/>
              </a:spcBef>
              <a:buFont typeface="Arial MT"/>
              <a:buChar char="•"/>
              <a:tabLst>
                <a:tab pos="76200" algn="l"/>
                <a:tab pos="240665" algn="l"/>
              </a:tabLst>
            </a:pPr>
            <a:r>
              <a:rPr lang="en-US" sz="2400" dirty="0">
                <a:latin typeface="Times New Roman"/>
                <a:cs typeface="Times New Roman"/>
              </a:rPr>
              <a:t>What</a:t>
            </a:r>
            <a:r>
              <a:rPr lang="en-US" sz="2400" spc="-3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is the purpose</a:t>
            </a:r>
            <a:r>
              <a:rPr lang="en-US" sz="2400" spc="-2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of</a:t>
            </a:r>
            <a:r>
              <a:rPr lang="en-US" sz="2400" spc="-1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the</a:t>
            </a:r>
            <a:r>
              <a:rPr lang="en-US" sz="2400" spc="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information:</a:t>
            </a:r>
            <a:r>
              <a:rPr lang="en-US" sz="2400" spc="-3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to</a:t>
            </a:r>
            <a:r>
              <a:rPr lang="en-US" sz="2400" spc="-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inform,</a:t>
            </a:r>
            <a:r>
              <a:rPr lang="en-US" sz="2400" spc="-1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persuade,</a:t>
            </a:r>
            <a:r>
              <a:rPr lang="en-US" sz="2400" spc="-3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explain,</a:t>
            </a:r>
            <a:r>
              <a:rPr lang="en-US" sz="2400" spc="-2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sway</a:t>
            </a:r>
            <a:r>
              <a:rPr lang="en-US" sz="2400" spc="-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opinion,</a:t>
            </a:r>
            <a:r>
              <a:rPr lang="en-US" sz="2400" spc="-25" dirty="0">
                <a:latin typeface="Times New Roman"/>
                <a:cs typeface="Times New Roman"/>
              </a:rPr>
              <a:t> </a:t>
            </a:r>
            <a:r>
              <a:rPr lang="en-US" sz="2400" spc="-10" dirty="0">
                <a:latin typeface="Times New Roman"/>
                <a:cs typeface="Times New Roman"/>
              </a:rPr>
              <a:t>advertise? </a:t>
            </a:r>
            <a:r>
              <a:rPr lang="en-US" sz="2400" dirty="0">
                <a:latin typeface="Times New Roman"/>
                <a:cs typeface="Times New Roman"/>
              </a:rPr>
              <a:t>Does</a:t>
            </a:r>
            <a:r>
              <a:rPr lang="en-US" sz="2400" spc="-2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the</a:t>
            </a:r>
            <a:r>
              <a:rPr lang="en-US" sz="2400" spc="-1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source</a:t>
            </a:r>
            <a:r>
              <a:rPr lang="en-US" sz="2400" spc="-4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show</a:t>
            </a:r>
            <a:r>
              <a:rPr lang="en-US" sz="2400" spc="-1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political</a:t>
            </a:r>
            <a:r>
              <a:rPr lang="en-US" sz="2400" spc="-4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or</a:t>
            </a:r>
            <a:r>
              <a:rPr lang="en-US" sz="2400" spc="-1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cultural</a:t>
            </a:r>
            <a:r>
              <a:rPr lang="en-US" sz="2400" spc="-35" dirty="0">
                <a:latin typeface="Times New Roman"/>
                <a:cs typeface="Times New Roman"/>
              </a:rPr>
              <a:t> </a:t>
            </a:r>
            <a:r>
              <a:rPr lang="en-US" sz="2400" spc="-10" dirty="0">
                <a:latin typeface="Times New Roman"/>
                <a:cs typeface="Times New Roman"/>
              </a:rPr>
              <a:t>biases?</a:t>
            </a:r>
            <a:endParaRPr lang="en-US" sz="2400" dirty="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515"/>
              </a:spcBef>
              <a:buFont typeface="Arial MT"/>
              <a:buChar char="•"/>
              <a:tabLst>
                <a:tab pos="240665" algn="l"/>
              </a:tabLst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Currency</a:t>
            </a:r>
            <a:r>
              <a:rPr lang="en-US" sz="24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--</a:t>
            </a:r>
            <a:r>
              <a:rPr lang="en-US" sz="24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is</a:t>
            </a:r>
            <a:r>
              <a:rPr lang="en-US" sz="2400" spc="-1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the</a:t>
            </a:r>
            <a:r>
              <a:rPr lang="en-US" sz="2400" spc="-3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information</a:t>
            </a:r>
            <a:r>
              <a:rPr lang="en-US" sz="2400" spc="-5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current?</a:t>
            </a:r>
            <a:r>
              <a:rPr lang="en-US" sz="2400" spc="-3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does</a:t>
            </a:r>
            <a:r>
              <a:rPr lang="en-US" sz="2400" spc="-3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it</a:t>
            </a:r>
            <a:r>
              <a:rPr lang="en-US" sz="2400" spc="-3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cover</a:t>
            </a:r>
            <a:r>
              <a:rPr lang="en-US" sz="2400" spc="-3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the</a:t>
            </a:r>
            <a:r>
              <a:rPr lang="en-US" sz="2400" spc="-3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time period</a:t>
            </a:r>
            <a:r>
              <a:rPr lang="en-US" sz="2400" spc="-5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you</a:t>
            </a:r>
            <a:r>
              <a:rPr lang="en-US" sz="2400" spc="-10" dirty="0">
                <a:latin typeface="Times New Roman"/>
                <a:cs typeface="Times New Roman"/>
              </a:rPr>
              <a:t> need?</a:t>
            </a:r>
            <a:endParaRPr lang="en-US" sz="2400" dirty="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530"/>
              </a:spcBef>
              <a:buFont typeface="Arial MT"/>
              <a:buChar char="•"/>
              <a:tabLst>
                <a:tab pos="240665" algn="l"/>
              </a:tabLst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Coverage</a:t>
            </a:r>
            <a:r>
              <a:rPr lang="en-US" sz="24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--</a:t>
            </a:r>
            <a:r>
              <a:rPr lang="en-US" sz="24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does</a:t>
            </a:r>
            <a:r>
              <a:rPr lang="en-US" sz="2400" spc="-2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it</a:t>
            </a:r>
            <a:r>
              <a:rPr lang="en-US" sz="2400" spc="-2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provide</a:t>
            </a:r>
            <a:r>
              <a:rPr lang="en-US" sz="2400" spc="-3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the</a:t>
            </a:r>
            <a:r>
              <a:rPr lang="en-US" sz="2400" spc="-1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evidence</a:t>
            </a:r>
            <a:r>
              <a:rPr lang="en-US" sz="2400" spc="-4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or</a:t>
            </a:r>
            <a:r>
              <a:rPr lang="en-US" sz="2400" spc="-1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information</a:t>
            </a:r>
            <a:r>
              <a:rPr lang="en-US" sz="2400" spc="-4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you</a:t>
            </a:r>
            <a:r>
              <a:rPr lang="en-US" sz="2400" spc="5" dirty="0">
                <a:latin typeface="Times New Roman"/>
                <a:cs typeface="Times New Roman"/>
              </a:rPr>
              <a:t> </a:t>
            </a:r>
            <a:r>
              <a:rPr lang="en-US" sz="2400" spc="-10" dirty="0">
                <a:latin typeface="Times New Roman"/>
                <a:cs typeface="Times New Roman"/>
              </a:rPr>
              <a:t>need?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7545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-1"/>
            <a:ext cx="12192001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3" y="226666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marL="0" marR="0" lvl="0" indent="0" algn="l" defTabSz="892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pic>
        <p:nvPicPr>
          <p:cNvPr id="6" name="Picture 5" descr="A logo of a university&#10;&#10;Description automatically generated">
            <a:extLst>
              <a:ext uri="{FF2B5EF4-FFF2-40B4-BE49-F238E27FC236}">
                <a16:creationId xmlns:a16="http://schemas.microsoft.com/office/drawing/2014/main" id="{2BE31AD7-DBE4-F5CB-46A6-8889CF0CF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170" y="255064"/>
            <a:ext cx="1047751" cy="1028700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A93DFC5A-C706-CCBE-7DF0-EBA94FB5278B}"/>
              </a:ext>
            </a:extLst>
          </p:cNvPr>
          <p:cNvSpPr txBox="1">
            <a:spLocks/>
          </p:cNvSpPr>
          <p:nvPr/>
        </p:nvSpPr>
        <p:spPr>
          <a:xfrm>
            <a:off x="380999" y="266621"/>
            <a:ext cx="10791399" cy="1192634"/>
          </a:xfrm>
          <a:prstGeom prst="rect">
            <a:avLst/>
          </a:prstGeom>
        </p:spPr>
        <p:txBody>
          <a:bodyPr vert="horz" wrap="square" lIns="0" tIns="83820" rIns="0" bIns="0" rtlCol="0" anchor="ctr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MY" sz="7200" spc="-10" dirty="0"/>
              <a:t>Synthesizing</a:t>
            </a:r>
            <a:endParaRPr kumimoji="0" lang="en-MY" sz="4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9CF2C3DF-190B-E11F-95E4-BC6DEC9652EC}"/>
              </a:ext>
            </a:extLst>
          </p:cNvPr>
          <p:cNvSpPr txBox="1"/>
          <p:nvPr/>
        </p:nvSpPr>
        <p:spPr>
          <a:xfrm>
            <a:off x="310918" y="1618170"/>
            <a:ext cx="11423882" cy="494084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340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Synthesizing</a:t>
            </a:r>
            <a:r>
              <a:rPr lang="en-US" sz="2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simply</a:t>
            </a:r>
            <a:r>
              <a:rPr lang="en-US"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means</a:t>
            </a:r>
            <a:r>
              <a:rPr lang="en-US"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combining.</a:t>
            </a:r>
            <a:r>
              <a:rPr lang="en-US"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41300" marR="5080" indent="-228600">
              <a:lnSpc>
                <a:spcPct val="90000"/>
              </a:lnSpc>
              <a:spcBef>
                <a:spcPts val="340"/>
              </a:spcBef>
              <a:buFont typeface="Arial MT"/>
              <a:buChar char="•"/>
              <a:tabLst>
                <a:tab pos="241300" algn="l"/>
              </a:tabLst>
            </a:pPr>
            <a:endParaRPr lang="en-US" sz="2800" spc="-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5080" indent="-228600">
              <a:lnSpc>
                <a:spcPct val="90000"/>
              </a:lnSpc>
              <a:spcBef>
                <a:spcPts val="340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Instead</a:t>
            </a:r>
            <a:r>
              <a:rPr lang="en-US" sz="28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28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summarizing</a:t>
            </a:r>
            <a:r>
              <a:rPr lang="en-US" sz="2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points</a:t>
            </a:r>
            <a:r>
              <a:rPr lang="en-US" sz="28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en-US"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en-US" sz="28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US" sz="2800" spc="15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put</a:t>
            </a:r>
            <a:r>
              <a:rPr lang="en-US" sz="2800" spc="-35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together</a:t>
            </a:r>
            <a:r>
              <a:rPr lang="en-US" sz="2800" spc="-45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800" spc="-15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ideas</a:t>
            </a:r>
            <a:r>
              <a:rPr lang="en-US" sz="2800" spc="-3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800" spc="-5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findings</a:t>
            </a:r>
            <a:r>
              <a:rPr lang="en-US" sz="2800" spc="-45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25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multiple</a:t>
            </a:r>
            <a:r>
              <a:rPr lang="en-US" sz="2800" spc="-2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  <a:r>
              <a:rPr lang="en-US" sz="2800" spc="-55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800" spc="-15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order</a:t>
            </a:r>
            <a:r>
              <a:rPr lang="en-US" sz="2800" spc="-35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2800" spc="-1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en-US" sz="2800" spc="-5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2800" spc="-5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overall</a:t>
            </a:r>
            <a:r>
              <a:rPr lang="en-US" sz="2800" spc="-5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point.</a:t>
            </a:r>
            <a:r>
              <a:rPr lang="en-US" sz="28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n-US"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en-US"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</a:t>
            </a:r>
            <a:r>
              <a:rPr lang="en-US"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en-US"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involves</a:t>
            </a:r>
            <a:r>
              <a:rPr lang="en-US" sz="2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looking</a:t>
            </a:r>
            <a:r>
              <a:rPr lang="en-US"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similarities</a:t>
            </a:r>
            <a:r>
              <a:rPr lang="en-US" sz="2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differences</a:t>
            </a:r>
            <a:r>
              <a:rPr lang="en-US"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en-US"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en-US"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sources. (while some of the researchers agreed, others provided a clear evidence to show their disagreement) </a:t>
            </a:r>
          </a:p>
          <a:p>
            <a:pPr marL="241300" marR="5080" indent="-228600">
              <a:lnSpc>
                <a:spcPct val="90000"/>
              </a:lnSpc>
              <a:spcBef>
                <a:spcPts val="340"/>
              </a:spcBef>
              <a:buFont typeface="Arial MT"/>
              <a:buChar char="•"/>
              <a:tabLst>
                <a:tab pos="241300" algn="l"/>
              </a:tabLst>
            </a:pPr>
            <a:endParaRPr lang="en-US" sz="28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414020" indent="-228600">
              <a:lnSpc>
                <a:spcPct val="900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Putting</a:t>
            </a:r>
            <a:r>
              <a:rPr lang="en-US"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together</a:t>
            </a:r>
            <a:r>
              <a:rPr lang="en-US" sz="2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separate</a:t>
            </a:r>
            <a:r>
              <a:rPr lang="en-US" sz="2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parts</a:t>
            </a:r>
            <a:r>
              <a:rPr lang="en-US" sz="2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a</a:t>
            </a:r>
            <a:r>
              <a:rPr lang="en-US"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whole.</a:t>
            </a:r>
            <a:r>
              <a:rPr lang="en-US" sz="28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en-US" sz="2800" u="sng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US" sz="2800" u="sng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sz="2800" u="sng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asked</a:t>
            </a:r>
            <a:r>
              <a:rPr lang="en-US" sz="2800" u="sng" spc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2800" u="sng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synthesize</a:t>
            </a:r>
            <a:r>
              <a:rPr lang="en-US" sz="2800" u="sng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something</a:t>
            </a:r>
            <a:r>
              <a:rPr lang="en-US" sz="2800" u="sng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800" u="sng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u="sng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literary</a:t>
            </a:r>
            <a:r>
              <a:rPr lang="en-US" sz="2800" u="sng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sz="2800" spc="-4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en-US" sz="2800" spc="-15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commonly</a:t>
            </a:r>
            <a:r>
              <a:rPr lang="en-US" sz="2800" spc="-3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means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taking</a:t>
            </a:r>
            <a:r>
              <a:rPr lang="en-US" sz="2800" spc="-4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en-US" sz="2800" spc="-5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presented</a:t>
            </a:r>
            <a:r>
              <a:rPr lang="en-US" sz="2800" spc="-35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800" spc="-3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multiple</a:t>
            </a:r>
            <a:r>
              <a:rPr lang="en-US" sz="2800" spc="-15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texts</a:t>
            </a:r>
            <a:r>
              <a:rPr lang="en-US" sz="2800" spc="-3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800" spc="-1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putting</a:t>
            </a:r>
            <a:r>
              <a:rPr lang="en-US" sz="2800" spc="-45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sz="2800" spc="-3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together</a:t>
            </a:r>
            <a:r>
              <a:rPr lang="en-US" sz="2800" spc="-35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25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form</a:t>
            </a:r>
            <a:r>
              <a:rPr lang="en-US" sz="2800" spc="-45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en-US" sz="2800" spc="-25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en-US" sz="2800" spc="-5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2800" spc="-2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sz="2800" spc="-15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includes</a:t>
            </a:r>
            <a:r>
              <a:rPr lang="en-US" sz="2800" spc="-35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en-US" sz="2800" spc="-4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n-US" sz="2800" spc="-4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separate</a:t>
            </a:r>
            <a:r>
              <a:rPr lang="en-US" sz="2800" spc="-25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sources.</a:t>
            </a:r>
          </a:p>
        </p:txBody>
      </p:sp>
    </p:spTree>
    <p:extLst>
      <p:ext uri="{BB962C8B-B14F-4D97-AF65-F5344CB8AC3E}">
        <p14:creationId xmlns:p14="http://schemas.microsoft.com/office/powerpoint/2010/main" val="25225566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5EAA8-EB83-C75B-5A05-D536307EA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074"/>
            <a:ext cx="10058400" cy="13716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 </a:t>
            </a:r>
            <a:endParaRPr lang="en-MY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5096B-20D4-30A8-A31E-0313D9594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11353800" cy="3849623"/>
          </a:xfrm>
        </p:spPr>
        <p:txBody>
          <a:bodyPr>
            <a:noAutofit/>
          </a:bodyPr>
          <a:lstStyle/>
          <a:p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Bahishti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A. (2021). The Importance of Review Articles &amp; its Prospects in Scholarly Literature. Extensive Reviews. </a:t>
            </a:r>
            <a:r>
              <a:rPr lang="en-US" sz="2200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https://doi.org/10.21467/exr.1.1.4293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Geest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T., &amp;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Gemert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L. (1997). Review as a Method for Improving Professional Texts. Journal of Business and Technical Communication, 11, 433-450. 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https://doi.org/10.1177/1050651997011004004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Andersen, K., &amp;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Basora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J. (1994). Book reviews: are they useful?. </a:t>
            </a:r>
            <a:r>
              <a:rPr lang="en-US" sz="22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</a:t>
            </a:r>
            <a:r>
              <a:rPr lang="en-US" sz="22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Orthopaedics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18, 59-60. 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https://doi.org/10.1007/BF00180184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Chigbu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U., Atiku, S., &amp; Plessis, C. (2023). The Science of Literature Reviews: Searching, Identifying, Selecting, and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Synthesising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22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Publications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https://doi.org/10.3390/publications11010002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Paul, J., &amp;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Criado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A. (2020). The art of writing literature review: What do we know and what do we need to know?. </a:t>
            </a:r>
            <a:r>
              <a:rPr lang="en-US" sz="22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Business Review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29, 101717. 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https://doi.org/10.1016/j.ibusrev.2020.101717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MY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351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MY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4EC38380-EC84-2BBD-5AE9-25BA23190F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06" y="1660792"/>
            <a:ext cx="4440989" cy="3880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85470" algn="ctr" defTabSz="914400"/>
            <a:r>
              <a:rPr lang="en-US" sz="4800" b="1" dirty="0"/>
              <a:t>What is Review ?</a:t>
            </a:r>
            <a:endParaRPr lang="en-US" sz="48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MY"/>
          </a:p>
        </p:txBody>
      </p:sp>
      <p:graphicFrame>
        <p:nvGraphicFramePr>
          <p:cNvPr id="36" name="TextBox 21">
            <a:extLst>
              <a:ext uri="{FF2B5EF4-FFF2-40B4-BE49-F238E27FC236}">
                <a16:creationId xmlns:a16="http://schemas.microsoft.com/office/drawing/2014/main" id="{33357E87-FB13-B08B-2BA8-4A131CD956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5537692"/>
              </p:ext>
            </p:extLst>
          </p:nvPr>
        </p:nvGraphicFramePr>
        <p:xfrm>
          <a:off x="4791455" y="325066"/>
          <a:ext cx="7330716" cy="6158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 descr="A logo of a university&#10;&#10;Description automatically generated">
            <a:extLst>
              <a:ext uri="{FF2B5EF4-FFF2-40B4-BE49-F238E27FC236}">
                <a16:creationId xmlns:a16="http://schemas.microsoft.com/office/drawing/2014/main" id="{1A11EDD8-9215-5D64-F0E6-B0D46B08DD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13220"/>
            <a:ext cx="1047751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656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MY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MY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4EC38380-EC84-2BBD-5AE9-25BA23190F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5986" y="237744"/>
            <a:ext cx="7340156" cy="1744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85470" defTabSz="914400"/>
            <a:r>
              <a:rPr lang="en-US" sz="4400" b="1" dirty="0"/>
              <a:t>What is Literature Review?</a:t>
            </a:r>
            <a:endParaRPr lang="en-US" sz="4400" dirty="0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8F60E2DC-B7F4-32FF-8BF7-4727EC50B458}"/>
              </a:ext>
            </a:extLst>
          </p:cNvPr>
          <p:cNvSpPr txBox="1"/>
          <p:nvPr/>
        </p:nvSpPr>
        <p:spPr>
          <a:xfrm>
            <a:off x="307120" y="1828800"/>
            <a:ext cx="7369022" cy="465429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241300" marR="25400" indent="-182880" algn="l" rtl="0">
              <a:spcBef>
                <a:spcPts val="39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tabLst>
                <a:tab pos="241300" algn="l"/>
              </a:tabLst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Literature</a:t>
            </a:r>
            <a:r>
              <a:rPr lang="en-US" sz="2800" kern="1200" spc="-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review</a:t>
            </a:r>
            <a:r>
              <a:rPr lang="en-US" sz="2800" kern="1200" spc="-6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means</a:t>
            </a:r>
            <a:r>
              <a:rPr lang="en-US" sz="2800" kern="1200" spc="-6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2800" kern="1200" spc="-7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systematic</a:t>
            </a:r>
            <a:r>
              <a:rPr lang="en-US" sz="2800" kern="1200" spc="-6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evaluation</a:t>
            </a:r>
            <a:r>
              <a:rPr lang="en-US" sz="2800" kern="1200" spc="-7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previous</a:t>
            </a:r>
            <a:r>
              <a:rPr lang="en-US" sz="2800" kern="1200" spc="-6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research</a:t>
            </a:r>
            <a:r>
              <a:rPr lang="en-US" sz="2800" kern="1200" spc="-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works</a:t>
            </a:r>
            <a:r>
              <a:rPr lang="en-US" sz="2800" kern="1200" spc="-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en-US" sz="2800" kern="1200" spc="-6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publications</a:t>
            </a:r>
            <a:r>
              <a:rPr lang="en-US" sz="2800" kern="1200" spc="-6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en-US" sz="2800" kern="1200" spc="-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2800" kern="1200" spc="-6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researcher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carries</a:t>
            </a:r>
            <a:r>
              <a:rPr lang="en-US" sz="2800" kern="1200" spc="-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</a:t>
            </a:r>
            <a:r>
              <a:rPr lang="en-US" sz="2800" kern="1200" spc="-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2800" kern="1200" spc="-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order</a:t>
            </a:r>
            <a:r>
              <a:rPr lang="en-US" sz="2800" kern="1200" spc="-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n-US" sz="2800" kern="1200" spc="-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</a:t>
            </a:r>
            <a:r>
              <a:rPr lang="en-US" sz="2800" kern="1200" spc="-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2800" kern="1200" spc="-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</a:t>
            </a:r>
            <a:r>
              <a:rPr lang="en-US" sz="2800" kern="1200" spc="-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en-US" sz="2800" kern="1200" spc="-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</a:t>
            </a:r>
            <a:r>
              <a:rPr lang="en-US" sz="2800" kern="1200" spc="-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research</a:t>
            </a:r>
            <a:r>
              <a:rPr lang="en-US" sz="2800" kern="1200" spc="-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work,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hence</a:t>
            </a:r>
            <a:r>
              <a:rPr lang="en-US" sz="28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identifying</a:t>
            </a:r>
            <a:r>
              <a:rPr lang="en-US" sz="2800" kern="1200" spc="-6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gaps</a:t>
            </a:r>
            <a:r>
              <a:rPr lang="en-US" sz="2800" kern="1200" spc="-6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en-US" sz="2800" kern="1200" spc="-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justifying</a:t>
            </a:r>
            <a:r>
              <a:rPr lang="en-US" sz="2800" kern="1200" spc="-6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US" sz="2800" kern="1200" spc="-6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need</a:t>
            </a:r>
            <a:r>
              <a:rPr lang="en-US" sz="2800" kern="1200" spc="-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en-US" sz="28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conduct</a:t>
            </a:r>
            <a:r>
              <a:rPr lang="en-US" sz="28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en-US" sz="2800" kern="1200" spc="-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US" sz="2800" kern="1200" spc="-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research. (</a:t>
            </a:r>
            <a:r>
              <a:rPr lang="en-US" sz="2800" kern="1200" spc="-1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Chigbu</a:t>
            </a:r>
            <a:r>
              <a:rPr lang="en-US" sz="28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Atiku, &amp; Plessis, 2023)</a:t>
            </a:r>
          </a:p>
          <a:p>
            <a:pPr marL="241300" marR="25400" indent="-182880" algn="l" rtl="0">
              <a:spcBef>
                <a:spcPts val="39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tabLst>
                <a:tab pos="241300" algn="l"/>
              </a:tabLst>
            </a:pPr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1300" marR="5080" indent="-182880" algn="l" rtl="0">
              <a:spcBef>
                <a:spcPts val="944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tabLst>
                <a:tab pos="241300" algn="l"/>
              </a:tabLst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Literature</a:t>
            </a:r>
            <a:r>
              <a:rPr lang="en-US" sz="2800" kern="1200" spc="-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review</a:t>
            </a:r>
            <a:r>
              <a:rPr lang="en-US" sz="2800" kern="1200" spc="-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en-US" sz="2800" kern="1200" spc="-6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</a:t>
            </a:r>
            <a:r>
              <a:rPr lang="en-US" sz="2800" kern="1200" spc="-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2800" kern="1200" spc="-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well-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integrated</a:t>
            </a:r>
            <a:r>
              <a:rPr lang="en-US" sz="2800" kern="1200" spc="-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discussion</a:t>
            </a:r>
            <a:r>
              <a:rPr lang="en-US" sz="2800" kern="1200" spc="-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critical</a:t>
            </a:r>
            <a:r>
              <a:rPr lang="en-US" sz="2800" kern="1200" spc="-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evaluation</a:t>
            </a:r>
            <a:r>
              <a:rPr lang="en-US" sz="2800" kern="1200" spc="-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en-US" sz="28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US" sz="2800" kern="1200" spc="-6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</a:t>
            </a:r>
            <a:r>
              <a:rPr lang="en-US" sz="2800" kern="1200" spc="-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points</a:t>
            </a:r>
            <a:r>
              <a:rPr lang="en-US" sz="2800" kern="1200" spc="-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en-US" sz="28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view</a:t>
            </a:r>
            <a:r>
              <a:rPr lang="en-US" sz="28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</a:t>
            </a:r>
            <a:r>
              <a:rPr lang="en-US" sz="2800" kern="1200" spc="-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given</a:t>
            </a:r>
            <a:r>
              <a:rPr lang="en-US" sz="28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research</a:t>
            </a:r>
            <a:r>
              <a:rPr lang="en-US" sz="2800" kern="1200" spc="-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topic,</a:t>
            </a:r>
            <a:r>
              <a:rPr lang="en-US" sz="28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</a:t>
            </a:r>
            <a:r>
              <a:rPr lang="en-US" sz="28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found</a:t>
            </a:r>
            <a:r>
              <a:rPr lang="en-US" sz="28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28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US" sz="28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relevant</a:t>
            </a:r>
            <a:r>
              <a:rPr lang="en-US" sz="28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previous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studies,</a:t>
            </a:r>
            <a:r>
              <a:rPr lang="en-US" sz="2800" kern="1200" spc="-8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highlighting</a:t>
            </a:r>
            <a:r>
              <a:rPr lang="en-US" sz="2800" kern="1200" spc="-8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</a:t>
            </a:r>
            <a:r>
              <a:rPr lang="en-US" sz="2800" kern="1200" spc="-6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strengths,</a:t>
            </a:r>
            <a:r>
              <a:rPr lang="en-US" sz="2800" kern="1200" spc="-7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weaknesses</a:t>
            </a:r>
            <a:r>
              <a:rPr lang="en-US" sz="2800" kern="1200" spc="-7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indicating</a:t>
            </a:r>
            <a:r>
              <a:rPr lang="en-US" sz="2800" kern="1200" spc="-6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</a:t>
            </a:r>
            <a:r>
              <a:rPr lang="en-US" sz="2800" kern="1200" spc="-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US" sz="2800" kern="1200" spc="-6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research</a:t>
            </a:r>
            <a:r>
              <a:rPr lang="en-US" sz="28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</a:t>
            </a:r>
            <a:r>
              <a:rPr lang="en-US" sz="2800" kern="1200" spc="-6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contribute</a:t>
            </a:r>
            <a:r>
              <a:rPr lang="en-US" sz="2800" kern="1200" spc="-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n-US" sz="2800" kern="1200" spc="-6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knowledge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</a:t>
            </a:r>
            <a:r>
              <a:rPr lang="en-US" sz="2800" kern="1200" spc="-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US" sz="2800" kern="1200" spc="-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topic. (Paul &amp; </a:t>
            </a:r>
            <a:r>
              <a:rPr lang="en-US" sz="2800" kern="1200" spc="-1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Criado</a:t>
            </a:r>
            <a:r>
              <a:rPr lang="en-US" sz="28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2020)</a:t>
            </a:r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 descr="Methods and the Literature Review — Methodspace">
            <a:extLst>
              <a:ext uri="{FF2B5EF4-FFF2-40B4-BE49-F238E27FC236}">
                <a16:creationId xmlns:a16="http://schemas.microsoft.com/office/drawing/2014/main" id="{5402070F-BFDC-03EE-623F-DAB0226601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0" r="14503" b="-2"/>
          <a:stretch/>
        </p:blipFill>
        <p:spPr bwMode="auto">
          <a:xfrm>
            <a:off x="7837371" y="237744"/>
            <a:ext cx="4124416" cy="6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logo of a university&#10;&#10;Description automatically generated">
            <a:extLst>
              <a:ext uri="{FF2B5EF4-FFF2-40B4-BE49-F238E27FC236}">
                <a16:creationId xmlns:a16="http://schemas.microsoft.com/office/drawing/2014/main" id="{2BE31AD7-DBE4-F5CB-46A6-8889CF0CF4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142" y="20053"/>
            <a:ext cx="1047751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20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-1"/>
            <a:ext cx="12192001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3" y="226666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marL="0" marR="0" lvl="0" indent="0" algn="l" defTabSz="892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pic>
        <p:nvPicPr>
          <p:cNvPr id="6" name="Picture 5" descr="A logo of a university&#10;&#10;Description automatically generated">
            <a:extLst>
              <a:ext uri="{FF2B5EF4-FFF2-40B4-BE49-F238E27FC236}">
                <a16:creationId xmlns:a16="http://schemas.microsoft.com/office/drawing/2014/main" id="{2BE31AD7-DBE4-F5CB-46A6-8889CF0CF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170" y="255064"/>
            <a:ext cx="1047751" cy="1028700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4EC38380-EC84-2BBD-5AE9-25BA23190F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7520" y="-1021299"/>
            <a:ext cx="10820400" cy="1995674"/>
          </a:xfrm>
          <a:prstGeom prst="rect">
            <a:avLst/>
          </a:prstGeom>
        </p:spPr>
        <p:txBody>
          <a:bodyPr vert="horz" wrap="square" lIns="0" tIns="1305813" rIns="0" bIns="0" rtlCol="0">
            <a:spAutoFit/>
          </a:bodyPr>
          <a:lstStyle/>
          <a:p>
            <a:pPr marL="585470" algn="ctr">
              <a:lnSpc>
                <a:spcPct val="100000"/>
              </a:lnSpc>
              <a:spcBef>
                <a:spcPts val="105"/>
              </a:spcBef>
            </a:pPr>
            <a:r>
              <a:rPr lang="en-US" sz="4400" b="1" dirty="0">
                <a:latin typeface="Times New Roman"/>
                <a:cs typeface="Times New Roman"/>
              </a:rPr>
              <a:t>What</a:t>
            </a:r>
            <a:r>
              <a:rPr lang="en-US" sz="4400" b="1" spc="-50" dirty="0">
                <a:latin typeface="Times New Roman"/>
                <a:cs typeface="Times New Roman"/>
              </a:rPr>
              <a:t> </a:t>
            </a:r>
            <a:r>
              <a:rPr lang="en-US" sz="4400" b="1" dirty="0">
                <a:latin typeface="Times New Roman"/>
                <a:cs typeface="Times New Roman"/>
              </a:rPr>
              <a:t>is</a:t>
            </a:r>
            <a:r>
              <a:rPr lang="en-US" sz="4400" b="1" spc="-55" dirty="0">
                <a:latin typeface="Times New Roman"/>
                <a:cs typeface="Times New Roman"/>
              </a:rPr>
              <a:t> </a:t>
            </a:r>
            <a:r>
              <a:rPr lang="en-US" sz="4400" b="1" dirty="0">
                <a:latin typeface="Times New Roman"/>
                <a:cs typeface="Times New Roman"/>
              </a:rPr>
              <a:t>the</a:t>
            </a:r>
            <a:r>
              <a:rPr lang="en-US" sz="4400" b="1" spc="-45" dirty="0">
                <a:latin typeface="Times New Roman"/>
                <a:cs typeface="Times New Roman"/>
              </a:rPr>
              <a:t> </a:t>
            </a:r>
            <a:r>
              <a:rPr lang="en-US" sz="4400" b="1" dirty="0">
                <a:latin typeface="Times New Roman"/>
                <a:cs typeface="Times New Roman"/>
              </a:rPr>
              <a:t>purpose</a:t>
            </a:r>
            <a:r>
              <a:rPr lang="en-US" sz="4400" b="1" spc="-40" dirty="0">
                <a:latin typeface="Times New Roman"/>
                <a:cs typeface="Times New Roman"/>
              </a:rPr>
              <a:t> </a:t>
            </a:r>
            <a:r>
              <a:rPr lang="en-US" sz="4400" b="1" dirty="0">
                <a:latin typeface="Times New Roman"/>
                <a:cs typeface="Times New Roman"/>
              </a:rPr>
              <a:t>of</a:t>
            </a:r>
            <a:r>
              <a:rPr lang="en-US" sz="4400" b="1" spc="-55" dirty="0">
                <a:latin typeface="Times New Roman"/>
                <a:cs typeface="Times New Roman"/>
              </a:rPr>
              <a:t> </a:t>
            </a:r>
            <a:r>
              <a:rPr lang="en-US" sz="4400" b="1" dirty="0">
                <a:latin typeface="Times New Roman"/>
                <a:cs typeface="Times New Roman"/>
              </a:rPr>
              <a:t>a</a:t>
            </a:r>
            <a:r>
              <a:rPr lang="en-US" sz="4400" b="1" spc="-50" dirty="0">
                <a:latin typeface="Times New Roman"/>
                <a:cs typeface="Times New Roman"/>
              </a:rPr>
              <a:t> </a:t>
            </a:r>
            <a:r>
              <a:rPr lang="en-US" sz="4400" b="1" spc="-10" dirty="0">
                <a:latin typeface="Times New Roman"/>
                <a:cs typeface="Times New Roman"/>
              </a:rPr>
              <a:t>literature review?</a:t>
            </a:r>
            <a:endParaRPr sz="4400" dirty="0">
              <a:latin typeface="Times New Roman"/>
              <a:cs typeface="Times New Roman"/>
            </a:endParaRPr>
          </a:p>
        </p:txBody>
      </p:sp>
      <p:graphicFrame>
        <p:nvGraphicFramePr>
          <p:cNvPr id="13" name="object 3">
            <a:extLst>
              <a:ext uri="{FF2B5EF4-FFF2-40B4-BE49-F238E27FC236}">
                <a16:creationId xmlns:a16="http://schemas.microsoft.com/office/drawing/2014/main" id="{172E5222-535B-FB1D-767B-4594904ABC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4761941"/>
              </p:ext>
            </p:extLst>
          </p:nvPr>
        </p:nvGraphicFramePr>
        <p:xfrm>
          <a:off x="210313" y="1349108"/>
          <a:ext cx="11673216" cy="5280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960931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B949D8D-8E17-4DBF-BEA8-13C57BF63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C6FC45-D4D9-4025-91DA-272D318D3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MY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284212-C175-4C82-B112-A5208F70C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809" y="393365"/>
            <a:ext cx="7328969" cy="6059273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4EC38380-EC84-2BBD-5AE9-25BA23190F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0161" y="642593"/>
            <a:ext cx="7189839" cy="10338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585470" algn="ctr" defTabSz="914400"/>
            <a:r>
              <a:rPr lang="en-US" sz="4100" b="1" dirty="0"/>
              <a:t>Effective Literature Reviews</a:t>
            </a:r>
            <a:endParaRPr lang="en-US" sz="4100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FA5E6FD4-90EC-7526-7971-F9A3A1E9E179}"/>
              </a:ext>
            </a:extLst>
          </p:cNvPr>
          <p:cNvSpPr txBox="1"/>
          <p:nvPr/>
        </p:nvSpPr>
        <p:spPr>
          <a:xfrm>
            <a:off x="457200" y="1981200"/>
            <a:ext cx="7162800" cy="43434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400685" indent="-342900" algn="l" rtl="0">
              <a:spcBef>
                <a:spcPts val="805"/>
              </a:spcBef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tabLst>
                <a:tab pos="240665" algn="l"/>
              </a:tabLst>
            </a:pP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Outlines</a:t>
            </a:r>
            <a:r>
              <a:rPr lang="en-US" sz="2800" kern="1200" spc="-2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important</a:t>
            </a:r>
            <a:r>
              <a:rPr lang="en-US" sz="2800" kern="1200" spc="-1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research</a:t>
            </a:r>
            <a:r>
              <a:rPr lang="en-US" sz="2800" kern="1200" spc="-2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trends</a:t>
            </a:r>
            <a:r>
              <a:rPr lang="en-US" sz="2800" kern="1200" spc="-2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</a:t>
            </a:r>
            <a:r>
              <a:rPr lang="en-US" sz="2800" kern="1200" spc="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</a:t>
            </a:r>
            <a:r>
              <a:rPr lang="en-US" sz="2800" kern="1200" spc="-2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spc="-1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conversation.</a:t>
            </a:r>
          </a:p>
          <a:p>
            <a:pPr marL="400685" indent="-342900" algn="l" rtl="0">
              <a:spcBef>
                <a:spcPts val="805"/>
              </a:spcBef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tabLst>
                <a:tab pos="240665" algn="l"/>
              </a:tabLst>
            </a:pPr>
            <a:endPara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00685" indent="-342900" algn="l" rtl="0">
              <a:spcBef>
                <a:spcPts val="705"/>
              </a:spcBef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tabLst>
                <a:tab pos="240665" algn="l"/>
              </a:tabLst>
            </a:pP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Assesses</a:t>
            </a:r>
            <a:r>
              <a:rPr lang="en-US" sz="2800" kern="1200" spc="-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strengths</a:t>
            </a:r>
            <a:r>
              <a:rPr lang="en-US" sz="2800" kern="1200" spc="-2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</a:t>
            </a:r>
            <a:r>
              <a:rPr lang="en-US" sz="2800" kern="1200" spc="-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weaknesses</a:t>
            </a:r>
            <a:r>
              <a:rPr lang="en-US" sz="2800" kern="1200" spc="-1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 </a:t>
            </a:r>
            <a:r>
              <a:rPr lang="en-US" sz="2800" kern="1200" spc="-1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existing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spc="-1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research.</a:t>
            </a:r>
          </a:p>
          <a:p>
            <a:pPr marL="400685" indent="-342900" algn="l" rtl="0">
              <a:spcBef>
                <a:spcPts val="705"/>
              </a:spcBef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tabLst>
                <a:tab pos="240665" algn="l"/>
              </a:tabLst>
            </a:pPr>
            <a:endPara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00685" indent="-342900" algn="l" rtl="0">
              <a:spcBef>
                <a:spcPts val="720"/>
              </a:spcBef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tabLst>
                <a:tab pos="240665" algn="l"/>
              </a:tabLst>
            </a:pP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Identifies</a:t>
            </a:r>
            <a:r>
              <a:rPr lang="en-US" sz="2800" kern="1200" spc="-3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potential</a:t>
            </a:r>
            <a:r>
              <a:rPr lang="en-US" sz="2800" kern="1200" spc="-3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gaps</a:t>
            </a:r>
            <a:r>
              <a:rPr lang="en-US" sz="2800" kern="1200" spc="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</a:t>
            </a:r>
            <a:r>
              <a:rPr lang="en-US" sz="2800" kern="1200" spc="-1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knowledge.</a:t>
            </a:r>
          </a:p>
          <a:p>
            <a:pPr marL="400685" indent="-342900" algn="l" rtl="0">
              <a:spcBef>
                <a:spcPts val="720"/>
              </a:spcBef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tabLst>
                <a:tab pos="240665" algn="l"/>
              </a:tabLst>
            </a:pPr>
            <a:endPara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00685" indent="-342900" algn="l" rtl="0">
              <a:spcBef>
                <a:spcPts val="710"/>
              </a:spcBef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tabLst>
                <a:tab pos="240665" algn="l"/>
              </a:tabLst>
            </a:pP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Establishes</a:t>
            </a:r>
            <a:r>
              <a:rPr lang="en-US" sz="2800" kern="1200" spc="-4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need</a:t>
            </a:r>
            <a:r>
              <a:rPr lang="en-US" sz="2800" kern="1200" spc="-1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</a:t>
            </a:r>
            <a:r>
              <a:rPr lang="en-US" sz="2800" kern="1200" spc="-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current</a:t>
            </a:r>
            <a:r>
              <a:rPr lang="en-US" sz="2800" kern="1200" spc="-2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and/or</a:t>
            </a:r>
            <a:r>
              <a:rPr lang="en-US" sz="2800" kern="1200" spc="-2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future </a:t>
            </a:r>
            <a:r>
              <a:rPr lang="en-US" sz="2800" kern="1200" spc="-1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research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spc="-1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projects.</a:t>
            </a:r>
            <a:endPara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D56F3E-44F0-511B-BB20-517A8EE29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9580" y="1050862"/>
            <a:ext cx="3868611" cy="3962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A logo of a university&#10;&#10;Description automatically generated">
            <a:extLst>
              <a:ext uri="{FF2B5EF4-FFF2-40B4-BE49-F238E27FC236}">
                <a16:creationId xmlns:a16="http://schemas.microsoft.com/office/drawing/2014/main" id="{2BE31AD7-DBE4-F5CB-46A6-8889CF0CF4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210" y="22162"/>
            <a:ext cx="1047751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008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-1"/>
            <a:ext cx="12192001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3" y="226666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marL="0" marR="0" lvl="0" indent="0" algn="l" defTabSz="892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pic>
        <p:nvPicPr>
          <p:cNvPr id="6" name="Picture 5" descr="A logo of a university&#10;&#10;Description automatically generated">
            <a:extLst>
              <a:ext uri="{FF2B5EF4-FFF2-40B4-BE49-F238E27FC236}">
                <a16:creationId xmlns:a16="http://schemas.microsoft.com/office/drawing/2014/main" id="{2BE31AD7-DBE4-F5CB-46A6-8889CF0CF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170" y="255064"/>
            <a:ext cx="1047751" cy="1028700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4EC38380-EC84-2BBD-5AE9-25BA23190F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740" y="-726658"/>
            <a:ext cx="9752519" cy="1995674"/>
          </a:xfrm>
          <a:prstGeom prst="rect">
            <a:avLst/>
          </a:prstGeom>
        </p:spPr>
        <p:txBody>
          <a:bodyPr vert="horz" wrap="square" lIns="0" tIns="1305813" rIns="0" bIns="0" rtlCol="0">
            <a:spAutoFit/>
          </a:bodyPr>
          <a:lstStyle/>
          <a:p>
            <a:pPr marL="585470" algn="ctr">
              <a:lnSpc>
                <a:spcPct val="100000"/>
              </a:lnSpc>
              <a:spcBef>
                <a:spcPts val="105"/>
              </a:spcBef>
            </a:pPr>
            <a:r>
              <a:rPr lang="en-MY" sz="4400" b="1" dirty="0">
                <a:latin typeface="Times New Roman"/>
                <a:cs typeface="Times New Roman"/>
              </a:rPr>
              <a:t>Steps</a:t>
            </a:r>
            <a:r>
              <a:rPr lang="en-MY" sz="4400" b="1" spc="-35" dirty="0">
                <a:latin typeface="Times New Roman"/>
                <a:cs typeface="Times New Roman"/>
              </a:rPr>
              <a:t> </a:t>
            </a:r>
            <a:r>
              <a:rPr lang="en-MY" sz="4400" b="1" dirty="0">
                <a:latin typeface="Times New Roman"/>
                <a:cs typeface="Times New Roman"/>
              </a:rPr>
              <a:t>for</a:t>
            </a:r>
            <a:r>
              <a:rPr lang="en-MY" sz="4400" b="1" spc="-120" dirty="0">
                <a:latin typeface="Times New Roman"/>
                <a:cs typeface="Times New Roman"/>
              </a:rPr>
              <a:t> </a:t>
            </a:r>
            <a:r>
              <a:rPr lang="en-MY" sz="4400" b="1" dirty="0">
                <a:latin typeface="Times New Roman"/>
                <a:cs typeface="Times New Roman"/>
              </a:rPr>
              <a:t>Literature</a:t>
            </a:r>
            <a:r>
              <a:rPr lang="en-MY" sz="4400" b="1" spc="-50" dirty="0">
                <a:latin typeface="Times New Roman"/>
                <a:cs typeface="Times New Roman"/>
              </a:rPr>
              <a:t> </a:t>
            </a:r>
            <a:r>
              <a:rPr lang="en-MY" sz="4400" b="1" spc="-10" dirty="0">
                <a:latin typeface="Times New Roman"/>
                <a:cs typeface="Times New Roman"/>
              </a:rPr>
              <a:t>Review</a:t>
            </a:r>
            <a:endParaRPr sz="4400" dirty="0">
              <a:latin typeface="Times New Roman"/>
              <a:cs typeface="Times New Roman"/>
            </a:endParaRPr>
          </a:p>
        </p:txBody>
      </p:sp>
      <p:pic>
        <p:nvPicPr>
          <p:cNvPr id="2" name="object 3">
            <a:extLst>
              <a:ext uri="{FF2B5EF4-FFF2-40B4-BE49-F238E27FC236}">
                <a16:creationId xmlns:a16="http://schemas.microsoft.com/office/drawing/2014/main" id="{C94C05A2-33A2-A8EE-ADB3-A3A6F569CFA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0038" y="1535577"/>
            <a:ext cx="11551921" cy="483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550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B949D8D-8E17-4DBF-BEA8-13C57BF63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C6FC45-D4D9-4025-91DA-272D318D3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MY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A284212-C175-4C82-B112-A5208F70C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809" y="393365"/>
            <a:ext cx="7328969" cy="6059273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4EC38380-EC84-2BBD-5AE9-25BA23190F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8345" y="405362"/>
            <a:ext cx="6281928" cy="856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85470" defTabSz="914400"/>
            <a:r>
              <a:rPr lang="en-US" sz="4800" b="1" dirty="0"/>
              <a:t>Selecting a Topic</a:t>
            </a:r>
            <a:endParaRPr lang="en-US" sz="4800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F9D23B5E-A8AA-E02D-337C-40E38CCDA35F}"/>
              </a:ext>
            </a:extLst>
          </p:cNvPr>
          <p:cNvSpPr txBox="1"/>
          <p:nvPr/>
        </p:nvSpPr>
        <p:spPr>
          <a:xfrm>
            <a:off x="338893" y="1504187"/>
            <a:ext cx="7328969" cy="4960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2700" marR="5080" indent="-182880" algn="l" rtl="0">
              <a:spcBef>
                <a:spcPts val="34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Must be something Interesting</a:t>
            </a:r>
            <a:r>
              <a:rPr lang="en-US" sz="2400" kern="1200" spc="-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n-US" sz="2400" kern="1200" spc="-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</a:t>
            </a:r>
            <a:r>
              <a:rPr lang="en-US" sz="24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(ideally,</a:t>
            </a:r>
            <a:r>
              <a:rPr lang="en-US" sz="2400" kern="1200" spc="-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</a:t>
            </a:r>
            <a:r>
              <a:rPr lang="en-US" sz="24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should</a:t>
            </a:r>
            <a:r>
              <a:rPr lang="en-US" sz="2400" kern="1200" spc="-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</a:t>
            </a:r>
            <a:r>
              <a:rPr lang="en-US" sz="2400" kern="1200" spc="-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come</a:t>
            </a:r>
            <a:r>
              <a:rPr lang="en-US" sz="24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across</a:t>
            </a:r>
            <a:r>
              <a:rPr lang="en-US" sz="2400" kern="1200" spc="-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2400" kern="1200" spc="-1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series</a:t>
            </a:r>
            <a:r>
              <a:rPr lang="en-US" sz="2400" kern="1200" spc="5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en-US" sz="2400" kern="1200" spc="-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recent</a:t>
            </a:r>
            <a:r>
              <a:rPr lang="en-US" sz="2400" kern="1200" spc="-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papers</a:t>
            </a:r>
            <a:r>
              <a:rPr lang="en-US" sz="2400" kern="1200" spc="-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related</a:t>
            </a:r>
            <a:r>
              <a:rPr lang="en-US" sz="2400" kern="1200" spc="-1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n-US" sz="24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</a:t>
            </a:r>
            <a:r>
              <a:rPr lang="en-US" sz="2400" kern="1200" spc="-1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</a:t>
            </a:r>
            <a:r>
              <a:rPr lang="en-US" sz="2400" kern="1200" spc="-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en-US" sz="2400" kern="1200" spc="-1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</a:t>
            </a:r>
            <a:r>
              <a:rPr lang="en-US" sz="2400" kern="1200" spc="-1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en-US" sz="2400" kern="1200" spc="-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call for</a:t>
            </a:r>
            <a:r>
              <a:rPr lang="en-US" sz="2400" kern="1200" spc="-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24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critical summary),</a:t>
            </a:r>
          </a:p>
          <a:p>
            <a:pPr marL="12700" marR="5080" indent="-182880" algn="l" rtl="0">
              <a:spcBef>
                <a:spcPts val="34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2400" kern="1200" spc="-1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2700" marR="5080" indent="-182880" algn="l" rtl="0">
              <a:spcBef>
                <a:spcPts val="34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</a:t>
            </a:r>
            <a:r>
              <a:rPr lang="en-US" sz="2400" kern="1200" spc="-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important</a:t>
            </a:r>
            <a:r>
              <a:rPr lang="en-US" sz="2400" kern="1200" spc="-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aspect</a:t>
            </a:r>
            <a:r>
              <a:rPr lang="en-US" sz="2400" kern="1200" spc="-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en-US" sz="2400" kern="1200" spc="-1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US" sz="24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</a:t>
            </a:r>
            <a:r>
              <a:rPr lang="en-US" sz="2400" kern="1200" spc="-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(so</a:t>
            </a:r>
            <a:r>
              <a:rPr lang="en-US" sz="24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en-US" sz="2400" kern="1200" spc="-1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many </a:t>
            </a:r>
            <a:r>
              <a:rPr lang="en-US" sz="24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readers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</a:t>
            </a:r>
            <a:r>
              <a:rPr lang="en-US" sz="24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</a:t>
            </a:r>
            <a:r>
              <a:rPr lang="en-US" sz="2400" kern="1200" spc="-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interested</a:t>
            </a:r>
            <a:r>
              <a:rPr lang="en-US" sz="2400" kern="1200" spc="-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2400" kern="1200" spc="-1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US" sz="2400" kern="1200" spc="-1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review</a:t>
            </a:r>
            <a:r>
              <a:rPr lang="en-US" sz="2400" kern="1200" spc="-1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en-US" sz="2400" kern="1200" spc="-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</a:t>
            </a:r>
            <a:r>
              <a:rPr lang="en-US" sz="24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</a:t>
            </a:r>
            <a:r>
              <a:rPr lang="en-US" sz="2400" kern="1200" spc="-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</a:t>
            </a:r>
            <a:r>
              <a:rPr lang="en-US" sz="2400" kern="1200" spc="-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enough</a:t>
            </a:r>
            <a:r>
              <a:rPr lang="en-US" sz="2400" kern="1200" spc="-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</a:t>
            </a:r>
            <a:r>
              <a:rPr lang="en-US" sz="24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</a:t>
            </a:r>
            <a:r>
              <a:rPr lang="en-US" sz="2400" kern="1200" spc="-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it),</a:t>
            </a:r>
            <a:r>
              <a:rPr lang="en-US" sz="2400" kern="1200" spc="-1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12700" marR="5080" indent="-182880" algn="l" rtl="0">
              <a:spcBef>
                <a:spcPts val="34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2400" kern="1200" spc="-12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2700" marR="5080" indent="-182880" algn="l" rtl="0">
              <a:spcBef>
                <a:spcPts val="34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2400" kern="1200" spc="-10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well-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defined</a:t>
            </a:r>
            <a:r>
              <a:rPr lang="en-US" sz="2400" kern="1200" spc="-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issue</a:t>
            </a:r>
            <a:r>
              <a:rPr lang="en-US" sz="2400" kern="1200" spc="-1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(otherwise</a:t>
            </a:r>
            <a:r>
              <a:rPr lang="en-US" sz="2400" kern="1200" spc="-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</a:t>
            </a:r>
            <a:r>
              <a:rPr lang="en-US" sz="2400" kern="1200" spc="-1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could</a:t>
            </a:r>
            <a:r>
              <a:rPr lang="en-US" sz="2400" kern="1200" spc="-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potentially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include</a:t>
            </a:r>
            <a:r>
              <a:rPr lang="en-US" sz="2400" kern="1200" spc="-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thousands</a:t>
            </a:r>
            <a:r>
              <a:rPr lang="en-US" sz="2400" kern="1200" spc="-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en-US" sz="2400" kern="1200" spc="-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publications,</a:t>
            </a:r>
            <a:r>
              <a:rPr lang="en-US" sz="2400" kern="1200" spc="-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</a:t>
            </a:r>
            <a:r>
              <a:rPr lang="en-US" sz="2400" kern="1200" spc="-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would</a:t>
            </a:r>
            <a:r>
              <a:rPr lang="en-US" sz="2400" kern="1200" spc="-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make</a:t>
            </a:r>
            <a:r>
              <a:rPr lang="en-US" sz="2400" kern="1200" spc="-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US" sz="2400" kern="1200" spc="-1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review unhelpful).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EEA637-9060-7164-025C-010128379C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800"/>
          <a:stretch/>
        </p:blipFill>
        <p:spPr>
          <a:xfrm>
            <a:off x="7950761" y="1028700"/>
            <a:ext cx="4038600" cy="38978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A logo of a university&#10;&#10;Description automatically generated">
            <a:extLst>
              <a:ext uri="{FF2B5EF4-FFF2-40B4-BE49-F238E27FC236}">
                <a16:creationId xmlns:a16="http://schemas.microsoft.com/office/drawing/2014/main" id="{2BE31AD7-DBE4-F5CB-46A6-8889CF0CF4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165" y="0"/>
            <a:ext cx="1047751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29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-1"/>
            <a:ext cx="12192001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3" y="226666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marL="0" marR="0" lvl="0" indent="0" algn="l" defTabSz="892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pic>
        <p:nvPicPr>
          <p:cNvPr id="6" name="Picture 5" descr="A logo of a university&#10;&#10;Description automatically generated">
            <a:extLst>
              <a:ext uri="{FF2B5EF4-FFF2-40B4-BE49-F238E27FC236}">
                <a16:creationId xmlns:a16="http://schemas.microsoft.com/office/drawing/2014/main" id="{2BE31AD7-DBE4-F5CB-46A6-8889CF0CF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255064"/>
            <a:ext cx="1188721" cy="1028700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4EC38380-EC84-2BBD-5AE9-25BA23190F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7519" y="-990600"/>
            <a:ext cx="10820400" cy="1995674"/>
          </a:xfrm>
          <a:prstGeom prst="rect">
            <a:avLst/>
          </a:prstGeom>
        </p:spPr>
        <p:txBody>
          <a:bodyPr vert="horz" wrap="square" lIns="0" tIns="1305813" rIns="0" bIns="0" rtlCol="0">
            <a:spAutoFit/>
          </a:bodyPr>
          <a:lstStyle/>
          <a:p>
            <a:pPr marL="585470" algn="ctr">
              <a:lnSpc>
                <a:spcPct val="100000"/>
              </a:lnSpc>
              <a:spcBef>
                <a:spcPts val="105"/>
              </a:spcBef>
            </a:pPr>
            <a:r>
              <a:rPr lang="en-MY" sz="4400" b="1" dirty="0">
                <a:latin typeface="Times New Roman"/>
                <a:cs typeface="Times New Roman"/>
              </a:rPr>
              <a:t>Developing</a:t>
            </a:r>
            <a:r>
              <a:rPr lang="en-MY" sz="4400" b="1" spc="-20" dirty="0">
                <a:latin typeface="Times New Roman"/>
                <a:cs typeface="Times New Roman"/>
              </a:rPr>
              <a:t> </a:t>
            </a:r>
            <a:r>
              <a:rPr lang="en-MY" sz="4400" b="1" spc="-50" dirty="0">
                <a:latin typeface="Times New Roman"/>
                <a:cs typeface="Times New Roman"/>
              </a:rPr>
              <a:t>A </a:t>
            </a:r>
            <a:r>
              <a:rPr lang="en-MY" sz="4400" b="1" dirty="0">
                <a:latin typeface="Times New Roman"/>
                <a:cs typeface="Times New Roman"/>
              </a:rPr>
              <a:t>Search</a:t>
            </a:r>
            <a:r>
              <a:rPr lang="en-MY" sz="4400" b="1" spc="-90" dirty="0">
                <a:latin typeface="Times New Roman"/>
                <a:cs typeface="Times New Roman"/>
              </a:rPr>
              <a:t> </a:t>
            </a:r>
            <a:r>
              <a:rPr lang="en-MY" sz="4400" b="1" spc="-10" dirty="0">
                <a:latin typeface="Times New Roman"/>
                <a:cs typeface="Times New Roman"/>
              </a:rPr>
              <a:t>Strategy</a:t>
            </a:r>
            <a:endParaRPr lang="en-MY" sz="4400" dirty="0">
              <a:latin typeface="Times New Roman"/>
              <a:cs typeface="Times New Roman"/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97AFE7AF-EB98-C723-4E4B-FB16DB1D34D1}"/>
              </a:ext>
            </a:extLst>
          </p:cNvPr>
          <p:cNvSpPr txBox="1"/>
          <p:nvPr/>
        </p:nvSpPr>
        <p:spPr>
          <a:xfrm>
            <a:off x="227520" y="1264098"/>
            <a:ext cx="11705401" cy="53388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7965">
              <a:spcBef>
                <a:spcPts val="105"/>
              </a:spcBef>
              <a:buFont typeface="Arial MT"/>
              <a:buChar char="•"/>
              <a:tabLst>
                <a:tab pos="240665" algn="l"/>
              </a:tabLst>
            </a:pPr>
            <a:r>
              <a:rPr sz="2800" dirty="0">
                <a:latin typeface="Times New Roman"/>
                <a:cs typeface="Times New Roman"/>
              </a:rPr>
              <a:t>Strategy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involves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figuring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out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where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lang="en-US"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information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might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and</a:t>
            </a:r>
            <a:r>
              <a:rPr lang="en-US"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identifying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best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tools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for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finding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those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types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10" dirty="0">
                <a:latin typeface="Times New Roman"/>
                <a:cs typeface="Times New Roman"/>
              </a:rPr>
              <a:t>sources.</a:t>
            </a:r>
            <a:endParaRPr lang="en-US" sz="2800" spc="-10" dirty="0">
              <a:latin typeface="Times New Roman"/>
              <a:cs typeface="Times New Roman"/>
            </a:endParaRPr>
          </a:p>
          <a:p>
            <a:pPr marL="240665" indent="-227965">
              <a:spcBef>
                <a:spcPts val="105"/>
              </a:spcBef>
              <a:buFont typeface="Arial MT"/>
              <a:buChar char="•"/>
              <a:tabLst>
                <a:tab pos="240665" algn="l"/>
              </a:tabLst>
            </a:pPr>
            <a:endParaRPr sz="2800" dirty="0">
              <a:latin typeface="Times New Roman"/>
              <a:cs typeface="Times New Roman"/>
            </a:endParaRPr>
          </a:p>
          <a:p>
            <a:pPr marL="241300" marR="463550" indent="-228600">
              <a:spcBef>
                <a:spcPts val="103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search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strategy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combines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key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concepts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your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search </a:t>
            </a:r>
            <a:r>
              <a:rPr sz="2800" dirty="0">
                <a:latin typeface="Times New Roman"/>
                <a:cs typeface="Times New Roman"/>
              </a:rPr>
              <a:t>question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order</a:t>
            </a:r>
            <a:r>
              <a:rPr lang="en-US"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retrieve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accurate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results.</a:t>
            </a:r>
            <a:endParaRPr lang="en-US" sz="2800" spc="-10" dirty="0">
              <a:latin typeface="Times New Roman"/>
              <a:cs typeface="Times New Roman"/>
            </a:endParaRPr>
          </a:p>
          <a:p>
            <a:pPr marL="241300" marR="463550" indent="-228600">
              <a:spcBef>
                <a:spcPts val="1030"/>
              </a:spcBef>
              <a:buFont typeface="Arial MT"/>
              <a:buChar char="•"/>
              <a:tabLst>
                <a:tab pos="241300" algn="l"/>
              </a:tabLst>
            </a:pPr>
            <a:endParaRPr sz="2800" dirty="0">
              <a:latin typeface="Times New Roman"/>
              <a:cs typeface="Times New Roman"/>
            </a:endParaRPr>
          </a:p>
          <a:p>
            <a:pPr marL="240665" indent="-227965">
              <a:spcBef>
                <a:spcPts val="735"/>
              </a:spcBef>
              <a:buFont typeface="Arial MT"/>
              <a:buChar char="•"/>
              <a:tabLst>
                <a:tab pos="240665" algn="l"/>
              </a:tabLst>
            </a:pPr>
            <a:r>
              <a:rPr sz="2800" spc="-40" dirty="0">
                <a:latin typeface="Times New Roman"/>
                <a:cs typeface="Times New Roman"/>
              </a:rPr>
              <a:t>Your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search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strategy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will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account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for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all:</a:t>
            </a:r>
            <a:endParaRPr sz="2800" dirty="0">
              <a:latin typeface="Times New Roman"/>
              <a:cs typeface="Times New Roman"/>
            </a:endParaRPr>
          </a:p>
          <a:p>
            <a:pPr marL="240665" indent="-227965">
              <a:spcBef>
                <a:spcPts val="755"/>
              </a:spcBef>
              <a:buFont typeface="Arial MT"/>
              <a:buChar char="•"/>
              <a:tabLst>
                <a:tab pos="240665" algn="l"/>
              </a:tabLst>
            </a:pPr>
            <a:r>
              <a:rPr lang="en-US" sz="3200" i="1" dirty="0">
                <a:latin typeface="Times New Roman"/>
                <a:cs typeface="Times New Roman"/>
              </a:rPr>
              <a:t>P</a:t>
            </a:r>
            <a:r>
              <a:rPr sz="3200" i="1" dirty="0">
                <a:latin typeface="Times New Roman"/>
                <a:cs typeface="Times New Roman"/>
              </a:rPr>
              <a:t>ossible</a:t>
            </a:r>
            <a:r>
              <a:rPr sz="3200" i="1" spc="-5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search</a:t>
            </a:r>
            <a:r>
              <a:rPr sz="3200" i="1" spc="-5" dirty="0">
                <a:latin typeface="Times New Roman"/>
                <a:cs typeface="Times New Roman"/>
              </a:rPr>
              <a:t> </a:t>
            </a:r>
            <a:r>
              <a:rPr sz="3200" i="1" spc="-20" dirty="0">
                <a:latin typeface="Times New Roman"/>
                <a:cs typeface="Times New Roman"/>
              </a:rPr>
              <a:t>terms</a:t>
            </a:r>
            <a:endParaRPr sz="3200" i="1" dirty="0">
              <a:latin typeface="Times New Roman"/>
              <a:cs typeface="Times New Roman"/>
            </a:endParaRPr>
          </a:p>
          <a:p>
            <a:pPr marL="240665" indent="-227965">
              <a:spcBef>
                <a:spcPts val="760"/>
              </a:spcBef>
              <a:buFont typeface="Arial MT"/>
              <a:buChar char="•"/>
              <a:tabLst>
                <a:tab pos="240665" algn="l"/>
              </a:tabLst>
            </a:pPr>
            <a:r>
              <a:rPr lang="en-US" sz="3200" i="1" dirty="0">
                <a:latin typeface="Times New Roman"/>
                <a:cs typeface="Times New Roman"/>
              </a:rPr>
              <a:t>K</a:t>
            </a:r>
            <a:r>
              <a:rPr sz="3200" i="1" dirty="0">
                <a:latin typeface="Times New Roman"/>
                <a:cs typeface="Times New Roman"/>
              </a:rPr>
              <a:t>eywords</a:t>
            </a:r>
            <a:r>
              <a:rPr sz="3200" i="1" spc="-3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and</a:t>
            </a:r>
            <a:r>
              <a:rPr sz="3200" i="1" spc="-5" dirty="0">
                <a:latin typeface="Times New Roman"/>
                <a:cs typeface="Times New Roman"/>
              </a:rPr>
              <a:t> </a:t>
            </a:r>
            <a:r>
              <a:rPr sz="3200" i="1" spc="-10" dirty="0">
                <a:latin typeface="Times New Roman"/>
                <a:cs typeface="Times New Roman"/>
              </a:rPr>
              <a:t>phrases</a:t>
            </a:r>
            <a:endParaRPr sz="3200" i="1" dirty="0">
              <a:latin typeface="Times New Roman"/>
              <a:cs typeface="Times New Roman"/>
            </a:endParaRPr>
          </a:p>
          <a:p>
            <a:pPr marL="240665" indent="-227965">
              <a:spcBef>
                <a:spcPts val="765"/>
              </a:spcBef>
              <a:buFont typeface="Arial MT"/>
              <a:buChar char="•"/>
              <a:tabLst>
                <a:tab pos="240665" algn="l"/>
              </a:tabLst>
            </a:pPr>
            <a:r>
              <a:rPr lang="en-US" sz="3200" i="1" dirty="0">
                <a:latin typeface="Times New Roman"/>
                <a:cs typeface="Times New Roman"/>
              </a:rPr>
              <a:t>S</a:t>
            </a:r>
            <a:r>
              <a:rPr sz="3200" i="1" dirty="0">
                <a:latin typeface="Times New Roman"/>
                <a:cs typeface="Times New Roman"/>
              </a:rPr>
              <a:t>ubject</a:t>
            </a:r>
            <a:r>
              <a:rPr sz="3200" i="1" spc="-6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headings</a:t>
            </a:r>
            <a:r>
              <a:rPr sz="3200" i="1" spc="-3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(where</a:t>
            </a:r>
            <a:r>
              <a:rPr sz="3200" i="1" spc="-20" dirty="0">
                <a:latin typeface="Times New Roman"/>
                <a:cs typeface="Times New Roman"/>
              </a:rPr>
              <a:t> </a:t>
            </a:r>
            <a:r>
              <a:rPr sz="3200" i="1" spc="-10" dirty="0">
                <a:latin typeface="Times New Roman"/>
                <a:cs typeface="Times New Roman"/>
              </a:rPr>
              <a:t>applicable)</a:t>
            </a:r>
            <a:endParaRPr sz="3200" i="1" dirty="0">
              <a:latin typeface="Times New Roman"/>
              <a:cs typeface="Times New Roman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DFF6F8-426C-AE52-A752-1A6A6C9A6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2771" y="3276600"/>
            <a:ext cx="3792608" cy="2793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40369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School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1343</TotalTime>
  <Words>2322</Words>
  <Application>Microsoft Office PowerPoint</Application>
  <PresentationFormat>Widescreen</PresentationFormat>
  <Paragraphs>164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Arial MT</vt:lpstr>
      <vt:lpstr>Calibri</vt:lpstr>
      <vt:lpstr>Century Schoolbook</vt:lpstr>
      <vt:lpstr>Franklin Gothic Book</vt:lpstr>
      <vt:lpstr>Garamond</vt:lpstr>
      <vt:lpstr>Times New Roman</vt:lpstr>
      <vt:lpstr>SavonVTI</vt:lpstr>
      <vt:lpstr>Academic Research and Writing    Chapter 4: Literature Review </vt:lpstr>
      <vt:lpstr>Outline</vt:lpstr>
      <vt:lpstr>What is Review ?</vt:lpstr>
      <vt:lpstr>What is Literature Review?</vt:lpstr>
      <vt:lpstr>What is the purpose of a literature review?</vt:lpstr>
      <vt:lpstr>Effective Literature Reviews</vt:lpstr>
      <vt:lpstr>Steps for Literature Review</vt:lpstr>
      <vt:lpstr>Selecting a Topic</vt:lpstr>
      <vt:lpstr>Developing A Search Strategy</vt:lpstr>
      <vt:lpstr>Searching and Locating Literature</vt:lpstr>
      <vt:lpstr>Literature Resources</vt:lpstr>
      <vt:lpstr>Primary &amp; Secondary Sources</vt:lpstr>
      <vt:lpstr>Data Collection</vt:lpstr>
      <vt:lpstr>Methods of Data Collections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TISHK International University</dc:title>
  <dc:creator>dana sajadi</dc:creator>
  <cp:lastModifiedBy>omar mash</cp:lastModifiedBy>
  <cp:revision>15</cp:revision>
  <dcterms:created xsi:type="dcterms:W3CDTF">2023-10-05T23:46:55Z</dcterms:created>
  <dcterms:modified xsi:type="dcterms:W3CDTF">2023-11-04T18:54:35Z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2022-11-01T00:00:00Z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2023-10-05T00:00:00Z</vt:filetime>
  </property>
  <property fmtid="{D5CDD505-2E9C-101B-9397-08002B2CF9AE}" pid="5" name="Producer">
    <vt:lpwstr>Microsoft® PowerPoint® for Microsoft 365</vt:lpwstr>
  </property>
</Properties>
</file>