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90" r:id="rId5"/>
    <p:sldId id="288" r:id="rId6"/>
    <p:sldId id="289" r:id="rId7"/>
    <p:sldId id="266" r:id="rId8"/>
    <p:sldId id="276" r:id="rId9"/>
    <p:sldId id="277" r:id="rId10"/>
    <p:sldId id="278" r:id="rId11"/>
    <p:sldId id="292" r:id="rId12"/>
    <p:sldId id="257" r:id="rId13"/>
    <p:sldId id="280" r:id="rId14"/>
    <p:sldId id="293" r:id="rId15"/>
    <p:sldId id="294" r:id="rId16"/>
    <p:sldId id="295" r:id="rId17"/>
    <p:sldId id="282" r:id="rId18"/>
    <p:sldId id="283" r:id="rId19"/>
    <p:sldId id="285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9E0A-3B93-2610-B8B3-95744CD01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411B3-9D0B-E9B7-D53A-08A7FBD6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FFE3-F2ED-6399-ABE5-319176631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F92D7-CD56-C07D-5D2C-A880F1C1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FD69-7A5A-7F85-A4C8-3E88E19AB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1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2AF2E-4B93-F04A-0F78-853E09B0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290063-4A58-0034-2485-A01E854DD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5706-779F-02DE-B682-ED8E3429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F1E1D-ADCD-CA8C-1BB3-36F6F498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4C16-86C7-424B-5BFD-7FFC0B193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490CA3-5396-700A-4E91-C54190E00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FC275-54CC-5449-176A-DC80D8581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72E4-7B53-3981-20D5-E7E6628E6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423CA-FFB9-0B2E-CC4E-ED087528C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54F54-B11F-9ECF-956B-EA68C522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6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625E-AD6D-4C6D-94B9-8777A2B4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F59CF-1A2B-9B00-9542-142C1F3C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29EEC-68FE-249B-E40F-CB243603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F44B-FAB4-5279-F088-8EE174CE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52240-6579-3EEA-489A-3B050F9A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16E0-E562-B1A3-8663-D9C4EB34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7D8A4-1B2C-8CF3-046C-6E901038B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4659-2591-F286-25AA-35EF875E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C8C8D-1634-067C-78ED-FDFFA6972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04D41-4F52-2C23-2723-0503975C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7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3390-574E-4258-A13D-5B761286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ECA94-BA6B-EEDC-D005-6994AF7A8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C7F26-B3A9-1613-6D4E-3B72DA100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FDE89-199E-6954-20FD-38D67863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AB6F0-AA96-130A-D750-EBEDA7D4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2CE3B-E0F2-6F62-4284-DA66EBE0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71CF-142E-1165-5D82-C43F0D67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7C005-8EE4-21A7-95ED-9F28F9446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A5D94-AB7D-76A7-1E49-F906789E2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925EC-80A3-3F80-313B-4400B40EAA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99155-DB08-5DF2-3AC8-8D6AC9BDB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54026D-C336-F07C-9F19-66056C1A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851B0-2D61-0D3C-CBDA-870C2F2BB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7482C-E82C-2254-7BA4-617F5419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90E0F-C681-6419-CA5F-2C99F5CC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F72A4-4053-067F-79CC-DFA8E09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2DF4A-76FD-91F9-5174-6B3101570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885EE-C881-B6F2-319E-C7213D98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0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E0E87-C1F9-413A-800A-E1E62AA2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8D0ED-55DC-1CAC-C690-E0C1B22A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4BC76-270F-2504-6A2A-617A588F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6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87024-758F-D9ED-299A-FEE66D8F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2BF4D-4139-186C-5AA9-CEE83C3D5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DA0B8-4E5F-C630-C81A-946CE83B5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CA262-C388-584D-FE39-CF289F08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9FFC5-0096-BF7C-37B4-C9E84783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82F4E-01B1-9C69-596B-C1134229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B3D5-CE26-2314-B711-D8A7CB28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2D256-B877-169C-D93C-41C626AA3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FBDBD-0D62-AC5F-DCC7-02CB25C9B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0DD0A-8B14-64C4-D183-08FCB778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62AEE-1008-C3D3-DE2A-8746BAB4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BEECB-A7AE-A8E1-421F-AEA07204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056C6E-FAE9-637D-F8CF-36BE49E0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5F98B-1294-B331-ED8F-0FB7506A1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C15DC-7EDA-3B91-BB7D-65598C989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7009-7800-44A6-987C-97E10E7275AB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B99D4-3942-588D-C335-14E612FCB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84411-46EB-2BEF-4179-65659F80D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830E-30D9-41D2-A669-8665DB111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2E363-ECBB-5D23-CC12-AC7AB1CC4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chemeClr val="accent5">
                    <a:lumMod val="75000"/>
                  </a:schemeClr>
                </a:solidFill>
              </a:rPr>
              <a:t>Cushing Syndrome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A4922-A5E4-DC77-220E-6961EBD7F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0668000" cy="317484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                          </a:t>
            </a:r>
          </a:p>
          <a:p>
            <a:pPr algn="l"/>
            <a:r>
              <a:rPr lang="en-US" b="1" dirty="0"/>
              <a:t>                               </a:t>
            </a:r>
            <a:r>
              <a:rPr lang="en-US" sz="2400" b="1" dirty="0"/>
              <a:t>By</a:t>
            </a:r>
          </a:p>
          <a:p>
            <a:pPr algn="l"/>
            <a:r>
              <a:rPr lang="en-US" sz="2400" b="1" dirty="0"/>
              <a:t>Dr. Muhammad Abdullah Shwani</a:t>
            </a:r>
          </a:p>
          <a:p>
            <a:pPr algn="l"/>
            <a:r>
              <a:rPr lang="en-US" sz="2400" b="1" dirty="0"/>
              <a:t>Assistant professor/Consultant urologist</a:t>
            </a:r>
          </a:p>
          <a:p>
            <a:pPr algn="l"/>
            <a:r>
              <a:rPr lang="en-US" sz="2400" b="1" dirty="0"/>
              <a:t>Kurdistan Higher Council of Medical Specialties (KHCMS)</a:t>
            </a:r>
          </a:p>
          <a:p>
            <a:pPr algn="l"/>
            <a:r>
              <a:rPr lang="en-US" sz="2400" b="1" dirty="0"/>
              <a:t>                      drmalshwani@mail.com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2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AE40C-DA31-DB36-6E16-E76205BE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2560A-9D45-9BC1-D50C-5C89FA1A7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</a:rPr>
              <a:t>1-Endogenous causes:</a:t>
            </a:r>
          </a:p>
          <a:p>
            <a:pPr marL="0" indent="0">
              <a:buNone/>
            </a:pPr>
            <a:endParaRPr lang="en-US" sz="31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Pituitary adenomas: micro or macro) 65%.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Ectopic non-pituitary ACTH-releasing tumors :</a:t>
            </a:r>
          </a:p>
          <a:p>
            <a:pPr lvl="3">
              <a:buClr>
                <a:srgbClr val="FF0000"/>
              </a:buClr>
            </a:pP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</a:rPr>
              <a:t>Lungs.</a:t>
            </a:r>
          </a:p>
          <a:p>
            <a:pPr lvl="3">
              <a:buClr>
                <a:srgbClr val="FF0000"/>
              </a:buClr>
            </a:pP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</a:rPr>
              <a:t>Carotid body. </a:t>
            </a:r>
          </a:p>
          <a:p>
            <a:pPr lvl="3">
              <a:buClr>
                <a:srgbClr val="FF0000"/>
              </a:buClr>
            </a:pP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</a:rPr>
              <a:t>GIT.  </a:t>
            </a:r>
          </a:p>
          <a:p>
            <a:pPr lvl="3">
              <a:buClr>
                <a:srgbClr val="FF0000"/>
              </a:buClr>
            </a:pPr>
            <a:r>
              <a:rPr lang="en-US" sz="2900" b="1" dirty="0">
                <a:solidFill>
                  <a:schemeClr val="accent5">
                    <a:lumMod val="75000"/>
                  </a:schemeClr>
                </a:solidFill>
              </a:rPr>
              <a:t>Thymus.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Adrenal cortical causes 25%:</a:t>
            </a:r>
          </a:p>
          <a:p>
            <a:pPr lvl="3" algn="just">
              <a:buClr>
                <a:srgbClr val="FF0000"/>
              </a:buClr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A</a:t>
            </a:r>
            <a:r>
              <a:rPr lang="en-US" sz="26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drenocortical adenoma.</a:t>
            </a:r>
          </a:p>
          <a:p>
            <a:pPr lvl="3" algn="just">
              <a:buClr>
                <a:srgbClr val="FF0000"/>
              </a:buClr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A</a:t>
            </a:r>
            <a:r>
              <a:rPr lang="en-US" sz="26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drenocortical carcinoma.</a:t>
            </a:r>
          </a:p>
          <a:p>
            <a:pPr lvl="3" algn="just">
              <a:buClr>
                <a:srgbClr val="FF0000"/>
              </a:buClr>
            </a:pP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N</a:t>
            </a:r>
            <a:r>
              <a:rPr lang="en-US" sz="2600" b="1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odular adrenal hyperplasia.</a:t>
            </a:r>
          </a:p>
          <a:p>
            <a:pPr marL="0" indent="0">
              <a:buNone/>
            </a:pPr>
            <a:endParaRPr lang="en-US" sz="31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1371600" lvl="3" indent="0">
              <a:buNone/>
            </a:pPr>
            <a:endParaRPr lang="en-US" sz="23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chemeClr val="accent5">
                    <a:lumMod val="75000"/>
                  </a:schemeClr>
                </a:solidFill>
              </a:rPr>
              <a:t>2-Exogenous causes, iatrogenic use of corticosteroid drugs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 .</a:t>
            </a:r>
          </a:p>
          <a:p>
            <a:pPr marL="0" indent="0">
              <a:buNone/>
            </a:pPr>
            <a:r>
              <a:rPr lang="en-US" b="1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77239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DF8D6-60B5-55D7-1D5B-A2B497E4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Clinical features/signs and symptoms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5ABF4D-CFB6-7C9A-5FE4-0706A78AA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95248"/>
            <a:ext cx="11880166" cy="5562751"/>
          </a:xfrm>
        </p:spPr>
      </p:pic>
    </p:spTree>
    <p:extLst>
      <p:ext uri="{BB962C8B-B14F-4D97-AF65-F5344CB8AC3E}">
        <p14:creationId xmlns:p14="http://schemas.microsoft.com/office/powerpoint/2010/main" val="1471223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7297-1C80-A5C4-1C33-2A0CE096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DC9AF-44E2-DD21-F398-2BAF6559C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960" y="1615440"/>
            <a:ext cx="9715500" cy="493776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B13B47-F7E5-C7B6-88E2-9BEDB1E1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3560436"/>
            <a:ext cx="2747969" cy="325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02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2E6E-5802-69ED-12C4-5F123AF75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Differential 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1649-8DE8-46B2-832E-884518690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C26826-B22E-0012-F268-30D4795C877B}"/>
              </a:ext>
            </a:extLst>
          </p:cNvPr>
          <p:cNvSpPr txBox="1"/>
          <p:nvPr/>
        </p:nvSpPr>
        <p:spPr>
          <a:xfrm>
            <a:off x="68580" y="1720840"/>
            <a:ext cx="972780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Pseudo-Cushingoid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Chronic severe anxiety and/or depression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Prolonged excess alcohol consumption.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Obesity.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Poorly controlled diabetes.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HIV infection.</a:t>
            </a:r>
          </a:p>
        </p:txBody>
      </p:sp>
    </p:spTree>
    <p:extLst>
      <p:ext uri="{BB962C8B-B14F-4D97-AF65-F5344CB8AC3E}">
        <p14:creationId xmlns:p14="http://schemas.microsoft.com/office/powerpoint/2010/main" val="4206590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B2A3-08A4-B610-142C-C5F68AF6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</a:rPr>
              <a:t>Diagnosis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3C41-7F9D-795C-839E-7139C38C1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History and physical examination.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Investigations.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Excessive plasma cortisol levels.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Increased blood glucose levels.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Decreased serum potassium level.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Plasma ACTH is elevated in patients with pituitary tumors, very low in patients with adrenal tumors.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Eosinophils decreased on complete blood count.</a:t>
            </a:r>
          </a:p>
        </p:txBody>
      </p:sp>
    </p:spTree>
    <p:extLst>
      <p:ext uri="{BB962C8B-B14F-4D97-AF65-F5344CB8AC3E}">
        <p14:creationId xmlns:p14="http://schemas.microsoft.com/office/powerpoint/2010/main" val="210039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F08-187F-E3B0-7AFD-F2B347B31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Diagnosis…..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8EAC7-7F6F-FC4F-C929-F33D4863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Elevated urinary 17-hydroxycorticoids and 17- ketogenic steroids.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Overnight dexamethasone suppression test to check for: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Suppressed cortisol level in Cushing’s disease caused by a pituitary tumor.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Unsuppressed cortisol level in Cushing's syndrome caused by adrenal tumors.</a:t>
            </a:r>
          </a:p>
          <a:p>
            <a:pPr marL="914400" lvl="2" indent="0">
              <a:buClr>
                <a:srgbClr val="FF0000"/>
              </a:buClr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5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CD63-2B76-5F60-1E48-E35E725B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Imaging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2D303-E690-F945-6B52-93D46F97C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Skull X-ray detects erosion of the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sella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turcica by a pituitary tumor.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CT scan and ultrasonography locate the tumor.</a:t>
            </a:r>
          </a:p>
        </p:txBody>
      </p:sp>
    </p:spTree>
    <p:extLst>
      <p:ext uri="{BB962C8B-B14F-4D97-AF65-F5344CB8AC3E}">
        <p14:creationId xmlns:p14="http://schemas.microsoft.com/office/powerpoint/2010/main" val="20679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F2FB-8E1E-AEA4-A282-FBE2B06F9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A111-81CA-B597-FCB6-6175CE14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Conservative.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Medical.</a:t>
            </a:r>
          </a:p>
          <a:p>
            <a:pPr marL="0" indent="0">
              <a:buClr>
                <a:srgbClr val="FF0000"/>
              </a:buClr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Surgical.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B88633-92F1-A5BF-CECF-CBD5C5E91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22" y="1411515"/>
            <a:ext cx="7252677" cy="44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4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0FC8-4055-533A-4F15-5793EA999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2141537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Treatment depends on the cause :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-Medical treatment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Drug therapy remains very important for normalizing cortisol levels.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Medical treatment can also be used for patients who are unwilling or unfit for surgery.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Metyrapone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ketoconazole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and </a:t>
            </a:r>
            <a:r>
              <a:rPr lang="en-US" b="1" dirty="0">
                <a:solidFill>
                  <a:srgbClr val="FF0000"/>
                </a:solidFill>
              </a:rPr>
              <a:t>mitotane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can all be used to lower cortisol by directly inhibiting synthesis and secretion in the adrenal gland.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Surgery.The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treatment of choice in most patients is surgical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   Transsphenoidal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adenomectomy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for pituitary tumors.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     Bilateral adrenalectomy is used to treat adrenal causes.</a:t>
            </a: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-Radiation therapy may be also used to treat both pituitary and adrenal tumors.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28CD6-6AFA-8DE6-CCA1-897427D22683}"/>
              </a:ext>
            </a:extLst>
          </p:cNvPr>
          <p:cNvSpPr txBox="1"/>
          <p:nvPr/>
        </p:nvSpPr>
        <p:spPr>
          <a:xfrm>
            <a:off x="2641014" y="751344"/>
            <a:ext cx="60948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Treatment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9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827A-28CE-1850-3745-4DEE02D2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Prognosis</a:t>
            </a:r>
            <a:br>
              <a:rPr lang="en-US" sz="4800" b="1" dirty="0">
                <a:solidFill>
                  <a:srgbClr val="FF0000"/>
                </a:solidFill>
              </a:rPr>
            </a:b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E7839-6B35-B22B-294B-1C5B65071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Patients with incompletely controlled Cushing's syndrome have five-fold excess mortality.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Premature death in untreated Cushing's syndrome is caused by vascular  disease (MI/CVA), uncontrolled DM, and infections.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The usual course is chronic, with cyclical exacerbations and rare remissions.  The prognosis is better with surgery.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266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C619-DE60-EF06-7F46-43282EE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BF05C-F50D-DEBD-C615-A6FBF7A92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Cushing's syndrome is a clinical feature that results from chronic exposure to excess glucocorticoids of any etiology.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Open Sans" panose="020B0606030504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When Cushing syndrome is caused by an excess production of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</a:rPr>
              <a:t>pituitary ACTH 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the condition is called </a:t>
            </a:r>
            <a:r>
              <a:rPr lang="en-US" b="1" dirty="0">
                <a:solidFill>
                  <a:srgbClr val="FF0000"/>
                </a:solidFill>
                <a:latin typeface="Open Sans" panose="020B0606030504020204" pitchFamily="34" charset="0"/>
              </a:rPr>
              <a:t>Cushing disease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.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84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8D44-CF1E-3167-7EC4-8A42B13D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39A2-0B9A-39A7-0DDF-53158501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176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07CCC-6E5C-1137-7A1B-FA275DD5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3AC5-7932-04A5-AFEC-C6F7CD1DC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43006-CC06-D510-67EC-2F9667731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87" y="1147746"/>
            <a:ext cx="3429025" cy="456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8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F6021-F37C-8CB1-8185-6A1B3ED7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The Endocrine System </a:t>
            </a:r>
          </a:p>
        </p:txBody>
      </p:sp>
      <p:pic>
        <p:nvPicPr>
          <p:cNvPr id="2050" name="Picture 2" descr="illustration of the endocrine glands">
            <a:extLst>
              <a:ext uri="{FF2B5EF4-FFF2-40B4-BE49-F238E27FC236}">
                <a16:creationId xmlns:a16="http://schemas.microsoft.com/office/drawing/2014/main" id="{2053421D-B663-FA12-29F2-8AC943777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38" y="1505244"/>
            <a:ext cx="6372077" cy="53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3A20-917E-9E06-BD90-361AFF5B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Pituitary gland hormones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3195D-9303-88F7-F326-D78CA48C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84974" cy="4966007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Anterior and Posterior lobes :                                                                           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Anterior lobe hormones (FLAT-GP):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F-FSH.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L-LH.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ACTH.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TSH.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GH.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Prolactin.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 Posterior lobe hormones (OA):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Oxytocin.</a:t>
            </a:r>
          </a:p>
          <a:p>
            <a:pPr lvl="3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</a:rPr>
              <a:t> ADH.</a:t>
            </a:r>
          </a:p>
          <a:p>
            <a:pPr marL="0" indent="0">
              <a:buNone/>
            </a:pPr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sz="4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3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8D7AD-8D6C-A78C-C9F4-2F05D53C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Adrenal glands hormones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76C29-95C6-8889-4CDB-6C243404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0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Adrenal glands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3200" b="1" dirty="0">
                <a:solidFill>
                  <a:srgbClr val="FF0000"/>
                </a:solidFill>
              </a:rPr>
              <a:t> Cortex                                                              Medulla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050" b="1" dirty="0">
                <a:solidFill>
                  <a:srgbClr val="FF0000"/>
                </a:solidFill>
              </a:rPr>
              <a:t>                               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Mineralocorticoids ( </a:t>
            </a:r>
            <a:r>
              <a:rPr lang="en-US" sz="1600" b="1" dirty="0">
                <a:solidFill>
                  <a:srgbClr val="FF0000"/>
                </a:solidFill>
              </a:rPr>
              <a:t>aldosterone</a:t>
            </a: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Glucocorticoids(</a:t>
            </a:r>
            <a:r>
              <a:rPr lang="en-US" sz="1600" b="1" dirty="0">
                <a:solidFill>
                  <a:srgbClr val="FF0000"/>
                </a:solidFill>
              </a:rPr>
              <a:t>Cortisol, corticosterone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Sex steroids(</a:t>
            </a:r>
            <a:r>
              <a:rPr lang="en-US" sz="1600" b="1" dirty="0">
                <a:solidFill>
                  <a:srgbClr val="FF0000"/>
                </a:solidFill>
              </a:rPr>
              <a:t>Androgens, testosterone , estrogen, progesterone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  <a:p>
            <a:pPr marL="0" indent="0">
              <a:buNone/>
            </a:pPr>
            <a:r>
              <a:rPr lang="en-US" sz="105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Catecholamines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Epinephrine, Norepinephrine. 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Dopamine .   </a:t>
            </a:r>
            <a:endParaRPr lang="en-US" sz="1600" b="1" dirty="0"/>
          </a:p>
          <a:p>
            <a:pPr marL="0" indent="0">
              <a:buNone/>
            </a:pPr>
            <a:r>
              <a:rPr lang="en-US" sz="1050" b="1" dirty="0">
                <a:solidFill>
                  <a:srgbClr val="FF0000"/>
                </a:solidFill>
              </a:rPr>
              <a:t> </a:t>
            </a: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555930-4E00-8202-467B-E0F099E3B726}"/>
              </a:ext>
            </a:extLst>
          </p:cNvPr>
          <p:cNvCxnSpPr>
            <a:cxnSpLocks/>
          </p:cNvCxnSpPr>
          <p:nvPr/>
        </p:nvCxnSpPr>
        <p:spPr>
          <a:xfrm flipH="1">
            <a:off x="2610465" y="2278626"/>
            <a:ext cx="3370006" cy="102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A4043AD-A6D7-BE23-B53F-D7427B8343E5}"/>
              </a:ext>
            </a:extLst>
          </p:cNvPr>
          <p:cNvCxnSpPr>
            <a:cxnSpLocks/>
          </p:cNvCxnSpPr>
          <p:nvPr/>
        </p:nvCxnSpPr>
        <p:spPr>
          <a:xfrm>
            <a:off x="5980471" y="2278626"/>
            <a:ext cx="2426110" cy="921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1F4CC9B-190C-F252-D903-83132819615C}"/>
              </a:ext>
            </a:extLst>
          </p:cNvPr>
          <p:cNvCxnSpPr>
            <a:cxnSpLocks/>
          </p:cNvCxnSpPr>
          <p:nvPr/>
        </p:nvCxnSpPr>
        <p:spPr>
          <a:xfrm>
            <a:off x="8672052" y="3797710"/>
            <a:ext cx="0" cy="759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CB59-9EC9-C7B3-7116-93053676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2E15D8-7DA5-E16F-8DF3-224B61DFE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7028" y="1929591"/>
            <a:ext cx="6057944" cy="4143405"/>
          </a:xfrm>
        </p:spPr>
      </p:pic>
    </p:spTree>
    <p:extLst>
      <p:ext uri="{BB962C8B-B14F-4D97-AF65-F5344CB8AC3E}">
        <p14:creationId xmlns:p14="http://schemas.microsoft.com/office/powerpoint/2010/main" val="26253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31DC-DE75-7343-722F-BABAAB275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Cushing Syndrome types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8F80-D4E1-EB66-E7CE-34A38FF6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1-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ACTH-dependent:</a:t>
            </a:r>
          </a:p>
          <a:p>
            <a:pPr lvl="2" algn="just"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P</a:t>
            </a: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ituitary adenoma.</a:t>
            </a:r>
          </a:p>
          <a:p>
            <a:pPr lvl="2" algn="just">
              <a:buClr>
                <a:srgbClr val="FF0000"/>
              </a:buClr>
            </a:pP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Ectopic secretion of ACTH by nonpituitary tumors.</a:t>
            </a:r>
          </a:p>
          <a:p>
            <a:pPr marL="0" indent="0" algn="just">
              <a:buNone/>
            </a:pP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2-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ACTH-independent:</a:t>
            </a:r>
          </a:p>
          <a:p>
            <a:pPr lvl="2" algn="just"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A</a:t>
            </a: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drenocortical causes.</a:t>
            </a:r>
          </a:p>
          <a:p>
            <a:pPr lvl="2" algn="just">
              <a:buClr>
                <a:srgbClr val="FF0000"/>
              </a:buClr>
            </a:pP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Iatrogenic </a:t>
            </a:r>
            <a:r>
              <a:rPr lang="en-US" sz="2000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(administration of exogenous glucocorticoids 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4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6419-C3A7-5CBC-4B7A-A0C0AF479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Epidemiology</a:t>
            </a:r>
            <a:br>
              <a:rPr lang="en-US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AFE9-8550-8FC1-7F8E-4124ED86F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b="0" i="0" dirty="0">
                <a:solidFill>
                  <a:schemeClr val="accent5">
                    <a:lumMod val="75000"/>
                  </a:schemeClr>
                </a:solidFill>
                <a:effectLst/>
                <a:latin typeface="Open Sans" panose="020B0606030504020204" pitchFamily="34" charset="0"/>
              </a:rPr>
              <a:t>Cushing's syndrome is generally considered a rare disease.1–2 per 100,000 population per year.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Female /male 3-5/1.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Prepubertal Cushing syndrome is more common in boys.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Ectopic ACTH Cushing syndrome is more common in males.</a:t>
            </a:r>
          </a:p>
          <a:p>
            <a:pPr>
              <a:buClr>
                <a:srgbClr val="FF0000"/>
              </a:buClr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Uses of Glucocorticoid drugs for medical conditions are the most common cause of Cushing Syndrome.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1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624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Cushing Syndrome</vt:lpstr>
      <vt:lpstr>Definition</vt:lpstr>
      <vt:lpstr>PowerPoint Presentation</vt:lpstr>
      <vt:lpstr>The Endocrine System </vt:lpstr>
      <vt:lpstr>Pituitary gland hormones</vt:lpstr>
      <vt:lpstr>Adrenal glands hormones </vt:lpstr>
      <vt:lpstr>PowerPoint Presentation</vt:lpstr>
      <vt:lpstr>Cushing Syndrome types </vt:lpstr>
      <vt:lpstr>Epidemiology </vt:lpstr>
      <vt:lpstr>Etiology</vt:lpstr>
      <vt:lpstr>Clinical features/signs and symptoms</vt:lpstr>
      <vt:lpstr>Signs and symptoms </vt:lpstr>
      <vt:lpstr>Differential Diagnosis </vt:lpstr>
      <vt:lpstr>Diagnosis </vt:lpstr>
      <vt:lpstr>Diagnosis…..</vt:lpstr>
      <vt:lpstr>Imaging </vt:lpstr>
      <vt:lpstr>Treatment</vt:lpstr>
      <vt:lpstr>PowerPoint Presentation</vt:lpstr>
      <vt:lpstr>Prognosis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Cushing Syndrome</dc:title>
  <dc:creator>music only</dc:creator>
  <cp:lastModifiedBy>music only</cp:lastModifiedBy>
  <cp:revision>36</cp:revision>
  <dcterms:created xsi:type="dcterms:W3CDTF">2022-12-07T05:23:40Z</dcterms:created>
  <dcterms:modified xsi:type="dcterms:W3CDTF">2023-11-25T17:51:40Z</dcterms:modified>
</cp:coreProperties>
</file>