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13"/>
  </p:notes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0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0D635-2920-4AB0-8F6D-976760662D0C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F9CAD-0AE4-4D27-A8BE-46A828B50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86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F9CAD-0AE4-4D27-A8BE-46A828B50C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06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11/1/2023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376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1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60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72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452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481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79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63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88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11/1/2023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25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11/1/2023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6689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2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14" r:id="rId5"/>
    <p:sldLayoutId id="2147483720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2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2DC0967-ECFB-46A2-ADEB-01374F3D3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007" y="0"/>
            <a:ext cx="12192001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3173E3-A708-4A63-AB1F-6729F5E53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D98FDEF-0256-4AA6-B4F5-14FEE180D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ln w="6350" cap="sq" cmpd="sng" algn="ctr">
            <a:solidFill>
              <a:schemeClr val="tx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3C1396-524A-62A2-8257-1B0D433BBE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3249" y="1297576"/>
            <a:ext cx="5716338" cy="3042706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Cardiovascular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497D5C-E785-D72F-C8CC-FA44B04E57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3786" y="3919928"/>
            <a:ext cx="5355264" cy="116989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400" b="1" dirty="0"/>
              <a:t>Goran N. Saleh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400"/>
              <a:t>Anatomy Practical II</a:t>
            </a:r>
            <a:endParaRPr lang="en-US" sz="1400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400" dirty="0"/>
              <a:t>First Semester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400" dirty="0"/>
              <a:t>3</a:t>
            </a:r>
            <a:r>
              <a:rPr lang="en-US" sz="1400" baseline="30000" dirty="0"/>
              <a:t>rd</a:t>
            </a:r>
            <a:r>
              <a:rPr lang="en-US" sz="1400" dirty="0"/>
              <a:t> Week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400" dirty="0"/>
              <a:t>1-11-2023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BEB269-2208-4181-9DDB-A5C2D189B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7" name="Straight Connector 28">
            <a:extLst>
              <a:ext uri="{FF2B5EF4-FFF2-40B4-BE49-F238E27FC236}">
                <a16:creationId xmlns:a16="http://schemas.microsoft.com/office/drawing/2014/main" id="{384CBE60-0977-4285-9BF5-9D8271989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0">
            <a:extLst>
              <a:ext uri="{FF2B5EF4-FFF2-40B4-BE49-F238E27FC236}">
                <a16:creationId xmlns:a16="http://schemas.microsoft.com/office/drawing/2014/main" id="{1911CEBB-5C08-41C5-8954-C727FC875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2">
            <a:extLst>
              <a:ext uri="{FF2B5EF4-FFF2-40B4-BE49-F238E27FC236}">
                <a16:creationId xmlns:a16="http://schemas.microsoft.com/office/drawing/2014/main" id="{E56FA950-4DFC-4710-A30A-6E55033CA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9A583D1-0187-937D-BA97-A4E9ED6DBA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"/>
          <a:stretch/>
        </p:blipFill>
        <p:spPr>
          <a:xfrm>
            <a:off x="1241170" y="1812238"/>
            <a:ext cx="3234135" cy="32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4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9549C-3148-3191-BA73-F0E783C1F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512" y="870132"/>
            <a:ext cx="9792208" cy="1527078"/>
          </a:xfrm>
        </p:spPr>
        <p:txBody>
          <a:bodyPr>
            <a:normAutofit/>
          </a:bodyPr>
          <a:lstStyle/>
          <a:p>
            <a:r>
              <a:rPr lang="en-US"/>
              <a:t>References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DF8E1-05B8-E528-AEFD-EBAA77479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512" y="2557849"/>
            <a:ext cx="9792208" cy="3407862"/>
          </a:xfrm>
        </p:spPr>
        <p:txBody>
          <a:bodyPr>
            <a:normAutofit/>
          </a:bodyPr>
          <a:lstStyle/>
          <a:p>
            <a:r>
              <a:rPr lang="en-US" sz="2800" b="0" i="0" dirty="0" err="1">
                <a:solidFill>
                  <a:srgbClr val="374151"/>
                </a:solidFill>
                <a:effectLst/>
                <a:latin typeface="Söhne"/>
              </a:rPr>
              <a:t>Jirasek</a:t>
            </a:r>
            <a:r>
              <a:rPr lang="en-US" sz="2800" b="0" i="0" dirty="0">
                <a:solidFill>
                  <a:srgbClr val="374151"/>
                </a:solidFill>
                <a:effectLst/>
                <a:latin typeface="Söhne"/>
              </a:rPr>
              <a:t>, J. E. (2004). An Atlas of Human Prenatal Developmental Mechanics.</a:t>
            </a:r>
          </a:p>
          <a:p>
            <a:r>
              <a:rPr lang="en-US" sz="2800" b="0" i="0" dirty="0" err="1">
                <a:solidFill>
                  <a:srgbClr val="374151"/>
                </a:solidFill>
                <a:effectLst/>
                <a:latin typeface="Söhne"/>
              </a:rPr>
              <a:t>Ulijaszek</a:t>
            </a:r>
            <a:r>
              <a:rPr lang="en-US" sz="2800" b="0" i="0" dirty="0">
                <a:solidFill>
                  <a:srgbClr val="374151"/>
                </a:solidFill>
                <a:effectLst/>
                <a:latin typeface="Söhne"/>
              </a:rPr>
              <a:t>, S. J. (Ed.), Johnston, F. E. (Ed.), </a:t>
            </a:r>
            <a:r>
              <a:rPr lang="en-US" sz="2800" b="0" i="0" dirty="0" err="1">
                <a:solidFill>
                  <a:srgbClr val="374151"/>
                </a:solidFill>
                <a:effectLst/>
                <a:latin typeface="Söhne"/>
              </a:rPr>
              <a:t>Preece</a:t>
            </a:r>
            <a:r>
              <a:rPr lang="en-US" sz="2800" b="0" i="0" dirty="0">
                <a:solidFill>
                  <a:srgbClr val="374151"/>
                </a:solidFill>
                <a:effectLst/>
                <a:latin typeface="Söhne"/>
              </a:rPr>
              <a:t>, M. A. (Ed.), &amp; Tanner, J. (Foreword by). (1998). The Cambridge Encyclopedia of Human Growth and Development.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EF12D6-AF99-23FD-B4C2-EB903677B6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"/>
          <a:stretch/>
        </p:blipFill>
        <p:spPr>
          <a:xfrm>
            <a:off x="10994571" y="109194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92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868E8-F743-FBE4-D412-EABE8005B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15CA1A-595D-C022-3BF4-023974E693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98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9549C-3148-3191-BA73-F0E783C1F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512" y="870132"/>
            <a:ext cx="9792208" cy="1527078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DF8E1-05B8-E528-AEFD-EBAA77479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512" y="2557849"/>
            <a:ext cx="9792208" cy="3407862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Cardiac Walls</a:t>
            </a:r>
          </a:p>
          <a:p>
            <a:r>
              <a:rPr lang="en-US" dirty="0">
                <a:latin typeface="+mj-lt"/>
              </a:rPr>
              <a:t>Arteries</a:t>
            </a:r>
          </a:p>
          <a:p>
            <a:r>
              <a:rPr lang="en-US" dirty="0">
                <a:latin typeface="+mj-lt"/>
              </a:rPr>
              <a:t>Veins</a:t>
            </a:r>
          </a:p>
          <a:p>
            <a:r>
              <a:rPr lang="en-US" dirty="0">
                <a:latin typeface="+mj-lt"/>
              </a:rPr>
              <a:t>Conduction of the heart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EF12D6-AF99-23FD-B4C2-EB903677B6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"/>
          <a:stretch/>
        </p:blipFill>
        <p:spPr>
          <a:xfrm>
            <a:off x="10994571" y="109194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0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9549C-3148-3191-BA73-F0E783C1F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512" y="870132"/>
            <a:ext cx="9792208" cy="1527078"/>
          </a:xfrm>
        </p:spPr>
        <p:txBody>
          <a:bodyPr>
            <a:normAutofit/>
          </a:bodyPr>
          <a:lstStyle/>
          <a:p>
            <a:r>
              <a:rPr lang="en-US" dirty="0"/>
              <a:t>Objectives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DF8E1-05B8-E528-AEFD-EBAA77479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512" y="2557849"/>
            <a:ext cx="9792208" cy="3407862"/>
          </a:xfrm>
        </p:spPr>
        <p:txBody>
          <a:bodyPr>
            <a:normAutofit/>
          </a:bodyPr>
          <a:lstStyle/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Identify the major anatomical structures of the heart: Students should be able to locate and name the key components of the heart, including the atria, ventricles, septa, valves, and major blood vessels connected to the heart.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Understand the orientation of the heart in the thoracic cavity: Students should learn the correct placement and orientation of the heart within the chest cavity, including its relationship to neighboring structures like the lungs, great vessels, and diaphragm.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Describe the external and internal features of the heart: Students should be able to describe the surface features and internal structures of the heart, such as the coronary sulci, papillary muscles, trabeculae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carneae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, and chordae tendineae.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Recognize the chambers and their functions: Students should understand the specific roles of the atria and ventricles in the cardiac cycle, including the flow of blood through the heart chambers during systole and diastole.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EF12D6-AF99-23FD-B4C2-EB903677B6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"/>
          <a:stretch/>
        </p:blipFill>
        <p:spPr>
          <a:xfrm>
            <a:off x="10994571" y="109194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6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0084A9-B95C-E7E8-0A5E-FFF46CFA7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912" y="323967"/>
            <a:ext cx="9792208" cy="1527078"/>
          </a:xfrm>
        </p:spPr>
        <p:txBody>
          <a:bodyPr>
            <a:normAutofit/>
          </a:bodyPr>
          <a:lstStyle/>
          <a:p>
            <a:endParaRPr lang="en-US" sz="3300" dirty="0"/>
          </a:p>
        </p:txBody>
      </p:sp>
      <p:pic>
        <p:nvPicPr>
          <p:cNvPr id="6" name="Content Placeholder 5" descr="A diagram of a heart&#10;&#10;Description automatically generated">
            <a:extLst>
              <a:ext uri="{FF2B5EF4-FFF2-40B4-BE49-F238E27FC236}">
                <a16:creationId xmlns:a16="http://schemas.microsoft.com/office/drawing/2014/main" id="{4FD11524-F1A4-02DE-47B6-06743BD593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293" y="257009"/>
            <a:ext cx="7723413" cy="6335486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78A97C-9242-1992-8D8D-859C3B99D1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"/>
          <a:stretch/>
        </p:blipFill>
        <p:spPr>
          <a:xfrm>
            <a:off x="11092891" y="20706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69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2013-0805-EF96-3E61-220CCB41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heart valve&#10;&#10;Description automatically generated">
            <a:extLst>
              <a:ext uri="{FF2B5EF4-FFF2-40B4-BE49-F238E27FC236}">
                <a16:creationId xmlns:a16="http://schemas.microsoft.com/office/drawing/2014/main" id="{7C468842-090C-C0BA-E644-74F904366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521" y="0"/>
            <a:ext cx="6866958" cy="6866958"/>
          </a:xfrm>
        </p:spPr>
      </p:pic>
    </p:spTree>
    <p:extLst>
      <p:ext uri="{BB962C8B-B14F-4D97-AF65-F5344CB8AC3E}">
        <p14:creationId xmlns:p14="http://schemas.microsoft.com/office/powerpoint/2010/main" val="259206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693A9-CC6A-8F87-AF8D-41360CAA6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heart&#10;&#10;Description automatically generated">
            <a:extLst>
              <a:ext uri="{FF2B5EF4-FFF2-40B4-BE49-F238E27FC236}">
                <a16:creationId xmlns:a16="http://schemas.microsoft.com/office/drawing/2014/main" id="{B4A71F96-4916-F1B2-0C03-B8B7805C38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02" y="0"/>
            <a:ext cx="8349995" cy="6849468"/>
          </a:xfrm>
        </p:spPr>
      </p:pic>
    </p:spTree>
    <p:extLst>
      <p:ext uri="{BB962C8B-B14F-4D97-AF65-F5344CB8AC3E}">
        <p14:creationId xmlns:p14="http://schemas.microsoft.com/office/powerpoint/2010/main" val="345186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842C1-3728-878A-F634-4B73DE419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the body&#10;&#10;Description automatically generated">
            <a:extLst>
              <a:ext uri="{FF2B5EF4-FFF2-40B4-BE49-F238E27FC236}">
                <a16:creationId xmlns:a16="http://schemas.microsoft.com/office/drawing/2014/main" id="{CD5EFDDC-8B29-0B8B-C8E3-7FA7D7B89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485" y="0"/>
            <a:ext cx="4977031" cy="6811160"/>
          </a:xfrm>
        </p:spPr>
      </p:pic>
    </p:spTree>
    <p:extLst>
      <p:ext uri="{BB962C8B-B14F-4D97-AF65-F5344CB8AC3E}">
        <p14:creationId xmlns:p14="http://schemas.microsoft.com/office/powerpoint/2010/main" val="1021309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72C3D-1239-347D-1778-E8832C7D5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the body&#10;&#10;Description automatically generated">
            <a:extLst>
              <a:ext uri="{FF2B5EF4-FFF2-40B4-BE49-F238E27FC236}">
                <a16:creationId xmlns:a16="http://schemas.microsoft.com/office/drawing/2014/main" id="{C3072AD2-F321-6106-9F59-97903A0BA9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92" y="0"/>
            <a:ext cx="5026016" cy="6878197"/>
          </a:xfrm>
        </p:spPr>
      </p:pic>
    </p:spTree>
    <p:extLst>
      <p:ext uri="{BB962C8B-B14F-4D97-AF65-F5344CB8AC3E}">
        <p14:creationId xmlns:p14="http://schemas.microsoft.com/office/powerpoint/2010/main" val="2017438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250DA-250A-2C1B-47B4-E884839EA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Anatomy of the Heart - External &amp; Internal Structures">
            <a:hlinkClick r:id="" action="ppaction://media"/>
            <a:extLst>
              <a:ext uri="{FF2B5EF4-FFF2-40B4-BE49-F238E27FC236}">
                <a16:creationId xmlns:a16="http://schemas.microsoft.com/office/drawing/2014/main" id="{B0E0BFF5-F7C4-3CF6-DC1B-951B14696BED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541.22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665" y="0"/>
            <a:ext cx="10270671" cy="6846172"/>
          </a:xfrm>
        </p:spPr>
      </p:pic>
    </p:spTree>
    <p:extLst>
      <p:ext uri="{BB962C8B-B14F-4D97-AF65-F5344CB8AC3E}">
        <p14:creationId xmlns:p14="http://schemas.microsoft.com/office/powerpoint/2010/main" val="5372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2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Century School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258</Words>
  <Application>Microsoft Office PowerPoint</Application>
  <PresentationFormat>Widescreen</PresentationFormat>
  <Paragraphs>21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Century Schoolbook</vt:lpstr>
      <vt:lpstr>Franklin Gothic Book</vt:lpstr>
      <vt:lpstr>Garamond</vt:lpstr>
      <vt:lpstr>Söhne</vt:lpstr>
      <vt:lpstr>SavonVTI</vt:lpstr>
      <vt:lpstr>Cardiovascular system</vt:lpstr>
      <vt:lpstr>Outline</vt:lpstr>
      <vt:lpstr>Objectives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 title</dc:title>
  <dc:creator>Samira Saeed</dc:creator>
  <cp:lastModifiedBy>goran nori</cp:lastModifiedBy>
  <cp:revision>36</cp:revision>
  <dcterms:created xsi:type="dcterms:W3CDTF">2023-08-06T13:50:32Z</dcterms:created>
  <dcterms:modified xsi:type="dcterms:W3CDTF">2023-11-01T06:52:24Z</dcterms:modified>
</cp:coreProperties>
</file>