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5" r:id="rId3"/>
    <p:sldId id="294" r:id="rId4"/>
    <p:sldId id="298" r:id="rId5"/>
    <p:sldId id="293" r:id="rId6"/>
    <p:sldId id="258" r:id="rId7"/>
    <p:sldId id="259" r:id="rId8"/>
    <p:sldId id="261" r:id="rId9"/>
    <p:sldId id="263" r:id="rId10"/>
    <p:sldId id="264" r:id="rId11"/>
    <p:sldId id="265" r:id="rId12"/>
    <p:sldId id="280" r:id="rId13"/>
    <p:sldId id="299" r:id="rId14"/>
    <p:sldId id="283" r:id="rId15"/>
    <p:sldId id="266" r:id="rId16"/>
    <p:sldId id="267" r:id="rId17"/>
    <p:sldId id="268" r:id="rId18"/>
    <p:sldId id="269" r:id="rId19"/>
    <p:sldId id="285" r:id="rId20"/>
    <p:sldId id="262" r:id="rId21"/>
    <p:sldId id="290" r:id="rId22"/>
    <p:sldId id="292" r:id="rId23"/>
    <p:sldId id="270" r:id="rId24"/>
    <p:sldId id="300" r:id="rId25"/>
    <p:sldId id="301" r:id="rId26"/>
    <p:sldId id="271" r:id="rId27"/>
    <p:sldId id="273" r:id="rId28"/>
    <p:sldId id="274" r:id="rId29"/>
    <p:sldId id="275" r:id="rId30"/>
    <p:sldId id="276" r:id="rId31"/>
    <p:sldId id="284" r:id="rId32"/>
    <p:sldId id="277" r:id="rId33"/>
    <p:sldId id="278" r:id="rId34"/>
    <p:sldId id="279" r:id="rId35"/>
    <p:sldId id="281" r:id="rId36"/>
    <p:sldId id="282" r:id="rId37"/>
    <p:sldId id="297" r:id="rId38"/>
    <p:sldId id="286" r:id="rId39"/>
    <p:sldId id="287" r:id="rId40"/>
    <p:sldId id="289" r:id="rId41"/>
    <p:sldId id="291" r:id="rId42"/>
    <p:sldId id="288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189" autoAdjust="0"/>
  </p:normalViewPr>
  <p:slideViewPr>
    <p:cSldViewPr snapToGrid="0">
      <p:cViewPr>
        <p:scale>
          <a:sx n="66" d="100"/>
          <a:sy n="66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5101-7E64-4FC5-85D7-20E01935F0B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DB17-6452-4E46-B3D9-78C5B218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C1C1C"/>
                </a:solidFill>
                <a:effectLst/>
                <a:latin typeface="Noto Sans" panose="020B0502040204020203" pitchFamily="34" charset="0"/>
              </a:rPr>
              <a:t>A bunch of programming classes on edX and Coursera, especially algorithms &amp; automata (robot) focus very heavily on going through proofs.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32629"/>
                </a:solidFill>
                <a:effectLst/>
                <a:latin typeface="inherit"/>
              </a:rPr>
              <a:t>The proofs explain why the algorithms work. If you need to modify these algorithms, you'd better know how they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32629"/>
                </a:solidFill>
                <a:effectLst/>
                <a:latin typeface="inherit"/>
              </a:rPr>
              <a:t>Such an understanding is very useful even just for coding algorithms, and certainly for debugging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Hint: Last question has 4 cases:</a:t>
                </a:r>
              </a:p>
              <a:p>
                <a:pPr algn="l"/>
                <a:r>
                  <a:rPr lang="en-US" sz="1800" b="0" i="0" u="none" strike="noStrike" baseline="0" dirty="0">
                    <a:latin typeface="CMR12"/>
                  </a:rPr>
                  <a:t>For this combination of </a:t>
                </a:r>
                <a:r>
                  <a:rPr lang="en-US" sz="1800" b="0" i="0" u="none" strike="noStrike" baseline="0" dirty="0">
                    <a:latin typeface="CMMI12"/>
                  </a:rPr>
                  <a:t>x </a:t>
                </a:r>
                <a:r>
                  <a:rPr lang="en-US" sz="1800" b="0" i="0" u="none" strike="noStrike" baseline="0" dirty="0">
                    <a:latin typeface="CMR12"/>
                  </a:rPr>
                  <a:t>+ 1</a:t>
                </a:r>
                <a:r>
                  <a:rPr lang="en-US" sz="1800" b="0" i="0" u="none" strike="noStrike" baseline="0" dirty="0">
                    <a:latin typeface="CMMI12"/>
                  </a:rPr>
                  <a:t>; x-1</a:t>
                </a:r>
                <a:r>
                  <a:rPr lang="en-US" sz="1800" b="0" i="0" u="none" strike="noStrike" baseline="0" dirty="0">
                    <a:latin typeface="CMR12"/>
                  </a:rPr>
                  <a:t>, and </a:t>
                </a:r>
                <a:r>
                  <a:rPr lang="en-US" sz="1800" b="0" i="0" u="none" strike="noStrike" baseline="0" dirty="0">
                    <a:latin typeface="CMMI12"/>
                  </a:rPr>
                  <a:t>x </a:t>
                </a:r>
                <a:r>
                  <a:rPr lang="en-US" sz="1800" b="0" i="0" u="none" strike="noStrike" baseline="0" dirty="0">
                    <a:latin typeface="CMR12"/>
                  </a:rPr>
                  <a:t>+ 2 to be positive, either all are positive</a:t>
                </a:r>
              </a:p>
              <a:p>
                <a:pPr algn="l"/>
                <a:r>
                  <a:rPr lang="en-US" sz="1800" b="0" i="0" u="none" strike="noStrike" baseline="0" dirty="0">
                    <a:latin typeface="CMR12"/>
                  </a:rPr>
                  <a:t>or two are negative and the other is positive.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|x+2|&gt;0</a:t>
                </a:r>
              </a:p>
              <a:p>
                <a:r>
                  <a:rPr lang="en-US" dirty="0"/>
                  <a:t>|x+2|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:r>
                  <a:rPr lang="en-US" b="0" i="0">
                    <a:latin typeface="Cambria Math" panose="02040503050406030204" pitchFamily="18" charset="0"/>
                  </a:rPr>
                  <a:t>⇒ </a:t>
                </a:r>
                <a:r>
                  <a:rPr lang="en-US" dirty="0"/>
                  <a:t> 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𝑥≤2,  −2&lt;𝑥≤3, 𝑎𝑛𝑑 𝑥&gt;3</a:t>
                </a:r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|x+3|&gt;0</a:t>
                </a:r>
              </a:p>
              <a:p>
                <a:r>
                  <a:rPr lang="en-US" dirty="0"/>
                  <a:t>|x+3|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Derivative’s product rule used to prove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(𝑎+𝑏)^3=𝑎^3+3𝑎^2 𝑏+3𝑎𝑏^2+𝑏^3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4. Solution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4, 16, 25, 36, 49…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only consecutive numbers’ squares have less difference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4. </a:t>
                </a:r>
              </a:p>
              <a:p>
                <a:r>
                  <a:rPr lang="en-US" dirty="0"/>
                  <a:t>a) </a:t>
                </a:r>
                <a:r>
                  <a:rPr lang="en-US" i="0" dirty="0">
                    <a:latin typeface="Cambria Math" panose="02040503050406030204" pitchFamily="18" charset="0"/>
                  </a:rPr>
                  <a:t>1, 4, 16, 25, 36, 49… 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𝑎^2+2=𝑏^2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𝑏=(𝑎+1)</a:t>
                </a:r>
                <a:r>
                  <a:rPr lang="en-US" dirty="0"/>
                  <a:t> only consecutive numbers’ squares have less difference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(𝑎+1)^2−𝑎^2=2𝑎+1</a:t>
                </a:r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(𝑏−𝑎)(𝑏+𝑎)=2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n is divided by 3, the possible remainders are 0, 1, 3. So, 3 cases in Q2:</a:t>
            </a:r>
          </a:p>
          <a:p>
            <a:pPr marL="228600" indent="-228600">
              <a:buAutoNum type="arabicPeriod"/>
            </a:pPr>
            <a:r>
              <a:rPr lang="en-US" dirty="0"/>
              <a:t>n = 3a+0</a:t>
            </a:r>
          </a:p>
          <a:p>
            <a:pPr marL="228600" indent="-228600">
              <a:buAutoNum type="arabicPeriod"/>
            </a:pPr>
            <a:r>
              <a:rPr lang="en-US" dirty="0"/>
              <a:t>n = 3a +1</a:t>
            </a:r>
          </a:p>
          <a:p>
            <a:pPr marL="228600" indent="-228600">
              <a:buAutoNum type="arabicPeriod"/>
            </a:pPr>
            <a:r>
              <a:rPr lang="en-US" dirty="0"/>
              <a:t>n = 3a+2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Q4, check one by one by giving values to x and y, as 14 is a small number to get easily.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Parity - </a:t>
            </a:r>
            <a:r>
              <a:rPr lang="en-US" b="0" i="0" dirty="0">
                <a:effectLst/>
                <a:latin typeface="Roboto" panose="02000000000000000000" pitchFamily="2" charset="0"/>
              </a:rPr>
              <a:t>the fact of being even or odd.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Q4:</a:t>
                </a:r>
              </a:p>
              <a:p>
                <a:r>
                  <a:rPr lang="en-US" dirty="0"/>
                  <a:t>a[0]=1, a[1]=2, -&gt; a[2]=4, a[3]=8, a[4]=16, a[5]=32, …</a:t>
                </a:r>
              </a:p>
              <a:p>
                <a:endParaRPr lang="en-US" dirty="0"/>
              </a:p>
              <a:p>
                <a:r>
                  <a:rPr lang="en-US" dirty="0"/>
                  <a:t>Simple formula: a[n]=2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a[n-1]</a:t>
                </a:r>
              </a:p>
              <a:p>
                <a:endParaRPr lang="en-US" dirty="0"/>
              </a:p>
              <a:p>
                <a:r>
                  <a:rPr lang="en-US" dirty="0"/>
                  <a:t>B.C: n=1: a[1]=2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1=2 </a:t>
                </a:r>
              </a:p>
              <a:p>
                <a:r>
                  <a:rPr lang="en-US" dirty="0"/>
                  <a:t>I.H: n=k: a[k]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a[k-1]</a:t>
                </a:r>
              </a:p>
              <a:p>
                <a:r>
                  <a:rPr lang="en-US" dirty="0"/>
                  <a:t>I.S: n = k+1: a[k+1]=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+1−1]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a[k+1]=2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a[k] =&gt;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(2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a[k-1])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Q4:</a:t>
                </a:r>
              </a:p>
              <a:p>
                <a:r>
                  <a:rPr lang="en-US" dirty="0"/>
                  <a:t>a[0]=1, a[1]=2, -&gt; a[2]=4, a[3]=8, a[4]=16, a[5]=32, …</a:t>
                </a:r>
              </a:p>
              <a:p>
                <a:endParaRPr lang="en-US" dirty="0"/>
              </a:p>
              <a:p>
                <a:r>
                  <a:rPr lang="en-US" dirty="0"/>
                  <a:t>Simple formula: a[n]=2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a[n-1]</a:t>
                </a:r>
              </a:p>
              <a:p>
                <a:endParaRPr lang="en-US" dirty="0"/>
              </a:p>
              <a:p>
                <a:r>
                  <a:rPr lang="en-US" dirty="0"/>
                  <a:t>B.C: n=1: a[1]=2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1=2 </a:t>
                </a:r>
              </a:p>
              <a:p>
                <a:r>
                  <a:rPr lang="en-US" dirty="0"/>
                  <a:t>I.H: n=k: a[k] = 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a[k-1]</a:t>
                </a:r>
              </a:p>
              <a:p>
                <a:r>
                  <a:rPr lang="en-US" dirty="0"/>
                  <a:t>I.S: n = k+1: a[k+1]=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𝑎[𝑘+1−1]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a[k+1]=2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a[k] =&gt; 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1" dirty="0"/>
                  <a:t>(2</a:t>
                </a:r>
                <a:r>
                  <a:rPr lang="en-US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1" dirty="0"/>
                  <a:t>a[k-1])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5.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Suppose, for proof by contradiction, that there do exist integers a and b for which 21a + 30b = 1. This is 3(7a+10b) = 1, which, since 7a+10b ∈ Z, shows 1 is divisible by 3 (by the definition of divides). But 3|1, implies 1 ≥ 3 which contradicts 1 &lt; 3 and completes the proof.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7.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: 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1: n is even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2: n is odd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(+1−1)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As both cases have a contradiction, the original supposition is false,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not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:r>
                  <a:rPr lang="en-US" i="0" dirty="0">
                    <a:latin typeface="Cambria Math" panose="02040503050406030204" pitchFamily="18" charset="0"/>
                  </a:rPr>
                  <a:t>𝑎,𝑏 ∈ 𝑍, </a:t>
                </a:r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:r>
                  <a:rPr lang="en-US" b="0" i="0">
                    <a:latin typeface="Cambria Math" panose="02040503050406030204" pitchFamily="18" charset="0"/>
                  </a:rPr>
                  <a:t>𝑎^2−4𝑏−2≠0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𝑎^2−4𝑏−2=0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𝑎^2=4𝑏+2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𝑎^2=2(2𝑏+1)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(2𝑚)^2=2(2𝑏+1)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2𝑚^2=2𝑏+1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5.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Suppose, for proof by contradiction, that there do exist integers a and b for which 21a + 30b = 1. This is 3(7a+10b) = 1, which, since 7a+10b ∈ Z, shows 1 is divisible by 3 (by the definition of divides). But 3|1, implies 1 ≥ 3 which contradicts 1 &lt; 3 and completes the proof.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7.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:r>
                  <a:rPr lang="en-US" i="0" dirty="0">
                    <a:latin typeface="Cambria Math" panose="02040503050406030204" pitchFamily="18" charset="0"/>
                  </a:rPr>
                  <a:t>𝑛 ∈ 𝑍,   </a:t>
                </a:r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∤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(𝑛^2+2)</a:t>
                </a:r>
                <a:r>
                  <a:rPr lang="en-US" dirty="0">
                    <a:latin typeface="Amasis MT Pro" panose="02040504050005020304" pitchFamily="18" charset="0"/>
                  </a:rPr>
                  <a:t>: 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𝑛^2+2=4𝑘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𝑛^2=4𝑘−2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1: n is even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(2𝑚)^2=4𝑘−2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4𝑚〗^2=4𝑘−2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2𝑚^2=2𝑘−1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2: n is odd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(2𝑚+1)^2=4𝑘−2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4𝑚〗^2+4𝑚+1=4𝑘−2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4𝑚^2+4𝑚=4𝑘−3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</a:rPr>
                  <a:t>(+1−1)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2(2𝑚^2+2𝑚)=2(2𝑘−2)+1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As both cases have a contradiction, the original supposition is false, and </a:t>
                </a:r>
                <a:r>
                  <a:rPr lang="en-US" b="0" i="0">
                    <a:latin typeface="Cambria Math" panose="02040503050406030204" pitchFamily="18" charset="0"/>
                  </a:rPr>
                  <a:t>𝑛^2+2</a:t>
                </a:r>
                <a:r>
                  <a:rPr lang="en-US" dirty="0">
                    <a:latin typeface="Amasis MT Pro" panose="02040504050005020304" pitchFamily="18" charset="0"/>
                  </a:rPr>
                  <a:t> is not divisible by </a:t>
                </a:r>
                <a:r>
                  <a:rPr lang="en-US" b="0" i="0">
                    <a:latin typeface="Cambria Math" panose="02040503050406030204" pitchFamily="18" charset="0"/>
                  </a:rPr>
                  <a:t>4</a:t>
                </a:r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Formal verification is </a:t>
            </a:r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the process of mathematically checking that the behavior of a system, </a:t>
            </a:r>
          </a:p>
          <a:p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described using a formal model, satisfies a given property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Formal verification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helps confirm that your embedded system software models and code behave 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In the context of hardware and software systems, formal verification is the act of proving or disproving </a:t>
            </a: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the correctness of intended algorithms underlying a system with respect to a certain formal specification or property, </a:t>
            </a: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using formal methods of mathematics.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 x (an integer) divides y (an integer) means 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that there exists a</a:t>
                </a:r>
                <a:r>
                  <a:rPr lang="en-US" b="1" i="0" baseline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b="1" i="0" u="sng" baseline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positive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integer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, say q such that y=q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x (e.g.  4 divides 12 with q=3).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 x divides y means 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that there exists an integer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, say q such that y=q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x (e.g. 4 divides 12 with q=3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Solve by trial-and-error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+1)+(2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+1)=4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+2=2(2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 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u="none" dirty="0"/>
                  <a:t>2. (Another definition for perfect numbers) </a:t>
                </a:r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In </a:t>
                </a:r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number theory, a perfect number is a positive integer that is equal to the sum of its positive divisors, excluding the number itself. </a:t>
                </a:r>
              </a:p>
              <a:p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For instance, 6 has divisors 1, 2 and 3, and 1 + 2 + 3 = 6, so 6 is a perfect number.</a:t>
                </a:r>
              </a:p>
              <a:p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Prime number is 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a number that is divisible only by itself and 1. (Remember: 1 is not a prime number)</a:t>
                </a:r>
                <a:endParaRPr lang="en-US" u="sng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i="0" dirty="0">
                    <a:latin typeface="Cambria Math" panose="02040503050406030204" pitchFamily="18" charset="0"/>
                  </a:rPr>
                  <a:t>(2𝑛+1)+(2𝑛+1)=4𝑛+2=2(2𝑛+1) ⇒ 𝑒𝑣𝑒𝑛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</a:p>
              <a:p>
                <a:r>
                  <a:rPr lang="en-US" dirty="0"/>
                  <a:t>a) </a:t>
                </a:r>
                <a:r>
                  <a:rPr lang="en-US" i="0" dirty="0">
                    <a:latin typeface="Cambria Math" panose="02040503050406030204" pitchFamily="18" charset="0"/>
                  </a:rPr>
                  <a:t>1, 4, 16, 25, 36, 49… 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𝑎^2+2=𝑏^2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𝑏=(𝑎+1)</a:t>
                </a:r>
                <a:r>
                  <a:rPr lang="en-US" dirty="0"/>
                  <a:t> only consecutive numbers’ squares have less difference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(𝑎+1)^2−𝑎^2=2𝑎+1</a:t>
                </a:r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(𝑏−𝑎)(𝑏+𝑎)=2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u="sng" dirty="0"/>
              </a:p>
              <a:p>
                <a:r>
                  <a:rPr lang="en-US" u="none" dirty="0"/>
                  <a:t>3. </a:t>
                </a:r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In </a:t>
                </a:r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number theory, a perfect number is a positive integer that is equal to the sum of its positive divisors, excluding the number itself. For instance, 6 has divisors 1, 2 and 3, and 1 + 2 + 3 = 6, so 6 is a perfect number.</a:t>
                </a:r>
              </a:p>
              <a:p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   Prime number is 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a number that is divisible only by itself and 1.</a:t>
                </a:r>
                <a:endParaRPr lang="en-US" u="sn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cases: where m, n, p – can be both odd and even.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x+2&gt;0</a:t>
                </a:r>
              </a:p>
              <a:p>
                <a:r>
                  <a:rPr lang="en-US" dirty="0"/>
                  <a:t>x+2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≤−2,  −2&lt;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x</a:t>
                </a:r>
                <a:r>
                  <a:rPr lang="ru-RU" dirty="0"/>
                  <a:t>-</a:t>
                </a:r>
                <a:r>
                  <a:rPr lang="en-US" dirty="0"/>
                  <a:t>3&gt;0</a:t>
                </a:r>
              </a:p>
              <a:p>
                <a:r>
                  <a:rPr lang="en-US" dirty="0"/>
                  <a:t>x</a:t>
                </a:r>
                <a:r>
                  <a:rPr lang="ru-RU" dirty="0"/>
                  <a:t>-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Practice: 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, 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|x+2|&gt;0</a:t>
                </a:r>
              </a:p>
              <a:p>
                <a:r>
                  <a:rPr lang="en-US" dirty="0"/>
                  <a:t>|x+2|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:r>
                  <a:rPr lang="en-US" b="0" i="0">
                    <a:latin typeface="Cambria Math" panose="02040503050406030204" pitchFamily="18" charset="0"/>
                  </a:rPr>
                  <a:t>⇒ </a:t>
                </a:r>
                <a:r>
                  <a:rPr lang="en-US" dirty="0"/>
                  <a:t> 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𝑥≤2,  −2&lt;𝑥≤3, 𝑎𝑛𝑑 𝑥&gt;3</a:t>
                </a:r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|x+3|&gt;0</a:t>
                </a:r>
              </a:p>
              <a:p>
                <a:r>
                  <a:rPr lang="en-US" dirty="0"/>
                  <a:t>|x+3|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1 holds the case;  and Case 2 and Case 3 do not hold the case.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A04A-ED53-4855-9E5D-EB507767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2498-08BA-4FBB-99DF-C20F7950A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DEB9-CEEE-4019-84AA-D8BC83E9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AC74-5D78-49F6-AF57-FAF7366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71E4-AAE0-452E-8990-5E41A1C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EC4D-9225-415B-A35D-B56A0072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F8FB8-A5D6-4B98-B960-CFCA7ECA5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EB37-9C68-444C-97E7-DCB93180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0988-24AB-4E04-9FAA-54863E4E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CE876-BCCE-4503-8D1E-08ECD170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59BF6-B709-40DD-9658-025511FAB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5EC0-5B1B-4145-8F4C-0DCC11BA1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A413-88B6-43F0-9F92-D503133E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5D8F-11DA-4A63-9649-36B2C7AB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68A5-652D-41F6-945D-D6348950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5F5-3C90-4985-A8E5-F7D67300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1877-70BD-4EEF-BCD7-B035FB4B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8CA0-B865-4496-B114-38BD83F9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BB1BE-B114-4BD4-8AA7-01762CC6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6496-DB41-4470-8F57-E42FA66A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F5DB-A40B-46B9-847F-550FF115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5E5A-385A-49DE-AC76-33849E9B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FB497-1AB1-400A-970F-3D48DC23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AC70-E10B-423B-8E1B-7102EF7D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8827-2EAF-4E24-A153-B4BAC171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76CC-8FA4-40F2-8EB1-5C4A22FD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20-81AC-4E18-B575-F83B3C20F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74C49-227E-49AC-A474-ED58B6BE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1D67-99EF-4D6E-8901-E777B430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AFE14-07C1-4886-8645-F248F549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8A899-ECAF-420A-9F73-B1E0E8D1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284A-21DB-456A-BD45-28FB90C8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720DA-56A6-4481-8FC9-DE43FD006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A8F15-24BA-4DAC-86A4-15925BB8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F83-8582-4486-9715-BAD0EB4CD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4F601-6B29-4197-9D6E-F07639FEF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37E5D-9733-4D70-9515-86A9F145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DF73D-774B-40D9-8629-2763EF38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2E3CE-68A2-4CDE-9F92-68542F0C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59F1-E8A7-435E-A083-8BB08819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F72F4-D7B3-45DD-BFD2-7FF72B40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169E-B16B-47B4-BDED-464C759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B65DD-2CC2-4BEA-B32F-AE3C280C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90E21-D58F-44FB-AEE6-9BBDC011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7753B-58C5-4414-9B71-401F1271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520B-9DED-4023-BF17-EBA2F734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7240-D4B8-4048-BE21-9577C332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2465-99B5-4382-919C-42CC9F91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0BAFD-CB3C-4DDC-A639-4B5DFC19A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9CFD6-0777-4E2A-966A-B13D59E7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B976C-5A4B-4A7D-B1F5-5875EAFC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3752-9D95-4692-89CE-606CD61A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92FF-0D2E-40BF-861C-C724A3D6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654B2-F616-423C-992E-95304DCC2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74D3B-F2F3-4AA9-96B7-50AFAEC80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A9C7-6491-4E1E-8D75-FDCDBD84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85308-0DB1-48F4-96DE-6F29499C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CCA77-5C74-4C2E-B75F-C1E58A43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11D6D-145B-47C5-B828-C1200825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8A243-D10E-4C4C-B83B-21C3A0EB3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99CFF-C13A-48A8-A7EA-1EC00EA3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0B2A-2480-437C-B77C-170723FB45B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0977-0233-4605-8734-3072740EE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38B3-1FB7-4D74-B28D-EF7DEC791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1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32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0.png"/><Relationship Id="rId7" Type="http://schemas.openxmlformats.org/officeDocument/2006/relationships/image" Target="../media/image33.jpe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0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84.png"/><Relationship Id="rId3" Type="http://schemas.openxmlformats.org/officeDocument/2006/relationships/image" Target="../media/image6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0.png"/><Relationship Id="rId5" Type="http://schemas.openxmlformats.org/officeDocument/2006/relationships/image" Target="../media/image541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51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82.png"/><Relationship Id="rId4" Type="http://schemas.openxmlformats.org/officeDocument/2006/relationships/image" Target="../media/image160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3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1.png"/><Relationship Id="rId10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6.png"/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2" Type="http://schemas.openxmlformats.org/officeDocument/2006/relationships/image" Target="../media/image8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1.png"/><Relationship Id="rId11" Type="http://schemas.openxmlformats.org/officeDocument/2006/relationships/image" Target="../media/image870.png"/><Relationship Id="rId5" Type="http://schemas.openxmlformats.org/officeDocument/2006/relationships/image" Target="../media/image810.png"/><Relationship Id="rId10" Type="http://schemas.openxmlformats.org/officeDocument/2006/relationships/image" Target="../media/image860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912.png"/><Relationship Id="rId18" Type="http://schemas.openxmlformats.org/officeDocument/2006/relationships/image" Target="../media/image106.png"/><Relationship Id="rId3" Type="http://schemas.openxmlformats.org/officeDocument/2006/relationships/image" Target="../media/image950.png"/><Relationship Id="rId7" Type="http://schemas.openxmlformats.org/officeDocument/2006/relationships/image" Target="../media/image981.png"/><Relationship Id="rId12" Type="http://schemas.openxmlformats.org/officeDocument/2006/relationships/image" Target="../media/image104.png"/><Relationship Id="rId17" Type="http://schemas.openxmlformats.org/officeDocument/2006/relationships/image" Target="../media/image1050.png"/><Relationship Id="rId2" Type="http://schemas.openxmlformats.org/officeDocument/2006/relationships/image" Target="../media/image940.png"/><Relationship Id="rId16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11" Type="http://schemas.openxmlformats.org/officeDocument/2006/relationships/image" Target="../media/image103.png"/><Relationship Id="rId5" Type="http://schemas.openxmlformats.org/officeDocument/2006/relationships/image" Target="../media/image970.png"/><Relationship Id="rId1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0.png"/><Relationship Id="rId9" Type="http://schemas.openxmlformats.org/officeDocument/2006/relationships/image" Target="../media/image101.png"/><Relationship Id="rId14" Type="http://schemas.openxmlformats.org/officeDocument/2006/relationships/image" Target="../media/image9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98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.png"/><Relationship Id="rId5" Type="http://schemas.openxmlformats.org/officeDocument/2006/relationships/image" Target="../media/image1180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cse.buffalo.edu/~erdem/cse331/support/proofs/index.html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11.png"/><Relationship Id="rId4" Type="http://schemas.openxmlformats.org/officeDocument/2006/relationships/image" Target="../media/image9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0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7.png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hyperlink" Target="https://lamport.azurewebsites.net/tla/industrial-us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ritz.systems/blog/an-introduction-to-formal-verification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2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31.png"/><Relationship Id="rId7" Type="http://schemas.openxmlformats.org/officeDocument/2006/relationships/image" Target="../media/image1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6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3" Type="http://schemas.openxmlformats.org/officeDocument/2006/relationships/image" Target="../media/image1610.png"/><Relationship Id="rId7" Type="http://schemas.openxmlformats.org/officeDocument/2006/relationships/image" Target="../media/image16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0.png"/><Relationship Id="rId11" Type="http://schemas.openxmlformats.org/officeDocument/2006/relationships/image" Target="../media/image161.png"/><Relationship Id="rId5" Type="http://schemas.openxmlformats.org/officeDocument/2006/relationships/image" Target="../media/image1630.png"/><Relationship Id="rId10" Type="http://schemas.openxmlformats.org/officeDocument/2006/relationships/image" Target="../media/image1680.png"/><Relationship Id="rId4" Type="http://schemas.openxmlformats.org/officeDocument/2006/relationships/image" Target="../media/image1620.png"/><Relationship Id="rId9" Type="http://schemas.openxmlformats.org/officeDocument/2006/relationships/image" Target="../media/image16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1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19.png"/><Relationship Id="rId5" Type="http://schemas.openxmlformats.org/officeDocument/2006/relationships/image" Target="../media/image81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7.png"/><Relationship Id="rId7" Type="http://schemas.openxmlformats.org/officeDocument/2006/relationships/image" Target="../media/image21.jpe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0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20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16B5-6D99-4249-B1EE-23E241E1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89" y="1041400"/>
            <a:ext cx="11348621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Seaford" panose="00000500000000000000" pitchFamily="2" charset="0"/>
              </a:rPr>
              <a:t>Lecture 5:</a:t>
            </a:r>
            <a:br>
              <a:rPr lang="en-US" sz="6600" b="1" dirty="0">
                <a:latin typeface="Seaford" panose="00000500000000000000" pitchFamily="2" charset="0"/>
              </a:rPr>
            </a:br>
            <a:r>
              <a:rPr lang="en-US" sz="6600" b="1" dirty="0">
                <a:solidFill>
                  <a:srgbClr val="002060"/>
                </a:solidFill>
                <a:latin typeface="Seaford" panose="00000500000000000000" pitchFamily="2" charset="0"/>
              </a:rPr>
              <a:t>Proofs</a:t>
            </a:r>
          </a:p>
        </p:txBody>
      </p:sp>
      <p:pic>
        <p:nvPicPr>
          <p:cNvPr id="4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1596A5A0-3747-482D-968B-852BFE39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06" y="-218220"/>
            <a:ext cx="2042322" cy="18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ue diligence clipart Due diligence United States of America Investment  clipart - Product, Communication, transparent clip art">
            <a:extLst>
              <a:ext uri="{FF2B5EF4-FFF2-40B4-BE49-F238E27FC236}">
                <a16:creationId xmlns:a16="http://schemas.microsoft.com/office/drawing/2014/main" id="{DFA6F2A3-A19E-49BB-A4F7-7861A10B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49" y="2642810"/>
            <a:ext cx="1712166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idence Folder PNG - PNG All">
            <a:extLst>
              <a:ext uri="{FF2B5EF4-FFF2-40B4-BE49-F238E27FC236}">
                <a16:creationId xmlns:a16="http://schemas.microsoft.com/office/drawing/2014/main" id="{4C32FD41-0FDE-4F12-89EE-DE8D74E8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3" y="4397924"/>
            <a:ext cx="3006430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1A3880-4760-77A1-8410-5363391B22FB}"/>
              </a:ext>
            </a:extLst>
          </p:cNvPr>
          <p:cNvGrpSpPr/>
          <p:nvPr/>
        </p:nvGrpSpPr>
        <p:grpSpPr>
          <a:xfrm>
            <a:off x="9123845" y="5172315"/>
            <a:ext cx="2839841" cy="1459184"/>
            <a:chOff x="9084089" y="4695237"/>
            <a:chExt cx="2839841" cy="14591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4FC1A1-C44C-29BB-3D6C-652CB8B90EBA}"/>
                </a:ext>
              </a:extLst>
            </p:cNvPr>
            <p:cNvSpPr txBox="1"/>
            <p:nvPr/>
          </p:nvSpPr>
          <p:spPr>
            <a:xfrm>
              <a:off x="9084089" y="4695237"/>
              <a:ext cx="28398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Ms. Togzhan Nurtayeva</a:t>
              </a:r>
            </a:p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Course Code: IT 235/A</a:t>
              </a:r>
              <a:endParaRPr lang="en-US" dirty="0">
                <a:latin typeface="Amasis MT Pro Medium" panose="020406040500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A29F29-71C6-23BF-46BA-D3A6879D4C71}"/>
                </a:ext>
              </a:extLst>
            </p:cNvPr>
            <p:cNvSpPr txBox="1"/>
            <p:nvPr/>
          </p:nvSpPr>
          <p:spPr>
            <a:xfrm>
              <a:off x="9084089" y="5231091"/>
              <a:ext cx="19928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masis MT Pro Medium" panose="02040604050005020304" pitchFamily="18" charset="0"/>
                </a:rPr>
                <a:t>Semester 3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Week 9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Date: 20.11.2023 </a:t>
              </a:r>
            </a:p>
          </p:txBody>
        </p:sp>
      </p:grpSp>
      <p:pic>
        <p:nvPicPr>
          <p:cNvPr id="1028" name="Picture 4" descr="Test Clipart">
            <a:extLst>
              <a:ext uri="{FF2B5EF4-FFF2-40B4-BE49-F238E27FC236}">
                <a16:creationId xmlns:a16="http://schemas.microsoft.com/office/drawing/2014/main" id="{37B2013B-3B0A-1853-77EB-477C41D7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" y="4007842"/>
            <a:ext cx="2555708" cy="25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7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8946D-6AC1-4A64-8626-1A2D028A861B}"/>
              </a:ext>
            </a:extLst>
          </p:cNvPr>
          <p:cNvSpPr txBox="1"/>
          <p:nvPr/>
        </p:nvSpPr>
        <p:spPr>
          <a:xfrm>
            <a:off x="774440" y="1402703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3D25C1-B662-4657-B4EC-1CB8687ACE04}"/>
                  </a:ext>
                </a:extLst>
              </p:cNvPr>
              <p:cNvSpPr txBox="1"/>
              <p:nvPr/>
            </p:nvSpPr>
            <p:spPr>
              <a:xfrm>
                <a:off x="1704503" y="2174445"/>
                <a:ext cx="36426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7|4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3D25C1-B662-4657-B4EC-1CB8687A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03" y="2174445"/>
                <a:ext cx="3642600" cy="453137"/>
              </a:xfrm>
              <a:prstGeom prst="rect">
                <a:avLst/>
              </a:prstGeom>
              <a:blipFill>
                <a:blip r:embed="rId2"/>
                <a:stretch>
                  <a:fillRect l="-1508" r="-83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5A4FB-9CF7-4DA2-92E0-7C9791073866}"/>
                  </a:ext>
                </a:extLst>
              </p:cNvPr>
              <p:cNvSpPr txBox="1"/>
              <p:nvPr/>
            </p:nvSpPr>
            <p:spPr>
              <a:xfrm>
                <a:off x="1704503" y="3082404"/>
                <a:ext cx="7896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Every odd integer is a difference of two squares.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(13=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5A4FB-9CF7-4DA2-92E0-7C979107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03" y="3082404"/>
                <a:ext cx="7896392" cy="400110"/>
              </a:xfrm>
              <a:prstGeom prst="rect">
                <a:avLst/>
              </a:prstGeom>
              <a:blipFill>
                <a:blip r:embed="rId3"/>
                <a:stretch>
                  <a:fillRect l="-6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BEF312-6CFB-4136-A337-9D9DC8BF28B5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8" name="Picture 2" descr="Lets Do This GIFs | Tenor">
            <a:extLst>
              <a:ext uri="{FF2B5EF4-FFF2-40B4-BE49-F238E27FC236}">
                <a16:creationId xmlns:a16="http://schemas.microsoft.com/office/drawing/2014/main" id="{DC9D6F0B-CF5A-41EF-92DE-C033BD3D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51" y="4806172"/>
            <a:ext cx="2309869" cy="15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5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7F6E5D-CE9B-4F44-88EE-B93D17F1D736}"/>
                  </a:ext>
                </a:extLst>
              </p:cNvPr>
              <p:cNvSpPr txBox="1"/>
              <p:nvPr/>
            </p:nvSpPr>
            <p:spPr>
              <a:xfrm>
                <a:off x="1426872" y="1206951"/>
                <a:ext cx="77767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Every odd integer is a difference of two squares.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(13=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7F6E5D-CE9B-4F44-88EE-B93D17F1D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72" y="1206951"/>
                <a:ext cx="7776744" cy="400110"/>
              </a:xfrm>
              <a:prstGeom prst="rect">
                <a:avLst/>
              </a:prstGeom>
              <a:blipFill>
                <a:blip r:embed="rId3"/>
                <a:stretch>
                  <a:fillRect l="-70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A4DD76-613D-46C9-8FCD-C7AE3018CE99}"/>
                  </a:ext>
                </a:extLst>
              </p:cNvPr>
              <p:cNvSpPr txBox="1"/>
              <p:nvPr/>
            </p:nvSpPr>
            <p:spPr>
              <a:xfrm>
                <a:off x="2337318" y="2068669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A4DD76-613D-46C9-8FCD-C7AE3018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2068669"/>
                <a:ext cx="1229375" cy="276999"/>
              </a:xfrm>
              <a:prstGeom prst="rect">
                <a:avLst/>
              </a:prstGeom>
              <a:blipFill>
                <a:blip r:embed="rId4"/>
                <a:stretch>
                  <a:fillRect l="-3960" t="-4348" r="-148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C301D-02DB-4A68-9B15-1F1D276C5DF9}"/>
                  </a:ext>
                </a:extLst>
              </p:cNvPr>
              <p:cNvSpPr txBox="1"/>
              <p:nvPr/>
            </p:nvSpPr>
            <p:spPr>
              <a:xfrm>
                <a:off x="2337318" y="2636104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C301D-02DB-4A68-9B15-1F1D276C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2636104"/>
                <a:ext cx="1229375" cy="276999"/>
              </a:xfrm>
              <a:prstGeom prst="rect">
                <a:avLst/>
              </a:prstGeom>
              <a:blipFill>
                <a:blip r:embed="rId5"/>
                <a:stretch>
                  <a:fillRect l="-3960" t="-4348" r="-148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A7968-15D3-485F-B5BB-CF909F296E04}"/>
                  </a:ext>
                </a:extLst>
              </p:cNvPr>
              <p:cNvSpPr txBox="1"/>
              <p:nvPr/>
            </p:nvSpPr>
            <p:spPr>
              <a:xfrm>
                <a:off x="2337318" y="3203539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A7968-15D3-485F-B5BB-CF909F29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3203539"/>
                <a:ext cx="1229375" cy="276999"/>
              </a:xfrm>
              <a:prstGeom prst="rect">
                <a:avLst/>
              </a:prstGeom>
              <a:blipFill>
                <a:blip r:embed="rId6"/>
                <a:stretch>
                  <a:fillRect l="-4455" t="-4444" r="-14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FE8936-01B6-43D6-BDF3-8889F558B8D0}"/>
              </a:ext>
            </a:extLst>
          </p:cNvPr>
          <p:cNvCxnSpPr/>
          <p:nvPr/>
        </p:nvCxnSpPr>
        <p:spPr>
          <a:xfrm>
            <a:off x="1912776" y="2207168"/>
            <a:ext cx="0" cy="113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1008A-C0F1-458F-B0D5-F322E7E72E8D}"/>
                  </a:ext>
                </a:extLst>
              </p:cNvPr>
              <p:cNvSpPr txBox="1"/>
              <p:nvPr/>
            </p:nvSpPr>
            <p:spPr>
              <a:xfrm>
                <a:off x="1310951" y="4373833"/>
                <a:ext cx="2377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1008A-C0F1-458F-B0D5-F322E7E7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51" y="4373833"/>
                <a:ext cx="2377766" cy="276999"/>
              </a:xfrm>
              <a:prstGeom prst="rect">
                <a:avLst/>
              </a:prstGeom>
              <a:blipFill>
                <a:blip r:embed="rId7"/>
                <a:stretch>
                  <a:fillRect l="-2051" t="-4348" r="-76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0085B-B101-40E5-9CBD-74C23905F314}"/>
                  </a:ext>
                </a:extLst>
              </p:cNvPr>
              <p:cNvSpPr txBox="1"/>
              <p:nvPr/>
            </p:nvSpPr>
            <p:spPr>
              <a:xfrm>
                <a:off x="5652796" y="2068669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0085B-B101-40E5-9CBD-74C23905F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2068669"/>
                <a:ext cx="1953163" cy="276999"/>
              </a:xfrm>
              <a:prstGeom prst="rect">
                <a:avLst/>
              </a:prstGeom>
              <a:blipFill>
                <a:blip r:embed="rId8"/>
                <a:stretch>
                  <a:fillRect l="-2181" t="-4348" r="-62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2BBC89-0E8E-4099-AFB7-2B19A1C313DE}"/>
                  </a:ext>
                </a:extLst>
              </p:cNvPr>
              <p:cNvSpPr txBox="1"/>
              <p:nvPr/>
            </p:nvSpPr>
            <p:spPr>
              <a:xfrm>
                <a:off x="5652796" y="2668364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2BBC89-0E8E-4099-AFB7-2B19A1C3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2668364"/>
                <a:ext cx="1953163" cy="276999"/>
              </a:xfrm>
              <a:prstGeom prst="rect">
                <a:avLst/>
              </a:prstGeom>
              <a:blipFill>
                <a:blip r:embed="rId9"/>
                <a:stretch>
                  <a:fillRect l="-2181" t="-4444" r="-6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7F0BA7-17B2-485E-9B8B-2B8888FDB056}"/>
                  </a:ext>
                </a:extLst>
              </p:cNvPr>
              <p:cNvSpPr txBox="1"/>
              <p:nvPr/>
            </p:nvSpPr>
            <p:spPr>
              <a:xfrm>
                <a:off x="5652796" y="3290500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7F0BA7-17B2-485E-9B8B-2B8888FD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3290500"/>
                <a:ext cx="1953163" cy="276999"/>
              </a:xfrm>
              <a:prstGeom prst="rect">
                <a:avLst/>
              </a:prstGeom>
              <a:blipFill>
                <a:blip r:embed="rId10"/>
                <a:stretch>
                  <a:fillRect l="-2181" t="-4444" r="-6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D3FA-FBB8-431B-A358-3B7EA5BF3107}"/>
                  </a:ext>
                </a:extLst>
              </p:cNvPr>
              <p:cNvSpPr txBox="1"/>
              <p:nvPr/>
            </p:nvSpPr>
            <p:spPr>
              <a:xfrm>
                <a:off x="1943716" y="5124115"/>
                <a:ext cx="1997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D3FA-FBB8-431B-A358-3B7EA5BF3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16" y="5124115"/>
                <a:ext cx="1997535" cy="276999"/>
              </a:xfrm>
              <a:prstGeom prst="rect">
                <a:avLst/>
              </a:prstGeom>
              <a:blipFill>
                <a:blip r:embed="rId11"/>
                <a:stretch>
                  <a:fillRect l="-915" t="-4444" r="-61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363C6-96BD-4379-BF24-7FC921051FDA}"/>
                  </a:ext>
                </a:extLst>
              </p:cNvPr>
              <p:cNvSpPr txBox="1"/>
              <p:nvPr/>
            </p:nvSpPr>
            <p:spPr>
              <a:xfrm>
                <a:off x="1986772" y="5679875"/>
                <a:ext cx="9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363C6-96BD-4379-BF24-7FC92105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72" y="5679875"/>
                <a:ext cx="955711" cy="276999"/>
              </a:xfrm>
              <a:prstGeom prst="rect">
                <a:avLst/>
              </a:prstGeom>
              <a:blipFill>
                <a:blip r:embed="rId12"/>
                <a:stretch>
                  <a:fillRect l="-2548" r="-509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A67E7-D82A-44C5-A34B-CF792599D4FA}"/>
                  </a:ext>
                </a:extLst>
              </p:cNvPr>
              <p:cNvSpPr txBox="1"/>
              <p:nvPr/>
            </p:nvSpPr>
            <p:spPr>
              <a:xfrm>
                <a:off x="5890727" y="4893282"/>
                <a:ext cx="4617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E.g.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+1=139=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A67E7-D82A-44C5-A34B-CF792599D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27" y="4893282"/>
                <a:ext cx="4617867" cy="369332"/>
              </a:xfrm>
              <a:prstGeom prst="rect">
                <a:avLst/>
              </a:prstGeom>
              <a:blipFill>
                <a:blip r:embed="rId13"/>
                <a:stretch>
                  <a:fillRect l="-3958" t="-26667" r="-3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AEB4BE0-E030-4C63-AB4A-CAF29906CA6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0A59A-5E29-4F1A-ADC2-8145EB30AB1E}"/>
              </a:ext>
            </a:extLst>
          </p:cNvPr>
          <p:cNvSpPr txBox="1"/>
          <p:nvPr/>
        </p:nvSpPr>
        <p:spPr>
          <a:xfrm>
            <a:off x="9086337" y="2278946"/>
            <a:ext cx="23857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trial-and-error method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507E6-E902-4F23-ADA7-F4B7992B13DB}"/>
              </a:ext>
            </a:extLst>
          </p:cNvPr>
          <p:cNvSpPr txBox="1"/>
          <p:nvPr/>
        </p:nvSpPr>
        <p:spPr>
          <a:xfrm>
            <a:off x="8593607" y="2705724"/>
            <a:ext cx="342360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masis MT Pro" panose="02040504050005020304" pitchFamily="18" charset="0"/>
              </a:rPr>
              <a:t>Trial and error is a fundamental method of problem-solving. It is characterized by repeated, varied attempts which are continued until success, or until the </a:t>
            </a:r>
            <a:r>
              <a:rPr lang="en-US" sz="1400" dirty="0" err="1">
                <a:latin typeface="Amasis MT Pro" panose="02040504050005020304" pitchFamily="18" charset="0"/>
              </a:rPr>
              <a:t>practicer</a:t>
            </a:r>
            <a:r>
              <a:rPr lang="en-US" sz="1400" dirty="0">
                <a:latin typeface="Amasis MT Pro" panose="02040504050005020304" pitchFamily="18" charset="0"/>
              </a:rPr>
              <a:t> stops trying.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65E2DE-86F7-41F2-BD79-CAFE88FF0A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3991" y="276108"/>
            <a:ext cx="1393217" cy="1393217"/>
          </a:xfrm>
          <a:prstGeom prst="rect">
            <a:avLst/>
          </a:prstGeom>
        </p:spPr>
      </p:pic>
      <p:pic>
        <p:nvPicPr>
          <p:cNvPr id="7170" name="Picture 2" descr="Green correct answer clipart free image download">
            <a:extLst>
              <a:ext uri="{FF2B5EF4-FFF2-40B4-BE49-F238E27FC236}">
                <a16:creationId xmlns:a16="http://schemas.microsoft.com/office/drawing/2014/main" id="{EC3F5937-B5A7-4D83-962D-2EAC62F9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594" y="0"/>
            <a:ext cx="615997" cy="9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96791F-267C-4A17-85D4-6628E1806484}"/>
                  </a:ext>
                </a:extLst>
              </p:cNvPr>
              <p:cNvSpPr txBox="1"/>
              <p:nvPr/>
            </p:nvSpPr>
            <p:spPr>
              <a:xfrm>
                <a:off x="1290710" y="1442330"/>
                <a:ext cx="87114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both perfect squares, then nm is also a perfect square.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96791F-267C-4A17-85D4-6628E180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1442330"/>
                <a:ext cx="8711419" cy="400110"/>
              </a:xfrm>
              <a:prstGeom prst="rect">
                <a:avLst/>
              </a:prstGeom>
              <a:blipFill>
                <a:blip r:embed="rId2"/>
                <a:stretch>
                  <a:fillRect l="-63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7B4CD-255F-40AA-8544-F206245C58FA}"/>
                  </a:ext>
                </a:extLst>
              </p:cNvPr>
              <p:cNvSpPr txBox="1"/>
              <p:nvPr/>
            </p:nvSpPr>
            <p:spPr>
              <a:xfrm>
                <a:off x="1290710" y="2539427"/>
                <a:ext cx="1101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7B4CD-255F-40AA-8544-F206245C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2539427"/>
                <a:ext cx="1101199" cy="369332"/>
              </a:xfrm>
              <a:prstGeom prst="rect">
                <a:avLst/>
              </a:prstGeom>
              <a:blipFill>
                <a:blip r:embed="rId3"/>
                <a:stretch>
                  <a:fillRect l="-722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966E7-863D-4922-B2A4-FF2D7A46A6BB}"/>
                  </a:ext>
                </a:extLst>
              </p:cNvPr>
              <p:cNvSpPr txBox="1"/>
              <p:nvPr/>
            </p:nvSpPr>
            <p:spPr>
              <a:xfrm>
                <a:off x="1290710" y="3236414"/>
                <a:ext cx="93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966E7-863D-4922-B2A4-FF2D7A46A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3236414"/>
                <a:ext cx="932371" cy="369332"/>
              </a:xfrm>
              <a:prstGeom prst="rect">
                <a:avLst/>
              </a:prstGeom>
              <a:blipFill>
                <a:blip r:embed="rId4"/>
                <a:stretch>
                  <a:fillRect l="-4575" r="-261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9B5535-F56E-47BD-A594-132B524F28FF}"/>
                  </a:ext>
                </a:extLst>
              </p:cNvPr>
              <p:cNvSpPr txBox="1"/>
              <p:nvPr/>
            </p:nvSpPr>
            <p:spPr>
              <a:xfrm>
                <a:off x="1290710" y="4114360"/>
                <a:ext cx="62674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9B5535-F56E-47BD-A594-132B524F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4114360"/>
                <a:ext cx="6267421" cy="369332"/>
              </a:xfrm>
              <a:prstGeom prst="rect">
                <a:avLst/>
              </a:prstGeom>
              <a:blipFill>
                <a:blip r:embed="rId5"/>
                <a:stretch>
                  <a:fillRect l="-29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FFA9842-59B0-4C07-948B-010AE1E6F1D2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6146" name="Picture 2" descr="Hashtag - Free social icons">
            <a:extLst>
              <a:ext uri="{FF2B5EF4-FFF2-40B4-BE49-F238E27FC236}">
                <a16:creationId xmlns:a16="http://schemas.microsoft.com/office/drawing/2014/main" id="{84DD9E0E-2FFB-4248-9E92-539EC150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83" y="4807840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0640AC-30D2-4996-BD07-D8EB85647F7C}"/>
              </a:ext>
            </a:extLst>
          </p:cNvPr>
          <p:cNvSpPr txBox="1"/>
          <p:nvPr/>
        </p:nvSpPr>
        <p:spPr>
          <a:xfrm>
            <a:off x="6917634" y="2322902"/>
            <a:ext cx="48093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An integer that can be expressed as the square of another integer is called a </a:t>
            </a:r>
            <a:r>
              <a:rPr lang="en-US" b="1" dirty="0">
                <a:latin typeface="Amasis MT Pro" panose="02040504050005020304" pitchFamily="18" charset="0"/>
              </a:rPr>
              <a:t>perfect square</a:t>
            </a:r>
            <a:r>
              <a:rPr lang="en-US" dirty="0">
                <a:latin typeface="Amasis MT Pro" panose="02040504050005020304" pitchFamily="18" charset="0"/>
              </a:rPr>
              <a:t>.</a:t>
            </a:r>
          </a:p>
        </p:txBody>
      </p:sp>
      <p:pic>
        <p:nvPicPr>
          <p:cNvPr id="3074" name="Picture 2" descr="Tick Icon. Check Mark, Verify Icon, Vector Symbol Stock Vector -  Illustration of approved, mark: 166001626">
            <a:extLst>
              <a:ext uri="{FF2B5EF4-FFF2-40B4-BE49-F238E27FC236}">
                <a16:creationId xmlns:a16="http://schemas.microsoft.com/office/drawing/2014/main" id="{33AC66AC-8F2F-499C-AC16-AF11BEB75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54678" r="56042" b="6883"/>
          <a:stretch/>
        </p:blipFill>
        <p:spPr bwMode="auto">
          <a:xfrm>
            <a:off x="589272" y="2539427"/>
            <a:ext cx="360640" cy="3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Icon. Check Mark, Verify Icon, Vector Symbol Stock Vector -  Illustration of approved, mark: 166001626">
            <a:extLst>
              <a:ext uri="{FF2B5EF4-FFF2-40B4-BE49-F238E27FC236}">
                <a16:creationId xmlns:a16="http://schemas.microsoft.com/office/drawing/2014/main" id="{85100103-5311-48DE-A968-31547D036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54678" r="56042" b="6883"/>
          <a:stretch/>
        </p:blipFill>
        <p:spPr bwMode="auto">
          <a:xfrm>
            <a:off x="589272" y="3235616"/>
            <a:ext cx="360640" cy="3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F52D5-289C-4B25-AE56-9EB16F397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982" y="4037416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76B1B-C919-45D8-B6B5-E2AB122F7B2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A24E6-3DCA-4E68-A9BA-5D007A4873CF}"/>
                  </a:ext>
                </a:extLst>
              </p:cNvPr>
              <p:cNvSpPr txBox="1"/>
              <p:nvPr/>
            </p:nvSpPr>
            <p:spPr>
              <a:xfrm>
                <a:off x="1394316" y="1506529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masis MT Pro" panose="02040504050005020304" pitchFamily="18" charset="0"/>
                  </a:rPr>
                  <a:t>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nonnegative real numbers, then: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A24E6-3DCA-4E68-A9BA-5D007A487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316" y="1506529"/>
                <a:ext cx="6094520" cy="369332"/>
              </a:xfrm>
              <a:prstGeom prst="rect">
                <a:avLst/>
              </a:prstGeom>
              <a:blipFill>
                <a:blip r:embed="rId2"/>
                <a:stretch>
                  <a:fillRect l="-7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F8F37-C35F-4210-9211-48F78CCE4141}"/>
                  </a:ext>
                </a:extLst>
              </p:cNvPr>
              <p:cNvSpPr txBox="1"/>
              <p:nvPr/>
            </p:nvSpPr>
            <p:spPr>
              <a:xfrm>
                <a:off x="7654140" y="1412689"/>
                <a:ext cx="1444883" cy="557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F8F37-C35F-4210-9211-48F78CCE4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40" y="1412689"/>
                <a:ext cx="1444883" cy="557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F7C6EE-733A-484B-A2A7-F123D3A490C9}"/>
              </a:ext>
            </a:extLst>
          </p:cNvPr>
          <p:cNvSpPr txBox="1"/>
          <p:nvPr/>
        </p:nvSpPr>
        <p:spPr>
          <a:xfrm>
            <a:off x="9481352" y="1321863"/>
            <a:ext cx="23020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0"/>
              </a:rPr>
              <a:t>This is called the Arithmetic-Geometric Mean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00CC17-9FC8-4486-905A-CEA4AC0ED55F}"/>
                  </a:ext>
                </a:extLst>
              </p:cNvPr>
              <p:cNvSpPr txBox="1"/>
              <p:nvPr/>
            </p:nvSpPr>
            <p:spPr>
              <a:xfrm>
                <a:off x="914950" y="2333934"/>
                <a:ext cx="1156342" cy="445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00CC17-9FC8-4486-905A-CEA4AC0ED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50" y="2333934"/>
                <a:ext cx="1156342" cy="445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CC4F-264F-4D6A-A414-555425DFFCC6}"/>
                  </a:ext>
                </a:extLst>
              </p:cNvPr>
              <p:cNvSpPr txBox="1"/>
              <p:nvPr/>
            </p:nvSpPr>
            <p:spPr>
              <a:xfrm>
                <a:off x="1628671" y="3004911"/>
                <a:ext cx="1719573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CC4F-264F-4D6A-A414-555425DFF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71" y="3004911"/>
                <a:ext cx="1719573" cy="50109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BF607-92CC-4DB9-A320-FE3FD287D3F5}"/>
                  </a:ext>
                </a:extLst>
              </p:cNvPr>
              <p:cNvSpPr txBox="1"/>
              <p:nvPr/>
            </p:nvSpPr>
            <p:spPr>
              <a:xfrm>
                <a:off x="2540372" y="3763088"/>
                <a:ext cx="1810111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BF607-92CC-4DB9-A320-FE3FD287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72" y="3763088"/>
                <a:ext cx="1810111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81CB6-4364-4E7A-9DA9-F2D7E2D7901A}"/>
                  </a:ext>
                </a:extLst>
              </p:cNvPr>
              <p:cNvSpPr txBox="1"/>
              <p:nvPr/>
            </p:nvSpPr>
            <p:spPr>
              <a:xfrm>
                <a:off x="3445427" y="4526491"/>
                <a:ext cx="1923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81CB6-4364-4E7A-9DA9-F2D7E2D79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27" y="4526491"/>
                <a:ext cx="1923924" cy="246221"/>
              </a:xfrm>
              <a:prstGeom prst="rect">
                <a:avLst/>
              </a:prstGeom>
              <a:blipFill>
                <a:blip r:embed="rId7"/>
                <a:stretch>
                  <a:fillRect l="-949" t="-2500" r="-253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016BAE-3429-4496-9200-E75D57937B3A}"/>
                  </a:ext>
                </a:extLst>
              </p:cNvPr>
              <p:cNvSpPr txBox="1"/>
              <p:nvPr/>
            </p:nvSpPr>
            <p:spPr>
              <a:xfrm>
                <a:off x="4460694" y="5122390"/>
                <a:ext cx="22828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016BAE-3429-4496-9200-E75D57937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94" y="5122390"/>
                <a:ext cx="2282804" cy="246221"/>
              </a:xfrm>
              <a:prstGeom prst="rect">
                <a:avLst/>
              </a:prstGeom>
              <a:blipFill>
                <a:blip r:embed="rId8"/>
                <a:stretch>
                  <a:fillRect l="-1070" r="-1337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5A8A6-9CE2-4202-8A80-D4A2E973205C}"/>
                  </a:ext>
                </a:extLst>
              </p:cNvPr>
              <p:cNvSpPr txBox="1"/>
              <p:nvPr/>
            </p:nvSpPr>
            <p:spPr>
              <a:xfrm>
                <a:off x="5762508" y="5681771"/>
                <a:ext cx="16959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5A8A6-9CE2-4202-8A80-D4A2E9732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508" y="5681771"/>
                <a:ext cx="1695977" cy="246221"/>
              </a:xfrm>
              <a:prstGeom prst="rect">
                <a:avLst/>
              </a:prstGeom>
              <a:blipFill>
                <a:blip r:embed="rId9"/>
                <a:stretch>
                  <a:fillRect l="-1075" r="-2151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65AC3B-6F87-43EC-AFF5-A633B61E5927}"/>
                  </a:ext>
                </a:extLst>
              </p:cNvPr>
              <p:cNvSpPr txBox="1"/>
              <p:nvPr/>
            </p:nvSpPr>
            <p:spPr>
              <a:xfrm>
                <a:off x="7096423" y="6221974"/>
                <a:ext cx="11154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65AC3B-6F87-43EC-AFF5-A633B61E5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23" y="6221974"/>
                <a:ext cx="1115434" cy="246221"/>
              </a:xfrm>
              <a:prstGeom prst="rect">
                <a:avLst/>
              </a:prstGeom>
              <a:blipFill>
                <a:blip r:embed="rId10"/>
                <a:stretch>
                  <a:fillRect l="-5464" t="-2500" r="-382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ashtag - Free social icons">
            <a:extLst>
              <a:ext uri="{FF2B5EF4-FFF2-40B4-BE49-F238E27FC236}">
                <a16:creationId xmlns:a16="http://schemas.microsoft.com/office/drawing/2014/main" id="{83C81A79-EA7F-4EBC-A828-7B32509D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43" y="5948070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B810BC76-CD37-4F09-A265-5963CF11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73" y="2324163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046F4012-1187-4663-B773-0B028F38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19" y="3089295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56BFB1BF-385A-49AA-BBB9-2FC3D07F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46" y="3850553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3F3D7447-9D38-4C35-94DD-27B202AF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6" y="4446452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83B1F58D-2E07-420D-A05B-5A2B197C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24" y="5024092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25CC0CEB-779B-4142-A490-2263A3DE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60" y="5573884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95B470-B6CB-4D26-AF0D-63C6984BDE66}"/>
              </a:ext>
            </a:extLst>
          </p:cNvPr>
          <p:cNvSpPr txBox="1"/>
          <p:nvPr/>
        </p:nvSpPr>
        <p:spPr>
          <a:xfrm>
            <a:off x="1438115" y="1618104"/>
            <a:ext cx="821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Times New Roman" panose="02020603050405020304" pitchFamily="18" charset="0"/>
              </a:rPr>
              <a:t>Use a direct proof to show that the sum of two odd integers is even.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436C7-1AEB-4D6F-81BD-7A4CE665D2D6}"/>
              </a:ext>
            </a:extLst>
          </p:cNvPr>
          <p:cNvSpPr txBox="1"/>
          <p:nvPr/>
        </p:nvSpPr>
        <p:spPr>
          <a:xfrm>
            <a:off x="1438115" y="2563500"/>
            <a:ext cx="785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 if n and m are positive, even integers, then nm is divisible by 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7714A-BFBC-4E7B-A885-CF9D61D54CE9}"/>
              </a:ext>
            </a:extLst>
          </p:cNvPr>
          <p:cNvSpPr txBox="1"/>
          <p:nvPr/>
        </p:nvSpPr>
        <p:spPr>
          <a:xfrm>
            <a:off x="1438115" y="3468201"/>
            <a:ext cx="8951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A perfect number is a positive integer n such that the sum of the factors of n is equal to 2n (1 and n are considered factors of n). So, 6 is a perfect number since 1 +2+3+6 = 12 = 2∗6. Prove that a prime number cannot be a perfect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56E93B-3401-430A-BBD3-1B732A840BA5}"/>
                  </a:ext>
                </a:extLst>
              </p:cNvPr>
              <p:cNvSpPr txBox="1"/>
              <p:nvPr/>
            </p:nvSpPr>
            <p:spPr>
              <a:xfrm>
                <a:off x="1438115" y="5272087"/>
                <a:ext cx="7164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integers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even,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56E93B-3401-430A-BBD3-1B732A84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15" y="5272087"/>
                <a:ext cx="7164975" cy="369332"/>
              </a:xfrm>
              <a:prstGeom prst="rect">
                <a:avLst/>
              </a:prstGeom>
              <a:blipFill>
                <a:blip r:embed="rId3"/>
                <a:stretch>
                  <a:fillRect l="-5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D5C48C-0D11-4828-85BB-718A0D4E3F6D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5128" name="Picture 8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B4E57263-1803-43B8-B118-853418DE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4" y="165150"/>
            <a:ext cx="1978577" cy="21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8B9B5-5C0D-4AA8-B1A0-713478F9D429}"/>
              </a:ext>
            </a:extLst>
          </p:cNvPr>
          <p:cNvSpPr txBox="1"/>
          <p:nvPr/>
        </p:nvSpPr>
        <p:spPr>
          <a:xfrm>
            <a:off x="9399297" y="4247034"/>
            <a:ext cx="233698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latin typeface="Amasis MT Pro" panose="02040504050005020304" pitchFamily="18" charset="0"/>
              </a:rPr>
              <a:t>For any prime number P, its divisors are P and 1. The sum of these divisors is (P+1), which is always less than 2P.</a:t>
            </a:r>
            <a:endParaRPr lang="en-US" sz="14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4CA95-E8A1-4BFF-A481-66B3912721AA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EA2E-ECF1-426F-9A55-306D6F9A2631}"/>
                  </a:ext>
                </a:extLst>
              </p:cNvPr>
              <p:cNvSpPr txBox="1"/>
              <p:nvPr/>
            </p:nvSpPr>
            <p:spPr>
              <a:xfrm>
                <a:off x="1119674" y="1763485"/>
                <a:ext cx="21974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EA2E-ECF1-426F-9A55-306D6F9A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74" y="1763485"/>
                <a:ext cx="2197461" cy="400110"/>
              </a:xfrm>
              <a:prstGeom prst="rect">
                <a:avLst/>
              </a:prstGeom>
              <a:blipFill>
                <a:blip r:embed="rId2"/>
                <a:stretch>
                  <a:fillRect l="-30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A947A-3B56-4F37-B3BE-9F0760DAF50E}"/>
                  </a:ext>
                </a:extLst>
              </p:cNvPr>
              <p:cNvSpPr txBox="1"/>
              <p:nvPr/>
            </p:nvSpPr>
            <p:spPr>
              <a:xfrm>
                <a:off x="1322704" y="2270448"/>
                <a:ext cx="14838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A947A-3B56-4F37-B3BE-9F0760DA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4" y="2270448"/>
                <a:ext cx="1483804" cy="400110"/>
              </a:xfrm>
              <a:prstGeom prst="rect">
                <a:avLst/>
              </a:prstGeom>
              <a:blipFill>
                <a:blip r:embed="rId3"/>
                <a:stretch>
                  <a:fillRect l="-45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E40BDA-EA36-4698-AD76-AD45F2E22001}"/>
                  </a:ext>
                </a:extLst>
              </p:cNvPr>
              <p:cNvSpPr txBox="1"/>
              <p:nvPr/>
            </p:nvSpPr>
            <p:spPr>
              <a:xfrm>
                <a:off x="1340658" y="2664089"/>
                <a:ext cx="1102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E40BDA-EA36-4698-AD76-AD45F2E22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2664089"/>
                <a:ext cx="1102931" cy="400110"/>
              </a:xfrm>
              <a:prstGeom prst="rect">
                <a:avLst/>
              </a:prstGeom>
              <a:blipFill>
                <a:blip r:embed="rId4"/>
                <a:stretch>
                  <a:fillRect l="-607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26C52-6ADD-4637-ABE8-4207BDB590B1}"/>
                  </a:ext>
                </a:extLst>
              </p:cNvPr>
              <p:cNvSpPr txBox="1"/>
              <p:nvPr/>
            </p:nvSpPr>
            <p:spPr>
              <a:xfrm>
                <a:off x="1340658" y="3028565"/>
                <a:ext cx="1408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26C52-6ADD-4637-ABE8-4207BDB59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3028565"/>
                <a:ext cx="1408334" cy="400110"/>
              </a:xfrm>
              <a:prstGeom prst="rect">
                <a:avLst/>
              </a:prstGeom>
              <a:blipFill>
                <a:blip r:embed="rId5"/>
                <a:stretch>
                  <a:fillRect l="-4762" t="-9231" r="-86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D1C9A-F3C2-4789-B762-AE7DB4F6AECB}"/>
                  </a:ext>
                </a:extLst>
              </p:cNvPr>
              <p:cNvSpPr txBox="1"/>
              <p:nvPr/>
            </p:nvSpPr>
            <p:spPr>
              <a:xfrm>
                <a:off x="1390701" y="3451162"/>
                <a:ext cx="1102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D1C9A-F3C2-4789-B762-AE7DB4F6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01" y="3451162"/>
                <a:ext cx="1102931" cy="400110"/>
              </a:xfrm>
              <a:prstGeom prst="rect">
                <a:avLst/>
              </a:prstGeom>
              <a:blipFill>
                <a:blip r:embed="rId6"/>
                <a:stretch>
                  <a:fillRect l="-55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1E92F5-90EA-4FE9-9830-70C1739D2A1B}"/>
              </a:ext>
            </a:extLst>
          </p:cNvPr>
          <p:cNvSpPr txBox="1"/>
          <p:nvPr/>
        </p:nvSpPr>
        <p:spPr>
          <a:xfrm>
            <a:off x="6458723" y="711341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65C9B-5A6E-44F1-9B19-1E37FAFC8B99}"/>
                  </a:ext>
                </a:extLst>
              </p:cNvPr>
              <p:cNvSpPr txBox="1"/>
              <p:nvPr/>
            </p:nvSpPr>
            <p:spPr>
              <a:xfrm>
                <a:off x="6855758" y="1242613"/>
                <a:ext cx="38218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65C9B-5A6E-44F1-9B19-1E37FAFC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758" y="1242613"/>
                <a:ext cx="3821815" cy="369332"/>
              </a:xfrm>
              <a:prstGeom prst="rect">
                <a:avLst/>
              </a:prstGeom>
              <a:blipFill>
                <a:blip r:embed="rId7"/>
                <a:stretch>
                  <a:fillRect l="-4944" t="-26667" r="-398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7AC44-E1D2-4A93-81BD-23369743035E}"/>
                  </a:ext>
                </a:extLst>
              </p:cNvPr>
              <p:cNvSpPr txBox="1"/>
              <p:nvPr/>
            </p:nvSpPr>
            <p:spPr>
              <a:xfrm>
                <a:off x="6777135" y="1829476"/>
                <a:ext cx="1883849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1: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odd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7AC44-E1D2-4A93-81BD-23369743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5" y="1829476"/>
                <a:ext cx="1883849" cy="369332"/>
              </a:xfrm>
              <a:prstGeom prst="rect">
                <a:avLst/>
              </a:prstGeom>
              <a:blipFill>
                <a:blip r:embed="rId8"/>
                <a:stretch>
                  <a:fillRect l="-2913" t="-8197" r="-19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F3F5D-099E-47FE-910E-969323F1809B}"/>
                  </a:ext>
                </a:extLst>
              </p:cNvPr>
              <p:cNvSpPr txBox="1"/>
              <p:nvPr/>
            </p:nvSpPr>
            <p:spPr>
              <a:xfrm>
                <a:off x="6923754" y="2470503"/>
                <a:ext cx="2683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F3F5D-099E-47FE-910E-969323F1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54" y="2470503"/>
                <a:ext cx="2683235" cy="276999"/>
              </a:xfrm>
              <a:prstGeom prst="rect">
                <a:avLst/>
              </a:prstGeom>
              <a:blipFill>
                <a:blip r:embed="rId9"/>
                <a:stretch>
                  <a:fillRect l="-2727" t="-4348" r="-159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86045-778C-4065-8A1C-D9853F289C51}"/>
                  </a:ext>
                </a:extLst>
              </p:cNvPr>
              <p:cNvSpPr txBox="1"/>
              <p:nvPr/>
            </p:nvSpPr>
            <p:spPr>
              <a:xfrm>
                <a:off x="6923754" y="2951621"/>
                <a:ext cx="295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86045-778C-4065-8A1C-D9853F28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54" y="2951621"/>
                <a:ext cx="2950103" cy="276999"/>
              </a:xfrm>
              <a:prstGeom prst="rect">
                <a:avLst/>
              </a:prstGeom>
              <a:blipFill>
                <a:blip r:embed="rId10"/>
                <a:stretch>
                  <a:fillRect l="-413" t="-4348" r="-124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80DFEA-AD06-4E5B-995E-E7C67BFCC863}"/>
                  </a:ext>
                </a:extLst>
              </p:cNvPr>
              <p:cNvSpPr txBox="1"/>
              <p:nvPr/>
            </p:nvSpPr>
            <p:spPr>
              <a:xfrm>
                <a:off x="6927881" y="3451162"/>
                <a:ext cx="1733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80DFEA-AD06-4E5B-995E-E7C67BFCC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81" y="3451162"/>
                <a:ext cx="1733103" cy="276999"/>
              </a:xfrm>
              <a:prstGeom prst="rect">
                <a:avLst/>
              </a:prstGeom>
              <a:blipFill>
                <a:blip r:embed="rId11"/>
                <a:stretch>
                  <a:fillRect l="-702" t="-4348" r="-280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D5C6E5-FA7F-41D8-8D65-42B1D72F8D0E}"/>
                  </a:ext>
                </a:extLst>
              </p:cNvPr>
              <p:cNvSpPr txBox="1"/>
              <p:nvPr/>
            </p:nvSpPr>
            <p:spPr>
              <a:xfrm>
                <a:off x="6777135" y="4110499"/>
                <a:ext cx="198323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2: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D5C6E5-FA7F-41D8-8D65-42B1D72F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5" y="4110499"/>
                <a:ext cx="1983235" cy="369332"/>
              </a:xfrm>
              <a:prstGeom prst="rect">
                <a:avLst/>
              </a:prstGeom>
              <a:blipFill>
                <a:blip r:embed="rId12"/>
                <a:stretch>
                  <a:fillRect l="-2769" t="-8197" r="-1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91A304-6622-4B5F-AD2A-88463ED51A2F}"/>
                  </a:ext>
                </a:extLst>
              </p:cNvPr>
              <p:cNvSpPr txBox="1"/>
              <p:nvPr/>
            </p:nvSpPr>
            <p:spPr>
              <a:xfrm>
                <a:off x="7047401" y="4618525"/>
                <a:ext cx="1875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91A304-6622-4B5F-AD2A-88463ED51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01" y="4618525"/>
                <a:ext cx="1875322" cy="276999"/>
              </a:xfrm>
              <a:prstGeom prst="rect">
                <a:avLst/>
              </a:prstGeom>
              <a:blipFill>
                <a:blip r:embed="rId13"/>
                <a:stretch>
                  <a:fillRect l="-3896" t="-4444" r="-259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BA4BC-FF02-45E5-BE16-B0AEDFB9F8B8}"/>
                  </a:ext>
                </a:extLst>
              </p:cNvPr>
              <p:cNvSpPr txBox="1"/>
              <p:nvPr/>
            </p:nvSpPr>
            <p:spPr>
              <a:xfrm>
                <a:off x="6992000" y="5067837"/>
                <a:ext cx="1604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BA4BC-FF02-45E5-BE16-B0AEDFB9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00" y="5067837"/>
                <a:ext cx="1604863" cy="276999"/>
              </a:xfrm>
              <a:prstGeom prst="rect">
                <a:avLst/>
              </a:prstGeom>
              <a:blipFill>
                <a:blip r:embed="rId14"/>
                <a:stretch>
                  <a:fillRect l="-1521" t="-4348" r="-304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873E571-677A-BF22-E21C-CAAD8834F537}"/>
              </a:ext>
            </a:extLst>
          </p:cNvPr>
          <p:cNvSpPr txBox="1"/>
          <p:nvPr/>
        </p:nvSpPr>
        <p:spPr>
          <a:xfrm>
            <a:off x="614057" y="4369379"/>
            <a:ext cx="34118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(If either 𝜑 (phi) or 𝜓(psi) is true, then 𝑥 is true)</a:t>
            </a:r>
          </a:p>
        </p:txBody>
      </p:sp>
    </p:spTree>
    <p:extLst>
      <p:ext uri="{BB962C8B-B14F-4D97-AF65-F5344CB8AC3E}">
        <p14:creationId xmlns:p14="http://schemas.microsoft.com/office/powerpoint/2010/main" val="32228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/>
              <p:nvPr/>
            </p:nvSpPr>
            <p:spPr>
              <a:xfrm>
                <a:off x="1156997" y="2164702"/>
                <a:ext cx="892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even,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even.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2164702"/>
                <a:ext cx="8923918" cy="400110"/>
              </a:xfrm>
              <a:prstGeom prst="rect">
                <a:avLst/>
              </a:prstGeom>
              <a:blipFill>
                <a:blip r:embed="rId2"/>
                <a:stretch>
                  <a:fillRect l="-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9FBFB-F960-438F-95BC-C1628F456D09}"/>
                  </a:ext>
                </a:extLst>
              </p:cNvPr>
              <p:cNvSpPr txBox="1"/>
              <p:nvPr/>
            </p:nvSpPr>
            <p:spPr>
              <a:xfrm>
                <a:off x="1156997" y="3387203"/>
                <a:ext cx="65003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9FBFB-F960-438F-95BC-C1628F456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3387203"/>
                <a:ext cx="6500306" cy="400110"/>
              </a:xfrm>
              <a:prstGeom prst="rect">
                <a:avLst/>
              </a:prstGeom>
              <a:blipFill>
                <a:blip r:embed="rId3"/>
                <a:stretch>
                  <a:fillRect l="-84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DFFA3B-4263-D4A8-EAE4-3C3ECA75B3AD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321847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/>
              <p:nvPr/>
            </p:nvSpPr>
            <p:spPr>
              <a:xfrm>
                <a:off x="1156997" y="1511559"/>
                <a:ext cx="892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even,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even.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1511559"/>
                <a:ext cx="8923918" cy="400110"/>
              </a:xfrm>
              <a:prstGeom prst="rect">
                <a:avLst/>
              </a:prstGeom>
              <a:blipFill>
                <a:blip r:embed="rId3"/>
                <a:stretch>
                  <a:fillRect l="-61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B74753-35AE-7729-38E1-134A2C744143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F62AA-4FB6-034C-2E38-7BC1F4E46279}"/>
                  </a:ext>
                </a:extLst>
              </p:cNvPr>
              <p:cNvSpPr txBox="1"/>
              <p:nvPr/>
            </p:nvSpPr>
            <p:spPr>
              <a:xfrm>
                <a:off x="577822" y="2642230"/>
                <a:ext cx="1103635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latin typeface="Amasis MT Pro" panose="02040504050005020304" pitchFamily="18" charset="0"/>
                  </a:rPr>
                  <a:t>Case 1: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even </a:t>
                </a:r>
                <a:r>
                  <a:rPr lang="en-US" sz="1600" dirty="0">
                    <a:latin typeface="Amasis MT Pro" panose="02040504050005020304" pitchFamily="18" charset="0"/>
                  </a:rPr>
                  <a:t>so, there are 2 possibilities: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even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odd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r>
                  <a:rPr lang="en-US" sz="1600" b="1" dirty="0">
                    <a:latin typeface="Amasis MT Pro" panose="02040504050005020304" pitchFamily="18" charset="0"/>
                  </a:rPr>
                  <a:t>Case 2: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even </a:t>
                </a:r>
                <a:r>
                  <a:rPr lang="en-US" sz="1600" dirty="0">
                    <a:latin typeface="Amasis MT Pro" panose="02040504050005020304" pitchFamily="18" charset="0"/>
                  </a:rPr>
                  <a:t>so, there are 2 possibilities: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even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odd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is even, then from the first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even and from the second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even - hence,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even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is odd, then from the first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odd and from the second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odd - hence,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even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r>
                  <a:rPr lang="en-US" sz="1600" b="1" dirty="0">
                    <a:latin typeface="Amasis MT Pro" panose="020405040500050203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 is always even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F62AA-4FB6-034C-2E38-7BC1F4E4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22" y="2642230"/>
                <a:ext cx="11036356" cy="3539430"/>
              </a:xfrm>
              <a:prstGeom prst="rect">
                <a:avLst/>
              </a:prstGeom>
              <a:blipFill>
                <a:blip r:embed="rId4"/>
                <a:stretch>
                  <a:fillRect l="-331" t="-516" r="-110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72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A2CD57-5F7F-44A3-82F5-84F63EFBF4C7}"/>
              </a:ext>
            </a:extLst>
          </p:cNvPr>
          <p:cNvSpPr txBox="1"/>
          <p:nvPr/>
        </p:nvSpPr>
        <p:spPr>
          <a:xfrm>
            <a:off x="559836" y="2608346"/>
            <a:ext cx="370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How many cases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A7BE81-B9E6-4AE1-B6AA-0FB912E62247}"/>
                  </a:ext>
                </a:extLst>
              </p:cNvPr>
              <p:cNvSpPr txBox="1"/>
              <p:nvPr/>
            </p:nvSpPr>
            <p:spPr>
              <a:xfrm>
                <a:off x="1156997" y="1702198"/>
                <a:ext cx="64080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A7BE81-B9E6-4AE1-B6AA-0FB912E62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1702198"/>
                <a:ext cx="6408036" cy="400110"/>
              </a:xfrm>
              <a:prstGeom prst="rect">
                <a:avLst/>
              </a:prstGeom>
              <a:blipFill>
                <a:blip r:embed="rId2"/>
                <a:stretch>
                  <a:fillRect l="-8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EA299-DD2D-4E47-BE77-FA7FEC30D758}"/>
                  </a:ext>
                </a:extLst>
              </p:cNvPr>
              <p:cNvSpPr txBox="1"/>
              <p:nvPr/>
            </p:nvSpPr>
            <p:spPr>
              <a:xfrm>
                <a:off x="936172" y="3429000"/>
                <a:ext cx="181306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1: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EA299-DD2D-4E47-BE77-FA7FEC30D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3429000"/>
                <a:ext cx="1813060" cy="369332"/>
              </a:xfrm>
              <a:prstGeom prst="rect">
                <a:avLst/>
              </a:prstGeom>
              <a:blipFill>
                <a:blip r:embed="rId3"/>
                <a:stretch>
                  <a:fillRect l="-3030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6EAAC-EDAD-4A30-951D-58454F5FA92F}"/>
                  </a:ext>
                </a:extLst>
              </p:cNvPr>
              <p:cNvSpPr txBox="1"/>
              <p:nvPr/>
            </p:nvSpPr>
            <p:spPr>
              <a:xfrm>
                <a:off x="5685453" y="3433402"/>
                <a:ext cx="181306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2: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6EAAC-EDAD-4A30-951D-58454F5FA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53" y="3433402"/>
                <a:ext cx="1813060" cy="369332"/>
              </a:xfrm>
              <a:prstGeom prst="rect">
                <a:avLst/>
              </a:prstGeom>
              <a:blipFill>
                <a:blip r:embed="rId4"/>
                <a:stretch>
                  <a:fillRect l="-30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37CC47-6ED6-4AA4-B070-A2F79E131CF6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9A5AA-16AF-46CF-BA2E-3B97A60D4371}"/>
                  </a:ext>
                </a:extLst>
              </p:cNvPr>
              <p:cNvSpPr txBox="1"/>
              <p:nvPr/>
            </p:nvSpPr>
            <p:spPr>
              <a:xfrm>
                <a:off x="936172" y="4080376"/>
                <a:ext cx="1415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9A5AA-16AF-46CF-BA2E-3B97A60D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4080376"/>
                <a:ext cx="1415196" cy="276999"/>
              </a:xfrm>
              <a:prstGeom prst="rect">
                <a:avLst/>
              </a:prstGeom>
              <a:blipFill>
                <a:blip r:embed="rId5"/>
                <a:stretch>
                  <a:fillRect l="-3879" r="-34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429BA-83ED-4809-BC68-B354AAC73F2D}"/>
                  </a:ext>
                </a:extLst>
              </p:cNvPr>
              <p:cNvSpPr txBox="1"/>
              <p:nvPr/>
            </p:nvSpPr>
            <p:spPr>
              <a:xfrm>
                <a:off x="936172" y="4557179"/>
                <a:ext cx="1443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429BA-83ED-4809-BC68-B354AAC7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4557179"/>
                <a:ext cx="1443857" cy="276999"/>
              </a:xfrm>
              <a:prstGeom prst="rect">
                <a:avLst/>
              </a:prstGeom>
              <a:blipFill>
                <a:blip r:embed="rId6"/>
                <a:stretch>
                  <a:fillRect l="-2119" r="-16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7314E3-7265-46E9-A1AE-811F3F19F8F5}"/>
              </a:ext>
            </a:extLst>
          </p:cNvPr>
          <p:cNvCxnSpPr/>
          <p:nvPr/>
        </p:nvCxnSpPr>
        <p:spPr>
          <a:xfrm>
            <a:off x="559836" y="5122506"/>
            <a:ext cx="2500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6CE03-1D86-45FA-9DA7-C70F8A464FF9}"/>
                  </a:ext>
                </a:extLst>
              </p:cNvPr>
              <p:cNvSpPr txBox="1"/>
              <p:nvPr/>
            </p:nvSpPr>
            <p:spPr>
              <a:xfrm>
                <a:off x="559836" y="428018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6CE03-1D86-45FA-9DA7-C70F8A46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" y="4280180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9809F-221B-41E7-BFB5-1FFA33380A41}"/>
                  </a:ext>
                </a:extLst>
              </p:cNvPr>
              <p:cNvSpPr txBox="1"/>
              <p:nvPr/>
            </p:nvSpPr>
            <p:spPr>
              <a:xfrm>
                <a:off x="1361672" y="5272335"/>
                <a:ext cx="592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9809F-221B-41E7-BFB5-1FFA3338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2" y="5272335"/>
                <a:ext cx="592855" cy="276999"/>
              </a:xfrm>
              <a:prstGeom prst="rect">
                <a:avLst/>
              </a:prstGeom>
              <a:blipFill>
                <a:blip r:embed="rId8"/>
                <a:stretch>
                  <a:fillRect l="-5102" r="-81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9E417C-8B22-418E-8332-357D2988B983}"/>
                  </a:ext>
                </a:extLst>
              </p:cNvPr>
              <p:cNvSpPr txBox="1"/>
              <p:nvPr/>
            </p:nvSpPr>
            <p:spPr>
              <a:xfrm>
                <a:off x="6083317" y="4025682"/>
                <a:ext cx="1415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9E417C-8B22-418E-8332-357D2988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17" y="4025682"/>
                <a:ext cx="1415196" cy="276999"/>
              </a:xfrm>
              <a:prstGeom prst="rect">
                <a:avLst/>
              </a:prstGeom>
              <a:blipFill>
                <a:blip r:embed="rId9"/>
                <a:stretch>
                  <a:fillRect l="-3448" r="-129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067431-8413-4F63-9338-B222D6A827F2}"/>
                  </a:ext>
                </a:extLst>
              </p:cNvPr>
              <p:cNvSpPr txBox="1"/>
              <p:nvPr/>
            </p:nvSpPr>
            <p:spPr>
              <a:xfrm>
                <a:off x="6068986" y="4508427"/>
                <a:ext cx="1443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067431-8413-4F63-9338-B222D6A8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986" y="4508427"/>
                <a:ext cx="1443857" cy="276999"/>
              </a:xfrm>
              <a:prstGeom prst="rect">
                <a:avLst/>
              </a:prstGeom>
              <a:blipFill>
                <a:blip r:embed="rId10"/>
                <a:stretch>
                  <a:fillRect l="-2119" r="-38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49B1A8-B3E9-4DCD-9ED8-DF665E232516}"/>
              </a:ext>
            </a:extLst>
          </p:cNvPr>
          <p:cNvCxnSpPr/>
          <p:nvPr/>
        </p:nvCxnSpPr>
        <p:spPr>
          <a:xfrm>
            <a:off x="5540611" y="5041641"/>
            <a:ext cx="2500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F56810-1FBD-4F12-9FDB-AF115CF7991D}"/>
                  </a:ext>
                </a:extLst>
              </p:cNvPr>
              <p:cNvSpPr txBox="1"/>
              <p:nvPr/>
            </p:nvSpPr>
            <p:spPr>
              <a:xfrm>
                <a:off x="5685453" y="423912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F56810-1FBD-4F12-9FDB-AF115CF7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53" y="4239129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4B4A6-0D50-4765-A509-DD25E16E23A5}"/>
                  </a:ext>
                </a:extLst>
              </p:cNvPr>
              <p:cNvSpPr txBox="1"/>
              <p:nvPr/>
            </p:nvSpPr>
            <p:spPr>
              <a:xfrm>
                <a:off x="6605743" y="5214120"/>
                <a:ext cx="592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4B4A6-0D50-4765-A509-DD25E16E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43" y="5214120"/>
                <a:ext cx="592855" cy="276999"/>
              </a:xfrm>
              <a:prstGeom prst="rect">
                <a:avLst/>
              </a:prstGeom>
              <a:blipFill>
                <a:blip r:embed="rId12"/>
                <a:stretch>
                  <a:fillRect l="-5155" r="-927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2AAE7A1-DECE-0D4F-9D5E-961DFFCAE183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12829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2AEFE5-9C4E-4802-AE5E-372412A28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466" y="1620545"/>
                <a:ext cx="369434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for all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2AEFE5-9C4E-4802-AE5E-372412A28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466" y="1620545"/>
                <a:ext cx="3694345" cy="461665"/>
              </a:xfrm>
              <a:prstGeom prst="rect">
                <a:avLst/>
              </a:prstGeom>
              <a:blipFill>
                <a:blip r:embed="rId3"/>
                <a:stretch>
                  <a:fillRect l="-2145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37E57-43A4-43D1-AF26-00098A506C8D}"/>
                  </a:ext>
                </a:extLst>
              </p:cNvPr>
              <p:cNvSpPr txBox="1"/>
              <p:nvPr/>
            </p:nvSpPr>
            <p:spPr>
              <a:xfrm>
                <a:off x="3886358" y="2403691"/>
                <a:ext cx="3614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37E57-43A4-43D1-AF26-00098A50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358" y="2403691"/>
                <a:ext cx="3614772" cy="369332"/>
              </a:xfrm>
              <a:prstGeom prst="rect">
                <a:avLst/>
              </a:prstGeom>
              <a:blipFill>
                <a:blip r:embed="rId4"/>
                <a:stretch>
                  <a:fillRect l="-169" r="-168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8134D35-DCF1-4768-9960-8EB2E086EE7F}"/>
              </a:ext>
            </a:extLst>
          </p:cNvPr>
          <p:cNvSpPr txBox="1"/>
          <p:nvPr/>
        </p:nvSpPr>
        <p:spPr>
          <a:xfrm>
            <a:off x="982812" y="4056131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1: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B3E4-1DB4-4495-8F96-401FB29DB388}"/>
              </a:ext>
            </a:extLst>
          </p:cNvPr>
          <p:cNvSpPr txBox="1"/>
          <p:nvPr/>
        </p:nvSpPr>
        <p:spPr>
          <a:xfrm>
            <a:off x="982811" y="4870249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4A294-5B7D-4926-ACDD-725B41578E74}"/>
              </a:ext>
            </a:extLst>
          </p:cNvPr>
          <p:cNvSpPr txBox="1"/>
          <p:nvPr/>
        </p:nvSpPr>
        <p:spPr>
          <a:xfrm>
            <a:off x="982811" y="5730533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DC95A-B57E-4BE3-BEEB-FD6B04D75333}"/>
                  </a:ext>
                </a:extLst>
              </p:cNvPr>
              <p:cNvSpPr txBox="1"/>
              <p:nvPr/>
            </p:nvSpPr>
            <p:spPr>
              <a:xfrm>
                <a:off x="2223475" y="4102297"/>
                <a:ext cx="9348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DC95A-B57E-4BE3-BEEB-FD6B04D7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5" y="4102297"/>
                <a:ext cx="934871" cy="276999"/>
              </a:xfrm>
              <a:prstGeom prst="rect">
                <a:avLst/>
              </a:prstGeom>
              <a:blipFill>
                <a:blip r:embed="rId5"/>
                <a:stretch>
                  <a:fillRect l="-6536" t="-28889" r="-65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68320-BAB2-4276-A6C2-8EC1169F3996}"/>
                  </a:ext>
                </a:extLst>
              </p:cNvPr>
              <p:cNvSpPr txBox="1"/>
              <p:nvPr/>
            </p:nvSpPr>
            <p:spPr>
              <a:xfrm>
                <a:off x="2077702" y="4899054"/>
                <a:ext cx="1237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68320-BAB2-4276-A6C2-8EC1169F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02" y="4899054"/>
                <a:ext cx="1237518" cy="276999"/>
              </a:xfrm>
              <a:prstGeom prst="rect">
                <a:avLst/>
              </a:prstGeom>
              <a:blipFill>
                <a:blip r:embed="rId6"/>
                <a:stretch>
                  <a:fillRect l="-3448" t="-28889" r="-1083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DC2D4D-4562-4836-AE54-59827B0FEEA0}"/>
                  </a:ext>
                </a:extLst>
              </p:cNvPr>
              <p:cNvSpPr txBox="1"/>
              <p:nvPr/>
            </p:nvSpPr>
            <p:spPr>
              <a:xfrm>
                <a:off x="2223475" y="5768982"/>
                <a:ext cx="68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DC2D4D-4562-4836-AE54-59827B0F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5" y="5768982"/>
                <a:ext cx="686085" cy="276999"/>
              </a:xfrm>
              <a:prstGeom prst="rect">
                <a:avLst/>
              </a:prstGeom>
              <a:blipFill>
                <a:blip r:embed="rId7"/>
                <a:stretch>
                  <a:fillRect l="-4464" r="-44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098E00-44B2-4147-9107-60AE6884E053}"/>
                  </a:ext>
                </a:extLst>
              </p:cNvPr>
              <p:cNvSpPr txBox="1"/>
              <p:nvPr/>
            </p:nvSpPr>
            <p:spPr>
              <a:xfrm>
                <a:off x="3777787" y="4086907"/>
                <a:ext cx="3370473" cy="307777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098E00-44B2-4147-9107-60AE6884E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87" y="4086907"/>
                <a:ext cx="337047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47638-315D-4289-B142-D751B40A9D47}"/>
                  </a:ext>
                </a:extLst>
              </p:cNvPr>
              <p:cNvSpPr txBox="1"/>
              <p:nvPr/>
            </p:nvSpPr>
            <p:spPr>
              <a:xfrm>
                <a:off x="3777786" y="4901026"/>
                <a:ext cx="317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47638-315D-4289-B142-D751B40A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86" y="4901026"/>
                <a:ext cx="3178113" cy="307777"/>
              </a:xfrm>
              <a:prstGeom prst="rect">
                <a:avLst/>
              </a:prstGeom>
              <a:blipFill>
                <a:blip r:embed="rId9"/>
                <a:stretch>
                  <a:fillRect l="-192" t="-2000" r="-153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5B19A9-0352-413A-9581-FE35DC38BFB2}"/>
                  </a:ext>
                </a:extLst>
              </p:cNvPr>
              <p:cNvSpPr txBox="1"/>
              <p:nvPr/>
            </p:nvSpPr>
            <p:spPr>
              <a:xfrm>
                <a:off x="3788703" y="5740268"/>
                <a:ext cx="317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5B19A9-0352-413A-9581-FE35DC38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03" y="5740268"/>
                <a:ext cx="3178113" cy="307777"/>
              </a:xfrm>
              <a:prstGeom prst="rect">
                <a:avLst/>
              </a:prstGeom>
              <a:blipFill>
                <a:blip r:embed="rId10"/>
                <a:stretch>
                  <a:fillRect l="-192" t="-4000" r="-153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ing Absolute Value Equations - ChiliMath">
            <a:extLst>
              <a:ext uri="{FF2B5EF4-FFF2-40B4-BE49-F238E27FC236}">
                <a16:creationId xmlns:a16="http://schemas.microsoft.com/office/drawing/2014/main" id="{373C02EE-3B31-40FB-AC40-F4DA2169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74" y="265065"/>
            <a:ext cx="2223479" cy="13134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EF0F0E-1A37-4101-A0CC-3D035CDFE2ED}"/>
              </a:ext>
            </a:extLst>
          </p:cNvPr>
          <p:cNvGrpSpPr/>
          <p:nvPr/>
        </p:nvGrpSpPr>
        <p:grpSpPr>
          <a:xfrm>
            <a:off x="3076943" y="3094504"/>
            <a:ext cx="6038114" cy="585196"/>
            <a:chOff x="5228948" y="6021079"/>
            <a:chExt cx="6038114" cy="5851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EC0D0FE-8C9C-47CB-9FFD-8665EA719010}"/>
                </a:ext>
              </a:extLst>
            </p:cNvPr>
            <p:cNvSpPr/>
            <p:nvPr/>
          </p:nvSpPr>
          <p:spPr>
            <a:xfrm>
              <a:off x="7031603" y="6021080"/>
              <a:ext cx="2763734" cy="42208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B33C64-2E72-491E-A7E9-35836227C61E}"/>
                </a:ext>
              </a:extLst>
            </p:cNvPr>
            <p:cNvGrpSpPr/>
            <p:nvPr/>
          </p:nvGrpSpPr>
          <p:grpSpPr>
            <a:xfrm>
              <a:off x="5228948" y="6021079"/>
              <a:ext cx="6038114" cy="585196"/>
              <a:chOff x="5228948" y="6021079"/>
              <a:chExt cx="6038114" cy="58519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1BF2204-E668-4D03-A621-B094287163B9}"/>
                  </a:ext>
                </a:extLst>
              </p:cNvPr>
              <p:cNvSpPr/>
              <p:nvPr/>
            </p:nvSpPr>
            <p:spPr>
              <a:xfrm>
                <a:off x="9795337" y="6021079"/>
                <a:ext cx="1471725" cy="42208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5875A2C-87CE-4D6B-9EED-D67E8E9A3CF3}"/>
                  </a:ext>
                </a:extLst>
              </p:cNvPr>
              <p:cNvSpPr/>
              <p:nvPr/>
            </p:nvSpPr>
            <p:spPr>
              <a:xfrm>
                <a:off x="5228948" y="6027937"/>
                <a:ext cx="1802655" cy="42208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26E1F68-5539-449B-9EBE-0D7B610681C3}"/>
                  </a:ext>
                </a:extLst>
              </p:cNvPr>
              <p:cNvGrpSpPr/>
              <p:nvPr/>
            </p:nvGrpSpPr>
            <p:grpSpPr>
              <a:xfrm>
                <a:off x="5228948" y="6178916"/>
                <a:ext cx="5956916" cy="427359"/>
                <a:chOff x="5228948" y="6178916"/>
                <a:chExt cx="5956916" cy="427359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74CC021-32B3-42A6-A311-97B8B3B4661F}"/>
                    </a:ext>
                  </a:extLst>
                </p:cNvPr>
                <p:cNvCxnSpPr/>
                <p:nvPr/>
              </p:nvCxnSpPr>
              <p:spPr>
                <a:xfrm>
                  <a:off x="5228948" y="6249880"/>
                  <a:ext cx="5956916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81AC385B-BE80-43C0-9FD4-AF8A8AF682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1417" y="6329276"/>
                      <a:ext cx="3542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81AC385B-BE80-43C0-9FD4-AF8A8AF682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1417" y="6329276"/>
                      <a:ext cx="354264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724" r="-17241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177B372-8B65-492F-ACE8-B012D3A43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4772" y="6329276"/>
                      <a:ext cx="1811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177B372-8B65-492F-ACE8-B012D3A436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04772" y="6329276"/>
                      <a:ext cx="181139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26667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1444714-7502-4C6A-A5DA-2D4CEA7A2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1605" y="6178917"/>
                  <a:ext cx="0" cy="1064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710FDC3-77B3-46B9-9F6A-8EFA11059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5341" y="6178916"/>
                  <a:ext cx="0" cy="1064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972F8-6248-458A-BC53-939E510EAC4E}"/>
                  </a:ext>
                </a:extLst>
              </p:cNvPr>
              <p:cNvSpPr txBox="1"/>
              <p:nvPr/>
            </p:nvSpPr>
            <p:spPr>
              <a:xfrm>
                <a:off x="7305707" y="6045981"/>
                <a:ext cx="461664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" panose="02040504050005020304" pitchFamily="18" charset="0"/>
                  </a:rPr>
                  <a:t>For any real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972F8-6248-458A-BC53-939E510E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707" y="6045981"/>
                <a:ext cx="4616648" cy="369332"/>
              </a:xfrm>
              <a:prstGeom prst="rect">
                <a:avLst/>
              </a:prstGeom>
              <a:blipFill>
                <a:blip r:embed="rId14"/>
                <a:stretch>
                  <a:fillRect l="-921" t="-8065" b="-2419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FEFD69-B1E0-5014-AC05-220C295AD8A7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4444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0498E-77A3-4CB5-AEC3-F48E941D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21" y="-1151789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Why Study Proofs?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7F5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ASH SALE: Vueling flights across Europe from only €9 one-way">
            <a:extLst>
              <a:ext uri="{FF2B5EF4-FFF2-40B4-BE49-F238E27FC236}">
                <a16:creationId xmlns:a16="http://schemas.microsoft.com/office/drawing/2014/main" id="{512FF3BE-575C-4153-BDAA-0B57658B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32" y="950391"/>
            <a:ext cx="2890705" cy="19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New 2023 Polaris Sportsman 850 Military Tan | ATVs in Monroe WA |">
            <a:extLst>
              <a:ext uri="{FF2B5EF4-FFF2-40B4-BE49-F238E27FC236}">
                <a16:creationId xmlns:a16="http://schemas.microsoft.com/office/drawing/2014/main" id="{EAFD608F-7FFB-41BB-A6CD-61CDCD41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627" y="919695"/>
            <a:ext cx="2885492" cy="20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rie Médicale - HIA Percy">
            <a:extLst>
              <a:ext uri="{FF2B5EF4-FFF2-40B4-BE49-F238E27FC236}">
                <a16:creationId xmlns:a16="http://schemas.microsoft.com/office/drawing/2014/main" id="{1DF69F9E-37C9-40C3-B772-353E5913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201" y="3996102"/>
            <a:ext cx="2895918" cy="19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7F5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200+ Free Heartbeat &amp; Heart Images - Pixabay">
            <a:extLst>
              <a:ext uri="{FF2B5EF4-FFF2-40B4-BE49-F238E27FC236}">
                <a16:creationId xmlns:a16="http://schemas.microsoft.com/office/drawing/2014/main" id="{C52C244A-B925-4957-BF5C-3A8BA54E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02" y="4130156"/>
            <a:ext cx="2911236" cy="16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F41643-D9F1-4D86-8732-F45473031090}"/>
              </a:ext>
            </a:extLst>
          </p:cNvPr>
          <p:cNvSpPr txBox="1"/>
          <p:nvPr/>
        </p:nvSpPr>
        <p:spPr>
          <a:xfrm>
            <a:off x="7695522" y="3429000"/>
            <a:ext cx="387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How can we guarantee they work?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DE9FA-AC1D-4134-90EB-D1EE6E0D0BDF}"/>
              </a:ext>
            </a:extLst>
          </p:cNvPr>
          <p:cNvSpPr txBox="1"/>
          <p:nvPr/>
        </p:nvSpPr>
        <p:spPr>
          <a:xfrm>
            <a:off x="0" y="55967"/>
            <a:ext cx="4925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Amasis MT Pro" panose="02040504050005020304" pitchFamily="18" charset="0"/>
              </a:rPr>
              <a:t>Computing systems are doing so much: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62B11-6C47-98E1-9189-FEF34707D40B}"/>
              </a:ext>
            </a:extLst>
          </p:cNvPr>
          <p:cNvSpPr txBox="1"/>
          <p:nvPr/>
        </p:nvSpPr>
        <p:spPr>
          <a:xfrm>
            <a:off x="7695523" y="4580236"/>
            <a:ext cx="40168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Many advanced topics in computer science, such 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cryptography, artificial intelligence, and formal verification, heavily rely on proofs.</a:t>
            </a:r>
            <a:r>
              <a:rPr lang="en-US" dirty="0">
                <a:latin typeface="Amasis MT Pro" panose="02040504050005020304" pitchFamily="18" charset="0"/>
              </a:rPr>
              <a:t> Understanding proofs lays a solid foundation for comprehending and working with these complex topics.</a:t>
            </a:r>
          </a:p>
        </p:txBody>
      </p:sp>
    </p:spTree>
    <p:extLst>
      <p:ext uri="{BB962C8B-B14F-4D97-AF65-F5344CB8AC3E}">
        <p14:creationId xmlns:p14="http://schemas.microsoft.com/office/powerpoint/2010/main" val="51181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B879E0-FBDF-440A-9E95-EA9BD061EF38}"/>
              </a:ext>
            </a:extLst>
          </p:cNvPr>
          <p:cNvSpPr txBox="1"/>
          <p:nvPr/>
        </p:nvSpPr>
        <p:spPr>
          <a:xfrm>
            <a:off x="303600" y="305913"/>
            <a:ext cx="45068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By Cases and 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/>
              <p:nvPr/>
            </p:nvSpPr>
            <p:spPr>
              <a:xfrm>
                <a:off x="1842796" y="2433755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2433755"/>
                <a:ext cx="1150251" cy="276999"/>
              </a:xfrm>
              <a:prstGeom prst="rect">
                <a:avLst/>
              </a:prstGeom>
              <a:blipFill>
                <a:blip r:embed="rId3"/>
                <a:stretch>
                  <a:fillRect l="-2646" r="-476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/>
              <p:nvPr/>
            </p:nvSpPr>
            <p:spPr>
              <a:xfrm>
                <a:off x="1842795" y="2952616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952616"/>
                <a:ext cx="1107611" cy="276999"/>
              </a:xfrm>
              <a:prstGeom prst="rect">
                <a:avLst/>
              </a:prstGeom>
              <a:blipFill>
                <a:blip r:embed="rId4"/>
                <a:stretch>
                  <a:fillRect l="-4945" t="-2174" r="-494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FB62F3-93A5-41D1-9408-EBB05246CB12}"/>
                  </a:ext>
                </a:extLst>
              </p:cNvPr>
              <p:cNvSpPr txBox="1"/>
              <p:nvPr/>
            </p:nvSpPr>
            <p:spPr>
              <a:xfrm>
                <a:off x="1532028" y="1285325"/>
                <a:ext cx="6198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𝒐𝒓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are odd, check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FB62F3-93A5-41D1-9408-EBB05246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8" y="1285325"/>
                <a:ext cx="6198172" cy="523220"/>
              </a:xfrm>
              <a:prstGeom prst="rect">
                <a:avLst/>
              </a:prstGeom>
              <a:blipFill>
                <a:blip r:embed="rId5"/>
                <a:stretch>
                  <a:fillRect l="-1672" t="-12791" r="-147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3FA176-7DA7-45B4-BBA4-4440839374D4}"/>
              </a:ext>
            </a:extLst>
          </p:cNvPr>
          <p:cNvSpPr txBox="1"/>
          <p:nvPr/>
        </p:nvSpPr>
        <p:spPr>
          <a:xfrm>
            <a:off x="597158" y="2341422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40C9D-94D2-422C-AFD0-8D5D53E0DC27}"/>
              </a:ext>
            </a:extLst>
          </p:cNvPr>
          <p:cNvSpPr txBox="1"/>
          <p:nvPr/>
        </p:nvSpPr>
        <p:spPr>
          <a:xfrm>
            <a:off x="597157" y="3811022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2: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3C93F-DADC-41F7-B9C9-096849E75C0B}"/>
              </a:ext>
            </a:extLst>
          </p:cNvPr>
          <p:cNvSpPr txBox="1"/>
          <p:nvPr/>
        </p:nvSpPr>
        <p:spPr>
          <a:xfrm>
            <a:off x="597157" y="5088295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74456-160D-4094-B312-E5812C6CAA29}"/>
                  </a:ext>
                </a:extLst>
              </p:cNvPr>
              <p:cNvSpPr txBox="1"/>
              <p:nvPr/>
            </p:nvSpPr>
            <p:spPr>
              <a:xfrm>
                <a:off x="1842796" y="3857188"/>
                <a:ext cx="74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74456-160D-4094-B312-E5812C6CA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3857188"/>
                <a:ext cx="746294" cy="276999"/>
              </a:xfrm>
              <a:prstGeom prst="rect">
                <a:avLst/>
              </a:prstGeom>
              <a:blipFill>
                <a:blip r:embed="rId6"/>
                <a:stretch>
                  <a:fillRect l="-4065" r="-650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06BD42-2109-4764-B812-9B171731E4A8}"/>
                  </a:ext>
                </a:extLst>
              </p:cNvPr>
              <p:cNvSpPr txBox="1"/>
              <p:nvPr/>
            </p:nvSpPr>
            <p:spPr>
              <a:xfrm>
                <a:off x="1842794" y="4299334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06BD42-2109-4764-B812-9B171731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4" y="4299334"/>
                <a:ext cx="1107611" cy="276999"/>
              </a:xfrm>
              <a:prstGeom prst="rect">
                <a:avLst/>
              </a:prstGeom>
              <a:blipFill>
                <a:blip r:embed="rId7"/>
                <a:stretch>
                  <a:fillRect l="-4945" t="-2174" r="-494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A59001-70BC-42CF-B2BC-C8DC1BAA44AA}"/>
                  </a:ext>
                </a:extLst>
              </p:cNvPr>
              <p:cNvSpPr txBox="1"/>
              <p:nvPr/>
            </p:nvSpPr>
            <p:spPr>
              <a:xfrm>
                <a:off x="1842796" y="5133305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A59001-70BC-42CF-B2BC-C8DC1BAA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5133305"/>
                <a:ext cx="1150251" cy="276999"/>
              </a:xfrm>
              <a:prstGeom prst="rect">
                <a:avLst/>
              </a:prstGeom>
              <a:blipFill>
                <a:blip r:embed="rId8"/>
                <a:stretch>
                  <a:fillRect l="-2646" r="-476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81866-4159-4ACC-80F8-252558C5EE15}"/>
                  </a:ext>
                </a:extLst>
              </p:cNvPr>
              <p:cNvSpPr txBox="1"/>
              <p:nvPr/>
            </p:nvSpPr>
            <p:spPr>
              <a:xfrm>
                <a:off x="1842793" y="5652166"/>
                <a:ext cx="703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81866-4159-4ACC-80F8-252558C5E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3" y="5652166"/>
                <a:ext cx="703654" cy="276999"/>
              </a:xfrm>
              <a:prstGeom prst="rect">
                <a:avLst/>
              </a:prstGeom>
              <a:blipFill>
                <a:blip r:embed="rId9"/>
                <a:stretch>
                  <a:fillRect l="-7759" t="-2174" r="-1120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7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634CD-AA49-4EE7-AB0B-23CEB1D6A962}"/>
              </a:ext>
            </a:extLst>
          </p:cNvPr>
          <p:cNvSpPr txBox="1"/>
          <p:nvPr/>
        </p:nvSpPr>
        <p:spPr>
          <a:xfrm>
            <a:off x="351691" y="240322"/>
            <a:ext cx="744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Tips for proof by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94DB3-AA90-4AF9-A78D-3741A51D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6" t="29586" r="32120" b="24957"/>
          <a:stretch/>
        </p:blipFill>
        <p:spPr>
          <a:xfrm>
            <a:off x="902677" y="1395046"/>
            <a:ext cx="9780413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A666C96D-82D0-458F-890C-810E6C45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4" y="165150"/>
            <a:ext cx="1978577" cy="21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FC5CD-31C1-41B4-B2DA-EBBD950DC017}"/>
                  </a:ext>
                </a:extLst>
              </p:cNvPr>
              <p:cNvSpPr txBox="1"/>
              <p:nvPr/>
            </p:nvSpPr>
            <p:spPr>
              <a:xfrm>
                <a:off x="873828" y="1799680"/>
                <a:ext cx="4697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integer,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FC5CD-31C1-41B4-B2DA-EBBD950D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1799680"/>
                <a:ext cx="4697183" cy="369332"/>
              </a:xfrm>
              <a:prstGeom prst="rect">
                <a:avLst/>
              </a:prstGeom>
              <a:blipFill>
                <a:blip r:embed="rId5"/>
                <a:stretch>
                  <a:fillRect l="-778" t="-8197" r="-2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3DFFA-8C61-4532-9930-2DB3DF47459D}"/>
                  </a:ext>
                </a:extLst>
              </p:cNvPr>
              <p:cNvSpPr txBox="1"/>
              <p:nvPr/>
            </p:nvSpPr>
            <p:spPr>
              <a:xfrm>
                <a:off x="873828" y="2560269"/>
                <a:ext cx="3536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integer,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3DFFA-8C61-4532-9930-2DB3DF47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2560269"/>
                <a:ext cx="3536609" cy="369332"/>
              </a:xfrm>
              <a:prstGeom prst="rect">
                <a:avLst/>
              </a:prstGeom>
              <a:blipFill>
                <a:blip r:embed="rId6"/>
                <a:stretch>
                  <a:fillRect l="-1034" t="-9836" r="-5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19658-154D-49AF-9E57-163FACF909AB}"/>
                  </a:ext>
                </a:extLst>
              </p:cNvPr>
              <p:cNvSpPr txBox="1"/>
              <p:nvPr/>
            </p:nvSpPr>
            <p:spPr>
              <a:xfrm>
                <a:off x="873828" y="3305850"/>
                <a:ext cx="3953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19658-154D-49AF-9E57-163FACF9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3305850"/>
                <a:ext cx="3953968" cy="369332"/>
              </a:xfrm>
              <a:prstGeom prst="rect">
                <a:avLst/>
              </a:prstGeom>
              <a:blipFill>
                <a:blip r:embed="rId7"/>
                <a:stretch>
                  <a:fillRect l="-924" t="-8197" r="-4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4EA66-2A1E-412F-99F5-37234848C42B}"/>
                  </a:ext>
                </a:extLst>
              </p:cNvPr>
              <p:cNvSpPr txBox="1"/>
              <p:nvPr/>
            </p:nvSpPr>
            <p:spPr>
              <a:xfrm>
                <a:off x="873828" y="4051431"/>
                <a:ext cx="8572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Show that if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not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4EA66-2A1E-412F-99F5-37234848C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4051431"/>
                <a:ext cx="8572090" cy="369332"/>
              </a:xfrm>
              <a:prstGeom prst="rect">
                <a:avLst/>
              </a:prstGeom>
              <a:blipFill>
                <a:blip r:embed="rId8"/>
                <a:stretch>
                  <a:fillRect l="-4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25E34A-7167-4F5F-87DC-9E93DEEAF42A}"/>
                  </a:ext>
                </a:extLst>
              </p:cNvPr>
              <p:cNvSpPr txBox="1"/>
              <p:nvPr/>
            </p:nvSpPr>
            <p:spPr>
              <a:xfrm>
                <a:off x="873828" y="4797012"/>
                <a:ext cx="4893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odd integer.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25E34A-7167-4F5F-87DC-9E93DEEA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4797012"/>
                <a:ext cx="4893840" cy="369332"/>
              </a:xfrm>
              <a:prstGeom prst="rect">
                <a:avLst/>
              </a:prstGeom>
              <a:blipFill>
                <a:blip r:embed="rId9"/>
                <a:stretch>
                  <a:fillRect l="-747" t="-10000" r="-3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2242B-DF43-4CD6-ACC2-4A272CD4591B}"/>
                  </a:ext>
                </a:extLst>
              </p:cNvPr>
              <p:cNvSpPr txBox="1"/>
              <p:nvPr/>
            </p:nvSpPr>
            <p:spPr>
              <a:xfrm>
                <a:off x="921694" y="5557601"/>
                <a:ext cx="7812203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 real number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then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2242B-DF43-4CD6-ACC2-4A272CD4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94" y="5557601"/>
                <a:ext cx="7812203" cy="524182"/>
              </a:xfrm>
              <a:prstGeom prst="rect">
                <a:avLst/>
              </a:prstGeom>
              <a:blipFill>
                <a:blip r:embed="rId10"/>
                <a:stretch>
                  <a:fillRect l="-468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0A6D1C-3729-FC1B-A2C7-9ED86B40421D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56942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BADBE-BE91-441E-8AAA-110E9F80FBF9}"/>
              </a:ext>
            </a:extLst>
          </p:cNvPr>
          <p:cNvSpPr txBox="1"/>
          <p:nvPr/>
        </p:nvSpPr>
        <p:spPr>
          <a:xfrm>
            <a:off x="241784" y="308451"/>
            <a:ext cx="36503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Induction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96871-5BB6-45D3-A851-D2CDABC1A2E6}"/>
              </a:ext>
            </a:extLst>
          </p:cNvPr>
          <p:cNvSpPr txBox="1"/>
          <p:nvPr/>
        </p:nvSpPr>
        <p:spPr>
          <a:xfrm>
            <a:off x="904731" y="1990689"/>
            <a:ext cx="409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Base Case: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1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st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 thing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091C8-D317-4773-AC24-EC39D3ED79ED}"/>
                  </a:ext>
                </a:extLst>
              </p:cNvPr>
              <p:cNvSpPr txBox="1"/>
              <p:nvPr/>
            </p:nvSpPr>
            <p:spPr>
              <a:xfrm>
                <a:off x="845972" y="3172367"/>
                <a:ext cx="9070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Inductive Hypothesis: 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is true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.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091C8-D317-4773-AC24-EC39D3ED7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72" y="3172367"/>
                <a:ext cx="9070625" cy="461665"/>
              </a:xfrm>
              <a:prstGeom prst="rect">
                <a:avLst/>
              </a:prstGeom>
              <a:blipFill>
                <a:blip r:embed="rId2"/>
                <a:stretch>
                  <a:fillRect l="-107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92922-7A73-4F48-BDB7-F89DCFAA14BD}"/>
                  </a:ext>
                </a:extLst>
              </p:cNvPr>
              <p:cNvSpPr txBox="1"/>
              <p:nvPr/>
            </p:nvSpPr>
            <p:spPr>
              <a:xfrm>
                <a:off x="904731" y="4459348"/>
                <a:ext cx="4121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Conclusion: 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92922-7A73-4F48-BDB7-F89DCFAA1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31" y="4459348"/>
                <a:ext cx="4121449" cy="461665"/>
              </a:xfrm>
              <a:prstGeom prst="rect">
                <a:avLst/>
              </a:prstGeom>
              <a:blipFill>
                <a:blip r:embed="rId3"/>
                <a:stretch>
                  <a:fillRect l="-2216" t="-10667" r="-88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Part 9: Mathematical Induction | Beginner's Guide to Year 12 Maths Ext 2">
            <a:extLst>
              <a:ext uri="{FF2B5EF4-FFF2-40B4-BE49-F238E27FC236}">
                <a16:creationId xmlns:a16="http://schemas.microsoft.com/office/drawing/2014/main" id="{16E84469-D7C3-4873-B70A-D7D25446C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7"/>
          <a:stretch/>
        </p:blipFill>
        <p:spPr bwMode="auto">
          <a:xfrm>
            <a:off x="6642851" y="4523516"/>
            <a:ext cx="5414439" cy="21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59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FA512-0E9A-422C-9B60-1E172D182FEA}"/>
                  </a:ext>
                </a:extLst>
              </p:cNvPr>
              <p:cNvSpPr txBox="1"/>
              <p:nvPr/>
            </p:nvSpPr>
            <p:spPr>
              <a:xfrm>
                <a:off x="493539" y="1072065"/>
                <a:ext cx="524139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Consider </a:t>
                </a:r>
                <a:r>
                  <a:rPr lang="en-US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masis MT Pro" panose="02040504050005020304" pitchFamily="18" charset="0"/>
                  </a:rPr>
                  <a:t>an infinite sequence of dominoes</a:t>
                </a:r>
                <a:r>
                  <a:rPr lang="en-US" dirty="0">
                    <a:latin typeface="Amasis MT Pro" panose="02040504050005020304" pitchFamily="18" charset="0"/>
                  </a:rPr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1,2,3, …,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where each domino is standing. 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be the proposition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𝑛𝑡h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domino is knocked over. Know that the first domino is knocked down,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masis MT Pro" panose="02040504050005020304" pitchFamily="18" charset="0"/>
                  </a:rPr>
                  <a:t> is true</a:t>
                </a:r>
                <a:r>
                  <a:rPr lang="en-US" dirty="0">
                    <a:latin typeface="Amasis MT Pro" panose="02040504050005020304" pitchFamily="18" charset="0"/>
                  </a:rPr>
                  <a:t>. We also know that if whenever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𝑘𝑡h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masis MT Pro" panose="02040504050005020304" pitchFamily="18" charset="0"/>
                  </a:rPr>
                  <a:t> domino is knocked over</a:t>
                </a:r>
                <a:r>
                  <a:rPr lang="en-US" dirty="0">
                    <a:latin typeface="Amasis MT Pro" panose="02040504050005020304" pitchFamily="18" charset="0"/>
                  </a:rPr>
                  <a:t>, it knocks over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+ 1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domino, </a:t>
                </a:r>
                <a:r>
                  <a:rPr lang="en-US" dirty="0" err="1">
                    <a:latin typeface="Amasis MT Pro" panose="02040504050005020304" pitchFamily="18" charset="0"/>
                  </a:rPr>
                  <a:t>i.e</a:t>
                </a:r>
                <a:r>
                  <a:rPr lang="en-US" dirty="0">
                    <a:latin typeface="Amasis MT Pro" panose="02040504050005020304" pitchFamily="18" charset="0"/>
                  </a:rPr>
                  <a:t>,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true for all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Hence, all dominos are knocked over.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true for all positive integers 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FA512-0E9A-422C-9B60-1E172D18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9" y="1072065"/>
                <a:ext cx="5241390" cy="2862322"/>
              </a:xfrm>
              <a:prstGeom prst="rect">
                <a:avLst/>
              </a:prstGeom>
              <a:blipFill>
                <a:blip r:embed="rId2"/>
                <a:stretch>
                  <a:fillRect l="-1047" t="-1279" r="-930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F55D3B-B524-4CC2-8FBD-9375E2C1937F}"/>
              </a:ext>
            </a:extLst>
          </p:cNvPr>
          <p:cNvSpPr txBox="1"/>
          <p:nvPr/>
        </p:nvSpPr>
        <p:spPr>
          <a:xfrm>
            <a:off x="3114233" y="199634"/>
            <a:ext cx="6469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</a:rPr>
              <a:t>How Mathematical Induction Works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200B-DEDA-4019-B704-A11B292F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193" t="22440" r="37923" b="11776"/>
          <a:stretch/>
        </p:blipFill>
        <p:spPr>
          <a:xfrm>
            <a:off x="9158143" y="1722982"/>
            <a:ext cx="3033857" cy="4697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6B2FA-E477-45F2-9A66-D6E5162668A2}"/>
              </a:ext>
            </a:extLst>
          </p:cNvPr>
          <p:cNvSpPr txBox="1"/>
          <p:nvPr/>
        </p:nvSpPr>
        <p:spPr>
          <a:xfrm>
            <a:off x="6250815" y="1906759"/>
            <a:ext cx="2912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Climbing an Infinite Ladder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quences &amp; Series - Cool math Algebra Help Lessons - Mathematical Induction">
            <a:extLst>
              <a:ext uri="{FF2B5EF4-FFF2-40B4-BE49-F238E27FC236}">
                <a16:creationId xmlns:a16="http://schemas.microsoft.com/office/drawing/2014/main" id="{4127E530-9FFA-499D-9410-EFF6FA5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3" y="4213774"/>
            <a:ext cx="4373513" cy="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quences &amp; Series - Cool math Algebra Help Lessons - Mathematical Induction">
            <a:extLst>
              <a:ext uri="{FF2B5EF4-FFF2-40B4-BE49-F238E27FC236}">
                <a16:creationId xmlns:a16="http://schemas.microsoft.com/office/drawing/2014/main" id="{09EDB7EB-450C-4090-9A7D-3A06150C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" y="5418476"/>
            <a:ext cx="4407367" cy="11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96D337-9D7A-4A90-807A-E36AE3965CBF}"/>
              </a:ext>
            </a:extLst>
          </p:cNvPr>
          <p:cNvCxnSpPr/>
          <p:nvPr/>
        </p:nvCxnSpPr>
        <p:spPr>
          <a:xfrm>
            <a:off x="5992837" y="844062"/>
            <a:ext cx="0" cy="58662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6887F-0735-4575-9D72-5797096701A1}"/>
                  </a:ext>
                </a:extLst>
              </p:cNvPr>
              <p:cNvSpPr txBox="1"/>
              <p:nvPr/>
            </p:nvSpPr>
            <p:spPr>
              <a:xfrm>
                <a:off x="6250814" y="2407977"/>
                <a:ext cx="3333316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BASIS STEP: we can reach rung 1.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 INDUCTIVE STEP: Assume the inductive hypothesis that we can reach rung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Then we can reach rung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+ 1)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is true for all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We can reach every rung on the ladder.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6887F-0735-4575-9D72-57970967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814" y="2407977"/>
                <a:ext cx="3333316" cy="2862322"/>
              </a:xfrm>
              <a:prstGeom prst="rect">
                <a:avLst/>
              </a:prstGeom>
              <a:blipFill>
                <a:blip r:embed="rId7"/>
                <a:stretch>
                  <a:fillRect l="-1463" t="-1064" r="-164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41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FD1A8-0AAD-474A-885C-CE1292F78B8B}"/>
              </a:ext>
            </a:extLst>
          </p:cNvPr>
          <p:cNvSpPr txBox="1"/>
          <p:nvPr/>
        </p:nvSpPr>
        <p:spPr>
          <a:xfrm>
            <a:off x="549111" y="1932174"/>
            <a:ext cx="65444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Recursive functions are functions that calls itself. It is always made up of 2 portions, the base case and the recursive case. The base case is the condition to stop the recursion. The recursive case is the part where the function calls on itself.</a:t>
            </a:r>
          </a:p>
          <a:p>
            <a:pPr algn="just"/>
            <a:endParaRPr lang="en-US" dirty="0">
              <a:latin typeface="Amasis MT Pro" panose="02040504050005020304" pitchFamily="18" charset="0"/>
            </a:endParaRPr>
          </a:p>
          <a:p>
            <a:pPr algn="just"/>
            <a:r>
              <a:rPr lang="en-US" dirty="0">
                <a:latin typeface="Amasis MT Pro" panose="02040504050005020304" pitchFamily="18" charset="0"/>
              </a:rPr>
              <a:t>The base case is a way to return without making a recursive call. In other words, it is the mechanism that stops this process of ever more recursive calls and an ever-growing stack of function calls waiting on the return of other function calls.</a:t>
            </a:r>
          </a:p>
          <a:p>
            <a:pPr algn="just"/>
            <a:endParaRPr lang="en-US" dirty="0">
              <a:latin typeface="Amasis MT Pro" panose="02040504050005020304" pitchFamily="18" charset="0"/>
            </a:endParaRPr>
          </a:p>
          <a:p>
            <a:pPr algn="just"/>
            <a:r>
              <a:rPr lang="en-US" dirty="0">
                <a:latin typeface="Amasis MT Pro" panose="02040504050005020304" pitchFamily="18" charset="0"/>
              </a:rPr>
              <a:t>If a recursion never reaches a base case, it will go on making recursive calls forever and the program will never terminate. This is known as infinite recursion, and it is generally not considered a good idea. In most programming environments, a program with an infinite recursion will not really run forever.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1FB72-09A8-4B3C-BF8C-4B1150A475BE}"/>
              </a:ext>
            </a:extLst>
          </p:cNvPr>
          <p:cNvSpPr txBox="1"/>
          <p:nvPr/>
        </p:nvSpPr>
        <p:spPr>
          <a:xfrm>
            <a:off x="1909381" y="640862"/>
            <a:ext cx="3823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</a:rPr>
              <a:t>Why Base Case?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hapter 17 Recursion. - ppt download">
            <a:extLst>
              <a:ext uri="{FF2B5EF4-FFF2-40B4-BE49-F238E27FC236}">
                <a16:creationId xmlns:a16="http://schemas.microsoft.com/office/drawing/2014/main" id="{13CA14A6-1F75-4D0A-9A7E-9E09699AF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10355"/>
          <a:stretch/>
        </p:blipFill>
        <p:spPr bwMode="auto">
          <a:xfrm>
            <a:off x="7222951" y="3429000"/>
            <a:ext cx="4825541" cy="30047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r Cursor Collection - Custom Cursor">
            <a:extLst>
              <a:ext uri="{FF2B5EF4-FFF2-40B4-BE49-F238E27FC236}">
                <a16:creationId xmlns:a16="http://schemas.microsoft.com/office/drawing/2014/main" id="{ABC98ECC-1874-4B83-AE59-5358C1487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10" y="1973029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lor Cursor Collection - Custom Cursor">
            <a:extLst>
              <a:ext uri="{FF2B5EF4-FFF2-40B4-BE49-F238E27FC236}">
                <a16:creationId xmlns:a16="http://schemas.microsoft.com/office/drawing/2014/main" id="{6CF81211-7D82-4D00-98C4-06D5F997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09" y="3327725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lor Cursor Collection - Custom Cursor">
            <a:extLst>
              <a:ext uri="{FF2B5EF4-FFF2-40B4-BE49-F238E27FC236}">
                <a16:creationId xmlns:a16="http://schemas.microsoft.com/office/drawing/2014/main" id="{32B9D14A-43B3-4666-9B58-25F0BDFF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10" y="4682422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ck - Free arrows icons">
            <a:extLst>
              <a:ext uri="{FF2B5EF4-FFF2-40B4-BE49-F238E27FC236}">
                <a16:creationId xmlns:a16="http://schemas.microsoft.com/office/drawing/2014/main" id="{B1301A3A-083A-4876-94B2-C1FE7975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81" y="811674"/>
            <a:ext cx="510793" cy="5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Really Understand Recursion | by Hemanth | Street Science | Medium">
            <a:extLst>
              <a:ext uri="{FF2B5EF4-FFF2-40B4-BE49-F238E27FC236}">
                <a16:creationId xmlns:a16="http://schemas.microsoft.com/office/drawing/2014/main" id="{7E52B1B0-451B-EC5E-584B-3003BF2A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13280" r="16339" b="26723"/>
          <a:stretch/>
        </p:blipFill>
        <p:spPr bwMode="auto">
          <a:xfrm>
            <a:off x="8062325" y="424265"/>
            <a:ext cx="3417988" cy="24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7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5157A-2361-472E-937F-C5231AC45387}"/>
                  </a:ext>
                </a:extLst>
              </p:cNvPr>
              <p:cNvSpPr txBox="1"/>
              <p:nvPr/>
            </p:nvSpPr>
            <p:spPr>
              <a:xfrm>
                <a:off x="870180" y="1434905"/>
                <a:ext cx="3573542" cy="54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Show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1+2+…+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5157A-2361-472E-937F-C5231AC4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1434905"/>
                <a:ext cx="3573542" cy="541302"/>
              </a:xfrm>
              <a:prstGeom prst="rect">
                <a:avLst/>
              </a:prstGeom>
              <a:blipFill>
                <a:blip r:embed="rId2"/>
                <a:stretch>
                  <a:fillRect l="-187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902E69-41EA-4014-8BD3-D8F1CD0FFBC4}"/>
              </a:ext>
            </a:extLst>
          </p:cNvPr>
          <p:cNvSpPr txBox="1"/>
          <p:nvPr/>
        </p:nvSpPr>
        <p:spPr>
          <a:xfrm>
            <a:off x="870180" y="2465218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 Case: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DA37F9-2B08-4EA8-BA42-477ECEF74256}"/>
                  </a:ext>
                </a:extLst>
              </p:cNvPr>
              <p:cNvSpPr txBox="1"/>
              <p:nvPr/>
            </p:nvSpPr>
            <p:spPr>
              <a:xfrm>
                <a:off x="3437838" y="3067466"/>
                <a:ext cx="1481175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1(1+1)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DA37F9-2B08-4EA8-BA42-477ECEF74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38" y="3067466"/>
                <a:ext cx="1481175" cy="584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D664EB-057B-41A8-A67C-731A4F322FD7}"/>
                  </a:ext>
                </a:extLst>
              </p:cNvPr>
              <p:cNvSpPr txBox="1"/>
              <p:nvPr/>
            </p:nvSpPr>
            <p:spPr>
              <a:xfrm>
                <a:off x="870180" y="3924020"/>
                <a:ext cx="54198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Inductive Hypothesis:  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 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D664EB-057B-41A8-A67C-731A4F322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3924020"/>
                <a:ext cx="5419817" cy="400110"/>
              </a:xfrm>
              <a:prstGeom prst="rect">
                <a:avLst/>
              </a:prstGeom>
              <a:blipFill>
                <a:blip r:embed="rId4"/>
                <a:stretch>
                  <a:fillRect l="-1237" t="-9231" r="-11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D7E904-DDD2-42A9-9B44-53A1D7879F6E}"/>
                  </a:ext>
                </a:extLst>
              </p:cNvPr>
              <p:cNvSpPr txBox="1"/>
              <p:nvPr/>
            </p:nvSpPr>
            <p:spPr>
              <a:xfrm>
                <a:off x="2716455" y="4494470"/>
                <a:ext cx="3114378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D7E904-DDD2-42A9-9B44-53A1D787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5" y="4494470"/>
                <a:ext cx="3114378" cy="676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726C7-A6EA-4DC4-8953-13AF952B2AB6}"/>
                  </a:ext>
                </a:extLst>
              </p:cNvPr>
              <p:cNvSpPr txBox="1"/>
              <p:nvPr/>
            </p:nvSpPr>
            <p:spPr>
              <a:xfrm>
                <a:off x="870180" y="5634110"/>
                <a:ext cx="2362122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726C7-A6EA-4DC4-8953-13AF952B2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5634110"/>
                <a:ext cx="2362122" cy="400110"/>
              </a:xfrm>
              <a:prstGeom prst="rect">
                <a:avLst/>
              </a:prstGeom>
              <a:blipFill>
                <a:blip r:embed="rId6"/>
                <a:stretch>
                  <a:fillRect l="-2571" t="-5882" r="-128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B1FB90-24A3-4AA7-BA19-4566CA8613D7}"/>
                  </a:ext>
                </a:extLst>
              </p:cNvPr>
              <p:cNvSpPr txBox="1"/>
              <p:nvPr/>
            </p:nvSpPr>
            <p:spPr>
              <a:xfrm>
                <a:off x="6677792" y="1096639"/>
                <a:ext cx="4880760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+1)=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B1FB90-24A3-4AA7-BA19-4566CA86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92" y="1096639"/>
                <a:ext cx="4880760" cy="676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8443EF6-FC66-4E8F-99CA-9CEF8805FA02}"/>
              </a:ext>
            </a:extLst>
          </p:cNvPr>
          <p:cNvSpPr/>
          <p:nvPr/>
        </p:nvSpPr>
        <p:spPr>
          <a:xfrm>
            <a:off x="6780628" y="1195754"/>
            <a:ext cx="1631852" cy="4642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BD047-4FEB-4B6D-86C1-AC4D01F7603C}"/>
                  </a:ext>
                </a:extLst>
              </p:cNvPr>
              <p:cNvSpPr txBox="1"/>
              <p:nvPr/>
            </p:nvSpPr>
            <p:spPr>
              <a:xfrm>
                <a:off x="7430807" y="2143824"/>
                <a:ext cx="4085542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BD047-4FEB-4B6D-86C1-AC4D01F76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07" y="2143824"/>
                <a:ext cx="4085542" cy="584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86E1-9808-41B4-83E4-54AB10E20480}"/>
                  </a:ext>
                </a:extLst>
              </p:cNvPr>
              <p:cNvSpPr txBox="1"/>
              <p:nvPr/>
            </p:nvSpPr>
            <p:spPr>
              <a:xfrm>
                <a:off x="7508745" y="3343888"/>
                <a:ext cx="39296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86E1-9808-41B4-83E4-54AB10E20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45" y="3343888"/>
                <a:ext cx="392966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2D23ED-86B3-4D9D-81E0-7B67240B865D}"/>
                  </a:ext>
                </a:extLst>
              </p:cNvPr>
              <p:cNvSpPr txBox="1"/>
              <p:nvPr/>
            </p:nvSpPr>
            <p:spPr>
              <a:xfrm>
                <a:off x="7905424" y="4494470"/>
                <a:ext cx="31363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2D23ED-86B3-4D9D-81E0-7B67240B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24" y="4494470"/>
                <a:ext cx="313630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0EDBE3-DABA-448D-92E6-1D9710812CEA}"/>
                  </a:ext>
                </a:extLst>
              </p:cNvPr>
              <p:cNvSpPr txBox="1"/>
              <p:nvPr/>
            </p:nvSpPr>
            <p:spPr>
              <a:xfrm>
                <a:off x="8109967" y="5548884"/>
                <a:ext cx="27272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0EDBE3-DABA-448D-92E6-1D9710812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67" y="5548884"/>
                <a:ext cx="272722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64C1F-A861-4212-99BF-EE3B3ED2B352}"/>
                  </a:ext>
                </a:extLst>
              </p:cNvPr>
              <p:cNvSpPr txBox="1"/>
              <p:nvPr/>
            </p:nvSpPr>
            <p:spPr>
              <a:xfrm>
                <a:off x="5455442" y="6203188"/>
                <a:ext cx="4562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true, inductively proved.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64C1F-A861-4212-99BF-EE3B3ED2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42" y="6203188"/>
                <a:ext cx="4562339" cy="400110"/>
              </a:xfrm>
              <a:prstGeom prst="rect">
                <a:avLst/>
              </a:prstGeom>
              <a:blipFill>
                <a:blip r:embed="rId12"/>
                <a:stretch>
                  <a:fillRect t="-9231" r="-53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6BA348-4BFC-5145-4305-CFF373588B2B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</p:spTree>
    <p:extLst>
      <p:ext uri="{BB962C8B-B14F-4D97-AF65-F5344CB8AC3E}">
        <p14:creationId xmlns:p14="http://schemas.microsoft.com/office/powerpoint/2010/main" val="17713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7" grpId="0" animBg="1"/>
      <p:bldP spid="18" grpId="0"/>
      <p:bldP spid="19" grpId="0"/>
      <p:bldP spid="20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F5935-0A45-4AF5-A8CC-AB64E69D3C30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9D9A-FB23-401D-B69B-C74DB896B558}"/>
                  </a:ext>
                </a:extLst>
              </p:cNvPr>
              <p:cNvSpPr txBox="1"/>
              <p:nvPr/>
            </p:nvSpPr>
            <p:spPr>
              <a:xfrm>
                <a:off x="717452" y="1294228"/>
                <a:ext cx="5173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9D9A-FB23-401D-B69B-C74DB896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1294228"/>
                <a:ext cx="5173917" cy="400110"/>
              </a:xfrm>
              <a:prstGeom prst="rect">
                <a:avLst/>
              </a:prstGeom>
              <a:blipFill>
                <a:blip r:embed="rId2"/>
                <a:stretch>
                  <a:fillRect l="-129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EE2D29-991A-4688-86CC-3E1686606839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26E08-00E0-48D4-8E7F-DA1531A1738E}"/>
                  </a:ext>
                </a:extLst>
              </p:cNvPr>
              <p:cNvSpPr txBox="1"/>
              <p:nvPr/>
            </p:nvSpPr>
            <p:spPr>
              <a:xfrm>
                <a:off x="2124221" y="2689318"/>
                <a:ext cx="16859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×1=3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26E08-00E0-48D4-8E7F-DA1531A1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21" y="2689318"/>
                <a:ext cx="1685974" cy="307777"/>
              </a:xfrm>
              <a:prstGeom prst="rect">
                <a:avLst/>
              </a:prstGeom>
              <a:blipFill>
                <a:blip r:embed="rId3"/>
                <a:stretch>
                  <a:fillRect l="-2888" t="-1961" r="-288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F58A40-77D5-468E-9DCF-71579CF507F1}"/>
                  </a:ext>
                </a:extLst>
              </p:cNvPr>
              <p:cNvSpPr txBox="1"/>
              <p:nvPr/>
            </p:nvSpPr>
            <p:spPr>
              <a:xfrm>
                <a:off x="4346916" y="2614752"/>
                <a:ext cx="18113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F58A40-77D5-468E-9DCF-71579CF5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16" y="2614752"/>
                <a:ext cx="181139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1477F9A-003C-48AC-9E49-DDDD2C87C253}"/>
              </a:ext>
            </a:extLst>
          </p:cNvPr>
          <p:cNvSpPr txBox="1"/>
          <p:nvPr/>
        </p:nvSpPr>
        <p:spPr>
          <a:xfrm>
            <a:off x="405946" y="3298007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43A37-9C5E-44F6-BCDD-B2DAB2CDC848}"/>
                  </a:ext>
                </a:extLst>
              </p:cNvPr>
              <p:cNvSpPr txBox="1"/>
              <p:nvPr/>
            </p:nvSpPr>
            <p:spPr>
              <a:xfrm>
                <a:off x="1853690" y="4100836"/>
                <a:ext cx="12505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43A37-9C5E-44F6-BCDD-B2DAB2CD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4100836"/>
                <a:ext cx="1250534" cy="307777"/>
              </a:xfrm>
              <a:prstGeom prst="rect">
                <a:avLst/>
              </a:prstGeom>
              <a:blipFill>
                <a:blip r:embed="rId5"/>
                <a:stretch>
                  <a:fillRect l="-3902" t="-4000" r="-682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689C4-9748-4110-A3B9-7A61F336FFAF}"/>
                  </a:ext>
                </a:extLst>
              </p:cNvPr>
              <p:cNvSpPr txBox="1"/>
              <p:nvPr/>
            </p:nvSpPr>
            <p:spPr>
              <a:xfrm>
                <a:off x="2124221" y="4770752"/>
                <a:ext cx="2714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689C4-9748-4110-A3B9-7A61F336F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21" y="4770752"/>
                <a:ext cx="2714013" cy="276999"/>
              </a:xfrm>
              <a:prstGeom prst="rect">
                <a:avLst/>
              </a:prstGeom>
              <a:blipFill>
                <a:blip r:embed="rId6"/>
                <a:stretch>
                  <a:fillRect l="-1570" t="-4444" r="-22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54937-884A-43A9-A339-6A83205A99D9}"/>
                  </a:ext>
                </a:extLst>
              </p:cNvPr>
              <p:cNvSpPr txBox="1"/>
              <p:nvPr/>
            </p:nvSpPr>
            <p:spPr>
              <a:xfrm>
                <a:off x="870180" y="5634110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54937-884A-43A9-A339-6A83205A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5634110"/>
                <a:ext cx="2839624" cy="400110"/>
              </a:xfrm>
              <a:prstGeom prst="rect">
                <a:avLst/>
              </a:prstGeom>
              <a:blipFill>
                <a:blip r:embed="rId7"/>
                <a:stretch>
                  <a:fillRect l="-2137" t="-5882" r="-85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8B97F-8393-4E32-B7DD-1307926C40FD}"/>
                  </a:ext>
                </a:extLst>
              </p:cNvPr>
              <p:cNvSpPr txBox="1"/>
              <p:nvPr/>
            </p:nvSpPr>
            <p:spPr>
              <a:xfrm>
                <a:off x="6343732" y="2026250"/>
                <a:ext cx="55556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+1+2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8B97F-8393-4E32-B7DD-1307926C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2" y="2026250"/>
                <a:ext cx="5555623" cy="307777"/>
              </a:xfrm>
              <a:prstGeom prst="rect">
                <a:avLst/>
              </a:prstGeom>
              <a:blipFill>
                <a:blip r:embed="rId8"/>
                <a:stretch>
                  <a:fillRect l="-1207" t="-1961" r="-5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F40926-36EE-459B-BAAA-99930123CFE6}"/>
                  </a:ext>
                </a:extLst>
              </p:cNvPr>
              <p:cNvSpPr txBox="1"/>
              <p:nvPr/>
            </p:nvSpPr>
            <p:spPr>
              <a:xfrm>
                <a:off x="8496886" y="2740685"/>
                <a:ext cx="23634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F40926-36EE-459B-BAAA-99930123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2740685"/>
                <a:ext cx="2363403" cy="307777"/>
              </a:xfrm>
              <a:prstGeom prst="rect">
                <a:avLst/>
              </a:prstGeom>
              <a:blipFill>
                <a:blip r:embed="rId9"/>
                <a:stretch>
                  <a:fillRect l="-1031" t="-4000" r="-180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16FBE-2A5D-45D3-84EE-86B4090C6558}"/>
                  </a:ext>
                </a:extLst>
              </p:cNvPr>
              <p:cNvSpPr txBox="1"/>
              <p:nvPr/>
            </p:nvSpPr>
            <p:spPr>
              <a:xfrm>
                <a:off x="8496886" y="3421118"/>
                <a:ext cx="2961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16FBE-2A5D-45D3-84EE-86B4090C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3421118"/>
                <a:ext cx="2961003" cy="307777"/>
              </a:xfrm>
              <a:prstGeom prst="rect">
                <a:avLst/>
              </a:prstGeom>
              <a:blipFill>
                <a:blip r:embed="rId10"/>
                <a:stretch>
                  <a:fillRect l="-617" t="-1961" r="-12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BBA13-630D-4099-B903-FB703C396F3B}"/>
                  </a:ext>
                </a:extLst>
              </p:cNvPr>
              <p:cNvSpPr txBox="1"/>
              <p:nvPr/>
            </p:nvSpPr>
            <p:spPr>
              <a:xfrm>
                <a:off x="8496886" y="4095934"/>
                <a:ext cx="25209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BBA13-630D-4099-B903-FB703C396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4095934"/>
                <a:ext cx="2520947" cy="307777"/>
              </a:xfrm>
              <a:prstGeom prst="rect">
                <a:avLst/>
              </a:prstGeom>
              <a:blipFill>
                <a:blip r:embed="rId11"/>
                <a:stretch>
                  <a:fillRect l="-726" t="-4000" r="-339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6308C0-FD43-4A57-A9AC-53B0CA57153A}"/>
                  </a:ext>
                </a:extLst>
              </p:cNvPr>
              <p:cNvSpPr txBox="1"/>
              <p:nvPr/>
            </p:nvSpPr>
            <p:spPr>
              <a:xfrm>
                <a:off x="8568219" y="4909251"/>
                <a:ext cx="23782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6308C0-FD43-4A57-A9AC-53B0CA57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219" y="4909251"/>
                <a:ext cx="2378280" cy="307777"/>
              </a:xfrm>
              <a:prstGeom prst="rect">
                <a:avLst/>
              </a:prstGeom>
              <a:blipFill>
                <a:blip r:embed="rId12"/>
                <a:stretch>
                  <a:fillRect l="-769" t="-1961" r="-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4EBC3-C67C-4E27-9E87-2E7F0850DA95}"/>
                  </a:ext>
                </a:extLst>
              </p:cNvPr>
              <p:cNvSpPr txBox="1"/>
              <p:nvPr/>
            </p:nvSpPr>
            <p:spPr>
              <a:xfrm>
                <a:off x="9006132" y="6211491"/>
                <a:ext cx="2122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4EBC3-C67C-4E27-9E87-2E7F0850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32" y="6211491"/>
                <a:ext cx="2122953" cy="276999"/>
              </a:xfrm>
              <a:prstGeom prst="rect">
                <a:avLst/>
              </a:prstGeom>
              <a:blipFill>
                <a:blip r:embed="rId13"/>
                <a:stretch>
                  <a:fillRect l="-2006" t="-4444" r="-343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C190321-2FC3-4DCA-9970-22D8737FFD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6857" y="3508030"/>
            <a:ext cx="2326413" cy="795953"/>
          </a:xfrm>
          <a:prstGeom prst="curvedConnector3">
            <a:avLst>
              <a:gd name="adj1" fmla="val 99608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260FE-16F0-45B3-823E-C5552358F9F5}"/>
                  </a:ext>
                </a:extLst>
              </p:cNvPr>
              <p:cNvSpPr txBox="1"/>
              <p:nvPr/>
            </p:nvSpPr>
            <p:spPr>
              <a:xfrm>
                <a:off x="5301385" y="6192683"/>
                <a:ext cx="1820050" cy="27699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260FE-16F0-45B3-823E-C5552358F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85" y="6192683"/>
                <a:ext cx="1820050" cy="276999"/>
              </a:xfrm>
              <a:prstGeom prst="rect">
                <a:avLst/>
              </a:prstGeom>
              <a:blipFill>
                <a:blip r:embed="rId14"/>
                <a:stretch>
                  <a:fillRect l="-2333" t="-2128" r="-2333" b="-31915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Left and Right direction Arrow Clip Art Free PNG Image｜Illustoon">
            <a:extLst>
              <a:ext uri="{FF2B5EF4-FFF2-40B4-BE49-F238E27FC236}">
                <a16:creationId xmlns:a16="http://schemas.microsoft.com/office/drawing/2014/main" id="{3F31FFF3-01FE-49A8-A211-1E64EEE7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b="25718"/>
          <a:stretch/>
        </p:blipFill>
        <p:spPr bwMode="auto">
          <a:xfrm>
            <a:off x="7425399" y="6211491"/>
            <a:ext cx="127676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B4A1C-BCAC-48E3-AD06-21AE3B51883E}"/>
              </a:ext>
            </a:extLst>
          </p:cNvPr>
          <p:cNvSpPr/>
          <p:nvPr/>
        </p:nvSpPr>
        <p:spPr>
          <a:xfrm>
            <a:off x="8735627" y="3298007"/>
            <a:ext cx="967666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C9D3D0-01FC-411A-B166-3ED0B492CB9F}"/>
              </a:ext>
            </a:extLst>
          </p:cNvPr>
          <p:cNvSpPr/>
          <p:nvPr/>
        </p:nvSpPr>
        <p:spPr>
          <a:xfrm>
            <a:off x="8766265" y="3982684"/>
            <a:ext cx="422790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0D7A838-CC9A-45F2-AD51-111868B1F776}"/>
              </a:ext>
            </a:extLst>
          </p:cNvPr>
          <p:cNvSpPr/>
          <p:nvPr/>
        </p:nvSpPr>
        <p:spPr>
          <a:xfrm rot="5400000">
            <a:off x="9852417" y="4562032"/>
            <a:ext cx="276998" cy="1738747"/>
          </a:xfrm>
          <a:prstGeom prst="rightBrace">
            <a:avLst>
              <a:gd name="adj1" fmla="val 1777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748D08-EA4D-41DF-AC40-A29360ECC6A4}"/>
                  </a:ext>
                </a:extLst>
              </p:cNvPr>
              <p:cNvSpPr txBox="1"/>
              <p:nvPr/>
            </p:nvSpPr>
            <p:spPr>
              <a:xfrm>
                <a:off x="9790540" y="5584068"/>
                <a:ext cx="400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748D08-EA4D-41DF-AC40-A29360EC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540" y="5584068"/>
                <a:ext cx="400751" cy="276999"/>
              </a:xfrm>
              <a:prstGeom prst="rect">
                <a:avLst/>
              </a:prstGeom>
              <a:blipFill>
                <a:blip r:embed="rId16"/>
                <a:stretch>
                  <a:fillRect l="-9091" r="-1363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C804C044-4EB6-454E-8623-C29B9A00AC80}"/>
              </a:ext>
            </a:extLst>
          </p:cNvPr>
          <p:cNvSpPr/>
          <p:nvPr/>
        </p:nvSpPr>
        <p:spPr>
          <a:xfrm rot="5400000">
            <a:off x="7351459" y="1532425"/>
            <a:ext cx="202430" cy="1962222"/>
          </a:xfrm>
          <a:prstGeom prst="rightBrace">
            <a:avLst>
              <a:gd name="adj1" fmla="val 1777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A40BE0-1CC1-4FEB-9B11-303A2204C045}"/>
                  </a:ext>
                </a:extLst>
              </p:cNvPr>
              <p:cNvSpPr txBox="1"/>
              <p:nvPr/>
            </p:nvSpPr>
            <p:spPr>
              <a:xfrm>
                <a:off x="8909314" y="374691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A40BE0-1CC1-4FEB-9B11-303A2204C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314" y="3746917"/>
                <a:ext cx="226023" cy="276999"/>
              </a:xfrm>
              <a:prstGeom prst="rect">
                <a:avLst/>
              </a:prstGeom>
              <a:blipFill>
                <a:blip r:embed="rId17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CBFCF4-5243-487D-AB82-ABEFE94549F2}"/>
              </a:ext>
            </a:extLst>
          </p:cNvPr>
          <p:cNvSpPr/>
          <p:nvPr/>
        </p:nvSpPr>
        <p:spPr>
          <a:xfrm>
            <a:off x="1995123" y="4653485"/>
            <a:ext cx="2839623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0D19D1-4B24-4723-A955-686B82D5819C}"/>
                  </a:ext>
                </a:extLst>
              </p:cNvPr>
              <p:cNvSpPr txBox="1"/>
              <p:nvPr/>
            </p:nvSpPr>
            <p:spPr>
              <a:xfrm rot="15783011">
                <a:off x="6604731" y="3844183"/>
                <a:ext cx="1445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𝑑𝑖𝑣𝑖𝑠𝑖𝑏𝑙𝑒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0D19D1-4B24-4723-A955-686B82D58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83011">
                <a:off x="6604731" y="3844183"/>
                <a:ext cx="1445332" cy="276999"/>
              </a:xfrm>
              <a:prstGeom prst="rect">
                <a:avLst/>
              </a:prstGeom>
              <a:blipFill>
                <a:blip r:embed="rId18"/>
                <a:stretch>
                  <a:fillRect t="-3306" r="-5405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9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3" grpId="0" animBg="1"/>
      <p:bldP spid="18" grpId="0" animBg="1"/>
      <p:bldP spid="26" grpId="0" animBg="1"/>
      <p:bldP spid="20" grpId="0" animBg="1"/>
      <p:bldP spid="21" grpId="0"/>
      <p:bldP spid="29" grpId="0" animBg="1"/>
      <p:bldP spid="31" grpId="0"/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A84E6-1025-488A-9790-BF367A3C9896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FA3C5-74E1-476B-B88C-121DA8677479}"/>
                  </a:ext>
                </a:extLst>
              </p:cNvPr>
              <p:cNvSpPr txBox="1"/>
              <p:nvPr/>
            </p:nvSpPr>
            <p:spPr>
              <a:xfrm>
                <a:off x="759655" y="1153552"/>
                <a:ext cx="4783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FA3C5-74E1-476B-B88C-121DA8677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" y="1153552"/>
                <a:ext cx="4783810" cy="400110"/>
              </a:xfrm>
              <a:prstGeom prst="rect">
                <a:avLst/>
              </a:prstGeom>
              <a:blipFill>
                <a:blip r:embed="rId2"/>
                <a:stretch>
                  <a:fillRect l="-1403" t="-7576" r="-38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C6E46-C7FC-4541-A934-7BB98ECF83C8}"/>
              </a:ext>
            </a:extLst>
          </p:cNvPr>
          <p:cNvCxnSpPr>
            <a:cxnSpLocks/>
          </p:cNvCxnSpPr>
          <p:nvPr/>
        </p:nvCxnSpPr>
        <p:spPr>
          <a:xfrm flipH="1" flipV="1">
            <a:off x="5291091" y="1560069"/>
            <a:ext cx="630315" cy="500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C22DA-B0B0-4681-A13A-EE3FFBCD2B93}"/>
                  </a:ext>
                </a:extLst>
              </p:cNvPr>
              <p:cNvSpPr txBox="1"/>
              <p:nvPr/>
            </p:nvSpPr>
            <p:spPr>
              <a:xfrm>
                <a:off x="5752476" y="2153356"/>
                <a:ext cx="68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C22DA-B0B0-4681-A13A-EE3FFBCD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76" y="2153356"/>
                <a:ext cx="687048" cy="307777"/>
              </a:xfrm>
              <a:prstGeom prst="rect">
                <a:avLst/>
              </a:prstGeom>
              <a:blipFill>
                <a:blip r:embed="rId3"/>
                <a:stretch>
                  <a:fillRect l="-5357" r="-803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0A0A37-659A-4B22-8068-641BF256CC22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6AABC-3493-4283-9468-B88F655B0260}"/>
              </a:ext>
            </a:extLst>
          </p:cNvPr>
          <p:cNvSpPr txBox="1"/>
          <p:nvPr/>
        </p:nvSpPr>
        <p:spPr>
          <a:xfrm>
            <a:off x="405946" y="3458619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31DEEF-A99B-4685-B440-A0E4635A91F8}"/>
                  </a:ext>
                </a:extLst>
              </p:cNvPr>
              <p:cNvSpPr txBox="1"/>
              <p:nvPr/>
            </p:nvSpPr>
            <p:spPr>
              <a:xfrm>
                <a:off x="1853690" y="2691495"/>
                <a:ext cx="25347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=16)&lt;(4!=24)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31DEEF-A99B-4685-B440-A0E4635A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2691495"/>
                <a:ext cx="2534796" cy="307777"/>
              </a:xfrm>
              <a:prstGeom prst="rect">
                <a:avLst/>
              </a:prstGeom>
              <a:blipFill>
                <a:blip r:embed="rId4"/>
                <a:stretch>
                  <a:fillRect l="-3125" t="-4000" r="-312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798233-FA7A-479D-BE53-36A1F8D05903}"/>
                  </a:ext>
                </a:extLst>
              </p:cNvPr>
              <p:cNvSpPr txBox="1"/>
              <p:nvPr/>
            </p:nvSpPr>
            <p:spPr>
              <a:xfrm>
                <a:off x="1853690" y="4137105"/>
                <a:ext cx="88748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798233-FA7A-479D-BE53-36A1F8D0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4137105"/>
                <a:ext cx="887487" cy="313291"/>
              </a:xfrm>
              <a:prstGeom prst="rect">
                <a:avLst/>
              </a:prstGeom>
              <a:blipFill>
                <a:blip r:embed="rId5"/>
                <a:stretch>
                  <a:fillRect l="-6164" t="-3922" r="-616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AAF9A-49E9-41DD-A806-18C7AB803AEE}"/>
                  </a:ext>
                </a:extLst>
              </p:cNvPr>
              <p:cNvSpPr txBox="1"/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AAF9A-49E9-41DD-A806-18C7AB80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blipFill>
                <a:blip r:embed="rId6"/>
                <a:stretch>
                  <a:fillRect l="-1923" t="-7463" r="-1068" b="-2537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05110F-54FC-4974-A0A3-1DEB73E8CF7A}"/>
                  </a:ext>
                </a:extLst>
              </p:cNvPr>
              <p:cNvSpPr txBox="1"/>
              <p:nvPr/>
            </p:nvSpPr>
            <p:spPr>
              <a:xfrm>
                <a:off x="6196983" y="3980459"/>
                <a:ext cx="292227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05110F-54FC-4974-A0A3-1DEB73E8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83" y="3980459"/>
                <a:ext cx="2922275" cy="313291"/>
              </a:xfrm>
              <a:prstGeom prst="rect">
                <a:avLst/>
              </a:prstGeom>
              <a:blipFill>
                <a:blip r:embed="rId7"/>
                <a:stretch>
                  <a:fillRect l="-1670" t="-392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08A129-2E03-467D-AB8A-330C1B7E1305}"/>
                  </a:ext>
                </a:extLst>
              </p:cNvPr>
              <p:cNvSpPr txBox="1"/>
              <p:nvPr/>
            </p:nvSpPr>
            <p:spPr>
              <a:xfrm>
                <a:off x="9119258" y="3952438"/>
                <a:ext cx="1212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08A129-2E03-467D-AB8A-330C1B7E1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258" y="3952438"/>
                <a:ext cx="12125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19BB54-C7D0-4F54-844C-9A997F5D8202}"/>
                  </a:ext>
                </a:extLst>
              </p:cNvPr>
              <p:cNvSpPr txBox="1"/>
              <p:nvPr/>
            </p:nvSpPr>
            <p:spPr>
              <a:xfrm>
                <a:off x="5769465" y="5039095"/>
                <a:ext cx="4562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true, inductively proved.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19BB54-C7D0-4F54-844C-9A997F5D8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65" y="5039095"/>
                <a:ext cx="4562339" cy="400110"/>
              </a:xfrm>
              <a:prstGeom prst="rect">
                <a:avLst/>
              </a:prstGeom>
              <a:blipFill>
                <a:blip r:embed="rId9"/>
                <a:stretch>
                  <a:fillRect t="-9231" r="-53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B0FBF-5646-4809-94AB-40E6054E5466}"/>
                  </a:ext>
                </a:extLst>
              </p:cNvPr>
              <p:cNvSpPr txBox="1"/>
              <p:nvPr/>
            </p:nvSpPr>
            <p:spPr>
              <a:xfrm>
                <a:off x="6504044" y="5524087"/>
                <a:ext cx="36730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B0FBF-5646-4809-94AB-40E6054E5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44" y="5524087"/>
                <a:ext cx="3673016" cy="400110"/>
              </a:xfrm>
              <a:prstGeom prst="rect">
                <a:avLst/>
              </a:prstGeom>
              <a:blipFill>
                <a:blip r:embed="rId10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nkscape - how to properly position arrow heads with respect to a curve? -  Graphic Design Stack Exchange">
            <a:extLst>
              <a:ext uri="{FF2B5EF4-FFF2-40B4-BE49-F238E27FC236}">
                <a16:creationId xmlns:a16="http://schemas.microsoft.com/office/drawing/2014/main" id="{F0B1C16C-1B04-4BD3-A8A6-CCB37446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89" y="2153356"/>
            <a:ext cx="1464057" cy="15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FD73F-7253-48FF-A8DD-2CAD1BF0E4FB}"/>
                  </a:ext>
                </a:extLst>
              </p:cNvPr>
              <p:cNvSpPr txBox="1"/>
              <p:nvPr/>
            </p:nvSpPr>
            <p:spPr>
              <a:xfrm>
                <a:off x="9185432" y="2352774"/>
                <a:ext cx="610745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2&lt;4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FD73F-7253-48FF-A8DD-2CAD1BF0E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432" y="2352774"/>
                <a:ext cx="610745" cy="276999"/>
              </a:xfrm>
              <a:prstGeom prst="rect">
                <a:avLst/>
              </a:prstGeom>
              <a:blipFill>
                <a:blip r:embed="rId12"/>
                <a:stretch>
                  <a:fillRect l="-7843" r="-6863" b="-425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0798A-B7E5-4DAB-BE59-8D39884BF6AF}"/>
                  </a:ext>
                </a:extLst>
              </p:cNvPr>
              <p:cNvSpPr txBox="1"/>
              <p:nvPr/>
            </p:nvSpPr>
            <p:spPr>
              <a:xfrm>
                <a:off x="8776346" y="2845383"/>
                <a:ext cx="1019831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+1≥4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0798A-B7E5-4DAB-BE59-8D39884BF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346" y="2845383"/>
                <a:ext cx="1019831" cy="276999"/>
              </a:xfrm>
              <a:prstGeom prst="rect">
                <a:avLst/>
              </a:prstGeom>
              <a:blipFill>
                <a:blip r:embed="rId13"/>
                <a:stretch>
                  <a:fillRect l="-4734" r="-4142" b="-8511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BF179-6238-4FD3-9CE7-D51BC78AFE19}"/>
                  </a:ext>
                </a:extLst>
              </p:cNvPr>
              <p:cNvSpPr txBox="1"/>
              <p:nvPr/>
            </p:nvSpPr>
            <p:spPr>
              <a:xfrm>
                <a:off x="10338310" y="2519139"/>
                <a:ext cx="1019831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+1&gt;2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BF179-6238-4FD3-9CE7-D51BC78A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310" y="2519139"/>
                <a:ext cx="1019831" cy="276999"/>
              </a:xfrm>
              <a:prstGeom prst="rect">
                <a:avLst/>
              </a:prstGeom>
              <a:blipFill>
                <a:blip r:embed="rId14"/>
                <a:stretch>
                  <a:fillRect l="-4734" r="-4142" b="-4167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4AE33A0D-C42A-4FC4-908A-F402EBCD41EE}"/>
              </a:ext>
            </a:extLst>
          </p:cNvPr>
          <p:cNvSpPr/>
          <p:nvPr/>
        </p:nvSpPr>
        <p:spPr>
          <a:xfrm>
            <a:off x="9936487" y="2364598"/>
            <a:ext cx="303916" cy="684569"/>
          </a:xfrm>
          <a:prstGeom prst="rightBrace">
            <a:avLst>
              <a:gd name="adj1" fmla="val 2097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4" grpId="0"/>
      <p:bldP spid="20" grpId="0"/>
      <p:bldP spid="21" grpId="0"/>
      <p:bldP spid="23" grpId="0"/>
      <p:bldP spid="11" grpId="0" animBg="1"/>
      <p:bldP spid="15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B31B5-91BD-4EB6-B4C9-4EB564ABE0E7}"/>
              </a:ext>
            </a:extLst>
          </p:cNvPr>
          <p:cNvSpPr txBox="1"/>
          <p:nvPr/>
        </p:nvSpPr>
        <p:spPr>
          <a:xfrm>
            <a:off x="244115" y="204268"/>
            <a:ext cx="51363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Induction with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6C8854-2902-4D6A-AF31-C54F104016BE}"/>
                  </a:ext>
                </a:extLst>
              </p:cNvPr>
              <p:cNvSpPr txBox="1"/>
              <p:nvPr/>
            </p:nvSpPr>
            <p:spPr>
              <a:xfrm>
                <a:off x="759655" y="1153552"/>
                <a:ext cx="6469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6C8854-2902-4D6A-AF31-C54F1040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" y="1153552"/>
                <a:ext cx="6469913" cy="400110"/>
              </a:xfrm>
              <a:prstGeom prst="rect">
                <a:avLst/>
              </a:prstGeom>
              <a:blipFill>
                <a:blip r:embed="rId3"/>
                <a:stretch>
                  <a:fillRect l="-103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2E4030-0695-45D4-B65A-C877BDDF90B6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18F34-04BF-47E3-A81B-2EB130F99589}"/>
              </a:ext>
            </a:extLst>
          </p:cNvPr>
          <p:cNvSpPr txBox="1"/>
          <p:nvPr/>
        </p:nvSpPr>
        <p:spPr>
          <a:xfrm>
            <a:off x="405946" y="3458619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F20D7-03AE-42A7-B4F4-0C2A7EB5242A}"/>
                  </a:ext>
                </a:extLst>
              </p:cNvPr>
              <p:cNvSpPr txBox="1"/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F20D7-03AE-42A7-B4F4-0C2A7EB5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blipFill>
                <a:blip r:embed="rId4"/>
                <a:stretch>
                  <a:fillRect l="-1923" t="-7463" r="-1068" b="-2537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04B7E-35B8-4451-9426-00CD035A9AC5}"/>
                  </a:ext>
                </a:extLst>
              </p:cNvPr>
              <p:cNvSpPr txBox="1"/>
              <p:nvPr/>
            </p:nvSpPr>
            <p:spPr>
              <a:xfrm>
                <a:off x="1139399" y="2671753"/>
                <a:ext cx="1042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04B7E-35B8-4451-9426-00CD035A9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99" y="2671753"/>
                <a:ext cx="1042017" cy="307777"/>
              </a:xfrm>
              <a:prstGeom prst="rect">
                <a:avLst/>
              </a:prstGeom>
              <a:blipFill>
                <a:blip r:embed="rId5"/>
                <a:stretch>
                  <a:fillRect l="-8772" r="-17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E0A2F-D05C-49FF-B925-60468EBCAE2F}"/>
                  </a:ext>
                </a:extLst>
              </p:cNvPr>
              <p:cNvSpPr txBox="1"/>
              <p:nvPr/>
            </p:nvSpPr>
            <p:spPr>
              <a:xfrm>
                <a:off x="2812286" y="2671964"/>
                <a:ext cx="1874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E0A2F-D05C-49FF-B925-60468EBC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86" y="2671964"/>
                <a:ext cx="1874231" cy="307777"/>
              </a:xfrm>
              <a:prstGeom prst="rect">
                <a:avLst/>
              </a:prstGeom>
              <a:blipFill>
                <a:blip r:embed="rId6"/>
                <a:stretch>
                  <a:fillRect l="-4221" t="-1961" r="-25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54271-3444-47EC-9528-7962BFF30D41}"/>
                  </a:ext>
                </a:extLst>
              </p:cNvPr>
              <p:cNvSpPr txBox="1"/>
              <p:nvPr/>
            </p:nvSpPr>
            <p:spPr>
              <a:xfrm>
                <a:off x="1118626" y="4166974"/>
                <a:ext cx="117827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54271-3444-47EC-9528-7962BFF3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26" y="4166974"/>
                <a:ext cx="1178271" cy="313291"/>
              </a:xfrm>
              <a:prstGeom prst="rect">
                <a:avLst/>
              </a:prstGeom>
              <a:blipFill>
                <a:blip r:embed="rId7"/>
                <a:stretch>
                  <a:fillRect l="-7254" t="-3922" r="-15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7D01E-0FF8-47D1-8CDD-0EBAD4529D93}"/>
                  </a:ext>
                </a:extLst>
              </p:cNvPr>
              <p:cNvSpPr txBox="1"/>
              <p:nvPr/>
            </p:nvSpPr>
            <p:spPr>
              <a:xfrm>
                <a:off x="2940935" y="4166974"/>
                <a:ext cx="165821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7D01E-0FF8-47D1-8CDD-0EBAD4529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35" y="4166974"/>
                <a:ext cx="1658211" cy="313291"/>
              </a:xfrm>
              <a:prstGeom prst="rect">
                <a:avLst/>
              </a:prstGeom>
              <a:blipFill>
                <a:blip r:embed="rId8"/>
                <a:stretch>
                  <a:fillRect l="-4779" t="-3922" r="-11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8D934-849F-48EF-BE1E-A01DD42CE1DD}"/>
                  </a:ext>
                </a:extLst>
              </p:cNvPr>
              <p:cNvSpPr txBox="1"/>
              <p:nvPr/>
            </p:nvSpPr>
            <p:spPr>
              <a:xfrm>
                <a:off x="7198879" y="3077888"/>
                <a:ext cx="2182649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8D934-849F-48EF-BE1E-A01DD42C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79" y="3077888"/>
                <a:ext cx="2182649" cy="313291"/>
              </a:xfrm>
              <a:prstGeom prst="rect">
                <a:avLst/>
              </a:prstGeom>
              <a:blipFill>
                <a:blip r:embed="rId9"/>
                <a:stretch>
                  <a:fillRect l="-3911" t="-3922" r="-8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C9E9F-7A1E-4C13-A967-2BA42E5FAD90}"/>
                  </a:ext>
                </a:extLst>
              </p:cNvPr>
              <p:cNvSpPr txBox="1"/>
              <p:nvPr/>
            </p:nvSpPr>
            <p:spPr>
              <a:xfrm>
                <a:off x="7198878" y="3658674"/>
                <a:ext cx="271638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C9E9F-7A1E-4C13-A967-2BA42E5F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78" y="3658674"/>
                <a:ext cx="2716385" cy="313291"/>
              </a:xfrm>
              <a:prstGeom prst="rect">
                <a:avLst/>
              </a:prstGeom>
              <a:blipFill>
                <a:blip r:embed="rId10"/>
                <a:stretch>
                  <a:fillRect l="-2915" t="-3846" r="-1570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716CC-7C28-4F60-98AB-D6C49435B6EA}"/>
                  </a:ext>
                </a:extLst>
              </p:cNvPr>
              <p:cNvSpPr txBox="1"/>
              <p:nvPr/>
            </p:nvSpPr>
            <p:spPr>
              <a:xfrm>
                <a:off x="7888682" y="4323619"/>
                <a:ext cx="13367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716CC-7C28-4F60-98AB-D6C49435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682" y="4323619"/>
                <a:ext cx="1336776" cy="313291"/>
              </a:xfrm>
              <a:prstGeom prst="rect">
                <a:avLst/>
              </a:prstGeom>
              <a:blipFill>
                <a:blip r:embed="rId11"/>
                <a:stretch>
                  <a:fillRect l="-1370" t="-1923" r="-137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B33F9-5CD1-4E9E-8967-7A7586A49AC9}"/>
                  </a:ext>
                </a:extLst>
              </p:cNvPr>
              <p:cNvSpPr txBox="1"/>
              <p:nvPr/>
            </p:nvSpPr>
            <p:spPr>
              <a:xfrm>
                <a:off x="7970757" y="4988564"/>
                <a:ext cx="141077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B33F9-5CD1-4E9E-8967-7A7586A4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757" y="4988564"/>
                <a:ext cx="1410771" cy="313291"/>
              </a:xfrm>
              <a:prstGeom prst="rect">
                <a:avLst/>
              </a:prstGeom>
              <a:blipFill>
                <a:blip r:embed="rId12"/>
                <a:stretch>
                  <a:fillRect l="-1732" t="-1923" r="-606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debugging? | TheSchoolRun">
            <a:extLst>
              <a:ext uri="{FF2B5EF4-FFF2-40B4-BE49-F238E27FC236}">
                <a16:creationId xmlns:a16="http://schemas.microsoft.com/office/drawing/2014/main" id="{071570FC-CBE3-4E77-8C0C-7B1387F1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3" y="77633"/>
            <a:ext cx="3594733" cy="19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CE9F9-E31E-404C-B7A3-688E192F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13189"/>
            <a:ext cx="12192000" cy="68843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2110B1-A7F1-4887-B8BF-A652EB62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0"/>
            <a:ext cx="52430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Why Study Proofs?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253DBE-B8A7-4555-903B-332F25B7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86" y="1797071"/>
            <a:ext cx="52430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masis MT Pro" panose="02040504050005020304" pitchFamily="18" charset="0"/>
              </a:rPr>
              <a:t>Why not just testing?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Integrates well with programming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No new languages, tools required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Conclusive evidence for bugs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Amasis MT Pro" panose="02040504050005020304" pitchFamily="18" charset="0"/>
              </a:rPr>
              <a:t>Because…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Difficult to assess coverage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Cannot demonstrate absence of bugs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No guarantees for safety-critical systems</a:t>
            </a:r>
          </a:p>
          <a:p>
            <a:endParaRPr lang="en-US" sz="2000" dirty="0">
              <a:latin typeface="Amasis MT Pro" panose="02040504050005020304" pitchFamily="18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167B7B4-CA99-46EB-A523-6D91189D79AE}"/>
              </a:ext>
            </a:extLst>
          </p:cNvPr>
          <p:cNvSpPr txBox="1">
            <a:spLocks/>
          </p:cNvSpPr>
          <p:nvPr/>
        </p:nvSpPr>
        <p:spPr>
          <a:xfrm>
            <a:off x="5692900" y="1797071"/>
            <a:ext cx="5858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masis MT Pro" panose="02040504050005020304" pitchFamily="18" charset="0"/>
              </a:rPr>
              <a:t>Formal Verification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masis MT Pro" panose="02040504050005020304" pitchFamily="18" charset="0"/>
              </a:rPr>
              <a:t>1. SOFTWARE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If you want to debug a program beyond a doubt, prove that it’s bug-free! Deduction and proof provides universal guarantees.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masis MT Pro" panose="02040504050005020304" pitchFamily="18" charset="0"/>
              </a:rPr>
              <a:t>2. HARDWARE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Proof-theory has recently also been shown to be useful in discovering bugs in pre-production hardware.</a:t>
            </a:r>
          </a:p>
          <a:p>
            <a:endParaRPr lang="en-US" sz="2000" dirty="0">
              <a:latin typeface="Amasis MT Pro" panose="020405040500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7DFA3-CF75-48B3-9040-0E411AEBEC70}"/>
              </a:ext>
            </a:extLst>
          </p:cNvPr>
          <p:cNvSpPr txBox="1"/>
          <p:nvPr/>
        </p:nvSpPr>
        <p:spPr>
          <a:xfrm>
            <a:off x="2230514" y="6325134"/>
            <a:ext cx="708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  <a:hlinkClick r:id="rId5"/>
              </a:rPr>
              <a:t>https://cse.buffalo.edu/~erdem/cse331/support/proofs/index.html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2054" name="Picture 6" descr="Click Clipart Transparent Background, Click Vector Icon, Click, Arrow,  Cursor PNG Image For Free Download">
            <a:extLst>
              <a:ext uri="{FF2B5EF4-FFF2-40B4-BE49-F238E27FC236}">
                <a16:creationId xmlns:a16="http://schemas.microsoft.com/office/drawing/2014/main" id="{E018D7D9-D98D-4521-93C3-24B797BF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396">
            <a:off x="1850202" y="6337854"/>
            <a:ext cx="421468" cy="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6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F5FE7-9FA1-435F-9944-4A724103687F}"/>
              </a:ext>
            </a:extLst>
          </p:cNvPr>
          <p:cNvSpPr txBox="1"/>
          <p:nvPr/>
        </p:nvSpPr>
        <p:spPr>
          <a:xfrm>
            <a:off x="244115" y="204268"/>
            <a:ext cx="47724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Induction with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FD75A-E160-4A5F-96B1-720EB00847A2}"/>
                  </a:ext>
                </a:extLst>
              </p:cNvPr>
              <p:cNvSpPr txBox="1"/>
              <p:nvPr/>
            </p:nvSpPr>
            <p:spPr>
              <a:xfrm>
                <a:off x="687789" y="1018823"/>
                <a:ext cx="6776086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FD75A-E160-4A5F-96B1-720EB008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9" y="1018823"/>
                <a:ext cx="6776086" cy="619913"/>
              </a:xfrm>
              <a:prstGeom prst="rect">
                <a:avLst/>
              </a:prstGeom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0F2267-0E1F-41F7-9131-2B5FD383AB6F}"/>
              </a:ext>
            </a:extLst>
          </p:cNvPr>
          <p:cNvSpPr txBox="1"/>
          <p:nvPr/>
        </p:nvSpPr>
        <p:spPr>
          <a:xfrm>
            <a:off x="434082" y="2326266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6F861-AE35-4414-BAE4-9A3988E05A99}"/>
              </a:ext>
            </a:extLst>
          </p:cNvPr>
          <p:cNvSpPr txBox="1"/>
          <p:nvPr/>
        </p:nvSpPr>
        <p:spPr>
          <a:xfrm>
            <a:off x="434082" y="3723862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5C8C7-1FD2-458E-9244-1CDDB8125E77}"/>
                  </a:ext>
                </a:extLst>
              </p:cNvPr>
              <p:cNvSpPr txBox="1"/>
              <p:nvPr/>
            </p:nvSpPr>
            <p:spPr>
              <a:xfrm>
                <a:off x="687789" y="5304338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5C8C7-1FD2-458E-9244-1CDDB81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9" y="5304338"/>
                <a:ext cx="2839624" cy="400110"/>
              </a:xfrm>
              <a:prstGeom prst="rect">
                <a:avLst/>
              </a:prstGeom>
              <a:blipFill>
                <a:blip r:embed="rId3"/>
                <a:stretch>
                  <a:fillRect l="-2137" t="-5882" r="-85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57B26-4F96-4B7D-8780-02D34D0D7970}"/>
                  </a:ext>
                </a:extLst>
              </p:cNvPr>
              <p:cNvSpPr txBox="1"/>
              <p:nvPr/>
            </p:nvSpPr>
            <p:spPr>
              <a:xfrm>
                <a:off x="1519310" y="2917167"/>
                <a:ext cx="2711320" cy="551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57B26-4F96-4B7D-8780-02D34D0D7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0" y="2917167"/>
                <a:ext cx="2711320" cy="551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58CED-05A8-4956-9210-12A0384258C0}"/>
                  </a:ext>
                </a:extLst>
              </p:cNvPr>
              <p:cNvSpPr txBox="1"/>
              <p:nvPr/>
            </p:nvSpPr>
            <p:spPr>
              <a:xfrm>
                <a:off x="1471459" y="4211970"/>
                <a:ext cx="1687705" cy="560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58CED-05A8-4956-9210-12A038425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59" y="4211970"/>
                <a:ext cx="1687705" cy="560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1CB1E-E4B2-4D41-AE95-52C5077D6067}"/>
                  </a:ext>
                </a:extLst>
              </p:cNvPr>
              <p:cNvSpPr txBox="1"/>
              <p:nvPr/>
            </p:nvSpPr>
            <p:spPr>
              <a:xfrm>
                <a:off x="6819461" y="2636737"/>
                <a:ext cx="3500637" cy="560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1CB1E-E4B2-4D41-AE95-52C5077D6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61" y="2636737"/>
                <a:ext cx="3500637" cy="560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31346-75E0-4654-9399-E1F98D3B67BD}"/>
                  </a:ext>
                </a:extLst>
              </p:cNvPr>
              <p:cNvSpPr txBox="1"/>
              <p:nvPr/>
            </p:nvSpPr>
            <p:spPr>
              <a:xfrm>
                <a:off x="7403287" y="3978476"/>
                <a:ext cx="3679982" cy="571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⋅0+0⋅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31346-75E0-4654-9399-E1F98D3B6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87" y="3978476"/>
                <a:ext cx="3679982" cy="571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4521D5-DB6F-4F8E-862A-291089348A32}"/>
                  </a:ext>
                </a:extLst>
              </p:cNvPr>
              <p:cNvSpPr txBox="1"/>
              <p:nvPr/>
            </p:nvSpPr>
            <p:spPr>
              <a:xfrm>
                <a:off x="7463875" y="5153317"/>
                <a:ext cx="2178097" cy="672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4521D5-DB6F-4F8E-862A-29108934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75" y="5153317"/>
                <a:ext cx="2178097" cy="672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0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7C9674-12F2-4B9B-8875-557EF8FE6AFD}"/>
                  </a:ext>
                </a:extLst>
              </p:cNvPr>
              <p:cNvSpPr txBox="1"/>
              <p:nvPr/>
            </p:nvSpPr>
            <p:spPr>
              <a:xfrm>
                <a:off x="1031776" y="2058682"/>
                <a:ext cx="6096000" cy="46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7C9674-12F2-4B9B-8875-557EF8FE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2058682"/>
                <a:ext cx="6096000" cy="463268"/>
              </a:xfrm>
              <a:prstGeom prst="rect">
                <a:avLst/>
              </a:prstGeom>
              <a:blipFill>
                <a:blip r:embed="rId3"/>
                <a:stretch>
                  <a:fillRect l="-1300" t="-128947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7FFC7-F2BD-4165-94C1-5426D959C7AA}"/>
                  </a:ext>
                </a:extLst>
              </p:cNvPr>
              <p:cNvSpPr txBox="1"/>
              <p:nvPr/>
            </p:nvSpPr>
            <p:spPr>
              <a:xfrm>
                <a:off x="1031776" y="3296553"/>
                <a:ext cx="77506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" panose="02040504050005020304" pitchFamily="18" charset="0"/>
                  </a:rPr>
                  <a:t> is divisible by 3 for any integer n ≥ 0.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7FFC7-F2BD-4165-94C1-5426D959C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3296553"/>
                <a:ext cx="7750629" cy="461665"/>
              </a:xfrm>
              <a:prstGeom prst="rect">
                <a:avLst/>
              </a:prstGeom>
              <a:blipFill>
                <a:blip r:embed="rId4"/>
                <a:stretch>
                  <a:fillRect l="-1022" t="-10526" r="-5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B14E8E-4471-4DA5-887D-30E7456DBF60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C684B-1BBD-4343-B33A-8F56E49ED014}"/>
                  </a:ext>
                </a:extLst>
              </p:cNvPr>
              <p:cNvSpPr txBox="1"/>
              <p:nvPr/>
            </p:nvSpPr>
            <p:spPr>
              <a:xfrm>
                <a:off x="1031776" y="4532821"/>
                <a:ext cx="8521243" cy="774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Amasis MT Pro" panose="02040504050005020304" pitchFamily="18" charset="0"/>
                  </a:rPr>
                  <a:t>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masis MT Pro" panose="02040504050005020304" pitchFamily="18" charset="0"/>
                  </a:rPr>
                  <a:t> for every natural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C684B-1BBD-4343-B33A-8F56E49ED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4532821"/>
                <a:ext cx="8521243" cy="774379"/>
              </a:xfrm>
              <a:prstGeom prst="rect">
                <a:avLst/>
              </a:prstGeom>
              <a:blipFill>
                <a:blip r:embed="rId5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1K+ Practice Pictures | Download Free Images on Unsplash">
            <a:extLst>
              <a:ext uri="{FF2B5EF4-FFF2-40B4-BE49-F238E27FC236}">
                <a16:creationId xmlns:a16="http://schemas.microsoft.com/office/drawing/2014/main" id="{00CFC10A-661B-4F33-9131-B14F6A71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61" y="0"/>
            <a:ext cx="2819739" cy="16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C7871-F117-46F5-8D2A-9304C983BBF9}"/>
              </a:ext>
            </a:extLst>
          </p:cNvPr>
          <p:cNvSpPr txBox="1"/>
          <p:nvPr/>
        </p:nvSpPr>
        <p:spPr>
          <a:xfrm>
            <a:off x="258183" y="302742"/>
            <a:ext cx="4410182" cy="58477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C5ADC-3235-4EB3-93A4-3F46D35F2CD1}"/>
                  </a:ext>
                </a:extLst>
              </p:cNvPr>
              <p:cNvSpPr txBox="1"/>
              <p:nvPr/>
            </p:nvSpPr>
            <p:spPr>
              <a:xfrm>
                <a:off x="787791" y="1392701"/>
                <a:ext cx="2924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We want to prove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C5ADC-3235-4EB3-93A4-3F46D35F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" y="1392701"/>
                <a:ext cx="2924840" cy="461665"/>
              </a:xfrm>
              <a:prstGeom prst="rect">
                <a:avLst/>
              </a:prstGeom>
              <a:blipFill>
                <a:blip r:embed="rId2"/>
                <a:stretch>
                  <a:fillRect l="-3125" t="-10526" r="-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02668-0316-4CCF-BF50-847B70BC3A34}"/>
                  </a:ext>
                </a:extLst>
              </p:cNvPr>
              <p:cNvSpPr txBox="1"/>
              <p:nvPr/>
            </p:nvSpPr>
            <p:spPr>
              <a:xfrm>
                <a:off x="1107198" y="2173949"/>
                <a:ext cx="4988802" cy="168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Find some contradiction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Claim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02668-0316-4CCF-BF50-847B70BC3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8" y="2173949"/>
                <a:ext cx="4988802" cy="1689373"/>
              </a:xfrm>
              <a:prstGeom prst="rect">
                <a:avLst/>
              </a:prstGeom>
              <a:blipFill>
                <a:blip r:embed="rId3"/>
                <a:stretch>
                  <a:fillRect l="-1956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DDD18-939F-4491-9EA1-A7574487B96D}"/>
                  </a:ext>
                </a:extLst>
              </p:cNvPr>
              <p:cNvSpPr txBox="1"/>
              <p:nvPr/>
            </p:nvSpPr>
            <p:spPr>
              <a:xfrm>
                <a:off x="2544249" y="3863322"/>
                <a:ext cx="598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DDD18-939F-4491-9EA1-A7574487B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49" y="3863322"/>
                <a:ext cx="598625" cy="369332"/>
              </a:xfrm>
              <a:prstGeom prst="rect">
                <a:avLst/>
              </a:prstGeom>
              <a:blipFill>
                <a:blip r:embed="rId4"/>
                <a:stretch>
                  <a:fillRect l="-5051" r="-101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9,938 Contradiction Images, Stock Photos &amp; Vectors | Shutterstock">
            <a:extLst>
              <a:ext uri="{FF2B5EF4-FFF2-40B4-BE49-F238E27FC236}">
                <a16:creationId xmlns:a16="http://schemas.microsoft.com/office/drawing/2014/main" id="{3433D17F-99F4-48FD-8889-346A6FCA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5166" b="6477"/>
          <a:stretch/>
        </p:blipFill>
        <p:spPr bwMode="auto">
          <a:xfrm>
            <a:off x="9049128" y="3709835"/>
            <a:ext cx="2903000" cy="291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2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A260F-0283-44D0-9FD3-B63D525335FA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D2AE00-6874-46C6-8C3C-78C8DEEEC192}"/>
                  </a:ext>
                </a:extLst>
              </p:cNvPr>
              <p:cNvSpPr txBox="1"/>
              <p:nvPr/>
            </p:nvSpPr>
            <p:spPr>
              <a:xfrm>
                <a:off x="984738" y="1364566"/>
                <a:ext cx="3206583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irrational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D2AE00-6874-46C6-8C3C-78C8DEEE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1364566"/>
                <a:ext cx="3206583" cy="430118"/>
              </a:xfrm>
              <a:prstGeom prst="rect">
                <a:avLst/>
              </a:prstGeom>
              <a:blipFill>
                <a:blip r:embed="rId2"/>
                <a:stretch>
                  <a:fillRect l="-2091" t="-1429" r="-114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BF9CC-12FD-4044-97F5-ED2B82C3EA7F}"/>
                  </a:ext>
                </a:extLst>
              </p:cNvPr>
              <p:cNvSpPr txBox="1"/>
              <p:nvPr/>
            </p:nvSpPr>
            <p:spPr>
              <a:xfrm>
                <a:off x="3014604" y="1031236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BF9CC-12FD-4044-97F5-ED2B82C3E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04" y="1031236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60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FCD325-333C-42ED-84B6-C84C4CA953AB}"/>
                  </a:ext>
                </a:extLst>
              </p:cNvPr>
              <p:cNvSpPr txBox="1"/>
              <p:nvPr/>
            </p:nvSpPr>
            <p:spPr>
              <a:xfrm>
                <a:off x="1627782" y="2051934"/>
                <a:ext cx="2773644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rational.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FCD325-333C-42ED-84B6-C84C4CA95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82" y="2051934"/>
                <a:ext cx="2773644" cy="430118"/>
              </a:xfrm>
              <a:prstGeom prst="rect">
                <a:avLst/>
              </a:prstGeom>
              <a:blipFill>
                <a:blip r:embed="rId4"/>
                <a:stretch>
                  <a:fillRect l="-2198" t="-1429" r="-153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16002-451E-476E-A9D2-4767370FA9F6}"/>
                  </a:ext>
                </a:extLst>
              </p:cNvPr>
              <p:cNvSpPr txBox="1"/>
              <p:nvPr/>
            </p:nvSpPr>
            <p:spPr>
              <a:xfrm>
                <a:off x="2167545" y="2593795"/>
                <a:ext cx="4467762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𝑙𝑜𝑤𝑒𝑠𝑡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16002-451E-476E-A9D2-4767370F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5" y="2593795"/>
                <a:ext cx="4467762" cy="527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5C509-C94D-4C03-8D07-A5331170F7A2}"/>
                  </a:ext>
                </a:extLst>
              </p:cNvPr>
              <p:cNvSpPr txBox="1"/>
              <p:nvPr/>
            </p:nvSpPr>
            <p:spPr>
              <a:xfrm>
                <a:off x="2251660" y="3361131"/>
                <a:ext cx="803810" cy="617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5C509-C94D-4C03-8D07-A5331170F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60" y="3361131"/>
                <a:ext cx="803810" cy="617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25B4-C9D2-4BD8-B203-3578B5D59608}"/>
                  </a:ext>
                </a:extLst>
              </p:cNvPr>
              <p:cNvSpPr txBox="1"/>
              <p:nvPr/>
            </p:nvSpPr>
            <p:spPr>
              <a:xfrm>
                <a:off x="1792165" y="4258136"/>
                <a:ext cx="5581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25B4-C9D2-4BD8-B203-3578B5D5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65" y="4258136"/>
                <a:ext cx="5581271" cy="307777"/>
              </a:xfrm>
              <a:prstGeom prst="rect">
                <a:avLst/>
              </a:prstGeom>
              <a:blipFill>
                <a:blip r:embed="rId7"/>
                <a:stretch>
                  <a:fillRect l="-655" t="-4000" r="-10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873D2-80BE-4797-8679-02B4FD926766}"/>
                  </a:ext>
                </a:extLst>
              </p:cNvPr>
              <p:cNvSpPr txBox="1"/>
              <p:nvPr/>
            </p:nvSpPr>
            <p:spPr>
              <a:xfrm>
                <a:off x="1907324" y="4895489"/>
                <a:ext cx="14233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873D2-80BE-4797-8679-02B4FD92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24" y="4895489"/>
                <a:ext cx="1423338" cy="307777"/>
              </a:xfrm>
              <a:prstGeom prst="rect">
                <a:avLst/>
              </a:prstGeom>
              <a:blipFill>
                <a:blip r:embed="rId8"/>
                <a:stretch>
                  <a:fillRect l="-3863" t="-1961" r="-128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21F82-BEB9-4C25-A030-F6164E445EA6}"/>
                  </a:ext>
                </a:extLst>
              </p:cNvPr>
              <p:cNvSpPr txBox="1"/>
              <p:nvPr/>
            </p:nvSpPr>
            <p:spPr>
              <a:xfrm>
                <a:off x="2045193" y="5446979"/>
                <a:ext cx="1216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21F82-BEB9-4C25-A030-F6164E44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93" y="5446979"/>
                <a:ext cx="1216743" cy="307777"/>
              </a:xfrm>
              <a:prstGeom prst="rect">
                <a:avLst/>
              </a:prstGeom>
              <a:blipFill>
                <a:blip r:embed="rId9"/>
                <a:stretch>
                  <a:fillRect l="-4000" t="-4000" r="-15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DC78D-A2E5-4194-B22B-7A02282E4E23}"/>
                  </a:ext>
                </a:extLst>
              </p:cNvPr>
              <p:cNvSpPr txBox="1"/>
              <p:nvPr/>
            </p:nvSpPr>
            <p:spPr>
              <a:xfrm>
                <a:off x="1852554" y="6188108"/>
                <a:ext cx="39226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DC78D-A2E5-4194-B22B-7A02282E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554" y="6188108"/>
                <a:ext cx="3922612" cy="307777"/>
              </a:xfrm>
              <a:prstGeom prst="rect">
                <a:avLst/>
              </a:prstGeom>
              <a:blipFill>
                <a:blip r:embed="rId10"/>
                <a:stretch>
                  <a:fillRect l="-1089" t="-1961" r="-46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81FD2-2456-4494-A4D0-BDB713539815}"/>
                  </a:ext>
                </a:extLst>
              </p:cNvPr>
              <p:cNvSpPr txBox="1"/>
              <p:nvPr/>
            </p:nvSpPr>
            <p:spPr>
              <a:xfrm>
                <a:off x="9155627" y="2193671"/>
                <a:ext cx="962828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81FD2-2456-4494-A4D0-BDB71353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627" y="2193671"/>
                <a:ext cx="962828" cy="6408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B1DD4-987A-457B-BF76-04C885E8FC62}"/>
                  </a:ext>
                </a:extLst>
              </p:cNvPr>
              <p:cNvSpPr txBox="1"/>
              <p:nvPr/>
            </p:nvSpPr>
            <p:spPr>
              <a:xfrm>
                <a:off x="8332488" y="3824060"/>
                <a:ext cx="3703771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𝑐𝑜𝑛𝑡𝑟𝑎𝑑𝑖𝑐𝑡𝑖𝑜𝑛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not rational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B1DD4-987A-457B-BF76-04C885E8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88" y="3824060"/>
                <a:ext cx="3703771" cy="337785"/>
              </a:xfrm>
              <a:prstGeom prst="rect">
                <a:avLst/>
              </a:prstGeom>
              <a:blipFill>
                <a:blip r:embed="rId12"/>
                <a:stretch>
                  <a:fillRect l="-3295" t="-16071" r="-329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9344A-82CF-4447-8973-B1C29B718494}"/>
                  </a:ext>
                </a:extLst>
              </p:cNvPr>
              <p:cNvSpPr txBox="1"/>
              <p:nvPr/>
            </p:nvSpPr>
            <p:spPr>
              <a:xfrm>
                <a:off x="9500114" y="2936196"/>
                <a:ext cx="25122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𝑙𝑜𝑤𝑒𝑠𝑡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9344A-82CF-4447-8973-B1C29B71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4" y="2936196"/>
                <a:ext cx="25122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073454B-14AE-4475-BF89-851AF5A7C9DA}"/>
              </a:ext>
            </a:extLst>
          </p:cNvPr>
          <p:cNvCxnSpPr>
            <a:cxnSpLocks/>
          </p:cNvCxnSpPr>
          <p:nvPr/>
        </p:nvCxnSpPr>
        <p:spPr>
          <a:xfrm rot="5400000">
            <a:off x="7061453" y="2456396"/>
            <a:ext cx="1906576" cy="1809470"/>
          </a:xfrm>
          <a:prstGeom prst="curvedConnector3">
            <a:avLst>
              <a:gd name="adj1" fmla="val 56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7DE1265-86FA-4A54-AFA2-30C8D8B4B1EC}"/>
              </a:ext>
            </a:extLst>
          </p:cNvPr>
          <p:cNvCxnSpPr>
            <a:cxnSpLocks/>
          </p:cNvCxnSpPr>
          <p:nvPr/>
        </p:nvCxnSpPr>
        <p:spPr>
          <a:xfrm rot="5400000">
            <a:off x="5866871" y="2920853"/>
            <a:ext cx="3507510" cy="338046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3376CA-BA92-436C-8C4D-AE062667713C}"/>
              </a:ext>
            </a:extLst>
          </p:cNvPr>
          <p:cNvGrpSpPr/>
          <p:nvPr/>
        </p:nvGrpSpPr>
        <p:grpSpPr>
          <a:xfrm>
            <a:off x="10550768" y="5049377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8" name="Equals 17">
              <a:extLst>
                <a:ext uri="{FF2B5EF4-FFF2-40B4-BE49-F238E27FC236}">
                  <a16:creationId xmlns:a16="http://schemas.microsoft.com/office/drawing/2014/main" id="{413DBF0E-F712-4A8B-AD4B-692C29534430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Equals 19">
              <a:extLst>
                <a:ext uri="{FF2B5EF4-FFF2-40B4-BE49-F238E27FC236}">
                  <a16:creationId xmlns:a16="http://schemas.microsoft.com/office/drawing/2014/main" id="{43B883F3-1B11-4868-A9A6-BD5AFCCD25B3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2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91DD6-EDB1-4AE6-8907-A8AA7B87D39C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B9BF-0AE2-4CBD-ADFA-E3585F285630}"/>
                  </a:ext>
                </a:extLst>
              </p:cNvPr>
              <p:cNvSpPr txBox="1"/>
              <p:nvPr/>
            </p:nvSpPr>
            <p:spPr>
              <a:xfrm>
                <a:off x="984738" y="1364566"/>
                <a:ext cx="4098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B9BF-0AE2-4CBD-ADFA-E3585F285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1364566"/>
                <a:ext cx="4098430" cy="400110"/>
              </a:xfrm>
              <a:prstGeom prst="rect">
                <a:avLst/>
              </a:prstGeom>
              <a:blipFill>
                <a:blip r:embed="rId2"/>
                <a:stretch>
                  <a:fillRect l="-163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60806-4718-4716-A755-1B5E4E11F94A}"/>
                  </a:ext>
                </a:extLst>
              </p:cNvPr>
              <p:cNvSpPr txBox="1"/>
              <p:nvPr/>
            </p:nvSpPr>
            <p:spPr>
              <a:xfrm>
                <a:off x="819995" y="3037547"/>
                <a:ext cx="3702488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60806-4718-4716-A755-1B5E4E11F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95" y="3037547"/>
                <a:ext cx="3702488" cy="400815"/>
              </a:xfrm>
              <a:prstGeom prst="rect">
                <a:avLst/>
              </a:prstGeom>
              <a:blipFill>
                <a:blip r:embed="rId3"/>
                <a:stretch>
                  <a:fillRect l="-1812" t="-7576" r="-8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C3979-C60A-461E-B145-D61D4C6C1BA5}"/>
                  </a:ext>
                </a:extLst>
              </p:cNvPr>
              <p:cNvSpPr txBox="1"/>
              <p:nvPr/>
            </p:nvSpPr>
            <p:spPr>
              <a:xfrm>
                <a:off x="2206817" y="2354400"/>
                <a:ext cx="2523961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C3979-C60A-461E-B145-D61D4C6C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17" y="2354400"/>
                <a:ext cx="2523961" cy="308482"/>
              </a:xfrm>
              <a:prstGeom prst="rect">
                <a:avLst/>
              </a:prstGeom>
              <a:blipFill>
                <a:blip r:embed="rId4"/>
                <a:stretch>
                  <a:fillRect r="-2415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5017A5-A9F9-4E79-BF1F-E90B11D5F9CE}"/>
              </a:ext>
            </a:extLst>
          </p:cNvPr>
          <p:cNvCxnSpPr/>
          <p:nvPr/>
        </p:nvCxnSpPr>
        <p:spPr>
          <a:xfrm>
            <a:off x="3285917" y="1891285"/>
            <a:ext cx="0" cy="356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40B54-4BB7-4BC6-A035-EE0F173B7941}"/>
                  </a:ext>
                </a:extLst>
              </p:cNvPr>
              <p:cNvSpPr txBox="1"/>
              <p:nvPr/>
            </p:nvSpPr>
            <p:spPr>
              <a:xfrm>
                <a:off x="1375565" y="3745073"/>
                <a:ext cx="3713517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40B54-4BB7-4BC6-A035-EE0F173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65" y="3745073"/>
                <a:ext cx="3713517" cy="308482"/>
              </a:xfrm>
              <a:prstGeom prst="rect">
                <a:avLst/>
              </a:prstGeom>
              <a:blipFill>
                <a:blip r:embed="rId5"/>
                <a:stretch>
                  <a:fillRect l="-985" t="-1961" r="-1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D87E-2980-40B7-9F8C-8DD04CE0806C}"/>
                  </a:ext>
                </a:extLst>
              </p:cNvPr>
              <p:cNvSpPr txBox="1"/>
              <p:nvPr/>
            </p:nvSpPr>
            <p:spPr>
              <a:xfrm>
                <a:off x="1704775" y="4402751"/>
                <a:ext cx="272087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D87E-2980-40B7-9F8C-8DD04CE0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75" y="4402751"/>
                <a:ext cx="2720873" cy="308482"/>
              </a:xfrm>
              <a:prstGeom prst="rect">
                <a:avLst/>
              </a:prstGeom>
              <a:blipFill>
                <a:blip r:embed="rId6"/>
                <a:stretch>
                  <a:fillRect l="-2466" t="-25490" r="-13453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7E519-64F9-40CA-AB4E-F8A95E03ED3D}"/>
                  </a:ext>
                </a:extLst>
              </p:cNvPr>
              <p:cNvSpPr txBox="1"/>
              <p:nvPr/>
            </p:nvSpPr>
            <p:spPr>
              <a:xfrm>
                <a:off x="1619004" y="5060429"/>
                <a:ext cx="4165499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7E519-64F9-40CA-AB4E-F8A95E0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04" y="5060429"/>
                <a:ext cx="4165499" cy="308482"/>
              </a:xfrm>
              <a:prstGeom prst="rect">
                <a:avLst/>
              </a:prstGeom>
              <a:blipFill>
                <a:blip r:embed="rId7"/>
                <a:stretch>
                  <a:fillRect l="-1611" t="-25490" r="-8346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F86D77-0BE3-4142-8C67-240880CA2AED}"/>
                  </a:ext>
                </a:extLst>
              </p:cNvPr>
              <p:cNvSpPr txBox="1"/>
              <p:nvPr/>
            </p:nvSpPr>
            <p:spPr>
              <a:xfrm>
                <a:off x="2206817" y="5804746"/>
                <a:ext cx="3609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𝑐𝑜𝑛𝑡𝑟𝑎𝑑𝑖𝑐𝑡𝑖𝑜𝑛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set is empty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F86D77-0BE3-4142-8C67-240880CA2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17" y="5804746"/>
                <a:ext cx="3609065" cy="307777"/>
              </a:xfrm>
              <a:prstGeom prst="rect">
                <a:avLst/>
              </a:prstGeom>
              <a:blipFill>
                <a:blip r:embed="rId8"/>
                <a:stretch>
                  <a:fillRect l="-3209" t="-25490" r="-185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3455F6-9024-4D29-A304-588AA7F22369}"/>
              </a:ext>
            </a:extLst>
          </p:cNvPr>
          <p:cNvGrpSpPr/>
          <p:nvPr/>
        </p:nvGrpSpPr>
        <p:grpSpPr>
          <a:xfrm>
            <a:off x="8187396" y="5267000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4" name="Equals 13">
              <a:extLst>
                <a:ext uri="{FF2B5EF4-FFF2-40B4-BE49-F238E27FC236}">
                  <a16:creationId xmlns:a16="http://schemas.microsoft.com/office/drawing/2014/main" id="{3ED452CE-EDD7-4BB4-822E-41A86F5184C7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Equals 14">
              <a:extLst>
                <a:ext uri="{FF2B5EF4-FFF2-40B4-BE49-F238E27FC236}">
                  <a16:creationId xmlns:a16="http://schemas.microsoft.com/office/drawing/2014/main" id="{D6074EF4-D3E7-4E89-994E-850D58DBDD78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8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88AEA-AA88-4618-9B25-05DADC901E81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6811C-C59D-4481-8D20-ADB265784550}"/>
              </a:ext>
            </a:extLst>
          </p:cNvPr>
          <p:cNvSpPr txBox="1"/>
          <p:nvPr/>
        </p:nvSpPr>
        <p:spPr>
          <a:xfrm>
            <a:off x="840543" y="1517953"/>
            <a:ext cx="889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i="0" u="none" strike="noStrike" baseline="0" dirty="0">
                <a:latin typeface="Amasis MT Pro" panose="02040504050005020304" pitchFamily="18" charset="0"/>
              </a:rPr>
              <a:t>Show that at least four of any 22 days must fall on the same day of the week.</a:t>
            </a:r>
            <a:endParaRPr lang="en-US" sz="2000" dirty="0">
              <a:latin typeface="Amasis MT Pro" panose="020405040500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5B062A-32B3-4079-911C-D3C929FA8A1C}"/>
                  </a:ext>
                </a:extLst>
              </p:cNvPr>
              <p:cNvSpPr txBox="1"/>
              <p:nvPr/>
            </p:nvSpPr>
            <p:spPr>
              <a:xfrm>
                <a:off x="1463040" y="2671609"/>
                <a:ext cx="7431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𝑓𝑜𝑢𝑟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𝑐h𝑜𝑠𝑒𝑛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𝑤𝑒𝑒𝑘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5B062A-32B3-4079-911C-D3C929FA8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671609"/>
                <a:ext cx="7431522" cy="276999"/>
              </a:xfrm>
              <a:prstGeom prst="rect">
                <a:avLst/>
              </a:prstGeom>
              <a:blipFill>
                <a:blip r:embed="rId2"/>
                <a:stretch>
                  <a:fillRect l="-328" t="-2174" r="-65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30D06-EEA2-403A-95B0-2BA2658C03D3}"/>
                  </a:ext>
                </a:extLst>
              </p:cNvPr>
              <p:cNvSpPr txBox="1"/>
              <p:nvPr/>
            </p:nvSpPr>
            <p:spPr>
              <a:xfrm>
                <a:off x="1463040" y="3290500"/>
                <a:ext cx="2695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𝒅𝒂𝒚𝒔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30D06-EEA2-403A-95B0-2BA2658C0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3290500"/>
                <a:ext cx="2695289" cy="276999"/>
              </a:xfrm>
              <a:prstGeom prst="rect">
                <a:avLst/>
              </a:prstGeom>
              <a:blipFill>
                <a:blip r:embed="rId3"/>
                <a:stretch>
                  <a:fillRect l="-226" t="-6667" r="-294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1D33-B736-418B-B27C-03849095204E}"/>
                  </a:ext>
                </a:extLst>
              </p:cNvPr>
              <p:cNvSpPr txBox="1"/>
              <p:nvPr/>
            </p:nvSpPr>
            <p:spPr>
              <a:xfrm>
                <a:off x="840543" y="4429896"/>
                <a:ext cx="8752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𝑐𝑜𝑛𝑡𝑟𝑎𝑑𝑖𝑐𝑡𝑠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𝑝𝑟𝑒𝑚𝑖𝑠𝑒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𝑐𝑜𝑛𝑠𝑖𝑑𝑒𝑟𝑎𝑡𝑖𝑜𝑛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1D33-B736-418B-B27C-03849095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3" y="4429896"/>
                <a:ext cx="8752652" cy="276999"/>
              </a:xfrm>
              <a:prstGeom prst="rect">
                <a:avLst/>
              </a:prstGeom>
              <a:blipFill>
                <a:blip r:embed="rId4"/>
                <a:stretch>
                  <a:fillRect l="-975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BCA0D1-7ABC-4D2A-8DB3-CAA5F6C2AEC3}"/>
                  </a:ext>
                </a:extLst>
              </p:cNvPr>
              <p:cNvSpPr txBox="1"/>
              <p:nvPr/>
            </p:nvSpPr>
            <p:spPr>
              <a:xfrm>
                <a:off x="-393895" y="3909391"/>
                <a:ext cx="82474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𝑆𝑢𝑝𝑝𝑜𝑠𝑒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𝑤𝑒𝑒𝑘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BCA0D1-7ABC-4D2A-8DB3-CAA5F6C2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3895" y="3909391"/>
                <a:ext cx="8247449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FAD1FE-C24B-4D4A-ACBC-F46422D053F6}"/>
                  </a:ext>
                </a:extLst>
              </p:cNvPr>
              <p:cNvSpPr txBox="1"/>
              <p:nvPr/>
            </p:nvSpPr>
            <p:spPr>
              <a:xfrm>
                <a:off x="365758" y="5155381"/>
                <a:ext cx="19321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𝑤𝑒𝑒𝑘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FAD1FE-C24B-4D4A-ACBC-F46422D05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8" y="5155381"/>
                <a:ext cx="193211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CD67C4-8F9B-4D75-8B97-B911760B0E13}"/>
              </a:ext>
            </a:extLst>
          </p:cNvPr>
          <p:cNvCxnSpPr>
            <a:cxnSpLocks/>
          </p:cNvCxnSpPr>
          <p:nvPr/>
        </p:nvCxnSpPr>
        <p:spPr>
          <a:xfrm flipV="1">
            <a:off x="1181686" y="4727209"/>
            <a:ext cx="150130" cy="51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EAD71F-7CF1-4F98-9A9C-44D4FF9FA063}"/>
              </a:ext>
            </a:extLst>
          </p:cNvPr>
          <p:cNvGrpSpPr/>
          <p:nvPr/>
        </p:nvGrpSpPr>
        <p:grpSpPr>
          <a:xfrm>
            <a:off x="5866227" y="5239506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598EE6C3-E2A6-4A07-B65F-5F6E52CB625D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A73596BD-A540-4BFB-9CA5-303E726EA98B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381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E56CF-C71A-40FB-A8FF-389EB1B8756F}"/>
              </a:ext>
            </a:extLst>
          </p:cNvPr>
          <p:cNvSpPr txBox="1"/>
          <p:nvPr/>
        </p:nvSpPr>
        <p:spPr>
          <a:xfrm>
            <a:off x="916327" y="1615588"/>
            <a:ext cx="8876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Give a proof by contradiction of the theorem “If 3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2 is odd, then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odd.”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E78F7-1E1A-4AD0-8F63-0D8CD4255736}"/>
              </a:ext>
            </a:extLst>
          </p:cNvPr>
          <p:cNvSpPr txBox="1"/>
          <p:nvPr/>
        </p:nvSpPr>
        <p:spPr>
          <a:xfrm>
            <a:off x="916327" y="2568709"/>
            <a:ext cx="9422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Show that at least ten of any 64 days chosen must fall on the same day of the week.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AA4F7-5DBC-4A7B-B660-0A64D48A22A8}"/>
              </a:ext>
            </a:extLst>
          </p:cNvPr>
          <p:cNvSpPr txBox="1"/>
          <p:nvPr/>
        </p:nvSpPr>
        <p:spPr>
          <a:xfrm>
            <a:off x="916327" y="3521830"/>
            <a:ext cx="9265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Show that if you pick three socks from a drawer containing just blue socks and black socks, you must get either a pair of blue socks or a pair of black socks.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76510-DC66-4064-835C-3DE31CB08068}"/>
              </a:ext>
            </a:extLst>
          </p:cNvPr>
          <p:cNvSpPr txBox="1"/>
          <p:nvPr/>
        </p:nvSpPr>
        <p:spPr>
          <a:xfrm>
            <a:off x="916327" y="4751868"/>
            <a:ext cx="785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Prove that if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a perfect square, then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2 is not a perfect square.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A2417-7413-452C-9AC8-F73317DD73B2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EAAB6-482C-40EB-9F77-3D9E2332ECF6}"/>
              </a:ext>
            </a:extLst>
          </p:cNvPr>
          <p:cNvSpPr txBox="1"/>
          <p:nvPr/>
        </p:nvSpPr>
        <p:spPr>
          <a:xfrm>
            <a:off x="916327" y="5561589"/>
            <a:ext cx="9569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proof by contradiction to prove that the sum of an irrational number and a rational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irrational.</a:t>
            </a:r>
          </a:p>
        </p:txBody>
      </p:sp>
    </p:spTree>
    <p:extLst>
      <p:ext uri="{BB962C8B-B14F-4D97-AF65-F5344CB8AC3E}">
        <p14:creationId xmlns:p14="http://schemas.microsoft.com/office/powerpoint/2010/main" val="2596596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Don't wait until the night before the test to review your notes. Go over  your notes each day while the lecture is s… | School reviews, India school,  Always learning">
            <a:extLst>
              <a:ext uri="{FF2B5EF4-FFF2-40B4-BE49-F238E27FC236}">
                <a16:creationId xmlns:a16="http://schemas.microsoft.com/office/drawing/2014/main" id="{7EDDF540-4502-4AE8-AD63-96167FBE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5338"/>
          <a:stretch/>
        </p:blipFill>
        <p:spPr bwMode="auto">
          <a:xfrm>
            <a:off x="3776604" y="1236513"/>
            <a:ext cx="4638792" cy="405193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45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D2B106-31C7-446F-B4D3-C9EE8CEB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678B8-0AAC-460B-8CDB-C43156BB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829CA-565F-463F-86EF-B7DC1482AAF5}"/>
              </a:ext>
            </a:extLst>
          </p:cNvPr>
          <p:cNvSpPr txBox="1"/>
          <p:nvPr/>
        </p:nvSpPr>
        <p:spPr>
          <a:xfrm>
            <a:off x="803272" y="613446"/>
            <a:ext cx="5292727" cy="424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tx1"/>
                </a:solidFill>
                <a:latin typeface="Amasis MT Pro" panose="02040504050005020304" pitchFamily="18" charset="0"/>
                <a:ea typeface="+mj-ea"/>
                <a:cs typeface="+mj-cs"/>
              </a:rPr>
              <a:t>Practice time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aphic 5" descr="History">
            <a:extLst>
              <a:ext uri="{FF2B5EF4-FFF2-40B4-BE49-F238E27FC236}">
                <a16:creationId xmlns:a16="http://schemas.microsoft.com/office/drawing/2014/main" id="{F8DEA29D-7FC2-E96F-B741-A5284529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994" y="16080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7CD70-043B-49D2-89C0-0A22E9C3472D}"/>
              </a:ext>
            </a:extLst>
          </p:cNvPr>
          <p:cNvSpPr txBox="1"/>
          <p:nvPr/>
        </p:nvSpPr>
        <p:spPr>
          <a:xfrm>
            <a:off x="4620487" y="396957"/>
            <a:ext cx="2640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irect proof 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F66E7-A6A1-493D-A9ED-EB8CA69A8F95}"/>
              </a:ext>
            </a:extLst>
          </p:cNvPr>
          <p:cNvSpPr txBox="1"/>
          <p:nvPr/>
        </p:nvSpPr>
        <p:spPr>
          <a:xfrm>
            <a:off x="715945" y="1516287"/>
            <a:ext cx="815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are integers and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mn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 or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E7554-911A-4A97-A5E5-8AD69F086B59}"/>
              </a:ext>
            </a:extLst>
          </p:cNvPr>
          <p:cNvSpPr txBox="1"/>
          <p:nvPr/>
        </p:nvSpPr>
        <p:spPr>
          <a:xfrm>
            <a:off x="715945" y="2350216"/>
            <a:ext cx="6688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x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irrational, then 1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/x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irrational.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80F16-2677-4B89-9793-891FDF7A9AE9}"/>
                  </a:ext>
                </a:extLst>
              </p:cNvPr>
              <p:cNvSpPr txBox="1"/>
              <p:nvPr/>
            </p:nvSpPr>
            <p:spPr>
              <a:xfrm>
                <a:off x="715945" y="3234782"/>
                <a:ext cx="66880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Prove that if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x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rational and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 0, then 1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/x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rational.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80F16-2677-4B89-9793-891FDF7A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234782"/>
                <a:ext cx="6688073" cy="369332"/>
              </a:xfrm>
              <a:prstGeom prst="rect">
                <a:avLst/>
              </a:prstGeom>
              <a:blipFill>
                <a:blip r:embed="rId2"/>
                <a:stretch>
                  <a:fillRect l="-5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B05BCF-A1D8-4712-AF73-21DB11D33BB6}"/>
              </a:ext>
            </a:extLst>
          </p:cNvPr>
          <p:cNvSpPr txBox="1"/>
          <p:nvPr/>
        </p:nvSpPr>
        <p:spPr>
          <a:xfrm>
            <a:off x="715945" y="4088449"/>
            <a:ext cx="815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Use a direct proof to show that the product of two rational numbers is rational.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A87A6-051B-49F4-B6BC-13D19DEDCF71}"/>
              </a:ext>
            </a:extLst>
          </p:cNvPr>
          <p:cNvSpPr txBox="1"/>
          <p:nvPr/>
        </p:nvSpPr>
        <p:spPr>
          <a:xfrm>
            <a:off x="710921" y="4877605"/>
            <a:ext cx="881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a positive integer,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 if and only if 7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+ 4 is even.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D59AD-8F86-41AE-B0D7-4BD8DED4154C}"/>
              </a:ext>
            </a:extLst>
          </p:cNvPr>
          <p:cNvSpPr txBox="1"/>
          <p:nvPr/>
        </p:nvSpPr>
        <p:spPr>
          <a:xfrm>
            <a:off x="710921" y="5666761"/>
            <a:ext cx="8477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a positive integer,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odd if and only if 5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+ 6 is odd.</a:t>
            </a:r>
            <a:endParaRPr lang="en-US" dirty="0">
              <a:latin typeface="Amasis MT Pro" panose="020405040500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78161-7996-4EC5-939D-84956168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6382" y="0"/>
            <a:ext cx="1885618" cy="18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73EBEB-CDFF-4791-9D04-D8F5A5EE4607}"/>
              </a:ext>
            </a:extLst>
          </p:cNvPr>
          <p:cNvSpPr txBox="1"/>
          <p:nvPr/>
        </p:nvSpPr>
        <p:spPr>
          <a:xfrm>
            <a:off x="610474" y="1320252"/>
            <a:ext cx="426336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With the ever-increasing complexity of software and the layers of abstraction, we have reached a time when writing secure, efficient and resilient code </a:t>
            </a:r>
            <a:r>
              <a:rPr lang="en-US" sz="1900" b="0" i="0" u="sng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requires some level of formal verification to be done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, if not for the whole software at least for the important sub-systems involved. In recent times we have seen more 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widespread adoption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 of formal verification by the industry leaders like Intel, Amazon or Microsoft, in products where we have enormous complexity and multiple systems interacting with one another.</a:t>
            </a:r>
            <a:endParaRPr lang="en-US" sz="1900" dirty="0">
              <a:solidFill>
                <a:schemeClr val="tx1">
                  <a:alpha val="60000"/>
                </a:schemeClr>
              </a:solidFill>
              <a:latin typeface="Amasis MT Pro" panose="02040504050005020304" pitchFamily="18" charset="0"/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Microsoft Unlocked">
            <a:extLst>
              <a:ext uri="{FF2B5EF4-FFF2-40B4-BE49-F238E27FC236}">
                <a16:creationId xmlns:a16="http://schemas.microsoft.com/office/drawing/2014/main" id="{1218E65F-1F4B-422E-93F4-D404BEFC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9794" y="594515"/>
            <a:ext cx="3243520" cy="1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NTC Stock Price and Chart — TradingView">
            <a:extLst>
              <a:ext uri="{FF2B5EF4-FFF2-40B4-BE49-F238E27FC236}">
                <a16:creationId xmlns:a16="http://schemas.microsoft.com/office/drawing/2014/main" id="{D9CEB586-AB8F-486D-B855-33E8D20E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692" y="2954158"/>
            <a:ext cx="2527713" cy="2527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Amazon eGift Card - Amazon For All Occasions: Gift Cards">
            <a:extLst>
              <a:ext uri="{FF2B5EF4-FFF2-40B4-BE49-F238E27FC236}">
                <a16:creationId xmlns:a16="http://schemas.microsoft.com/office/drawing/2014/main" id="{B7506123-22E6-427C-B0CD-06392E4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4766" y="4873832"/>
            <a:ext cx="2338323" cy="14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90DED0-BA0E-46D7-BAD2-82F3C6309CDD}"/>
              </a:ext>
            </a:extLst>
          </p:cNvPr>
          <p:cNvSpPr txBox="1"/>
          <p:nvPr/>
        </p:nvSpPr>
        <p:spPr>
          <a:xfrm>
            <a:off x="1043625" y="6061374"/>
            <a:ext cx="7609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  <a:hlinkClick r:id="rId6"/>
              </a:rPr>
              <a:t>https://www.moritz.systems/blog/an-introduction-to-formal-verification/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37" name="Picture 6" descr="Click Clipart Transparent Background, Click Vector Icon, Click, Arrow,  Cursor PNG Image For Free Download">
            <a:extLst>
              <a:ext uri="{FF2B5EF4-FFF2-40B4-BE49-F238E27FC236}">
                <a16:creationId xmlns:a16="http://schemas.microsoft.com/office/drawing/2014/main" id="{BA255584-FD1A-4A1E-99F5-BC23EDB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396">
            <a:off x="607413" y="6070817"/>
            <a:ext cx="421468" cy="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29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31F0F-358B-4ED0-9A07-F67B4C414EA8}"/>
                  </a:ext>
                </a:extLst>
              </p:cNvPr>
              <p:cNvSpPr txBox="1"/>
              <p:nvPr/>
            </p:nvSpPr>
            <p:spPr>
              <a:xfrm>
                <a:off x="875524" y="1760682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n is an integer,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31F0F-358B-4ED0-9A07-F67B4C414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1760682"/>
                <a:ext cx="6094324" cy="369332"/>
              </a:xfrm>
              <a:prstGeom prst="rect">
                <a:avLst/>
              </a:prstGeom>
              <a:blipFill>
                <a:blip r:embed="rId3"/>
                <a:stretch>
                  <a:fillRect l="-7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847CD-651E-48DE-8D9C-45B597F72E6B}"/>
                  </a:ext>
                </a:extLst>
              </p:cNvPr>
              <p:cNvSpPr txBox="1"/>
              <p:nvPr/>
            </p:nvSpPr>
            <p:spPr>
              <a:xfrm>
                <a:off x="875524" y="2432400"/>
                <a:ext cx="6820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n is an integer,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not divisible by 3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847CD-651E-48DE-8D9C-45B597F7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2432400"/>
                <a:ext cx="6820318" cy="369332"/>
              </a:xfrm>
              <a:prstGeom prst="rect">
                <a:avLst/>
              </a:prstGeom>
              <a:blipFill>
                <a:blip r:embed="rId4"/>
                <a:stretch>
                  <a:fillRect l="-626" t="-8197" r="-2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AE76-FCC5-4479-BDE6-F1EF65D9366B}"/>
                  </a:ext>
                </a:extLst>
              </p:cNvPr>
              <p:cNvSpPr txBox="1"/>
              <p:nvPr/>
            </p:nvSpPr>
            <p:spPr>
              <a:xfrm>
                <a:off x="875524" y="3131257"/>
                <a:ext cx="54127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u="none" strike="noStrike" dirty="0" err="1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u="none" strike="noStrike" dirty="0" err="1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prove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trike="noStrike" dirty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trike="noStrike" dirty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&gt;6</m:t>
                    </m:r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AE76-FCC5-4479-BDE6-F1EF65D9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3131257"/>
                <a:ext cx="5412734" cy="369332"/>
              </a:xfrm>
              <a:prstGeom prst="rect">
                <a:avLst/>
              </a:prstGeom>
              <a:blipFill>
                <a:blip r:embed="rId5"/>
                <a:stretch>
                  <a:fillRect l="-788" t="-3333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1237A-1506-48EC-AC22-4F084BA7B5CB}"/>
                  </a:ext>
                </a:extLst>
              </p:cNvPr>
              <p:cNvSpPr txBox="1"/>
              <p:nvPr/>
            </p:nvSpPr>
            <p:spPr>
              <a:xfrm>
                <a:off x="875524" y="3830114"/>
                <a:ext cx="89279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has no positive integer solutions.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1237A-1506-48EC-AC22-4F084BA7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3830114"/>
                <a:ext cx="8927961" cy="369332"/>
              </a:xfrm>
              <a:prstGeom prst="rect">
                <a:avLst/>
              </a:prstGeom>
              <a:blipFill>
                <a:blip r:embed="rId6"/>
                <a:stretch>
                  <a:fillRect l="-4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8AD750-7A62-4FC6-9EC4-97E03CC83F82}"/>
              </a:ext>
            </a:extLst>
          </p:cNvPr>
          <p:cNvSpPr txBox="1"/>
          <p:nvPr/>
        </p:nvSpPr>
        <p:spPr>
          <a:xfrm>
            <a:off x="4640360" y="473297"/>
            <a:ext cx="3352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Cases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E6AB6-F124-46AF-843D-81EC5B060E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6FB"/>
              </a:clrFrom>
              <a:clrTo>
                <a:srgbClr val="F7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6362" y="4995370"/>
            <a:ext cx="1685638" cy="1862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13F35-97C6-49D7-9BE2-75B540064A19}"/>
                  </a:ext>
                </a:extLst>
              </p:cNvPr>
              <p:cNvSpPr txBox="1"/>
              <p:nvPr/>
            </p:nvSpPr>
            <p:spPr>
              <a:xfrm>
                <a:off x="875524" y="4528971"/>
                <a:ext cx="8822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integers and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even, then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even.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13F35-97C6-49D7-9BE2-75B54006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4528971"/>
                <a:ext cx="8822223" cy="369332"/>
              </a:xfrm>
              <a:prstGeom prst="rect">
                <a:avLst/>
              </a:prstGeom>
              <a:blipFill>
                <a:blip r:embed="rId8"/>
                <a:stretch>
                  <a:fillRect l="-48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86C5A-C03E-4A58-AC05-BD1DD97C8D33}"/>
                  </a:ext>
                </a:extLst>
              </p:cNvPr>
              <p:cNvSpPr txBox="1"/>
              <p:nvPr/>
            </p:nvSpPr>
            <p:spPr>
              <a:xfrm>
                <a:off x="875524" y="5227828"/>
                <a:ext cx="793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consecutive integers, then the sum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86C5A-C03E-4A58-AC05-BD1DD97C8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5227828"/>
                <a:ext cx="7934352" cy="369332"/>
              </a:xfrm>
              <a:prstGeom prst="rect">
                <a:avLst/>
              </a:prstGeom>
              <a:blipFill>
                <a:blip r:embed="rId9"/>
                <a:stretch>
                  <a:fillRect l="-5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38ABC-B60F-4026-B6EC-081A4EE15D8C}"/>
                  </a:ext>
                </a:extLst>
              </p:cNvPr>
              <p:cNvSpPr txBox="1"/>
              <p:nvPr/>
            </p:nvSpPr>
            <p:spPr>
              <a:xfrm>
                <a:off x="875524" y="5926685"/>
                <a:ext cx="841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of the same parity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38ABC-B60F-4026-B6EC-081A4EE15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5926685"/>
                <a:ext cx="8418523" cy="369332"/>
              </a:xfrm>
              <a:prstGeom prst="rect">
                <a:avLst/>
              </a:prstGeom>
              <a:blipFill>
                <a:blip r:embed="rId10"/>
                <a:stretch>
                  <a:fillRect l="-5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858FC-4945-4E93-B1C4-DE92FB1D9774}"/>
              </a:ext>
            </a:extLst>
          </p:cNvPr>
          <p:cNvSpPr txBox="1"/>
          <p:nvPr/>
        </p:nvSpPr>
        <p:spPr>
          <a:xfrm>
            <a:off x="4245109" y="360756"/>
            <a:ext cx="3701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Induction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C5352-C96C-421D-8A2D-32FD839D5394}"/>
              </a:ext>
            </a:extLst>
          </p:cNvPr>
          <p:cNvSpPr txBox="1"/>
          <p:nvPr/>
        </p:nvSpPr>
        <p:spPr>
          <a:xfrm>
            <a:off x="829993" y="1586828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EB110-B418-46A5-87D3-3B47A6A507B0}"/>
              </a:ext>
            </a:extLst>
          </p:cNvPr>
          <p:cNvSpPr txBox="1"/>
          <p:nvPr/>
        </p:nvSpPr>
        <p:spPr>
          <a:xfrm>
            <a:off x="784456" y="2641884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6D8120-AACE-4906-BA42-59C0CCA761B8}"/>
                  </a:ext>
                </a:extLst>
              </p:cNvPr>
              <p:cNvSpPr txBox="1"/>
              <p:nvPr/>
            </p:nvSpPr>
            <p:spPr>
              <a:xfrm>
                <a:off x="1772529" y="2130243"/>
                <a:ext cx="3131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1+3+5+…+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6D8120-AACE-4906-BA42-59C0CCA7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29" y="2130243"/>
                <a:ext cx="3131370" cy="276999"/>
              </a:xfrm>
              <a:prstGeom prst="rect">
                <a:avLst/>
              </a:prstGeom>
              <a:blipFill>
                <a:blip r:embed="rId3"/>
                <a:stretch>
                  <a:fillRect l="-1365" t="-4348" r="-39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6B6E5C-CAE0-48E3-A1C4-3CC1BBFCBAA8}"/>
                  </a:ext>
                </a:extLst>
              </p:cNvPr>
              <p:cNvSpPr txBox="1"/>
              <p:nvPr/>
            </p:nvSpPr>
            <p:spPr>
              <a:xfrm>
                <a:off x="1842667" y="3140872"/>
                <a:ext cx="4002506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1+4+9+…+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6B6E5C-CAE0-48E3-A1C4-3CC1BBFCB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67" y="3140872"/>
                <a:ext cx="4002506" cy="52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FAF962-3342-4EA2-8BD1-B1EE949F5D41}"/>
                  </a:ext>
                </a:extLst>
              </p:cNvPr>
              <p:cNvSpPr txBox="1"/>
              <p:nvPr/>
            </p:nvSpPr>
            <p:spPr>
              <a:xfrm>
                <a:off x="829993" y="5014787"/>
                <a:ext cx="978056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Find a simple formula for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and prove that it is correct.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FAF962-3342-4EA2-8BD1-B1EE949F5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5014787"/>
                <a:ext cx="9780563" cy="646331"/>
              </a:xfrm>
              <a:prstGeom prst="rect">
                <a:avLst/>
              </a:prstGeom>
              <a:blipFill>
                <a:blip r:embed="rId5"/>
                <a:stretch>
                  <a:fillRect l="-3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298019-F6F2-45B1-A325-1AB6B2FCFC30}"/>
                  </a:ext>
                </a:extLst>
              </p:cNvPr>
              <p:cNvSpPr txBox="1"/>
              <p:nvPr/>
            </p:nvSpPr>
            <p:spPr>
              <a:xfrm>
                <a:off x="829993" y="6016827"/>
                <a:ext cx="8390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can be expressed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298019-F6F2-45B1-A325-1AB6B2FC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6016827"/>
                <a:ext cx="8390206" cy="369332"/>
              </a:xfrm>
              <a:prstGeom prst="rect">
                <a:avLst/>
              </a:prstGeom>
              <a:blipFill>
                <a:blip r:embed="rId6"/>
                <a:stretch>
                  <a:fillRect l="-4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884 Prove Cliparts, Stock Vector and Royalty Free Prove Illustrations">
            <a:extLst>
              <a:ext uri="{FF2B5EF4-FFF2-40B4-BE49-F238E27FC236}">
                <a16:creationId xmlns:a16="http://schemas.microsoft.com/office/drawing/2014/main" id="{B5B099C1-683A-48B7-8353-CA49F6E0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48" y="-32422"/>
            <a:ext cx="21431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191F2-89EC-4B40-A058-0A69FB1D4E5C}"/>
                  </a:ext>
                </a:extLst>
              </p:cNvPr>
              <p:cNvSpPr txBox="1"/>
              <p:nvPr/>
            </p:nvSpPr>
            <p:spPr>
              <a:xfrm>
                <a:off x="829993" y="4151501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191F2-89EC-4B40-A058-0A69FB1D4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4151501"/>
                <a:ext cx="6094520" cy="369332"/>
              </a:xfrm>
              <a:prstGeom prst="rect">
                <a:avLst/>
              </a:prstGeom>
              <a:blipFill>
                <a:blip r:embed="rId8"/>
                <a:stretch>
                  <a:fillRect l="-6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83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7ACC0-2813-4E9D-B0A7-2C1004C07146}"/>
                  </a:ext>
                </a:extLst>
              </p:cNvPr>
              <p:cNvSpPr txBox="1"/>
              <p:nvPr/>
            </p:nvSpPr>
            <p:spPr>
              <a:xfrm>
                <a:off x="816428" y="1316167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odd, then n is odd.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7ACC0-2813-4E9D-B0A7-2C1004C07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1316167"/>
                <a:ext cx="6094324" cy="369332"/>
              </a:xfrm>
              <a:prstGeom prst="rect">
                <a:avLst/>
              </a:prstGeom>
              <a:blipFill>
                <a:blip r:embed="rId3"/>
                <a:stretch>
                  <a:fillRect l="-7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C8DD1-E570-413E-A38F-A1BE36015AEA}"/>
                  </a:ext>
                </a:extLst>
              </p:cNvPr>
              <p:cNvSpPr txBox="1"/>
              <p:nvPr/>
            </p:nvSpPr>
            <p:spPr>
              <a:xfrm>
                <a:off x="816428" y="1862630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C8DD1-E570-413E-A38F-A1BE3601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1862630"/>
                <a:ext cx="6094324" cy="369332"/>
              </a:xfrm>
              <a:prstGeom prst="rect">
                <a:avLst/>
              </a:prstGeom>
              <a:blipFill>
                <a:blip r:embed="rId4"/>
                <a:stretch>
                  <a:fillRect l="-7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507B44-E6E4-498A-8ECA-637B21A6FD57}"/>
                  </a:ext>
                </a:extLst>
              </p:cNvPr>
              <p:cNvSpPr txBox="1"/>
              <p:nvPr/>
            </p:nvSpPr>
            <p:spPr>
              <a:xfrm>
                <a:off x="816428" y="2592365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507B44-E6E4-498A-8ECA-637B21A6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2592365"/>
                <a:ext cx="6094324" cy="369332"/>
              </a:xfrm>
              <a:prstGeom prst="rect">
                <a:avLst/>
              </a:prstGeom>
              <a:blipFill>
                <a:blip r:embed="rId5"/>
                <a:stretch>
                  <a:fillRect l="-7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1667C3-CE03-4C9E-8205-F29805D78CBF}"/>
                  </a:ext>
                </a:extLst>
              </p:cNvPr>
              <p:cNvSpPr txBox="1"/>
              <p:nvPr/>
            </p:nvSpPr>
            <p:spPr>
              <a:xfrm>
                <a:off x="816428" y="3274815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A and B are sets,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∩(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∅ 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1667C3-CE03-4C9E-8205-F29805D78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3274815"/>
                <a:ext cx="6094324" cy="369332"/>
              </a:xfrm>
              <a:prstGeom prst="rect">
                <a:avLst/>
              </a:prstGeom>
              <a:blipFill>
                <a:blip r:embed="rId6"/>
                <a:stretch>
                  <a:fillRect l="-7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AB00F-C792-495E-BB74-C01CB0C43E89}"/>
                  </a:ext>
                </a:extLst>
              </p:cNvPr>
              <p:cNvSpPr txBox="1"/>
              <p:nvPr/>
            </p:nvSpPr>
            <p:spPr>
              <a:xfrm>
                <a:off x="816428" y="3974267"/>
                <a:ext cx="6566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There exist no integers a and b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AB00F-C792-495E-BB74-C01CB0C4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3974267"/>
                <a:ext cx="6566864" cy="369332"/>
              </a:xfrm>
              <a:prstGeom prst="rect">
                <a:avLst/>
              </a:prstGeom>
              <a:blipFill>
                <a:blip r:embed="rId7"/>
                <a:stretch>
                  <a:fillRect l="-6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CB968-5AA3-435C-9BAC-1B29966CADBD}"/>
                  </a:ext>
                </a:extLst>
              </p:cNvPr>
              <p:cNvSpPr txBox="1"/>
              <p:nvPr/>
            </p:nvSpPr>
            <p:spPr>
              <a:xfrm>
                <a:off x="816428" y="4608376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There exist no integers a and b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CB968-5AA3-435C-9BAC-1B29966C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4608376"/>
                <a:ext cx="6094324" cy="369332"/>
              </a:xfrm>
              <a:prstGeom prst="rect">
                <a:avLst/>
              </a:prstGeom>
              <a:blipFill>
                <a:blip r:embed="rId8"/>
                <a:stretch>
                  <a:fillRect l="-7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FA8C9-AF6B-45F6-AEE3-361B8EF6AADE}"/>
                  </a:ext>
                </a:extLst>
              </p:cNvPr>
              <p:cNvSpPr txBox="1"/>
              <p:nvPr/>
            </p:nvSpPr>
            <p:spPr>
              <a:xfrm>
                <a:off x="816428" y="5278710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FA8C9-AF6B-45F6-AEE3-361B8EF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5278710"/>
                <a:ext cx="6094324" cy="369332"/>
              </a:xfrm>
              <a:prstGeom prst="rect">
                <a:avLst/>
              </a:prstGeom>
              <a:blipFill>
                <a:blip r:embed="rId9"/>
                <a:stretch>
                  <a:fillRect l="-7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96B502-1DF8-4F07-B0F4-5C971810319E}"/>
              </a:ext>
            </a:extLst>
          </p:cNvPr>
          <p:cNvSpPr txBox="1"/>
          <p:nvPr/>
        </p:nvSpPr>
        <p:spPr>
          <a:xfrm>
            <a:off x="4099860" y="351136"/>
            <a:ext cx="4171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Contradiction</a:t>
            </a:r>
            <a:r>
              <a:rPr lang="en-US" sz="2800" dirty="0">
                <a:latin typeface="Amasis MT Pro Medium" panose="020406040500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0CB2D-D5CF-4C6C-84BA-7CB749E10379}"/>
                  </a:ext>
                </a:extLst>
              </p:cNvPr>
              <p:cNvSpPr txBox="1"/>
              <p:nvPr/>
            </p:nvSpPr>
            <p:spPr>
              <a:xfrm>
                <a:off x="816428" y="5949044"/>
                <a:ext cx="65668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Show that if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n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an integer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 is odd, then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n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even.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0CB2D-D5CF-4C6C-84BA-7CB749E1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5949044"/>
                <a:ext cx="6566865" cy="369332"/>
              </a:xfrm>
              <a:prstGeom prst="rect">
                <a:avLst/>
              </a:prstGeom>
              <a:blipFill>
                <a:blip r:embed="rId10"/>
                <a:stretch>
                  <a:fillRect l="-6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BCA8729-5CBB-4A3C-B51F-2C706F04E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4200" y="125716"/>
            <a:ext cx="3161189" cy="13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5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3B099-939F-42DB-9883-50ADE0AFA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3"/>
          <a:stretch/>
        </p:blipFill>
        <p:spPr>
          <a:xfrm>
            <a:off x="6288048" y="2716905"/>
            <a:ext cx="5657517" cy="3961700"/>
          </a:xfrm>
          <a:prstGeom prst="rect">
            <a:avLst/>
          </a:prstGeom>
        </p:spPr>
      </p:pic>
      <p:pic>
        <p:nvPicPr>
          <p:cNvPr id="5128" name="Picture 8" descr="How to Take Better Notes - Wiki NewForum | Latest Entertainment News">
            <a:extLst>
              <a:ext uri="{FF2B5EF4-FFF2-40B4-BE49-F238E27FC236}">
                <a16:creationId xmlns:a16="http://schemas.microsoft.com/office/drawing/2014/main" id="{6A14714F-A4C1-42F3-AD79-4CED78D46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"/>
          <a:stretch/>
        </p:blipFill>
        <p:spPr bwMode="auto">
          <a:xfrm>
            <a:off x="148346" y="118091"/>
            <a:ext cx="5755607" cy="41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557B55-AB94-4CED-B9DD-205D1691AC77}"/>
              </a:ext>
            </a:extLst>
          </p:cNvPr>
          <p:cNvCxnSpPr/>
          <p:nvPr/>
        </p:nvCxnSpPr>
        <p:spPr>
          <a:xfrm>
            <a:off x="6096000" y="301557"/>
            <a:ext cx="0" cy="6293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6FD84E-CD60-49B9-A453-A44F5EACF753}"/>
              </a:ext>
            </a:extLst>
          </p:cNvPr>
          <p:cNvSpPr txBox="1"/>
          <p:nvPr/>
        </p:nvSpPr>
        <p:spPr>
          <a:xfrm>
            <a:off x="1507143" y="4954428"/>
            <a:ext cx="303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Study Tip</a:t>
            </a:r>
          </a:p>
        </p:txBody>
      </p:sp>
      <p:pic>
        <p:nvPicPr>
          <p:cNvPr id="2050" name="Picture 2" descr="Study Tips Images - Free Download on Freepik">
            <a:extLst>
              <a:ext uri="{FF2B5EF4-FFF2-40B4-BE49-F238E27FC236}">
                <a16:creationId xmlns:a16="http://schemas.microsoft.com/office/drawing/2014/main" id="{474B6937-F480-3E39-84D7-4A82EEC5F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9142" r="20944" b="50000"/>
          <a:stretch/>
        </p:blipFill>
        <p:spPr bwMode="auto">
          <a:xfrm>
            <a:off x="10407898" y="179395"/>
            <a:ext cx="1784102" cy="11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2D40B-2376-4B40-9BA7-B6BD2433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Amasis MT Pro" panose="02040504050005020304" pitchFamily="18" charset="0"/>
              </a:rPr>
              <a:t>Objectives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6F24D-1678-4540-9207-50D0554A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093530"/>
            <a:ext cx="6906491" cy="4083433"/>
          </a:xfrm>
        </p:spPr>
        <p:txBody>
          <a:bodyPr anchor="ctr">
            <a:normAutofit/>
          </a:bodyPr>
          <a:lstStyle/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Direct Proof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Case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Induction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Contradiction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pic>
        <p:nvPicPr>
          <p:cNvPr id="1026" name="Picture 2" descr="5 Common Errors Made While Defining Learning Objectives">
            <a:extLst>
              <a:ext uri="{FF2B5EF4-FFF2-40B4-BE49-F238E27FC236}">
                <a16:creationId xmlns:a16="http://schemas.microsoft.com/office/drawing/2014/main" id="{2CEA02C2-6E19-4110-B332-AAB389AB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7243" y="308627"/>
            <a:ext cx="2890564" cy="16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88B468-DB2C-40D2-9054-626CD958F449}"/>
              </a:ext>
            </a:extLst>
          </p:cNvPr>
          <p:cNvSpPr txBox="1"/>
          <p:nvPr/>
        </p:nvSpPr>
        <p:spPr>
          <a:xfrm>
            <a:off x="4674360" y="912471"/>
            <a:ext cx="284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CD1EE-8548-4331-B936-9A29113FCBC0}"/>
              </a:ext>
            </a:extLst>
          </p:cNvPr>
          <p:cNvSpPr txBox="1"/>
          <p:nvPr/>
        </p:nvSpPr>
        <p:spPr>
          <a:xfrm>
            <a:off x="1344850" y="2471687"/>
            <a:ext cx="500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  <a:latin typeface="Amasis MT Pro Medium" panose="02040604050005020304" pitchFamily="18" charset="0"/>
              </a:rPr>
              <a:t>Definition</a:t>
            </a:r>
            <a:r>
              <a:rPr lang="en-US" sz="2000" dirty="0">
                <a:latin typeface="Amasis MT Pro Medium" panose="02040604050005020304" pitchFamily="18" charset="0"/>
              </a:rPr>
              <a:t>: Something given (</a:t>
            </a:r>
            <a:r>
              <a:rPr lang="en-US" sz="2000" u="sng" dirty="0">
                <a:latin typeface="Amasis MT Pro Medium" panose="02040604050005020304" pitchFamily="18" charset="0"/>
              </a:rPr>
              <a:t>no proof</a:t>
            </a:r>
            <a:r>
              <a:rPr lang="en-US" sz="2000" dirty="0">
                <a:latin typeface="Amasis MT Pro Medium" panose="020406040500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76732-D796-43AF-A108-972979149D69}"/>
                  </a:ext>
                </a:extLst>
              </p:cNvPr>
              <p:cNvSpPr txBox="1"/>
              <p:nvPr/>
            </p:nvSpPr>
            <p:spPr>
              <a:xfrm>
                <a:off x="1804046" y="3100945"/>
                <a:ext cx="2610395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E.g. 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76732-D796-43AF-A108-972979149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46" y="3100945"/>
                <a:ext cx="2610395" cy="605550"/>
              </a:xfrm>
              <a:prstGeom prst="rect">
                <a:avLst/>
              </a:prstGeom>
              <a:blipFill>
                <a:blip r:embed="rId2"/>
                <a:stretch>
                  <a:fillRect l="-2570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15ED97-6FDE-4D2D-92E7-C03BA9A7C3CD}"/>
              </a:ext>
            </a:extLst>
          </p:cNvPr>
          <p:cNvSpPr txBox="1"/>
          <p:nvPr/>
        </p:nvSpPr>
        <p:spPr>
          <a:xfrm>
            <a:off x="1344850" y="4015095"/>
            <a:ext cx="447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  <a:latin typeface="Amasis MT Pro Medium" panose="02040604050005020304" pitchFamily="18" charset="0"/>
              </a:rPr>
              <a:t>Theorem</a:t>
            </a:r>
            <a:r>
              <a:rPr lang="en-US" sz="2000" dirty="0">
                <a:latin typeface="Amasis MT Pro Medium" panose="02040604050005020304" pitchFamily="18" charset="0"/>
              </a:rPr>
              <a:t>: Something to be proved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442D6-97F0-4368-9345-9345F42563FC}"/>
              </a:ext>
            </a:extLst>
          </p:cNvPr>
          <p:cNvSpPr txBox="1"/>
          <p:nvPr/>
        </p:nvSpPr>
        <p:spPr>
          <a:xfrm>
            <a:off x="1755855" y="4697566"/>
            <a:ext cx="7507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Results corollary (sub-proofs): </a:t>
            </a:r>
            <a:r>
              <a:rPr lang="en-US" dirty="0">
                <a:solidFill>
                  <a:srgbClr val="0070C0"/>
                </a:solidFill>
                <a:latin typeface="Amasis MT Pro Medium" panose="02040604050005020304" pitchFamily="18" charset="0"/>
              </a:rPr>
              <a:t>any number divisible by 2 is even.</a:t>
            </a:r>
            <a:endParaRPr lang="en-US" sz="20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3074" name="Picture 2" descr="Dictionary Clipart and Stock Illustrations. 48,814 Dictionary vector EPS  illustrations and drawings available to search from thousands of royalty  free clip art graphic designers.">
            <a:extLst>
              <a:ext uri="{FF2B5EF4-FFF2-40B4-BE49-F238E27FC236}">
                <a16:creationId xmlns:a16="http://schemas.microsoft.com/office/drawing/2014/main" id="{F6683A33-5BD8-40D0-A070-F5BBD699C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/>
          <a:stretch/>
        </p:blipFill>
        <p:spPr bwMode="auto">
          <a:xfrm>
            <a:off x="10106105" y="204737"/>
            <a:ext cx="166497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2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F455A-D1C7-4E5B-99A8-E6EA9E1F65E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1CF336-E705-4F7D-8F97-AD71603B0FC0}"/>
                  </a:ext>
                </a:extLst>
              </p:cNvPr>
              <p:cNvSpPr txBox="1"/>
              <p:nvPr/>
            </p:nvSpPr>
            <p:spPr>
              <a:xfrm>
                <a:off x="1171326" y="1404366"/>
                <a:ext cx="1861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1CF336-E705-4F7D-8F97-AD71603B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1404366"/>
                <a:ext cx="1861792" cy="461665"/>
              </a:xfrm>
              <a:prstGeom prst="rect">
                <a:avLst/>
              </a:prstGeom>
              <a:blipFill>
                <a:blip r:embed="rId3"/>
                <a:stretch>
                  <a:fillRect l="-4902" t="-10526" r="-42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A8035-2F03-415C-A607-5ABEEFB89590}"/>
                  </a:ext>
                </a:extLst>
              </p:cNvPr>
              <p:cNvSpPr txBox="1"/>
              <p:nvPr/>
            </p:nvSpPr>
            <p:spPr>
              <a:xfrm>
                <a:off x="1171326" y="1894113"/>
                <a:ext cx="1638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A8035-2F03-415C-A607-5ABEEFB8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1894113"/>
                <a:ext cx="1638782" cy="461665"/>
              </a:xfrm>
              <a:prstGeom prst="rect">
                <a:avLst/>
              </a:prstGeom>
              <a:blipFill>
                <a:blip r:embed="rId4"/>
                <a:stretch>
                  <a:fillRect l="-557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EF816-37AF-48EA-8BA1-DE9CEDB7067A}"/>
                  </a:ext>
                </a:extLst>
              </p:cNvPr>
              <p:cNvSpPr txBox="1"/>
              <p:nvPr/>
            </p:nvSpPr>
            <p:spPr>
              <a:xfrm>
                <a:off x="1171326" y="2488043"/>
                <a:ext cx="1943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EF816-37AF-48EA-8BA1-DE9CEDB70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2488043"/>
                <a:ext cx="1943353" cy="461665"/>
              </a:xfrm>
              <a:prstGeom prst="rect">
                <a:avLst/>
              </a:prstGeom>
              <a:blipFill>
                <a:blip r:embed="rId5"/>
                <a:stretch>
                  <a:fillRect l="-470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402FC6-9E91-4B81-9425-C2CB761DC95B}"/>
              </a:ext>
            </a:extLst>
          </p:cNvPr>
          <p:cNvSpPr txBox="1"/>
          <p:nvPr/>
        </p:nvSpPr>
        <p:spPr>
          <a:xfrm>
            <a:off x="361670" y="3627014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BBA205-2986-4FB3-B384-C1EEA622EEA1}"/>
                  </a:ext>
                </a:extLst>
              </p:cNvPr>
              <p:cNvSpPr txBox="1"/>
              <p:nvPr/>
            </p:nvSpPr>
            <p:spPr>
              <a:xfrm>
                <a:off x="1299459" y="3627014"/>
                <a:ext cx="3153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odd,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BBA205-2986-4FB3-B384-C1EEA622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59" y="3627014"/>
                <a:ext cx="3153812" cy="400110"/>
              </a:xfrm>
              <a:prstGeom prst="rect">
                <a:avLst/>
              </a:prstGeom>
              <a:blipFill>
                <a:blip r:embed="rId6"/>
                <a:stretch>
                  <a:fillRect l="-1931" t="-9091" r="-115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F91537-EE8F-45C7-B6E1-48B7A1F4F001}"/>
                  </a:ext>
                </a:extLst>
              </p:cNvPr>
              <p:cNvSpPr txBox="1"/>
              <p:nvPr/>
            </p:nvSpPr>
            <p:spPr>
              <a:xfrm>
                <a:off x="1291733" y="4057007"/>
                <a:ext cx="21480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F91537-EE8F-45C7-B6E1-48B7A1F4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33" y="4057007"/>
                <a:ext cx="2148089" cy="400110"/>
              </a:xfrm>
              <a:prstGeom prst="rect">
                <a:avLst/>
              </a:prstGeom>
              <a:blipFill>
                <a:blip r:embed="rId7"/>
                <a:stretch>
                  <a:fillRect l="-3125" t="-9231" r="-198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0769C-0E5D-4C87-92E5-ABC6E5A24502}"/>
                  </a:ext>
                </a:extLst>
              </p:cNvPr>
              <p:cNvSpPr txBox="1"/>
              <p:nvPr/>
            </p:nvSpPr>
            <p:spPr>
              <a:xfrm>
                <a:off x="5189858" y="4088679"/>
                <a:ext cx="3562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Odd number: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0769C-0E5D-4C87-92E5-ABC6E5A2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58" y="4088679"/>
                <a:ext cx="3562322" cy="461665"/>
              </a:xfrm>
              <a:prstGeom prst="rect">
                <a:avLst/>
              </a:prstGeom>
              <a:blipFill>
                <a:blip r:embed="rId8"/>
                <a:stretch>
                  <a:fillRect l="-25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C9FD2-5C80-4BC9-B0F9-BB9245A465E0}"/>
                  </a:ext>
                </a:extLst>
              </p:cNvPr>
              <p:cNvSpPr txBox="1"/>
              <p:nvPr/>
            </p:nvSpPr>
            <p:spPr>
              <a:xfrm>
                <a:off x="5737261" y="4640888"/>
                <a:ext cx="2078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C9FD2-5C80-4BC9-B0F9-BB9245A4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261" y="4640888"/>
                <a:ext cx="2078582" cy="369332"/>
              </a:xfrm>
              <a:prstGeom prst="rect">
                <a:avLst/>
              </a:prstGeom>
              <a:blipFill>
                <a:blip r:embed="rId9"/>
                <a:stretch>
                  <a:fillRect l="-1466" r="-88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50E97-E391-4DF9-968F-4D10E3857524}"/>
                  </a:ext>
                </a:extLst>
              </p:cNvPr>
              <p:cNvSpPr txBox="1"/>
              <p:nvPr/>
            </p:nvSpPr>
            <p:spPr>
              <a:xfrm>
                <a:off x="6046792" y="5100764"/>
                <a:ext cx="213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50E97-E391-4DF9-968F-4D10E3857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92" y="5100764"/>
                <a:ext cx="2131289" cy="369332"/>
              </a:xfrm>
              <a:prstGeom prst="rect">
                <a:avLst/>
              </a:prstGeom>
              <a:blipFill>
                <a:blip r:embed="rId10"/>
                <a:stretch>
                  <a:fillRect l="-1143" t="-1667" r="-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5EBD9C-5B88-4E62-BBBF-66A804C0E4D8}"/>
                  </a:ext>
                </a:extLst>
              </p:cNvPr>
              <p:cNvSpPr txBox="1"/>
              <p:nvPr/>
            </p:nvSpPr>
            <p:spPr>
              <a:xfrm>
                <a:off x="6046792" y="5601560"/>
                <a:ext cx="2557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5EBD9C-5B88-4E62-BBBF-66A804C0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92" y="5601560"/>
                <a:ext cx="2557687" cy="369332"/>
              </a:xfrm>
              <a:prstGeom prst="rect">
                <a:avLst/>
              </a:prstGeom>
              <a:blipFill>
                <a:blip r:embed="rId11"/>
                <a:stretch>
                  <a:fillRect l="-716" r="-23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Example Icon Images – Browse 115,637 Stock Photos, Vectors, and Video |  Adobe Stock">
            <a:extLst>
              <a:ext uri="{FF2B5EF4-FFF2-40B4-BE49-F238E27FC236}">
                <a16:creationId xmlns:a16="http://schemas.microsoft.com/office/drawing/2014/main" id="{5536CCC6-95A2-408B-B4E4-CE128CC0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21" y="0"/>
            <a:ext cx="4460557" cy="16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5AE2EE49-0D5F-4BAC-9A24-FA38DDC8C0CE}"/>
              </a:ext>
            </a:extLst>
          </p:cNvPr>
          <p:cNvSpPr/>
          <p:nvPr/>
        </p:nvSpPr>
        <p:spPr>
          <a:xfrm rot="5400000">
            <a:off x="7224168" y="5438397"/>
            <a:ext cx="202932" cy="1230919"/>
          </a:xfrm>
          <a:prstGeom prst="rightBrace">
            <a:avLst>
              <a:gd name="adj1" fmla="val 1666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208AA8-E921-4958-AA48-B8E0306BC66A}"/>
                  </a:ext>
                </a:extLst>
              </p:cNvPr>
              <p:cNvSpPr txBox="1"/>
              <p:nvPr/>
            </p:nvSpPr>
            <p:spPr>
              <a:xfrm>
                <a:off x="7232500" y="6243982"/>
                <a:ext cx="206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208AA8-E921-4958-AA48-B8E0306B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500" y="6243982"/>
                <a:ext cx="206275" cy="307777"/>
              </a:xfrm>
              <a:prstGeom prst="rect">
                <a:avLst/>
              </a:prstGeom>
              <a:blipFill>
                <a:blip r:embed="rId13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ashtag - Free social icons">
            <a:extLst>
              <a:ext uri="{FF2B5EF4-FFF2-40B4-BE49-F238E27FC236}">
                <a16:creationId xmlns:a16="http://schemas.microsoft.com/office/drawing/2014/main" id="{61AB743A-3764-4A2C-B954-28A0C0F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73" y="5911987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A9B32-E895-49BF-AEC9-3D5F5DF383B3}"/>
              </a:ext>
            </a:extLst>
          </p:cNvPr>
          <p:cNvSpPr txBox="1"/>
          <p:nvPr/>
        </p:nvSpPr>
        <p:spPr>
          <a:xfrm>
            <a:off x="774440" y="1402703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1890E9-13D6-4842-AD0F-D2085E3DEA39}"/>
                  </a:ext>
                </a:extLst>
              </p:cNvPr>
              <p:cNvSpPr txBox="1"/>
              <p:nvPr/>
            </p:nvSpPr>
            <p:spPr>
              <a:xfrm>
                <a:off x="1837970" y="1998508"/>
                <a:ext cx="426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are odd,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1890E9-13D6-4842-AD0F-D2085E3D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70" y="1998508"/>
                <a:ext cx="4268091" cy="461665"/>
              </a:xfrm>
              <a:prstGeom prst="rect">
                <a:avLst/>
              </a:prstGeom>
              <a:blipFill>
                <a:blip r:embed="rId2"/>
                <a:stretch>
                  <a:fillRect l="-2286" t="-10526" r="-1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/>
              <p:nvPr/>
            </p:nvSpPr>
            <p:spPr>
              <a:xfrm>
                <a:off x="2227110" y="3003599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10" y="3003599"/>
                <a:ext cx="1150251" cy="276999"/>
              </a:xfrm>
              <a:prstGeom prst="rect">
                <a:avLst/>
              </a:prstGeom>
              <a:blipFill>
                <a:blip r:embed="rId3"/>
                <a:stretch>
                  <a:fillRect l="-2646" r="-476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/>
              <p:nvPr/>
            </p:nvSpPr>
            <p:spPr>
              <a:xfrm>
                <a:off x="2227109" y="3522460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09" y="3522460"/>
                <a:ext cx="1107611" cy="276999"/>
              </a:xfrm>
              <a:prstGeom prst="rect">
                <a:avLst/>
              </a:prstGeom>
              <a:blipFill>
                <a:blip r:embed="rId4"/>
                <a:stretch>
                  <a:fillRect l="-4945" t="-2222" r="-494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50BB-946B-472F-A7C2-380290F3F34A}"/>
                  </a:ext>
                </a:extLst>
              </p:cNvPr>
              <p:cNvSpPr txBox="1"/>
              <p:nvPr/>
            </p:nvSpPr>
            <p:spPr>
              <a:xfrm>
                <a:off x="3060814" y="3977230"/>
                <a:ext cx="2281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50BB-946B-472F-A7C2-380290F3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14" y="3977230"/>
                <a:ext cx="2281330" cy="276999"/>
              </a:xfrm>
              <a:prstGeom prst="rect">
                <a:avLst/>
              </a:prstGeom>
              <a:blipFill>
                <a:blip r:embed="rId5"/>
                <a:stretch>
                  <a:fillRect l="-2139" t="-2174" r="-347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E35128-8C46-41BC-A2D5-5C234F07C78F}"/>
                  </a:ext>
                </a:extLst>
              </p:cNvPr>
              <p:cNvSpPr txBox="1"/>
              <p:nvPr/>
            </p:nvSpPr>
            <p:spPr>
              <a:xfrm>
                <a:off x="3377361" y="4628432"/>
                <a:ext cx="2064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E35128-8C46-41BC-A2D5-5C234F07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61" y="4628432"/>
                <a:ext cx="2064924" cy="276999"/>
              </a:xfrm>
              <a:prstGeom prst="rect">
                <a:avLst/>
              </a:prstGeom>
              <a:blipFill>
                <a:blip r:embed="rId6"/>
                <a:stretch>
                  <a:fillRect l="-590" t="-2174" r="-236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8211FFD-69CB-4449-B7E0-F4462D64E426}"/>
              </a:ext>
            </a:extLst>
          </p:cNvPr>
          <p:cNvSpPr/>
          <p:nvPr/>
        </p:nvSpPr>
        <p:spPr>
          <a:xfrm>
            <a:off x="5198909" y="4589945"/>
            <a:ext cx="345479" cy="343479"/>
          </a:xfrm>
          <a:prstGeom prst="flowChartConnector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D9AEC3D-D516-4AE7-A3B2-D129E177AB5D}"/>
              </a:ext>
            </a:extLst>
          </p:cNvPr>
          <p:cNvSpPr/>
          <p:nvPr/>
        </p:nvSpPr>
        <p:spPr>
          <a:xfrm>
            <a:off x="5757325" y="5095190"/>
            <a:ext cx="906491" cy="849085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odd</a:t>
            </a:r>
          </a:p>
        </p:txBody>
      </p:sp>
      <p:pic>
        <p:nvPicPr>
          <p:cNvPr id="12" name="Picture 2" descr="Prove Stock Illustrations – 1,461 Prove Stock Illustrations, Vectors &amp;  Clipart - Dreamstime">
            <a:extLst>
              <a:ext uri="{FF2B5EF4-FFF2-40B4-BE49-F238E27FC236}">
                <a16:creationId xmlns:a16="http://schemas.microsoft.com/office/drawing/2014/main" id="{393A112D-156C-4E91-AE28-3F286D75C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10868" r="3881" b="6444"/>
          <a:stretch/>
        </p:blipFill>
        <p:spPr bwMode="auto">
          <a:xfrm>
            <a:off x="9942711" y="345233"/>
            <a:ext cx="1819750" cy="17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20C14-9E61-4608-8CA4-F5B3CB619BCC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269F2-EC9D-43A1-83FE-535BAAA96EE2}"/>
                  </a:ext>
                </a:extLst>
              </p:cNvPr>
              <p:cNvSpPr txBox="1"/>
              <p:nvPr/>
            </p:nvSpPr>
            <p:spPr>
              <a:xfrm>
                <a:off x="3377361" y="5381232"/>
                <a:ext cx="2129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269F2-EC9D-43A1-83FE-535BAAA96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61" y="5381232"/>
                <a:ext cx="2129044" cy="276999"/>
              </a:xfrm>
              <a:prstGeom prst="rect">
                <a:avLst/>
              </a:prstGeom>
              <a:blipFill>
                <a:blip r:embed="rId8"/>
                <a:stretch>
                  <a:fillRect l="-573" t="-4444" r="-22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0BE0-2577-40FE-9D9C-A1D1B6F7254B}"/>
              </a:ext>
            </a:extLst>
          </p:cNvPr>
          <p:cNvSpPr txBox="1"/>
          <p:nvPr/>
        </p:nvSpPr>
        <p:spPr>
          <a:xfrm>
            <a:off x="774440" y="1402703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BCA89-BF76-4143-97C0-DD7911AD7DC4}"/>
                  </a:ext>
                </a:extLst>
              </p:cNvPr>
              <p:cNvSpPr txBox="1"/>
              <p:nvPr/>
            </p:nvSpPr>
            <p:spPr>
              <a:xfrm>
                <a:off x="1753089" y="1737123"/>
                <a:ext cx="36426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5|2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BCA89-BF76-4143-97C0-DD7911AD7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89" y="1737123"/>
                <a:ext cx="3642600" cy="453137"/>
              </a:xfrm>
              <a:prstGeom prst="rect">
                <a:avLst/>
              </a:prstGeom>
              <a:blipFill>
                <a:blip r:embed="rId3"/>
                <a:stretch>
                  <a:fillRect l="-1508" r="-83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BF62C-3FF4-45F7-9243-D3D7C22E047F}"/>
                  </a:ext>
                </a:extLst>
              </p:cNvPr>
              <p:cNvSpPr txBox="1"/>
              <p:nvPr/>
            </p:nvSpPr>
            <p:spPr>
              <a:xfrm>
                <a:off x="1239471" y="2682626"/>
                <a:ext cx="2778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5|2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⩝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BF62C-3FF4-45F7-9243-D3D7C22E0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71" y="2682626"/>
                <a:ext cx="2778774" cy="400110"/>
              </a:xfrm>
              <a:prstGeom prst="rect">
                <a:avLst/>
              </a:prstGeom>
              <a:blipFill>
                <a:blip r:embed="rId4"/>
                <a:stretch>
                  <a:fillRect l="-2193" t="-7576" r="-15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F252E-7FFA-4B63-AE7A-58B2E5A70865}"/>
                  </a:ext>
                </a:extLst>
              </p:cNvPr>
              <p:cNvSpPr txBox="1"/>
              <p:nvPr/>
            </p:nvSpPr>
            <p:spPr>
              <a:xfrm>
                <a:off x="1656429" y="3641767"/>
                <a:ext cx="2430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Amasis MT Pro Medium" panose="020406040500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F252E-7FFA-4B63-AE7A-58B2E5A7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29" y="3641767"/>
                <a:ext cx="2430665" cy="400110"/>
              </a:xfrm>
              <a:prstGeom prst="rect">
                <a:avLst/>
              </a:prstGeom>
              <a:blipFill>
                <a:blip r:embed="rId5"/>
                <a:stretch>
                  <a:fillRect l="-12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94794247-E4C9-432E-866F-AD0926CAF5A4}"/>
              </a:ext>
            </a:extLst>
          </p:cNvPr>
          <p:cNvSpPr/>
          <p:nvPr/>
        </p:nvSpPr>
        <p:spPr>
          <a:xfrm rot="16200000">
            <a:off x="2389698" y="3908766"/>
            <a:ext cx="156899" cy="423121"/>
          </a:xfrm>
          <a:prstGeom prst="leftBrace">
            <a:avLst>
              <a:gd name="adj1" fmla="val 28223"/>
              <a:gd name="adj2" fmla="val 538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8BC41-2D08-4066-B05A-6ACE7135F447}"/>
              </a:ext>
            </a:extLst>
          </p:cNvPr>
          <p:cNvSpPr txBox="1"/>
          <p:nvPr/>
        </p:nvSpPr>
        <p:spPr>
          <a:xfrm>
            <a:off x="2128151" y="412032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masis MT Pro Medium" panose="02040604050005020304" pitchFamily="18" charset="0"/>
              </a:rPr>
              <a:t>even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D9F4E7-EE58-4D11-B14A-439E741A31B3}"/>
              </a:ext>
            </a:extLst>
          </p:cNvPr>
          <p:cNvCxnSpPr/>
          <p:nvPr/>
        </p:nvCxnSpPr>
        <p:spPr>
          <a:xfrm flipV="1">
            <a:off x="1656429" y="4041877"/>
            <a:ext cx="96660" cy="26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7F8CBC-255D-49C3-A266-A0DCF881BD01}"/>
              </a:ext>
            </a:extLst>
          </p:cNvPr>
          <p:cNvSpPr txBox="1"/>
          <p:nvPr/>
        </p:nvSpPr>
        <p:spPr>
          <a:xfrm>
            <a:off x="1239471" y="425732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masis MT Pro Medium" panose="02040604050005020304" pitchFamily="18" charset="0"/>
              </a:rPr>
              <a:t>odd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972E03-4152-42C2-BF19-78F4B90BD739}"/>
              </a:ext>
            </a:extLst>
          </p:cNvPr>
          <p:cNvCxnSpPr/>
          <p:nvPr/>
        </p:nvCxnSpPr>
        <p:spPr>
          <a:xfrm flipH="1" flipV="1">
            <a:off x="1950098" y="4041877"/>
            <a:ext cx="178053" cy="94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48A9A-476B-47BA-80A2-82DBEF9D51A0}"/>
                  </a:ext>
                </a:extLst>
              </p:cNvPr>
              <p:cNvSpPr txBox="1"/>
              <p:nvPr/>
            </p:nvSpPr>
            <p:spPr>
              <a:xfrm>
                <a:off x="1820079" y="4859659"/>
                <a:ext cx="2968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masis MT Pro Medium" panose="02040604050005020304" pitchFamily="18" charset="0"/>
                  </a:rPr>
                  <a:t>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masis MT Pro Medium" panose="02040604050005020304" pitchFamily="18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48A9A-476B-47BA-80A2-82DBEF9D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79" y="4859659"/>
                <a:ext cx="2968890" cy="369332"/>
              </a:xfrm>
              <a:prstGeom prst="rect">
                <a:avLst/>
              </a:prstGeom>
              <a:blipFill>
                <a:blip r:embed="rId6"/>
                <a:stretch>
                  <a:fillRect l="-18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56DEB-032B-44FF-A354-24B0201681E3}"/>
                  </a:ext>
                </a:extLst>
              </p:cNvPr>
              <p:cNvSpPr txBox="1"/>
              <p:nvPr/>
            </p:nvSpPr>
            <p:spPr>
              <a:xfrm>
                <a:off x="5997093" y="4323920"/>
                <a:ext cx="1525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5(2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56DEB-032B-44FF-A354-24B020168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093" y="4323920"/>
                <a:ext cx="1525546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E7607-42C2-43C7-844D-FEFFAD8B4360}"/>
                  </a:ext>
                </a:extLst>
              </p:cNvPr>
              <p:cNvSpPr txBox="1"/>
              <p:nvPr/>
            </p:nvSpPr>
            <p:spPr>
              <a:xfrm>
                <a:off x="6183811" y="4787981"/>
                <a:ext cx="102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E7607-42C2-43C7-844D-FEFFAD8B4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11" y="4787981"/>
                <a:ext cx="102861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12FF7437-0638-48E9-A7AA-48D5AF6C99D0}"/>
              </a:ext>
            </a:extLst>
          </p:cNvPr>
          <p:cNvSpPr/>
          <p:nvPr/>
        </p:nvSpPr>
        <p:spPr>
          <a:xfrm>
            <a:off x="7203095" y="5295368"/>
            <a:ext cx="1279715" cy="369332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5843C8-7414-42EA-A6BD-20E899E62B39}"/>
                  </a:ext>
                </a:extLst>
              </p:cNvPr>
              <p:cNvSpPr txBox="1"/>
              <p:nvPr/>
            </p:nvSpPr>
            <p:spPr>
              <a:xfrm>
                <a:off x="8482810" y="4741592"/>
                <a:ext cx="4595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5843C8-7414-42EA-A6BD-20E899E62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10" y="4741592"/>
                <a:ext cx="459532" cy="461665"/>
              </a:xfrm>
              <a:prstGeom prst="rect">
                <a:avLst/>
              </a:prstGeom>
              <a:blipFill>
                <a:blip r:embed="rId9"/>
                <a:stretch>
                  <a:fillRect l="-5333" r="-32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1DEB4D1-A92A-4642-AEA3-46F09789EE75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9224" name="Picture 8" descr="Lettering stay focused Royalty Free Vector Image">
            <a:extLst>
              <a:ext uri="{FF2B5EF4-FFF2-40B4-BE49-F238E27FC236}">
                <a16:creationId xmlns:a16="http://schemas.microsoft.com/office/drawing/2014/main" id="{3462AB2C-B158-4CCA-B221-623818F6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031" r="6845" b="10873"/>
          <a:stretch/>
        </p:blipFill>
        <p:spPr bwMode="auto">
          <a:xfrm>
            <a:off x="9853159" y="40845"/>
            <a:ext cx="2089717" cy="22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4" grpId="0"/>
      <p:bldP spid="15" grpId="0"/>
      <p:bldP spid="16" grpId="0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4480</Words>
  <Application>Microsoft Office PowerPoint</Application>
  <PresentationFormat>Widescreen</PresentationFormat>
  <Paragraphs>473</Paragraphs>
  <Slides>43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Lecture 5: Proofs</vt:lpstr>
      <vt:lpstr>Why Study Proofs?</vt:lpstr>
      <vt:lpstr>Why Study Proofs?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Proofs</dc:title>
  <dc:creator>Togzhan Nurtayeva</dc:creator>
  <cp:lastModifiedBy>Togzhan Nurtayeva</cp:lastModifiedBy>
  <cp:revision>262</cp:revision>
  <dcterms:created xsi:type="dcterms:W3CDTF">2021-10-03T12:13:36Z</dcterms:created>
  <dcterms:modified xsi:type="dcterms:W3CDTF">2023-11-23T13:03:11Z</dcterms:modified>
</cp:coreProperties>
</file>