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  <p:sldMasterId id="2147483738" r:id="rId3"/>
    <p:sldMasterId id="2147483751" r:id="rId4"/>
    <p:sldMasterId id="2147483775" r:id="rId5"/>
    <p:sldMasterId id="2147483787" r:id="rId6"/>
    <p:sldMasterId id="2147483800" r:id="rId7"/>
    <p:sldMasterId id="2147483812" r:id="rId8"/>
  </p:sldMasterIdLst>
  <p:notesMasterIdLst>
    <p:notesMasterId r:id="rId84"/>
  </p:notesMasterIdLst>
  <p:sldIdLst>
    <p:sldId id="263" r:id="rId9"/>
    <p:sldId id="315" r:id="rId10"/>
    <p:sldId id="314" r:id="rId11"/>
    <p:sldId id="258" r:id="rId12"/>
    <p:sldId id="28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23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>
      <p:cViewPr>
        <p:scale>
          <a:sx n="70" d="100"/>
          <a:sy n="70" d="100"/>
        </p:scale>
        <p:origin x="-7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68476-8A2C-415A-82AD-4D4A1B3611D5}" type="slidenum">
              <a:rPr lang="en-US">
                <a:solidFill>
                  <a:prstClr val="black"/>
                </a:solidFill>
              </a:rPr>
              <a:pPr eaLnBrk="1" hangingPunct="1"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86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8" y="4682088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8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4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3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86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28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10/20/2023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74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1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98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97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9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47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85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17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66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66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03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93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2E6E3C1-C6CB-46CE-9E81-856D424F0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66EB00-6B88-4A4A-8CF5-3069902AA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A3ED3DC7-80BF-4448-BC93-6FFDA8A46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44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F8D47C9C-B74B-4E1B-855E-10B8026C1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2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04422D8E-08AF-49A4-AB54-05A2CA621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04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8D866CD-24E7-41D3-9388-AF90E6903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39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245ED3-FB0A-4A0D-B60A-E86BF7B4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B1C17CF-EAA2-478D-B049-7D4A990A5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AA2126C-8F45-49CC-98EC-321D4D5D5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4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2BE7C93B-D9B6-436E-80DE-0C10CD97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46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6D56F590-0516-477E-AD3A-2E5A165AE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E7E60231-17CE-4AC8-BD61-9AF8C0780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78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9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1" y="4682078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1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0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55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9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8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10/29/2023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7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54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5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8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7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3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49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69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10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9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9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14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3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70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50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36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10/29/2023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06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32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16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1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28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400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26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4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2E6E3C1-C6CB-46CE-9E81-856D424F0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68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66EB00-6B88-4A4A-8CF5-3069902AA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85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A3ED3DC7-80BF-4448-BC93-6FFDA8A46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3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F8D47C9C-B74B-4E1B-855E-10B8026C1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57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04422D8E-08AF-49A4-AB54-05A2CA621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77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8D866CD-24E7-41D3-9388-AF90E6903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14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F245ED3-FB0A-4A0D-B60A-E86BF7B4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89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4B1C17CF-EAA2-478D-B049-7D4A990A5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37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AA2126C-8F45-49CC-98EC-321D4D5D5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77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2BE7C93B-D9B6-436E-80DE-0C10CD97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3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6D56F590-0516-477E-AD3A-2E5A165AE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94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E7E60231-17CE-4AC8-BD61-9AF8C07806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2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9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10/30/2023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50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430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92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3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11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424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5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9321ABB7-BC5F-4E36-BAC8-6E54A2D370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5540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CFC9043A-4CBC-4BEE-A01B-0D4887F47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407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DB057C8B-77DF-488E-9A58-671190CFD0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6033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4B5ED314-F3C3-4C24-8DD6-EBB353E2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910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0E979EB7-9427-404A-B6D7-1636F583C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045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57C97E69-EC19-42C7-992E-BB09DBB88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8309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D47A10DB-C3F5-43E8-8B48-D5FE01406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879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0A1B1169-B612-4042-86DC-D4C0A4A91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2512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B682DC26-13B2-47E6-BB3B-5E59E69CB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7375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DC4ADA34-0E36-4A78-86E7-46BFB1A4FD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36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14407941-0714-47F4-B0E6-07185DA5D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6277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1531D58B-ED19-4402-A65D-51AF60547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5718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8012950E-6E6D-4133-B0BD-2DD49C89F8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98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E8E3AC3-3523-4F0D-B3BD-5A43DC18F0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3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1E8E3AC3-3523-4F0D-B3BD-5A43DC18F0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11/8/2023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5-</a:t>
            </a:r>
            <a:fld id="{A0C1669C-170D-4F88-B5A7-DCCB651D4FB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91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208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Molecular Biology &amp; Proteomics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gene Cloning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5353" y="4250836"/>
            <a:ext cx="6995899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/>
              <a:t>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course code: </a:t>
            </a:r>
            <a:r>
              <a:rPr lang="en-US" sz="1400" dirty="0"/>
              <a:t>PHAR 338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/ 3rd week 29.10.2023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22" y="1224876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F9ACCAC-C868-4D39-A8DC-D90D0561D034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Restriction Enzyme Terminology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6-bp cutter will yield DNA fragments averaging 4000-bp  or </a:t>
            </a:r>
            <a:r>
              <a:rPr lang="en-US" smtClean="0">
                <a:solidFill>
                  <a:schemeClr val="hlink"/>
                </a:solidFill>
              </a:rPr>
              <a:t>4 kilobases</a:t>
            </a:r>
            <a:r>
              <a:rPr lang="en-US" smtClean="0"/>
              <a:t> (4kb) in length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Heteroschizomers recognize the same DNA sequence but use a different cutting site – they are also called</a:t>
            </a:r>
            <a:r>
              <a:rPr lang="en-US" smtClean="0">
                <a:solidFill>
                  <a:schemeClr val="hlink"/>
                </a:solidFill>
              </a:rPr>
              <a:t> isochizomers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enzymes cut DNA strands reproducibly in the same place, which is extremely useful in gene analysis</a:t>
            </a:r>
          </a:p>
        </p:txBody>
      </p:sp>
    </p:spTree>
    <p:extLst>
      <p:ext uri="{BB962C8B-B14F-4D97-AF65-F5344CB8AC3E}">
        <p14:creationId xmlns:p14="http://schemas.microsoft.com/office/powerpoint/2010/main" val="36454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9330474-1B76-4927-9DFB-789CB60A9916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74638"/>
            <a:ext cx="11480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of Restriction Endonucleases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restriction endonucleases make staggered cuts in the 2 DNA strands</a:t>
            </a:r>
          </a:p>
          <a:p>
            <a:pPr lvl="1" eaLnBrk="1" hangingPunct="1"/>
            <a:r>
              <a:rPr lang="en-US" dirty="0" smtClean="0"/>
              <a:t>This leaves single-stranded overhangs, called </a:t>
            </a:r>
            <a:r>
              <a:rPr lang="en-US" dirty="0" smtClean="0">
                <a:solidFill>
                  <a:schemeClr val="hlink"/>
                </a:solidFill>
              </a:rPr>
              <a:t>sticky ends</a:t>
            </a:r>
            <a:r>
              <a:rPr lang="en-US" dirty="0" smtClean="0"/>
              <a:t> that can base-pair together briefly</a:t>
            </a:r>
          </a:p>
          <a:p>
            <a:pPr lvl="1" eaLnBrk="1" hangingPunct="1"/>
            <a:r>
              <a:rPr lang="en-US" dirty="0" smtClean="0"/>
              <a:t>This makes joining 2 different DNA molecules together much easier</a:t>
            </a:r>
          </a:p>
          <a:p>
            <a:pPr eaLnBrk="1" hangingPunct="1"/>
            <a:r>
              <a:rPr lang="en-US" dirty="0" smtClean="0"/>
              <a:t>Staggered cuts occur when the recognition sequence usually displays twofold symmetry, </a:t>
            </a:r>
            <a:r>
              <a:rPr lang="en-US" dirty="0" smtClean="0">
                <a:solidFill>
                  <a:schemeClr val="hlink"/>
                </a:solidFill>
              </a:rPr>
              <a:t>palindromes</a:t>
            </a:r>
          </a:p>
        </p:txBody>
      </p:sp>
    </p:spTree>
    <p:extLst>
      <p:ext uri="{BB962C8B-B14F-4D97-AF65-F5344CB8AC3E}">
        <p14:creationId xmlns:p14="http://schemas.microsoft.com/office/powerpoint/2010/main" val="1162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C4C6BC9-58E2-4C1E-A910-45C9EDC0DD59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Restriction-Modification System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6604000" cy="5257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What prevents these enzymes from cutting up the host DNA?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/>
              <a:t>They are paired with </a:t>
            </a:r>
            <a:r>
              <a:rPr lang="en-US" sz="2400" dirty="0" err="1" smtClean="0">
                <a:solidFill>
                  <a:schemeClr val="hlink"/>
                </a:solidFill>
              </a:rPr>
              <a:t>methylases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/>
              <a:t>Theses enzymes recognize, methylate the same site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Together they are called a restriction-modification system, </a:t>
            </a:r>
            <a:r>
              <a:rPr lang="en-US" sz="2800" dirty="0" smtClean="0">
                <a:solidFill>
                  <a:schemeClr val="hlink"/>
                </a:solidFill>
              </a:rPr>
              <a:t>R-M system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/>
              <a:t>Methylation protects DNA, after replication the parental strand is already methylated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9221" name="Picture 6" descr="maintaining_restric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295400"/>
            <a:ext cx="43603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83695C2-E7F5-4AA3-B788-84C14B45B6F6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An Experiment Using Restriction Endonuclease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371600"/>
            <a:ext cx="7315200" cy="5334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700" dirty="0" smtClean="0"/>
              <a:t>An early experiment used </a:t>
            </a:r>
            <a:r>
              <a:rPr lang="en-US" sz="2700" i="1" dirty="0" err="1" smtClean="0"/>
              <a:t>Eco</a:t>
            </a:r>
            <a:r>
              <a:rPr lang="en-US" sz="2700" dirty="0" err="1" smtClean="0"/>
              <a:t>RI</a:t>
            </a:r>
            <a:r>
              <a:rPr lang="en-US" sz="2700" dirty="0" smtClean="0"/>
              <a:t> to cut 2 </a:t>
            </a:r>
            <a:r>
              <a:rPr lang="en-US" sz="2700" dirty="0" smtClean="0">
                <a:solidFill>
                  <a:schemeClr val="hlink"/>
                </a:solidFill>
              </a:rPr>
              <a:t>plasmids</a:t>
            </a:r>
            <a:r>
              <a:rPr lang="en-US" sz="2700" dirty="0" smtClean="0"/>
              <a:t>, </a:t>
            </a:r>
            <a:r>
              <a:rPr lang="en-US" sz="2400" dirty="0" smtClean="0"/>
              <a:t>small circular pieces of DNA independent of the host chromosome</a:t>
            </a:r>
          </a:p>
          <a:p>
            <a:pPr eaLnBrk="1" hangingPunct="1">
              <a:lnSpc>
                <a:spcPct val="85000"/>
              </a:lnSpc>
            </a:pPr>
            <a:r>
              <a:rPr lang="en-US" sz="2700" dirty="0" smtClean="0"/>
              <a:t>Each plasmid had 1 site for </a:t>
            </a:r>
            <a:r>
              <a:rPr lang="en-US" sz="2700" i="1" dirty="0" err="1" smtClean="0"/>
              <a:t>Eco</a:t>
            </a:r>
            <a:r>
              <a:rPr lang="en-US" sz="2700" dirty="0" err="1" smtClean="0"/>
              <a:t>RI</a:t>
            </a:r>
            <a:endParaRPr lang="en-US" sz="2700" dirty="0" smtClean="0"/>
          </a:p>
          <a:p>
            <a:pPr lvl="1" eaLnBrk="1" hangingPunct="1">
              <a:lnSpc>
                <a:spcPct val="85000"/>
              </a:lnSpc>
            </a:pPr>
            <a:r>
              <a:rPr lang="en-US" sz="2500" dirty="0" smtClean="0"/>
              <a:t>Cutting converted circular plasmids into linear DNA with the same sticky ends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500" dirty="0" smtClean="0"/>
              <a:t>The ends base pair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/>
              <a:t>Some ends re-close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 smtClean="0"/>
              <a:t>Others join the 2 pieces</a:t>
            </a:r>
          </a:p>
          <a:p>
            <a:pPr eaLnBrk="1" hangingPunct="1">
              <a:lnSpc>
                <a:spcPct val="85000"/>
              </a:lnSpc>
            </a:pPr>
            <a:r>
              <a:rPr lang="en-US" sz="2700" dirty="0" smtClean="0"/>
              <a:t>DNA ligase joins 2 pieces with covalent bonds</a:t>
            </a:r>
          </a:p>
        </p:txBody>
      </p:sp>
      <p:pic>
        <p:nvPicPr>
          <p:cNvPr id="10245" name="Picture 7" descr="first_cloning_exper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71600"/>
            <a:ext cx="305223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2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6BB3D5F6-296C-4809-B99B-F76EE0A6E2A0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Restriction endonucleases recognize specific sequences in DNA molecules and make cuts in both strands</a:t>
            </a:r>
          </a:p>
          <a:p>
            <a:pPr eaLnBrk="1" hangingPunct="1"/>
            <a:r>
              <a:rPr lang="en-US" dirty="0" smtClean="0"/>
              <a:t>This allows very specific cutting of DNAs</a:t>
            </a:r>
          </a:p>
          <a:p>
            <a:pPr eaLnBrk="1" hangingPunct="1"/>
            <a:r>
              <a:rPr lang="en-US" dirty="0" smtClean="0"/>
              <a:t>The cuts in the two strands are frequently staggered, so restriction enzymes can create sticky ends that help to link together 2 DNAs to form a recombinant DNA </a:t>
            </a:r>
            <a:r>
              <a:rPr lang="en-US" sz="3000" i="1" dirty="0" smtClean="0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35757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AC6A4073-525F-4FC3-845F-D3EA4E9262FD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Vectors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5410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Vectors</a:t>
            </a:r>
            <a:r>
              <a:rPr lang="en-US" smtClean="0"/>
              <a:t> function as DNA carriers to allow replication of recombinant DNAs</a:t>
            </a:r>
          </a:p>
          <a:p>
            <a:pPr eaLnBrk="1" hangingPunct="1"/>
            <a:r>
              <a:rPr lang="en-US" smtClean="0"/>
              <a:t>Typical experiment uses 1 vector plus a piece of foreign DNA </a:t>
            </a:r>
          </a:p>
          <a:p>
            <a:pPr lvl="1" eaLnBrk="1" hangingPunct="1"/>
            <a:r>
              <a:rPr lang="en-US" smtClean="0"/>
              <a:t>Depends on the vector for its replication</a:t>
            </a:r>
          </a:p>
          <a:p>
            <a:pPr lvl="1" eaLnBrk="1" hangingPunct="1"/>
            <a:r>
              <a:rPr lang="en-US" smtClean="0"/>
              <a:t>Foreign DNA has no </a:t>
            </a:r>
            <a:r>
              <a:rPr lang="en-US" smtClean="0">
                <a:solidFill>
                  <a:schemeClr val="hlink"/>
                </a:solidFill>
              </a:rPr>
              <a:t>origin of replication</a:t>
            </a:r>
            <a:r>
              <a:rPr lang="en-US" smtClean="0"/>
              <a:t>, the site where DNA replication begins</a:t>
            </a:r>
          </a:p>
          <a:p>
            <a:pPr eaLnBrk="1" hangingPunct="1"/>
            <a:r>
              <a:rPr lang="en-US" smtClean="0"/>
              <a:t>There are 2 major classes of vectors:</a:t>
            </a:r>
          </a:p>
          <a:p>
            <a:pPr lvl="1" eaLnBrk="1" hangingPunct="1"/>
            <a:r>
              <a:rPr lang="en-US" smtClean="0"/>
              <a:t>Plasmids </a:t>
            </a:r>
          </a:p>
          <a:p>
            <a:pPr lvl="1" eaLnBrk="1" hangingPunct="1"/>
            <a:r>
              <a:rPr lang="en-US" smtClean="0"/>
              <a:t>Phages </a:t>
            </a:r>
          </a:p>
        </p:txBody>
      </p:sp>
    </p:spTree>
    <p:extLst>
      <p:ext uri="{BB962C8B-B14F-4D97-AF65-F5344CB8AC3E}">
        <p14:creationId xmlns:p14="http://schemas.microsoft.com/office/powerpoint/2010/main" val="26062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0B5B15F4-4805-4212-A7D5-990F084A0FA2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Plasmids As Vectors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pBR plasmids were developed early but are rarely used today</a:t>
            </a:r>
          </a:p>
          <a:p>
            <a:pPr eaLnBrk="1" hangingPunct="1"/>
            <a:r>
              <a:rPr lang="en-US" smtClean="0"/>
              <a:t>pUC series is similar to pBR</a:t>
            </a:r>
          </a:p>
          <a:p>
            <a:pPr lvl="1" eaLnBrk="1" hangingPunct="1"/>
            <a:r>
              <a:rPr lang="en-US" smtClean="0"/>
              <a:t>40% of the DNA, including tetracycline resistance has been deleted</a:t>
            </a:r>
          </a:p>
          <a:p>
            <a:pPr lvl="1" eaLnBrk="1" hangingPunct="1"/>
            <a:r>
              <a:rPr lang="en-US" smtClean="0"/>
              <a:t>Cloning sites are clustered together into one area called the </a:t>
            </a:r>
            <a:r>
              <a:rPr lang="en-US" smtClean="0">
                <a:solidFill>
                  <a:schemeClr val="hlink"/>
                </a:solidFill>
              </a:rPr>
              <a:t>multiple cloning site</a:t>
            </a:r>
            <a:r>
              <a:rPr lang="en-US" smtClean="0"/>
              <a:t> (MCS)</a:t>
            </a:r>
          </a:p>
        </p:txBody>
      </p:sp>
    </p:spTree>
    <p:extLst>
      <p:ext uri="{BB962C8B-B14F-4D97-AF65-F5344CB8AC3E}">
        <p14:creationId xmlns:p14="http://schemas.microsoft.com/office/powerpoint/2010/main" val="39542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AC1221C-98F0-4DF9-B3C8-682B554A5A80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pBR322 Plasmid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6"/>
            <a:ext cx="568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pBR322 illustrates cloning methods simply</a:t>
            </a:r>
          </a:p>
          <a:p>
            <a:pPr lvl="1" eaLnBrk="1" hangingPunct="1"/>
            <a:r>
              <a:rPr lang="en-US" sz="2400" smtClean="0"/>
              <a:t>Resistance for 2 antibiotics</a:t>
            </a:r>
          </a:p>
          <a:p>
            <a:pPr lvl="2" eaLnBrk="1" hangingPunct="1"/>
            <a:r>
              <a:rPr lang="en-US" sz="2000" smtClean="0"/>
              <a:t>Tetracycline</a:t>
            </a:r>
          </a:p>
          <a:p>
            <a:pPr lvl="2" eaLnBrk="1" hangingPunct="1"/>
            <a:r>
              <a:rPr lang="en-US" sz="2000" smtClean="0"/>
              <a:t>Ampicillin </a:t>
            </a:r>
          </a:p>
          <a:p>
            <a:pPr lvl="1" eaLnBrk="1" hangingPunct="1"/>
            <a:r>
              <a:rPr lang="en-US" sz="2400" smtClean="0"/>
              <a:t>Origin of replication between the 2 resistance genes</a:t>
            </a:r>
          </a:p>
          <a:p>
            <a:pPr lvl="1" eaLnBrk="1" hangingPunct="1"/>
            <a:r>
              <a:rPr lang="en-US" sz="2400" smtClean="0"/>
              <a:t>Only 1 site for several restriction enzymes</a:t>
            </a:r>
          </a:p>
        </p:txBody>
      </p:sp>
      <p:pic>
        <p:nvPicPr>
          <p:cNvPr id="14341" name="Picture 6" descr="plasmid_pbr322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600203"/>
            <a:ext cx="52832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93D75B06-F372-4F86-8D6D-EB8485A79826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/>
          <a:lstStyle/>
          <a:p>
            <a:pPr eaLnBrk="1" hangingPunct="1"/>
            <a:r>
              <a:rPr lang="en-US" smtClean="0"/>
              <a:t>pBR322 Cloning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994400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Clone a foreign DNA into the</a:t>
            </a:r>
            <a:r>
              <a:rPr lang="en-US" sz="2800" i="1" smtClean="0"/>
              <a:t> Pst</a:t>
            </a:r>
            <a:r>
              <a:rPr lang="en-US" sz="2800" smtClean="0"/>
              <a:t>I site of pBR322</a:t>
            </a:r>
          </a:p>
          <a:p>
            <a:pPr marL="0" indent="0" eaLnBrk="1" hangingPunct="1"/>
            <a:r>
              <a:rPr lang="en-US" sz="2800" smtClean="0"/>
              <a:t> Cut the vector to generate the sticky ends</a:t>
            </a:r>
          </a:p>
          <a:p>
            <a:pPr marL="0" indent="0" eaLnBrk="1" hangingPunct="1"/>
            <a:r>
              <a:rPr lang="en-US" sz="2800" smtClean="0"/>
              <a:t> Cut foreign DNA with </a:t>
            </a:r>
            <a:r>
              <a:rPr lang="en-US" sz="2800" i="1" smtClean="0"/>
              <a:t>Pst</a:t>
            </a:r>
            <a:r>
              <a:rPr lang="en-US" sz="2800" smtClean="0"/>
              <a:t>I also – compatible ends</a:t>
            </a:r>
          </a:p>
          <a:p>
            <a:pPr marL="0" indent="0" eaLnBrk="1" hangingPunct="1"/>
            <a:r>
              <a:rPr lang="en-US" sz="2800" smtClean="0"/>
              <a:t> Combine vector and foreign DNA with DNA ligase to seal sticky ends</a:t>
            </a:r>
          </a:p>
          <a:p>
            <a:pPr marL="0" indent="0" eaLnBrk="1" hangingPunct="1"/>
            <a:r>
              <a:rPr lang="en-US" sz="2800" smtClean="0"/>
              <a:t> Now transform the plasmid into </a:t>
            </a:r>
            <a:r>
              <a:rPr lang="en-US" sz="2800" i="1" smtClean="0"/>
              <a:t>E. coli</a:t>
            </a:r>
            <a:r>
              <a:rPr lang="en-US" sz="2800" smtClean="0"/>
              <a:t> </a:t>
            </a:r>
          </a:p>
        </p:txBody>
      </p:sp>
      <p:pic>
        <p:nvPicPr>
          <p:cNvPr id="15365" name="Picture 6" descr="cloning_foreig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3" y="1295400"/>
            <a:ext cx="3924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547B8C6-7659-4180-8002-1B40131C94AE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Bacterial Transformation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method involves incubating bacterial cells in concentrated calcium salt solution</a:t>
            </a:r>
          </a:p>
          <a:p>
            <a:pPr lvl="1" eaLnBrk="1" hangingPunct="1"/>
            <a:r>
              <a:rPr lang="en-US" smtClean="0"/>
              <a:t>The solution makes the cell membrane leaky, permeable to the plasmid DNA</a:t>
            </a:r>
          </a:p>
          <a:p>
            <a:pPr eaLnBrk="1" hangingPunct="1"/>
            <a:r>
              <a:rPr lang="en-US" smtClean="0"/>
              <a:t>Newer method uses high voltage to drive the DNA into the cells in process called </a:t>
            </a:r>
            <a:r>
              <a:rPr lang="en-US" smtClean="0">
                <a:solidFill>
                  <a:schemeClr val="hlink"/>
                </a:solidFill>
              </a:rPr>
              <a:t>electroporation</a:t>
            </a:r>
          </a:p>
        </p:txBody>
      </p:sp>
    </p:spTree>
    <p:extLst>
      <p:ext uri="{BB962C8B-B14F-4D97-AF65-F5344CB8AC3E}">
        <p14:creationId xmlns:p14="http://schemas.microsoft.com/office/powerpoint/2010/main" val="7795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4"/>
            <a:ext cx="9792208" cy="863665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888178"/>
            <a:ext cx="9792208" cy="4077534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Gene Cloning</a:t>
            </a:r>
            <a:endParaRPr lang="en-US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Involves linking eukaryotic genes to bacterial/phage DNAs.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Insertion into bacterial hosts for large-scale gene production.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Role of Restriction Endonucleases</a:t>
            </a:r>
            <a:endParaRPr lang="en-US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Discovered in the late 1960s.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Prevent invasion by foreign DNA via precise cutting.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Function as molecular knives.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Restriction Endonuclease Specificity</a:t>
            </a:r>
            <a:endParaRPr lang="en-US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Recognize specific DNA sequences.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Cut only at recognized sequences.</a:t>
            </a:r>
          </a:p>
          <a:p>
            <a:pPr marL="274320" lvl="1" indent="0"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Varying recognition sequence lengths, affecting cutting frequency.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05" y="226667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0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E9AF0233-6222-4106-ABBF-0AAD7428602F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Screening Transformants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Transformation produces bacteria with:</a:t>
            </a:r>
          </a:p>
          <a:p>
            <a:pPr lvl="1" eaLnBrk="1" hangingPunct="1"/>
            <a:r>
              <a:rPr lang="en-US" sz="2400" smtClean="0"/>
              <a:t>Religated plasmid</a:t>
            </a:r>
          </a:p>
          <a:p>
            <a:pPr lvl="1" eaLnBrk="1" hangingPunct="1"/>
            <a:r>
              <a:rPr lang="en-US" sz="2400" smtClean="0"/>
              <a:t>Religated insert</a:t>
            </a:r>
          </a:p>
          <a:p>
            <a:pPr lvl="1" eaLnBrk="1" hangingPunct="1"/>
            <a:r>
              <a:rPr lang="en-US" sz="2400" smtClean="0"/>
              <a:t>Recombinants</a:t>
            </a:r>
          </a:p>
          <a:p>
            <a:pPr eaLnBrk="1" hangingPunct="1"/>
            <a:r>
              <a:rPr lang="en-US" sz="2800" smtClean="0"/>
              <a:t>Identify the recombinants using the antibiotic resistance</a:t>
            </a:r>
          </a:p>
          <a:p>
            <a:pPr lvl="1" eaLnBrk="1" hangingPunct="1"/>
            <a:r>
              <a:rPr lang="en-US" sz="2400" smtClean="0"/>
              <a:t>Grow cells with tetracycline so only cells with plasmid grow, not foreign DNA only</a:t>
            </a:r>
          </a:p>
          <a:p>
            <a:pPr lvl="1" eaLnBrk="1" hangingPunct="1"/>
            <a:r>
              <a:rPr lang="en-US" sz="2400" smtClean="0"/>
              <a:t>Next, grow copies of the original colonies with ampicillin which kills cells with plasmid including foreign DNA</a:t>
            </a:r>
          </a:p>
        </p:txBody>
      </p:sp>
    </p:spTree>
    <p:extLst>
      <p:ext uri="{BB962C8B-B14F-4D97-AF65-F5344CB8AC3E}">
        <p14:creationId xmlns:p14="http://schemas.microsoft.com/office/powerpoint/2010/main" val="35914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48247AA-F1A0-427B-AC1A-9466789C1CF4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Screening With Replica Plating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6705600" cy="5334000"/>
          </a:xfrm>
        </p:spPr>
        <p:txBody>
          <a:bodyPr/>
          <a:lstStyle/>
          <a:p>
            <a:pPr eaLnBrk="1" hangingPunct="1"/>
            <a:r>
              <a:rPr lang="en-US" sz="2800" smtClean="0"/>
              <a:t>Replica plating transfers clone copies from original tetracycline plate to a plate containing ampicillin</a:t>
            </a:r>
          </a:p>
          <a:p>
            <a:pPr eaLnBrk="1" hangingPunct="1"/>
            <a:r>
              <a:rPr lang="en-US" sz="2800" smtClean="0"/>
              <a:t>A sterile velvet transfer tool can be used to transfer copies of the original colonies</a:t>
            </a:r>
          </a:p>
          <a:p>
            <a:pPr eaLnBrk="1" hangingPunct="1"/>
            <a:r>
              <a:rPr lang="en-US" sz="2800" smtClean="0"/>
              <a:t>Desired colonies are those that do NOT grow on the new ampicillin plate</a:t>
            </a:r>
          </a:p>
        </p:txBody>
      </p:sp>
      <p:pic>
        <p:nvPicPr>
          <p:cNvPr id="18437" name="Picture 6" descr="screening_bacteria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2" y="1371600"/>
            <a:ext cx="516254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BE5B5454-53DD-4D32-9860-948BE019CA57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pUC and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Newer pUC plasmids have:</a:t>
            </a:r>
          </a:p>
          <a:p>
            <a:pPr lvl="1" eaLnBrk="1" hangingPunct="1"/>
            <a:r>
              <a:rPr lang="en-US" smtClean="0"/>
              <a:t>Ampicillin resistance gene</a:t>
            </a:r>
          </a:p>
          <a:p>
            <a:pPr lvl="1" eaLnBrk="1" hangingPunct="1"/>
            <a:r>
              <a:rPr lang="en-US" smtClean="0"/>
              <a:t>Multiple cloning site inserted into the gene </a:t>
            </a:r>
            <a:r>
              <a:rPr lang="en-US" i="1" smtClean="0"/>
              <a:t>lac</a:t>
            </a:r>
            <a:r>
              <a:rPr lang="en-US" smtClean="0"/>
              <a:t>Z’ coding for the enzyme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  <a:p>
            <a:pPr lvl="2" eaLnBrk="1" hangingPunct="1"/>
            <a:r>
              <a:rPr lang="en-US" smtClean="0"/>
              <a:t>Clones with foreign DNA in the MCS disrupt the ability of the cells to make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  <a:p>
            <a:pPr lvl="2" eaLnBrk="1" hangingPunct="1"/>
            <a:r>
              <a:rPr lang="en-US" smtClean="0"/>
              <a:t>Plate on media with a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 indicator (X-gal) and clones with intact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 enzyme will produce blue colonies</a:t>
            </a:r>
          </a:p>
          <a:p>
            <a:pPr lvl="2" eaLnBrk="1" hangingPunct="1"/>
            <a:r>
              <a:rPr lang="en-US" smtClean="0"/>
              <a:t>Colorless colonies should contain the plasmid with foreign DNA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0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A351AB9E-610A-40C8-913A-2105A1106AC0}" type="slidenum">
              <a:rPr 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Directional Cloning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 a plasmid with 2 restriction enzymes from the MCS</a:t>
            </a:r>
          </a:p>
          <a:p>
            <a:pPr eaLnBrk="1" hangingPunct="1"/>
            <a:r>
              <a:rPr lang="en-US" smtClean="0"/>
              <a:t>Clone in a piece of foreign DNA with 1 sticky end recognizing each enzyme</a:t>
            </a:r>
          </a:p>
          <a:p>
            <a:pPr eaLnBrk="1" hangingPunct="1"/>
            <a:r>
              <a:rPr lang="en-US" smtClean="0"/>
              <a:t>The insert DNA is placed into the vector in only 1 orientation</a:t>
            </a:r>
          </a:p>
          <a:p>
            <a:pPr eaLnBrk="1" hangingPunct="1"/>
            <a:r>
              <a:rPr lang="en-US" smtClean="0"/>
              <a:t>Vector religation is also prevented as the two restriction sites are incompatible</a:t>
            </a:r>
          </a:p>
        </p:txBody>
      </p:sp>
    </p:spTree>
    <p:extLst>
      <p:ext uri="{BB962C8B-B14F-4D97-AF65-F5344CB8AC3E}">
        <p14:creationId xmlns:p14="http://schemas.microsoft.com/office/powerpoint/2010/main" val="29929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9CCE8F0-B29E-468D-97CF-B0EB1D4DBEF8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1176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First generation plasmid cloning vectors include pBR322 and the pUC plasmids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pBR322 has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2 antibiotic resistance genes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Variety of unique restriction sites for inserting foreign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Most of these sites interrupt antibiotic resistance, making screening straightforward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pUC has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Ampicillin resistance gene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MCS that interrupts a </a:t>
            </a:r>
            <a:r>
              <a:rPr lang="en-US" sz="2400" smtClean="0">
                <a:latin typeface="Symbol" pitchFamily="18" charset="2"/>
              </a:rPr>
              <a:t>b</a:t>
            </a:r>
            <a:r>
              <a:rPr lang="en-US" sz="2400" smtClean="0"/>
              <a:t>-galactosidase gene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MCS facilitates directional cloning into 2 different restriction sites</a:t>
            </a:r>
          </a:p>
        </p:txBody>
      </p:sp>
    </p:spTree>
    <p:extLst>
      <p:ext uri="{BB962C8B-B14F-4D97-AF65-F5344CB8AC3E}">
        <p14:creationId xmlns:p14="http://schemas.microsoft.com/office/powerpoint/2010/main" val="19388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0" y="280876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9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D90ED4EB-8685-431C-8077-9F7B8031E663}" type="slidenum">
              <a:rPr 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Phages As Vectors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Bacteriophages are natural vectors that transduce bacterial DNA from one cell to another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Phage vectors infect cells much more efficiently than plasmids transform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Clones are not colonies of cells using phage vectors, but rather plaques, a clearing of the bacterial lawn due to phage killing the bacteria in that area</a:t>
            </a:r>
          </a:p>
        </p:txBody>
      </p:sp>
    </p:spTree>
    <p:extLst>
      <p:ext uri="{BB962C8B-B14F-4D97-AF65-F5344CB8AC3E}">
        <p14:creationId xmlns:p14="http://schemas.microsoft.com/office/powerpoint/2010/main" val="10832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8D114A45-D4EC-4DCA-824F-5E16E749EA6F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 Phage Vectors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phage vectors were constructed by Fred Blattner and colleagues</a:t>
            </a:r>
          </a:p>
          <a:p>
            <a:pPr lvl="1" eaLnBrk="1" hangingPunct="1"/>
            <a:r>
              <a:rPr lang="en-US" smtClean="0"/>
              <a:t>Removed middle region</a:t>
            </a:r>
          </a:p>
          <a:p>
            <a:pPr lvl="1" eaLnBrk="1" hangingPunct="1"/>
            <a:r>
              <a:rPr lang="en-US" smtClean="0"/>
              <a:t>Retained genes needed for phage replication</a:t>
            </a:r>
          </a:p>
          <a:p>
            <a:pPr lvl="1" eaLnBrk="1" hangingPunct="1"/>
            <a:r>
              <a:rPr lang="en-US" smtClean="0"/>
              <a:t>Could replace removed phage genes with foreign DNA</a:t>
            </a:r>
          </a:p>
          <a:p>
            <a:pPr eaLnBrk="1" hangingPunct="1"/>
            <a:r>
              <a:rPr lang="en-US" smtClean="0"/>
              <a:t>Originally named Charon phage</a:t>
            </a:r>
          </a:p>
          <a:p>
            <a:pPr eaLnBrk="1" hangingPunct="1"/>
            <a:r>
              <a:rPr lang="en-US" smtClean="0"/>
              <a:t>More general term, </a:t>
            </a:r>
            <a:r>
              <a:rPr lang="en-US" smtClean="0">
                <a:solidFill>
                  <a:schemeClr val="hlink"/>
                </a:solidFill>
              </a:rPr>
              <a:t>replacement vectors</a:t>
            </a:r>
          </a:p>
        </p:txBody>
      </p:sp>
    </p:spTree>
    <p:extLst>
      <p:ext uri="{BB962C8B-B14F-4D97-AF65-F5344CB8AC3E}">
        <p14:creationId xmlns:p14="http://schemas.microsoft.com/office/powerpoint/2010/main" val="19234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4679ACB-7045-4708-B212-638CB7928ACA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 Vector Advantages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 vectors can receive larger amounts of foreign DNA</a:t>
            </a:r>
          </a:p>
          <a:p>
            <a:pPr lvl="1" eaLnBrk="1" hangingPunct="1"/>
            <a:r>
              <a:rPr lang="en-US" smtClean="0"/>
              <a:t>Charon 4 can accept up to 20kb of DNA</a:t>
            </a:r>
          </a:p>
          <a:p>
            <a:pPr lvl="1" eaLnBrk="1" hangingPunct="1"/>
            <a:r>
              <a:rPr lang="en-US" smtClean="0"/>
              <a:t>Traditional plasmid vectors take much less</a:t>
            </a:r>
          </a:p>
          <a:p>
            <a:pPr eaLnBrk="1" hangingPunct="1"/>
            <a:r>
              <a:rPr lang="en-US" smtClean="0"/>
              <a:t>Phage vectors require a minimum size foreign DNA piece (12 kb) inserted to package into a phage particle</a:t>
            </a:r>
          </a:p>
        </p:txBody>
      </p:sp>
    </p:spTree>
    <p:extLst>
      <p:ext uri="{BB962C8B-B14F-4D97-AF65-F5344CB8AC3E}">
        <p14:creationId xmlns:p14="http://schemas.microsoft.com/office/powerpoint/2010/main" val="39740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FCFC8AC-9A61-43A1-A196-C6AECF9B2C94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Cloning Using a Phage Vector</a:t>
            </a:r>
          </a:p>
        </p:txBody>
      </p:sp>
      <p:pic>
        <p:nvPicPr>
          <p:cNvPr id="25604" name="Picture 5" descr="cloning_in_charo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371600"/>
            <a:ext cx="4978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4"/>
            <a:ext cx="9792208" cy="863665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1888178"/>
            <a:ext cx="9792208" cy="407753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US" sz="20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Restriction Enzyme Naming</a:t>
            </a:r>
            <a:endParaRPr lang="en-US" sz="20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a. Named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using source microorganism's first three letters.</a:t>
            </a: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b. Roman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numerals for multiple enzymes from the same microorganism.</a:t>
            </a:r>
          </a:p>
          <a:p>
            <a:pPr>
              <a:buFont typeface="+mj-lt"/>
              <a:buAutoNum type="arabicPeriod" startAt="4"/>
            </a:pPr>
            <a:r>
              <a:rPr lang="en-US" sz="20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Experiment with </a:t>
            </a:r>
            <a:r>
              <a:rPr lang="en-US" sz="2000" b="1" dirty="0" err="1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EcoRI</a:t>
            </a:r>
            <a:endParaRPr lang="en-US" sz="20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a. Used </a:t>
            </a:r>
            <a:r>
              <a:rPr lang="en-US" sz="2000" dirty="0" err="1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EcoRI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 to cut plasmids.</a:t>
            </a: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b. Converted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circular plasmids to linear DNA with sticky ends.</a:t>
            </a:r>
          </a:p>
          <a:p>
            <a:pPr lvl="1" indent="0">
              <a:buNone/>
            </a:pPr>
            <a:r>
              <a:rPr lang="en-US" sz="20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c. Demonstrated </a:t>
            </a:r>
            <a:r>
              <a:rPr lang="en-US" sz="20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restriction enzyme utility in genetic engineering.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05" y="226667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4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B771AD1-96A8-49BD-AAE8-6E0473E03117}" type="slidenum">
              <a:rPr 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Genomic Libraries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genomic library contains clones of all the genes from a species genome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Restriction fragments of a genome can be packaged into phage using about 16 – 20 kb per fragment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fragment size will include the entirety of most eukaryotic genes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Once a library is established, it can be used to search for any gene of interest</a:t>
            </a:r>
          </a:p>
        </p:txBody>
      </p:sp>
    </p:spTree>
    <p:extLst>
      <p:ext uri="{BB962C8B-B14F-4D97-AF65-F5344CB8AC3E}">
        <p14:creationId xmlns:p14="http://schemas.microsoft.com/office/powerpoint/2010/main" val="39668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F2BD06A-DD87-47E1-88C6-D1FB1F8FF50F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Plaque Hybridization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5384800" cy="4648200"/>
          </a:xfrm>
        </p:spPr>
        <p:txBody>
          <a:bodyPr/>
          <a:lstStyle/>
          <a:p>
            <a:pPr eaLnBrk="1" hangingPunct="1"/>
            <a:r>
              <a:rPr lang="en-US" sz="2800" smtClean="0"/>
              <a:t>Searching a genomic library requires probe showing which clone contains desired gene </a:t>
            </a:r>
          </a:p>
          <a:p>
            <a:pPr eaLnBrk="1" hangingPunct="1"/>
            <a:r>
              <a:rPr lang="en-US" sz="2800" smtClean="0"/>
              <a:t>Ideal probe – labeled  nucleic acid with sequence matching the gene of interest</a:t>
            </a:r>
          </a:p>
        </p:txBody>
      </p:sp>
      <p:pic>
        <p:nvPicPr>
          <p:cNvPr id="27653" name="Picture 6" descr="selection_positive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524000"/>
            <a:ext cx="538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9ED976D0-384D-4E2C-B8A0-E038117E61E5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Cosmids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3"/>
            <a:ext cx="11582400" cy="4906963"/>
          </a:xfrm>
          <a:extLst>
            <a:ext uri="{91240B29-F687-4F45-9708-019B960494DF}">
              <a14:hiddenLine xmlns:a14="http://schemas.microsoft.com/office/drawing/2010/main" w="38100" cmpd="sng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Cosmids</a:t>
            </a:r>
            <a:r>
              <a:rPr lang="en-US" sz="2800" smtClean="0"/>
              <a:t> are designed for cloning large DNA fragments</a:t>
            </a:r>
          </a:p>
          <a:p>
            <a:pPr lvl="1" eaLnBrk="1" hangingPunct="1"/>
            <a:r>
              <a:rPr lang="en-US" sz="2400" smtClean="0"/>
              <a:t>Behave as plasmid and phage</a:t>
            </a:r>
          </a:p>
          <a:p>
            <a:pPr lvl="1" eaLnBrk="1" hangingPunct="1"/>
            <a:r>
              <a:rPr lang="en-US" sz="2400" smtClean="0"/>
              <a:t>Contain </a:t>
            </a:r>
          </a:p>
          <a:p>
            <a:pPr lvl="2" eaLnBrk="1" hangingPunct="1"/>
            <a:r>
              <a:rPr lang="en-US" sz="2000" i="1" u="sng" smtClean="0"/>
              <a:t>cos</a:t>
            </a:r>
            <a:r>
              <a:rPr lang="en-US" sz="2000" smtClean="0"/>
              <a:t> sites, cohesive ends of phage DNA that allow the DNA to be packaged into a </a:t>
            </a:r>
            <a:r>
              <a:rPr lang="en-US" sz="2000" smtClean="0">
                <a:latin typeface="Symbol" pitchFamily="18" charset="2"/>
              </a:rPr>
              <a:t>l</a:t>
            </a:r>
            <a:r>
              <a:rPr lang="en-US" sz="2000" smtClean="0"/>
              <a:t> phage head</a:t>
            </a:r>
          </a:p>
          <a:p>
            <a:pPr lvl="2" eaLnBrk="1" hangingPunct="1"/>
            <a:r>
              <a:rPr lang="en-US" sz="2000" smtClean="0"/>
              <a:t>Plas</a:t>
            </a:r>
            <a:r>
              <a:rPr lang="en-US" sz="2000" u="sng" smtClean="0"/>
              <a:t>mid</a:t>
            </a:r>
            <a:r>
              <a:rPr lang="en-US" sz="2000" smtClean="0"/>
              <a:t> origin of replication permitting replication as plasmid in bacteria</a:t>
            </a:r>
          </a:p>
          <a:p>
            <a:pPr lvl="1" eaLnBrk="1" hangingPunct="1"/>
            <a:r>
              <a:rPr lang="en-US" sz="2400" smtClean="0"/>
              <a:t>Nearly all </a:t>
            </a:r>
            <a:r>
              <a:rPr lang="en-US" sz="2400" smtClean="0">
                <a:latin typeface="Symbol" pitchFamily="18" charset="2"/>
              </a:rPr>
              <a:t>l</a:t>
            </a:r>
            <a:r>
              <a:rPr lang="en-US" sz="2400" smtClean="0"/>
              <a:t> genome removed so there is room for large inserts (40-50 kb)</a:t>
            </a:r>
          </a:p>
          <a:p>
            <a:pPr lvl="1" eaLnBrk="1" hangingPunct="1"/>
            <a:r>
              <a:rPr lang="en-US" sz="2400" smtClean="0"/>
              <a:t>So little phage DNA can’t replicate, but they are infectious carrying recombinant DNA into bacterial cells</a:t>
            </a:r>
          </a:p>
          <a:p>
            <a:pPr lvl="1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3872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4CD95D7-DB22-4496-A6C2-5788655CA00A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M13 Phage Vectors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Long, thin, filamentous phage M13</a:t>
            </a:r>
          </a:p>
          <a:p>
            <a:pPr eaLnBrk="1" hangingPunct="1"/>
            <a:r>
              <a:rPr lang="en-US" smtClean="0"/>
              <a:t>Contains:</a:t>
            </a:r>
          </a:p>
          <a:p>
            <a:pPr lvl="1" eaLnBrk="1" hangingPunct="1"/>
            <a:r>
              <a:rPr lang="en-US" smtClean="0"/>
              <a:t>Gene fragment with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-galactosidase</a:t>
            </a:r>
          </a:p>
          <a:p>
            <a:pPr lvl="1" eaLnBrk="1" hangingPunct="1"/>
            <a:r>
              <a:rPr lang="en-US" smtClean="0"/>
              <a:t>Multiple cloning site like the pUC family</a:t>
            </a:r>
          </a:p>
          <a:p>
            <a:pPr eaLnBrk="1" hangingPunct="1"/>
            <a:r>
              <a:rPr lang="en-US" smtClean="0"/>
              <a:t>Advantage</a:t>
            </a:r>
          </a:p>
          <a:p>
            <a:pPr lvl="1" eaLnBrk="1" hangingPunct="1"/>
            <a:r>
              <a:rPr lang="en-US" smtClean="0"/>
              <a:t>This phage’s genome is single-stranded DNA</a:t>
            </a:r>
          </a:p>
          <a:p>
            <a:pPr lvl="1" eaLnBrk="1" hangingPunct="1"/>
            <a:r>
              <a:rPr lang="en-US" smtClean="0"/>
              <a:t>Fragments cloned into it will be recovered in single-stranded form</a:t>
            </a:r>
          </a:p>
        </p:txBody>
      </p:sp>
    </p:spTree>
    <p:extLst>
      <p:ext uri="{BB962C8B-B14F-4D97-AF65-F5344CB8AC3E}">
        <p14:creationId xmlns:p14="http://schemas.microsoft.com/office/powerpoint/2010/main" val="23746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804BB672-CCC4-477C-806E-38585BFEB64F}" type="slidenum">
              <a:rPr 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M13 Cloning to Recover Single-stranded DNA Product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3"/>
            <a:ext cx="660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After infecting </a:t>
            </a:r>
            <a:r>
              <a:rPr lang="en-US" sz="2400" i="1" smtClean="0"/>
              <a:t>E. coli</a:t>
            </a:r>
            <a:r>
              <a:rPr lang="en-US" sz="2400" smtClean="0"/>
              <a:t> cells, single-stranded phage DNA is converted to double-stranded replicative form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Use the replicative form for cloning foreign DNA into MCS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Recombinant DNA infects host cells resulting in single-stranded recombinant DNA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Phage particles, containing single-stranded phage DNA is secreted from transformed cells and can be collected from media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30725" name="Picture 6" descr="obtaining_single_st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1600200"/>
            <a:ext cx="353695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6BF593E-BDA6-48A3-8738-379FC345EA8B}" type="slidenum">
              <a:rPr lang="en-US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Phagemids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60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Phagemids are also 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Like cosmids have aspects of both </a:t>
            </a:r>
            <a:r>
              <a:rPr lang="en-US" sz="2400" u="sng" smtClean="0"/>
              <a:t>phage</a:t>
            </a:r>
            <a:r>
              <a:rPr lang="en-US" sz="2400" smtClean="0"/>
              <a:t>s and plas</a:t>
            </a:r>
            <a:r>
              <a:rPr lang="en-US" sz="2400" u="sng" smtClean="0"/>
              <a:t>mids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a MCS inserted into </a:t>
            </a:r>
            <a:r>
              <a:rPr lang="en-US" sz="2400" i="1" smtClean="0"/>
              <a:t>lacZ’</a:t>
            </a:r>
            <a:r>
              <a:rPr lang="en-US" sz="2400" smtClean="0"/>
              <a:t> gene to screen blue staining / white colonies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origin of replication of single-stranded phage f1 to permit recovery of single-stranded recombinant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MCS has 2 phage RNA polymerase promoters, 1 on each side of MCS</a:t>
            </a:r>
          </a:p>
        </p:txBody>
      </p:sp>
      <p:pic>
        <p:nvPicPr>
          <p:cNvPr id="31749" name="Picture 7" descr="pbluescript_vector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4978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B5BFD42-64E9-4ADD-A4C3-94A440B8C873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1277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Two kinds of phage are popular cloning vectors</a:t>
            </a:r>
          </a:p>
          <a:p>
            <a:pPr lvl="1" eaLnBrk="1" hangingPunct="1">
              <a:lnSpc>
                <a:spcPct val="90000"/>
              </a:lnSpc>
              <a:buFont typeface="Arial Unicode MS" pitchFamily="34" charset="-128"/>
              <a:buChar char="‑"/>
            </a:pPr>
            <a:r>
              <a:rPr lang="en-US" sz="2600" smtClean="0">
                <a:latin typeface="Symbol" pitchFamily="18" charset="2"/>
              </a:rPr>
              <a:t>l</a:t>
            </a:r>
            <a:r>
              <a:rPr lang="en-US" sz="2600" smtClean="0"/>
              <a:t> phage</a:t>
            </a:r>
            <a:r>
              <a:rPr lang="en-US" sz="2400" smtClean="0"/>
              <a:t> </a:t>
            </a:r>
          </a:p>
          <a:p>
            <a:pPr lvl="2" eaLnBrk="1" hangingPunct="1">
              <a:lnSpc>
                <a:spcPct val="90000"/>
              </a:lnSpc>
              <a:buFont typeface="Arial Unicode MS" pitchFamily="34" charset="-128"/>
              <a:buChar char="‑"/>
            </a:pPr>
            <a:r>
              <a:rPr lang="en-US" smtClean="0"/>
              <a:t>Has nonessential genes removed making room for inserts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Cosmids accept DNA up to 50 kb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600" smtClean="0"/>
              <a:t>M13 phage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Has MCS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mtClean="0"/>
              <a:t>Produces single-stranded recombinant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Plasmids called phagemids also produce single-stranded DNA in presence of helper phage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Engineered phage can accommodate inserts up to 20 kb, useful for building genomic libraries</a:t>
            </a:r>
          </a:p>
        </p:txBody>
      </p:sp>
    </p:spTree>
    <p:extLst>
      <p:ext uri="{BB962C8B-B14F-4D97-AF65-F5344CB8AC3E}">
        <p14:creationId xmlns:p14="http://schemas.microsoft.com/office/powerpoint/2010/main" val="12659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6AE6E0EE-F33B-40F0-9D06-84D08C495AF9}" type="slidenum">
              <a:rPr 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Eukaryotic Vectors and Very High Capacity Vectors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10972800" cy="3962400"/>
          </a:xfrm>
        </p:spPr>
        <p:txBody>
          <a:bodyPr/>
          <a:lstStyle/>
          <a:p>
            <a:pPr eaLnBrk="1" hangingPunct="1"/>
            <a:r>
              <a:rPr lang="en-US" smtClean="0"/>
              <a:t>There are vectors designed for cloning genes into eukaryotic cells</a:t>
            </a:r>
          </a:p>
          <a:p>
            <a:pPr eaLnBrk="1" hangingPunct="1"/>
            <a:r>
              <a:rPr lang="en-US" smtClean="0"/>
              <a:t>Other vectors are based on the Ti plasmid to carry genes into plant cells</a:t>
            </a:r>
          </a:p>
          <a:p>
            <a:pPr eaLnBrk="1" hangingPunct="1"/>
            <a:r>
              <a:rPr lang="en-US" smtClean="0"/>
              <a:t>Yeast artificial chromosomes (YAC) and bacterial artificial chromosomes (BAC) are used for cloning huge pieces of DNA</a:t>
            </a:r>
          </a:p>
        </p:txBody>
      </p:sp>
    </p:spTree>
    <p:extLst>
      <p:ext uri="{BB962C8B-B14F-4D97-AF65-F5344CB8AC3E}">
        <p14:creationId xmlns:p14="http://schemas.microsoft.com/office/powerpoint/2010/main" val="21859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CFEFDAF-34AC-4DE4-A3DB-7501D22FBB4F}" type="slidenum">
              <a:rPr 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a Specific Clone With a Specific Probe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10972800" cy="4221163"/>
          </a:xfrm>
        </p:spPr>
        <p:txBody>
          <a:bodyPr/>
          <a:lstStyle/>
          <a:p>
            <a:pPr eaLnBrk="1" hangingPunct="1"/>
            <a:r>
              <a:rPr lang="en-US" smtClean="0"/>
              <a:t>Probes are used to identify a desired clone from among the thousands of irrelevant ones</a:t>
            </a:r>
          </a:p>
          <a:p>
            <a:pPr eaLnBrk="1" hangingPunct="1"/>
            <a:r>
              <a:rPr lang="en-US" smtClean="0"/>
              <a:t>Two types are widely used</a:t>
            </a:r>
          </a:p>
          <a:p>
            <a:pPr lvl="1" eaLnBrk="1" hangingPunct="1"/>
            <a:r>
              <a:rPr lang="en-US" smtClean="0"/>
              <a:t>Polynucleotides also called oligonucleotides </a:t>
            </a:r>
          </a:p>
          <a:p>
            <a:pPr lvl="1" eaLnBrk="1" hangingPunct="1"/>
            <a:r>
              <a:rPr lang="en-US" smtClean="0"/>
              <a:t>Antibodies </a:t>
            </a:r>
            <a:br>
              <a:rPr lang="en-US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44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391F576-2E51-4995-97D4-26FD91136D2F}" type="slidenum">
              <a:rPr 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Polynucleotide Probes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Looking for a gene you want, might use homologous gene from another organism</a:t>
            </a:r>
          </a:p>
          <a:p>
            <a:pPr lvl="1" eaLnBrk="1" hangingPunct="1"/>
            <a:r>
              <a:rPr lang="en-US" smtClean="0"/>
              <a:t>If already cloned</a:t>
            </a:r>
          </a:p>
          <a:p>
            <a:pPr lvl="1" eaLnBrk="1" hangingPunct="1"/>
            <a:r>
              <a:rPr lang="en-US" smtClean="0"/>
              <a:t>Hope enough sequence similarity to permit hybridization</a:t>
            </a:r>
          </a:p>
          <a:p>
            <a:pPr lvl="1" eaLnBrk="1" hangingPunct="1"/>
            <a:r>
              <a:rPr lang="en-US" smtClean="0"/>
              <a:t>Need to lower </a:t>
            </a:r>
            <a:r>
              <a:rPr lang="en-US" smtClean="0">
                <a:solidFill>
                  <a:schemeClr val="hlink"/>
                </a:solidFill>
              </a:rPr>
              <a:t>stringency</a:t>
            </a:r>
            <a:r>
              <a:rPr lang="en-US" smtClean="0"/>
              <a:t> of hybridization conditions to tolerate some mismatches</a:t>
            </a:r>
          </a:p>
        </p:txBody>
      </p:sp>
    </p:spTree>
    <p:extLst>
      <p:ext uri="{BB962C8B-B14F-4D97-AF65-F5344CB8AC3E}">
        <p14:creationId xmlns:p14="http://schemas.microsoft.com/office/powerpoint/2010/main" val="32797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21" y="2149434"/>
            <a:ext cx="9792208" cy="393503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Understand </a:t>
            </a: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Gene Cloning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grasp the concept of gene cloning and how eukaryotic genes are linked to small bacterial or phage DNAs for large-scale gene production</a:t>
            </a:r>
            <a:r>
              <a:rPr lang="en-US" sz="24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en-US" sz="24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Explain the Role of Restriction Endonucleases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describe the function of restriction endonucleases in cutting foreign DNA into specific pieces and how they are used in genetic engineering</a:t>
            </a:r>
            <a:r>
              <a:rPr lang="en-US" sz="24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en-US" sz="24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Recognize Restriction Endonuclease Specificity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understand how restriction endonucleases recognize specific DNA sequences and the relationship between recognition sequence length and the frequency of cuts.</a:t>
            </a:r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4E2BB-6D61-889A-E7C5-31597C0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0" y="280862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F31F874-9C30-4990-AA83-234EA0453CC7}" type="slidenum">
              <a:rPr lang="en-US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of Hybridization Stringency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379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Factors that promote separation of two strands in a DNA double helix: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High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High organic solvent concentration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Low salt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Adjust conditions until only perfectly matched DNA strands form a duplex = </a:t>
            </a:r>
            <a:r>
              <a:rPr lang="en-US" sz="3000" smtClean="0">
                <a:solidFill>
                  <a:schemeClr val="hlink"/>
                </a:solidFill>
              </a:rPr>
              <a:t>high stringency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Lowering these conditions lowers stringency until DNA strands with a few mismatches can hybridize</a:t>
            </a:r>
          </a:p>
        </p:txBody>
      </p:sp>
    </p:spTree>
    <p:extLst>
      <p:ext uri="{BB962C8B-B14F-4D97-AF65-F5344CB8AC3E}">
        <p14:creationId xmlns:p14="http://schemas.microsoft.com/office/powerpoint/2010/main" val="19941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5159299-81EF-42C7-BAF8-6E1CE985BD6E}" type="slidenum">
              <a:rPr lang="en-US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Protein-based Polynucleotide Probes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00200"/>
            <a:ext cx="11480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No homologous DNA from another organism?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amino acid sequence is known, deduce a set of nucleotide sequences to code for these amino acids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Construct these nucleotide sequences chemically using the synthetic probes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Why use several?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Genetic code is degenerate with most amino acids having more than 1 nucleic acid triplet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Must construct several different nucleotide sequences for most amino acids</a:t>
            </a:r>
          </a:p>
        </p:txBody>
      </p:sp>
    </p:spTree>
    <p:extLst>
      <p:ext uri="{BB962C8B-B14F-4D97-AF65-F5344CB8AC3E}">
        <p14:creationId xmlns:p14="http://schemas.microsoft.com/office/powerpoint/2010/main" val="33565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ACF9079-AFAF-48C6-A0EA-6C4C48BDD951}" type="slidenum">
              <a:rPr lang="en-US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Specific clones can be identified using polynucleotide probes binding to the gene itself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Knowing the amino acid sequence of the a gene product permits design of a set of oligonucleotides that encode part of the amino acid sequence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Can be a very quick and accurate means of identifying a particular clone</a:t>
            </a:r>
          </a:p>
        </p:txBody>
      </p:sp>
    </p:spTree>
    <p:extLst>
      <p:ext uri="{BB962C8B-B14F-4D97-AF65-F5344CB8AC3E}">
        <p14:creationId xmlns:p14="http://schemas.microsoft.com/office/powerpoint/2010/main" val="41798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F5DDCFE-FA96-4790-9D84-EE4435E7063C}" type="slidenum">
              <a:rPr lang="en-US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cDNA Cloning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cDNA</a:t>
            </a:r>
            <a:r>
              <a:rPr lang="en-US" smtClean="0"/>
              <a:t> is the abbreviation for complementary DNA or copy DNA</a:t>
            </a:r>
          </a:p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chemeClr val="hlink"/>
                </a:solidFill>
              </a:rPr>
              <a:t>cDNA library</a:t>
            </a:r>
            <a:r>
              <a:rPr lang="en-US" smtClean="0"/>
              <a:t> is a set of clones representing as many as possible of the mRNAs in a given cell type at a given time</a:t>
            </a:r>
          </a:p>
          <a:p>
            <a:pPr lvl="1" eaLnBrk="1" hangingPunct="1"/>
            <a:r>
              <a:rPr lang="en-US" smtClean="0"/>
              <a:t>Such a library can contain tens of thousands of different clones</a:t>
            </a:r>
          </a:p>
        </p:txBody>
      </p:sp>
    </p:spTree>
    <p:extLst>
      <p:ext uri="{BB962C8B-B14F-4D97-AF65-F5344CB8AC3E}">
        <p14:creationId xmlns:p14="http://schemas.microsoft.com/office/powerpoint/2010/main" val="10404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EDBE9B5-F412-4943-BF9E-9A555ED5EEB8}" type="slidenum">
              <a:rPr 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a cDNA Library</a:t>
            </a:r>
          </a:p>
        </p:txBody>
      </p:sp>
      <p:pic>
        <p:nvPicPr>
          <p:cNvPr id="40964" name="Picture 5" descr="making_cdna_library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2" y="1219200"/>
            <a:ext cx="43666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1EC7CED-6D54-4660-BCF4-D22F3ED61ECE}" type="slidenum">
              <a:rPr 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Reverse Transcriptase Primer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to successful cloning is the synthesis of cDNA from an mRNA template using </a:t>
            </a:r>
            <a:r>
              <a:rPr lang="en-US" smtClean="0">
                <a:solidFill>
                  <a:schemeClr val="hlink"/>
                </a:solidFill>
              </a:rPr>
              <a:t>reverse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transcriptase </a:t>
            </a:r>
            <a:r>
              <a:rPr lang="en-US" smtClean="0"/>
              <a:t>(RT), RNA-dependent DNA polymerase</a:t>
            </a:r>
          </a:p>
          <a:p>
            <a:pPr lvl="1" eaLnBrk="1" hangingPunct="1"/>
            <a:r>
              <a:rPr lang="en-US" smtClean="0"/>
              <a:t>RT cannot initiate DNA synthesis without a primer</a:t>
            </a:r>
          </a:p>
          <a:p>
            <a:pPr lvl="1" eaLnBrk="1" hangingPunct="1"/>
            <a:r>
              <a:rPr lang="en-US" smtClean="0"/>
              <a:t>Use the poly(A) tail at 3’ end of most eukaryotic mRNA so that oligo(dT) may serve as primer</a:t>
            </a:r>
          </a:p>
        </p:txBody>
      </p:sp>
    </p:spTree>
    <p:extLst>
      <p:ext uri="{BB962C8B-B14F-4D97-AF65-F5344CB8AC3E}">
        <p14:creationId xmlns:p14="http://schemas.microsoft.com/office/powerpoint/2010/main" val="2499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30BA9BD9-FB69-46CA-A0B9-FDF292F0E09A}" type="slidenum">
              <a:rPr lang="en-US" smtClean="0">
                <a:solidFill>
                  <a:srgbClr val="000000"/>
                </a:solidFill>
              </a:rPr>
              <a:pPr eaLnBrk="1" hangingPunct="1"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Ribonuclease H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RT with oligo(dT) primer has made a single-stranded DNA from mRNA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Need to start to remove the mRNA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Partially degrade the mRNA using </a:t>
            </a:r>
            <a:r>
              <a:rPr lang="en-US" smtClean="0">
                <a:solidFill>
                  <a:schemeClr val="hlink"/>
                </a:solidFill>
              </a:rPr>
              <a:t>ribonuclease H</a:t>
            </a:r>
            <a:r>
              <a:rPr lang="en-US" smtClean="0"/>
              <a:t> (RNase 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Enzyme degrades RNA strand of an RNA-DNA hybrid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Remaining RNA fragments serve as primers for “second strand” DNA using nick translation</a:t>
            </a:r>
          </a:p>
        </p:txBody>
      </p:sp>
    </p:spTree>
    <p:extLst>
      <p:ext uri="{BB962C8B-B14F-4D97-AF65-F5344CB8AC3E}">
        <p14:creationId xmlns:p14="http://schemas.microsoft.com/office/powerpoint/2010/main" val="34844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C6319FB0-1D09-4A81-A712-EB3E9E6E9525}" type="slidenum">
              <a:rPr lang="en-US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Nick Translation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07200" cy="5486400"/>
          </a:xfrm>
        </p:spPr>
        <p:txBody>
          <a:bodyPr/>
          <a:lstStyle/>
          <a:p>
            <a:pPr eaLnBrk="1" hangingPunct="1"/>
            <a:r>
              <a:rPr lang="en-US" sz="2800" smtClean="0"/>
              <a:t>The nick translation process simultaneously:</a:t>
            </a:r>
          </a:p>
          <a:p>
            <a:pPr lvl="1" eaLnBrk="1" hangingPunct="1"/>
            <a:r>
              <a:rPr lang="en-US" sz="2400" smtClean="0"/>
              <a:t>Removes DNA ahead of a nick</a:t>
            </a:r>
          </a:p>
          <a:p>
            <a:pPr lvl="1" eaLnBrk="1" hangingPunct="1"/>
            <a:r>
              <a:rPr lang="en-US" sz="2400" smtClean="0"/>
              <a:t>Synthesizes DNA behind nick</a:t>
            </a:r>
          </a:p>
          <a:p>
            <a:pPr lvl="1" eaLnBrk="1" hangingPunct="1"/>
            <a:r>
              <a:rPr lang="en-US" sz="2400" smtClean="0"/>
              <a:t>Net result moves or translates the nick in the 5’ to 3’ direction</a:t>
            </a:r>
          </a:p>
          <a:p>
            <a:pPr eaLnBrk="1" hangingPunct="1"/>
            <a:r>
              <a:rPr lang="en-US" sz="2800" smtClean="0"/>
              <a:t>Enzyme often used is </a:t>
            </a:r>
            <a:r>
              <a:rPr lang="en-US" sz="2800" i="1" smtClean="0"/>
              <a:t>E. coli</a:t>
            </a:r>
            <a:r>
              <a:rPr lang="en-US" sz="2800" smtClean="0"/>
              <a:t> DNA polymerase I</a:t>
            </a:r>
          </a:p>
          <a:p>
            <a:pPr lvl="1" eaLnBrk="1" hangingPunct="1"/>
            <a:r>
              <a:rPr lang="en-US" sz="2400" smtClean="0"/>
              <a:t>Has a 5’ to 3’ exonuclease activity </a:t>
            </a:r>
          </a:p>
          <a:p>
            <a:pPr lvl="1" eaLnBrk="1" hangingPunct="1"/>
            <a:r>
              <a:rPr lang="en-US" sz="2400" smtClean="0"/>
              <a:t>Allows enzyme to degrade DNA ahead of the nick</a:t>
            </a:r>
          </a:p>
        </p:txBody>
      </p:sp>
      <p:pic>
        <p:nvPicPr>
          <p:cNvPr id="44037" name="Picture 6" descr="nick_translation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463678"/>
            <a:ext cx="4775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4AFE59D1-5E38-4FD5-8042-34F6BF18C986}" type="slidenum">
              <a:rPr lang="en-US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Trailing Terminal Transferase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Don’t have the sticky ends of genomic DNA cleaved with restriction enzymes</a:t>
            </a:r>
          </a:p>
          <a:p>
            <a:pPr eaLnBrk="1" hangingPunct="1"/>
            <a:r>
              <a:rPr lang="en-US" sz="2800" smtClean="0"/>
              <a:t>Blunt ends will ligate, but inefficient</a:t>
            </a:r>
          </a:p>
          <a:p>
            <a:pPr eaLnBrk="1" hangingPunct="1"/>
            <a:r>
              <a:rPr lang="en-US" sz="2800" smtClean="0"/>
              <a:t>Generate sticky ends using terminal deoxynucleotidyl transferase (TdT), terminal transferase with one dNTP</a:t>
            </a:r>
          </a:p>
          <a:p>
            <a:pPr lvl="1" eaLnBrk="1" hangingPunct="1"/>
            <a:r>
              <a:rPr lang="en-US" sz="2400" smtClean="0"/>
              <a:t>If use dCTP with the enzyme</a:t>
            </a:r>
          </a:p>
          <a:p>
            <a:pPr lvl="1" eaLnBrk="1" hangingPunct="1"/>
            <a:r>
              <a:rPr lang="en-US" sz="2400" smtClean="0"/>
              <a:t>dCMPs are added one at a time to 3’ ends of the cDNA</a:t>
            </a:r>
          </a:p>
          <a:p>
            <a:pPr lvl="1" eaLnBrk="1" hangingPunct="1"/>
            <a:r>
              <a:rPr lang="en-US" sz="2400" smtClean="0"/>
              <a:t>Same technique adds oligo(dG) ends to vector</a:t>
            </a:r>
          </a:p>
          <a:p>
            <a:pPr lvl="1" eaLnBrk="1" hangingPunct="1"/>
            <a:r>
              <a:rPr lang="en-US" sz="2400" smtClean="0"/>
              <a:t>Generate ligation product ready for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9801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2660C2EF-3E68-4320-847B-15C121420F08}" type="slidenum">
              <a:rPr lang="en-US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Vector Choice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Choice based on method used to detect positive clones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Plasmid or phagemid like pUC or pBS will be used with colony hybridization and a labeled DNA probe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</a:t>
            </a:r>
            <a:r>
              <a:rPr lang="en-US" smtClean="0">
                <a:latin typeface="Symbol" pitchFamily="18" charset="2"/>
              </a:rPr>
              <a:t> l</a:t>
            </a:r>
            <a:r>
              <a:rPr lang="en-US" smtClean="0"/>
              <a:t> phage like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gt11, cloned cDNA under control of </a:t>
            </a:r>
            <a:r>
              <a:rPr lang="en-US" i="1" smtClean="0"/>
              <a:t>lac</a:t>
            </a:r>
            <a:r>
              <a:rPr lang="en-US" smtClean="0"/>
              <a:t> promoter for transcription and translation of the cloned gene and antibody screening</a:t>
            </a:r>
          </a:p>
        </p:txBody>
      </p:sp>
    </p:spTree>
    <p:extLst>
      <p:ext uri="{BB962C8B-B14F-4D97-AF65-F5344CB8AC3E}">
        <p14:creationId xmlns:p14="http://schemas.microsoft.com/office/powerpoint/2010/main" val="9213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161309"/>
            <a:ext cx="9792208" cy="3804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4. Learn </a:t>
            </a: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Restriction Enzyme Terminology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become familiar with the naming conventions for restriction endonucleases, including how they are named after their source microorganisms</a:t>
            </a:r>
            <a:r>
              <a:rPr lang="en-US" sz="2400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5. Comprehend </a:t>
            </a:r>
            <a:r>
              <a:rPr lang="en-US" sz="24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the Practical Application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: To appreciate the practical application of restriction endonucleases in genetic engineering, such as the experiment using </a:t>
            </a:r>
            <a:r>
              <a:rPr lang="en-US" sz="2400" dirty="0" err="1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EcoRI</a:t>
            </a:r>
            <a:r>
              <a:rPr lang="en-US" sz="2400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 to convert circular plasmids into linear DNA with sticky ends for recombination.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4E2BB-6D61-889A-E7C5-31597C0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0" y="280862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2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79615D7B-81F1-49E6-8C9D-D7358A3C7B59}" type="slidenum">
              <a:rPr lang="en-US" smtClean="0">
                <a:solidFill>
                  <a:srgbClr val="000000"/>
                </a:solidFill>
              </a:rPr>
              <a:pPr eaLnBrk="1" hangingPunct="1"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Rapid Amplification of cDNA Ends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generated cDNA is not full-length, missing pieces can be filled in using </a:t>
            </a:r>
            <a:r>
              <a:rPr lang="en-US" smtClean="0">
                <a:solidFill>
                  <a:schemeClr val="hlink"/>
                </a:solidFill>
              </a:rPr>
              <a:t>rapid amplification of cDNA ends</a:t>
            </a:r>
            <a:r>
              <a:rPr lang="en-US" smtClean="0"/>
              <a:t> (RACE)</a:t>
            </a:r>
          </a:p>
          <a:p>
            <a:pPr eaLnBrk="1" hangingPunct="1"/>
            <a:r>
              <a:rPr lang="en-US" smtClean="0"/>
              <a:t>Technique can be used to fill in either the missing portion at the 5’-end (usual problem)</a:t>
            </a:r>
          </a:p>
          <a:p>
            <a:pPr eaLnBrk="1" hangingPunct="1"/>
            <a:r>
              <a:rPr lang="en-US" smtClean="0"/>
              <a:t>Analogous technique can be used to fill in a missing 3’-end</a:t>
            </a:r>
          </a:p>
        </p:txBody>
      </p:sp>
    </p:spTree>
    <p:extLst>
      <p:ext uri="{BB962C8B-B14F-4D97-AF65-F5344CB8AC3E}">
        <p14:creationId xmlns:p14="http://schemas.microsoft.com/office/powerpoint/2010/main" val="37333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44487B0-D946-41F8-87EE-236E386C65D7}" type="slidenum">
              <a:rPr lang="en-US" smtClean="0">
                <a:solidFill>
                  <a:srgbClr val="000000"/>
                </a:solidFill>
              </a:rPr>
              <a:pPr eaLnBrk="1" hangingPunct="1"/>
              <a:t>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5’-RACE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143000"/>
            <a:ext cx="5791200" cy="5486400"/>
          </a:xfrm>
        </p:spPr>
        <p:txBody>
          <a:bodyPr/>
          <a:lstStyle/>
          <a:p>
            <a:pPr eaLnBrk="1" hangingPunct="1"/>
            <a:r>
              <a:rPr lang="en-US" sz="2600" smtClean="0"/>
              <a:t>Use RNA prep containing mRNA of interest and the partial cDNA</a:t>
            </a:r>
          </a:p>
          <a:p>
            <a:pPr eaLnBrk="1" hangingPunct="1"/>
            <a:r>
              <a:rPr lang="en-US" sz="2600" smtClean="0"/>
              <a:t>Anneal mRNA with the incomplete cDNA</a:t>
            </a:r>
          </a:p>
          <a:p>
            <a:pPr eaLnBrk="1" hangingPunct="1"/>
            <a:r>
              <a:rPr lang="en-US" sz="2600" smtClean="0"/>
              <a:t>Reverse transcriptase will copy rest of the mRNA</a:t>
            </a:r>
          </a:p>
          <a:p>
            <a:pPr eaLnBrk="1" hangingPunct="1"/>
            <a:r>
              <a:rPr lang="en-US" sz="2600" smtClean="0"/>
              <a:t>Tail the completed cDNA with terminal transferase using oligo(dC)</a:t>
            </a:r>
          </a:p>
          <a:p>
            <a:pPr eaLnBrk="1" hangingPunct="1"/>
            <a:r>
              <a:rPr lang="en-US" sz="2600" smtClean="0"/>
              <a:t>Second strand synthesis primed with oligo(dG)</a:t>
            </a:r>
          </a:p>
        </p:txBody>
      </p:sp>
      <p:pic>
        <p:nvPicPr>
          <p:cNvPr id="48133" name="Picture 6" descr="race_procedure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17" y="1066800"/>
            <a:ext cx="484928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2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1F88CC1A-2104-436F-81AC-14CFF0726C13}" type="slidenum">
              <a:rPr lang="en-US" smtClean="0">
                <a:solidFill>
                  <a:srgbClr val="000000"/>
                </a:solidFill>
              </a:rPr>
              <a:pPr eaLnBrk="1" hangingPunct="1"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66800"/>
            <a:ext cx="11785600" cy="55626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smtClean="0"/>
              <a:t>Make cDNA library with synthesis of cDNAs one strand at a time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Use mRNAs from a cell as templates for 1</a:t>
            </a:r>
            <a:r>
              <a:rPr lang="en-US" sz="2400" baseline="30000" smtClean="0"/>
              <a:t>st</a:t>
            </a:r>
            <a:r>
              <a:rPr lang="en-US" sz="2400" smtClean="0"/>
              <a:t> strands, then 1</a:t>
            </a:r>
            <a:r>
              <a:rPr lang="en-US" sz="2400" baseline="30000" smtClean="0"/>
              <a:t>st</a:t>
            </a:r>
            <a:r>
              <a:rPr lang="en-US" sz="2400" smtClean="0"/>
              <a:t> strand as template for 2</a:t>
            </a:r>
            <a:r>
              <a:rPr lang="en-US" sz="2400" baseline="30000" smtClean="0"/>
              <a:t>nd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Reverse transcriptase generates 1</a:t>
            </a:r>
            <a:r>
              <a:rPr lang="en-US" sz="2400" baseline="30000" smtClean="0"/>
              <a:t>st</a:t>
            </a:r>
            <a:r>
              <a:rPr lang="en-US" sz="2400" smtClean="0"/>
              <a:t> strand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DNA polymerase I generates the second strands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Give cDNAs oligonucleotide tails that base-pair with complementary tails on a cloning vector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Use these recombinant DNAs to transform bacteria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Detect clones with: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Colony hybridization using labeled probes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smtClean="0"/>
              <a:t>Antibodies if gene product translated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smtClean="0"/>
              <a:t>Incomplete cDNA can be filled in with 5’- or 3’-RACE</a:t>
            </a:r>
          </a:p>
        </p:txBody>
      </p:sp>
    </p:spTree>
    <p:extLst>
      <p:ext uri="{BB962C8B-B14F-4D97-AF65-F5344CB8AC3E}">
        <p14:creationId xmlns:p14="http://schemas.microsoft.com/office/powerpoint/2010/main" val="30513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0" y="280876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4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208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Molecular Biology &amp; Proteomics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/>
              <a:t>•Gel </a:t>
            </a:r>
            <a:r>
              <a:rPr lang="en-US" sz="2400" dirty="0" smtClean="0"/>
              <a:t>electrophoresis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5353" y="4250836"/>
            <a:ext cx="6995899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/>
              <a:t>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course code: </a:t>
            </a:r>
            <a:r>
              <a:rPr lang="en-US" sz="1400" dirty="0"/>
              <a:t>PHAR 338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/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week 5.11.2023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22" y="1224876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5-</a:t>
            </a:r>
            <a:fld id="{AB9FADC2-0B27-4EA2-B02A-929BF3144A7B}" type="slidenum">
              <a:rPr lang="en-US">
                <a:solidFill>
                  <a:srgbClr val="000000"/>
                </a:solidFill>
              </a:rPr>
              <a:pPr eaLnBrk="1" hangingPunct="1"/>
              <a:t>55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</a:t>
            </a:r>
            <a:r>
              <a:rPr lang="en-US" dirty="0" smtClean="0"/>
              <a:t>Separations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Often mixtures of proteins or nucleic acids are generated during the course of molecular biological procedures</a:t>
            </a:r>
          </a:p>
          <a:p>
            <a:pPr lvl="1" eaLnBrk="1" hangingPunct="1"/>
            <a:r>
              <a:rPr lang="en-US" dirty="0" smtClean="0"/>
              <a:t>A protein may need to be purified from a crude cellular extract</a:t>
            </a:r>
          </a:p>
          <a:p>
            <a:pPr lvl="1" eaLnBrk="1" hangingPunct="1"/>
            <a:r>
              <a:rPr lang="en-US" dirty="0" smtClean="0"/>
              <a:t>A particular nucleic acid molecule made in a reaction needs to be purified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441077"/>
            <a:ext cx="101758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5-</a:t>
            </a:r>
            <a:fld id="{5B9349C2-14AB-47DB-97E9-FD36CDA682EB}" type="slidenum">
              <a:rPr lang="en-US">
                <a:solidFill>
                  <a:srgbClr val="000000"/>
                </a:solidFill>
              </a:rPr>
              <a:pPr eaLnBrk="1" hangingPunct="1"/>
              <a:t>56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Electrophoresis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Gel electrophoresis is used to separate different species of: </a:t>
            </a:r>
          </a:p>
          <a:p>
            <a:pPr lvl="1" eaLnBrk="1" hangingPunct="1"/>
            <a:r>
              <a:rPr lang="en-US" smtClean="0"/>
              <a:t>Nucleic acid</a:t>
            </a:r>
          </a:p>
          <a:p>
            <a:pPr lvl="1" eaLnBrk="1" hangingPunct="1"/>
            <a:r>
              <a:rPr lang="en-US" smtClean="0"/>
              <a:t>Protein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500454"/>
            <a:ext cx="101758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5-</a:t>
            </a:r>
            <a:fld id="{678CAFE6-07C2-4158-A7AC-546B4B6A0633}" type="slidenum">
              <a:rPr lang="en-US">
                <a:solidFill>
                  <a:srgbClr val="000000"/>
                </a:solidFill>
              </a:rPr>
              <a:pPr eaLnBrk="1" hangingPunct="1"/>
              <a:t>57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97" y="1839689"/>
            <a:ext cx="54864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Gel Electrophoresis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3"/>
            <a:ext cx="660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Melted agarose is poured into a form equipped with removable comb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Comb “teeth” form slots in the solidified agarose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DNA samples are placed in the slots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 electric current is run through the gel at a neutral pH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430215"/>
            <a:ext cx="101758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5-</a:t>
            </a:r>
            <a:fld id="{ADF151DB-DC3A-4E62-B8F7-6B3D58D5FE63}" type="slidenum">
              <a:rPr lang="en-US">
                <a:solidFill>
                  <a:srgbClr val="000000"/>
                </a:solidFill>
              </a:rPr>
              <a:pPr eaLnBrk="1" hangingPunct="1"/>
              <a:t>58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292225"/>
            <a:ext cx="347133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pPr eaLnBrk="1" hangingPunct="1"/>
            <a:r>
              <a:rPr lang="en-US" smtClean="0"/>
              <a:t>DNA Separation by Agarose Gel Electrophoresis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7924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DNA is negatively charged due to phosphates in its backbone and moves to anode, the positive pole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Small DNA pieces have little frictional drag so move rapidly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Large DNAs have more frictional drag so their mobility is slower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Result distributes DNA according to size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Largest near the top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Smallest near the bottom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DNA is stained with fluorescent dye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5-</a:t>
            </a:r>
            <a:fld id="{31D55080-6296-4419-9A19-320DB7038D5B}" type="slidenum">
              <a:rPr lang="en-US">
                <a:solidFill>
                  <a:srgbClr val="000000"/>
                </a:solidFill>
              </a:rPr>
              <a:pPr eaLnBrk="1" hangingPunct="1"/>
              <a:t>59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84" y="1541061"/>
            <a:ext cx="5628216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Size Estimation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3"/>
            <a:ext cx="680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Comparison with standards permits size estimation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Mobility of fragments are plotted v. log of molecular weight</a:t>
            </a:r>
            <a:r>
              <a:rPr lang="en-US" sz="2600" smtClean="0"/>
              <a:t> </a:t>
            </a:r>
            <a:r>
              <a:rPr lang="en-US" sz="2400" smtClean="0"/>
              <a:t>(or number of base pairs)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Electrophoresis of unknown DNA in parallel with standard fragments permits size estimation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Same principles apply to RNA separation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</a:t>
            </a:r>
            <a:fld id="{A1EBFE36-63ED-45AD-AF19-5D66E151A04A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 Cloning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155" y="1647097"/>
            <a:ext cx="1097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10000"/>
                </a:solidFill>
              </a:rPr>
              <a:t>Gene cloning links eukaryotic genes to small bacterial or phage DNAs and inserting these recombinant molecules into bacterial hosts</a:t>
            </a:r>
          </a:p>
          <a:p>
            <a:pPr eaLnBrk="1" hangingPunct="1"/>
            <a:r>
              <a:rPr lang="en-US" dirty="0" smtClean="0">
                <a:solidFill>
                  <a:srgbClr val="010000"/>
                </a:solidFill>
              </a:rPr>
              <a:t>One </a:t>
            </a:r>
            <a:r>
              <a:rPr lang="en-US" dirty="0" smtClean="0"/>
              <a:t>can</a:t>
            </a:r>
            <a:r>
              <a:rPr lang="en-US" dirty="0" smtClean="0">
                <a:solidFill>
                  <a:srgbClr val="010000"/>
                </a:solidFill>
              </a:rPr>
              <a:t> then produce large quantities of these genes in pure form</a:t>
            </a:r>
          </a:p>
        </p:txBody>
      </p:sp>
    </p:spTree>
    <p:extLst>
      <p:ext uri="{BB962C8B-B14F-4D97-AF65-F5344CB8AC3E}">
        <p14:creationId xmlns:p14="http://schemas.microsoft.com/office/powerpoint/2010/main" val="38734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5-</a:t>
            </a:r>
            <a:fld id="{43690388-6089-483A-B072-4C4279DA885A}" type="slidenum">
              <a:rPr lang="en-US">
                <a:solidFill>
                  <a:srgbClr val="000000"/>
                </a:solidFill>
              </a:rPr>
              <a:pPr eaLnBrk="1" hangingPunct="1"/>
              <a:t>60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Electrophoresis of Large DNA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techniques are required for DNA fragments larger than about 1 kilobases</a:t>
            </a:r>
          </a:p>
          <a:p>
            <a:pPr eaLnBrk="1" hangingPunct="1"/>
            <a:r>
              <a:rPr lang="en-US" smtClean="0"/>
              <a:t>Instead of constant current, alternate long pulses of current in forward direction with shorter pulses in either opposite or sideways direction</a:t>
            </a:r>
          </a:p>
          <a:p>
            <a:pPr eaLnBrk="1" hangingPunct="1"/>
            <a:r>
              <a:rPr lang="en-US" smtClean="0"/>
              <a:t>Technique is called </a:t>
            </a:r>
            <a:r>
              <a:rPr lang="en-US" smtClean="0">
                <a:solidFill>
                  <a:schemeClr val="hlink"/>
                </a:solidFill>
              </a:rPr>
              <a:t>pulsed-field gel electrophoresis</a:t>
            </a:r>
            <a:r>
              <a:rPr lang="en-US" smtClean="0"/>
              <a:t> (PFGE)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6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95DD98B9-F790-41B8-A467-F2AD7886A145}" type="slidenum">
              <a:rPr lang="en-US"/>
              <a:pPr eaLnBrk="1" hangingPunct="1"/>
              <a:t>61</a:t>
            </a:fld>
            <a:r>
              <a:rPr lang="en-US"/>
              <a:t>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Labeled Tracers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many years “labeled” has been synonymous with “radioactive”</a:t>
            </a:r>
          </a:p>
          <a:p>
            <a:pPr eaLnBrk="1" hangingPunct="1"/>
            <a:r>
              <a:rPr lang="en-US" smtClean="0"/>
              <a:t>Radioactive tracers allow vanishingly small quantities of substances to be detected</a:t>
            </a:r>
          </a:p>
          <a:p>
            <a:pPr eaLnBrk="1" hangingPunct="1"/>
            <a:r>
              <a:rPr lang="en-US" smtClean="0"/>
              <a:t>Molecular biology experiments typically require detection of extremely small amounts of a particular substance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301B97F1-2038-4A7F-9AAD-A15952AB4E9A}" type="slidenum">
              <a:rPr lang="en-US"/>
              <a:pPr eaLnBrk="1" hangingPunct="1"/>
              <a:t>62</a:t>
            </a:fld>
            <a:r>
              <a:rPr lang="en-US"/>
              <a:t>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Autoradiography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69088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Autoradiography</a:t>
            </a:r>
            <a:r>
              <a:rPr lang="en-US" sz="2800" smtClean="0"/>
              <a:t> is a means of detecting radioactive compounds with a photographic emulsion</a:t>
            </a:r>
          </a:p>
          <a:p>
            <a:pPr marL="573088" lvl="1" eaLnBrk="1" hangingPunct="1">
              <a:lnSpc>
                <a:spcPct val="90000"/>
              </a:lnSpc>
            </a:pPr>
            <a:r>
              <a:rPr lang="en-US" sz="2400" smtClean="0"/>
              <a:t>Preferred emulsion is x-ray film</a:t>
            </a:r>
          </a:p>
          <a:p>
            <a:pPr marL="573088" lvl="1" eaLnBrk="1" hangingPunct="1">
              <a:lnSpc>
                <a:spcPct val="90000"/>
              </a:lnSpc>
            </a:pPr>
            <a:r>
              <a:rPr lang="en-US" sz="2400" smtClean="0"/>
              <a:t>DNA is separated on a gel and radiolabeled</a:t>
            </a:r>
          </a:p>
          <a:p>
            <a:pPr marL="573088" lvl="1" eaLnBrk="1" hangingPunct="1">
              <a:lnSpc>
                <a:spcPct val="90000"/>
              </a:lnSpc>
            </a:pPr>
            <a:r>
              <a:rPr lang="en-US" sz="2400" smtClean="0"/>
              <a:t>Gel is placed in contact with x-ray film for hours or days</a:t>
            </a:r>
          </a:p>
          <a:p>
            <a:pPr marL="573088" lvl="1" eaLnBrk="1" hangingPunct="1">
              <a:lnSpc>
                <a:spcPct val="90000"/>
              </a:lnSpc>
            </a:pPr>
            <a:r>
              <a:rPr lang="en-US" sz="2400" smtClean="0"/>
              <a:t>Radioactive emissions from the labeled DNA expose the film</a:t>
            </a:r>
          </a:p>
          <a:p>
            <a:pPr marL="573088" lvl="1" eaLnBrk="1" hangingPunct="1">
              <a:lnSpc>
                <a:spcPct val="90000"/>
              </a:lnSpc>
            </a:pPr>
            <a:r>
              <a:rPr lang="en-US" sz="2400" smtClean="0"/>
              <a:t>Developed film shows dark bands</a:t>
            </a:r>
          </a:p>
        </p:txBody>
      </p:sp>
      <p:pic>
        <p:nvPicPr>
          <p:cNvPr id="20485" name="Picture 6" descr="autoradiography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419311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3432A97B-2B0E-47F7-BE67-E2F621375F4B}" type="slidenum">
              <a:rPr lang="en-US"/>
              <a:pPr eaLnBrk="1" hangingPunct="1"/>
              <a:t>63</a:t>
            </a:fld>
            <a:r>
              <a:rPr lang="en-US"/>
              <a:t> </a:t>
            </a:r>
          </a:p>
        </p:txBody>
      </p:sp>
      <p:pic>
        <p:nvPicPr>
          <p:cNvPr id="21507" name="Picture 6" descr="autoradiograph_pict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2" y="1524000"/>
            <a:ext cx="481964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Autoradiography Analysis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1"/>
            <a:ext cx="7112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Relative quantity of radioactivity can be assessed looking at the developed film</a:t>
            </a:r>
          </a:p>
          <a:p>
            <a:pPr eaLnBrk="1" hangingPunct="1"/>
            <a:r>
              <a:rPr lang="en-US" sz="2800" smtClean="0"/>
              <a:t>More precise measurements are made using densitometer</a:t>
            </a:r>
          </a:p>
          <a:p>
            <a:pPr lvl="1" eaLnBrk="1" hangingPunct="1"/>
            <a:r>
              <a:rPr lang="en-US" sz="2400" smtClean="0"/>
              <a:t>Area under peaks on a tracing by a scanner </a:t>
            </a:r>
          </a:p>
          <a:p>
            <a:pPr lvl="1" eaLnBrk="1" hangingPunct="1"/>
            <a:r>
              <a:rPr lang="en-US" sz="2400" smtClean="0"/>
              <a:t>Proportional to darkness of the bands on autoradiogram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07C5F54B-86BE-41E2-A15A-12B8664D3B24}" type="slidenum">
              <a:rPr lang="en-US"/>
              <a:pPr eaLnBrk="1" hangingPunct="1"/>
              <a:t>64</a:t>
            </a:fld>
            <a:r>
              <a:rPr lang="en-US"/>
              <a:t> 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Phosphorimaging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1277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This technique is more accurate in quantifying amount of radioactivity in a substance</a:t>
            </a:r>
          </a:p>
          <a:p>
            <a:pPr lvl="1" eaLnBrk="1" hangingPunct="1"/>
            <a:r>
              <a:rPr lang="en-US" smtClean="0"/>
              <a:t>Response to radioactivity is much more linear</a:t>
            </a:r>
          </a:p>
          <a:p>
            <a:pPr lvl="1" eaLnBrk="1" hangingPunct="1"/>
            <a:r>
              <a:rPr lang="en-US" smtClean="0"/>
              <a:t>Place gel with radioactive bands in contact with a phosphorimager plate</a:t>
            </a:r>
          </a:p>
          <a:p>
            <a:pPr lvl="1" eaLnBrk="1" hangingPunct="1"/>
            <a:r>
              <a:rPr lang="en-US" smtClean="0"/>
              <a:t>Plate absorbs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 electrons that excite molecules on the plate which remain excited until plate is scanned</a:t>
            </a:r>
          </a:p>
          <a:p>
            <a:pPr lvl="1" eaLnBrk="1" hangingPunct="1"/>
            <a:r>
              <a:rPr lang="en-US" smtClean="0"/>
              <a:t>Molecular excitation is monitored by a detector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6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D25F9A9B-5399-4C5B-879F-AD24F0A6591C}" type="slidenum">
              <a:rPr lang="en-US"/>
              <a:pPr eaLnBrk="1" hangingPunct="1"/>
              <a:t>65</a:t>
            </a:fld>
            <a:r>
              <a:rPr lang="en-US"/>
              <a:t>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Liquid Scintillation Counting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Radioactive emissions from a sample create photons of visible light are detected by a photomultiplier tube in the process of </a:t>
            </a:r>
            <a:r>
              <a:rPr lang="en-US" smtClean="0">
                <a:solidFill>
                  <a:schemeClr val="hlink"/>
                </a:solidFill>
              </a:rPr>
              <a:t>liquid scintillation counting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Remove the radioactive material (band from gel) to a vial containing scintillation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Fluid contains a fluor that fluoresces when hit with radioactive emissions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Acts to convert invisible radioactivity into visible light</a:t>
            </a:r>
          </a:p>
          <a:p>
            <a:pPr marL="0" indent="0"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2B51D03D-50BD-429A-9B8A-34FD0DF0E87F}" type="slidenum">
              <a:rPr lang="en-US"/>
              <a:pPr eaLnBrk="1" hangingPunct="1"/>
              <a:t>66</a:t>
            </a:fld>
            <a:r>
              <a:rPr lang="en-US"/>
              <a:t>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Nonradioactive Tracers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Newer nonradioactive tracers now rival older radioactive tracers in sensitivity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tracers do not have hazards: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Health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Handling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Disposal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Increased sensitivity is from use of a multiplier effect of an enzyme that is coupled to probe for molecule of interest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4611A78C-1778-467F-98A5-B2B5A0422D4C}" type="slidenum">
              <a:rPr lang="en-US"/>
              <a:pPr eaLnBrk="1" hangingPunct="1"/>
              <a:t>67</a:t>
            </a:fld>
            <a:r>
              <a:rPr lang="en-US"/>
              <a:t> 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Nucleic Acids With a Nonradioactive Probe</a:t>
            </a:r>
          </a:p>
        </p:txBody>
      </p:sp>
      <p:pic>
        <p:nvPicPr>
          <p:cNvPr id="25604" name="Picture 5" descr="detecting_nucleic_a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28801"/>
            <a:ext cx="11582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6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C352EFA0-4907-4845-98F8-E0BBBDC5AE3E}" type="slidenum">
              <a:rPr lang="en-US"/>
              <a:pPr eaLnBrk="1" hangingPunct="1"/>
              <a:t>68</a:t>
            </a:fld>
            <a:r>
              <a:rPr lang="en-US"/>
              <a:t>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Nucleic Acid Hybridization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Hybridization is the ability of one single-stranded nucleic acid to form a double helix with another single strand of complementary base sequence</a:t>
            </a:r>
          </a:p>
          <a:p>
            <a:pPr eaLnBrk="1" hangingPunct="1"/>
            <a:r>
              <a:rPr lang="en-US" smtClean="0"/>
              <a:t>Previous discussion focused on colony and plaque hybridization</a:t>
            </a:r>
          </a:p>
          <a:p>
            <a:pPr eaLnBrk="1" hangingPunct="1"/>
            <a:r>
              <a:rPr lang="en-US" smtClean="0"/>
              <a:t>This section looks at techniques for isolated nucleic acids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66155D46-1167-4CF9-97AB-F8DF225354CD}" type="slidenum">
              <a:rPr lang="en-US"/>
              <a:pPr eaLnBrk="1" hangingPunct="1"/>
              <a:t>69</a:t>
            </a:fld>
            <a:r>
              <a:rPr lang="en-US"/>
              <a:t> 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09024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Southern Blots: Identifying Specific DNA Fragments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Digests of genomic DNA are separated on agarose gel</a:t>
            </a:r>
          </a:p>
          <a:p>
            <a:pPr eaLnBrk="1" hangingPunct="1"/>
            <a:r>
              <a:rPr lang="en-US" smtClean="0"/>
              <a:t>The separated pieces are transferred to filter by diffusion, or more recently by electrophoresing the bands onto the filter</a:t>
            </a:r>
          </a:p>
          <a:p>
            <a:pPr eaLnBrk="1" hangingPunct="1"/>
            <a:r>
              <a:rPr lang="en-US" smtClean="0"/>
              <a:t>Filter is treated with alkali to denature the DNA, resulting ssDNA binds to the filter</a:t>
            </a:r>
          </a:p>
          <a:p>
            <a:pPr eaLnBrk="1" hangingPunct="1"/>
            <a:r>
              <a:rPr lang="en-US" smtClean="0"/>
              <a:t>Probe the filter using labeled cDNA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19441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E0B87987-DCE5-460E-8ABE-5E5CA5139AB9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Role of Restriction Endonucleases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hlink"/>
                </a:solidFill>
              </a:rPr>
              <a:t>Restriction endonucleases</a:t>
            </a:r>
            <a:r>
              <a:rPr lang="en-US" dirty="0" smtClean="0"/>
              <a:t>, first discovered in the late 1960s, are named for preventing invasion by foreign DNA by cutting it into pieces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enzymes cut at sites within the foreign DNA instead of chewing from the ends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By cutting DNA at specific sites they function as finely honed molecular knives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82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514E5208-C3C6-4BCB-8BA8-EEF7F2F07D2B}" type="slidenum">
              <a:rPr lang="en-US"/>
              <a:pPr eaLnBrk="1" hangingPunct="1"/>
              <a:t>70</a:t>
            </a:fld>
            <a:r>
              <a:rPr lang="en-US"/>
              <a:t> 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Southern Blots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6604000" cy="5486400"/>
          </a:xfrm>
        </p:spPr>
        <p:txBody>
          <a:bodyPr/>
          <a:lstStyle/>
          <a:p>
            <a:pPr eaLnBrk="1" hangingPunct="1"/>
            <a:r>
              <a:rPr lang="en-US" sz="2800" smtClean="0"/>
              <a:t>Probe cDNA hybridizes and a band is generated corresponding to the DNA fragment of interest</a:t>
            </a:r>
          </a:p>
          <a:p>
            <a:pPr eaLnBrk="1" hangingPunct="1"/>
            <a:r>
              <a:rPr lang="en-US" sz="2800" smtClean="0"/>
              <a:t>Visualize bands with x-ray film or autoradiography</a:t>
            </a:r>
          </a:p>
          <a:p>
            <a:pPr eaLnBrk="1" hangingPunct="1"/>
            <a:r>
              <a:rPr lang="en-US" sz="2800" smtClean="0"/>
              <a:t>Multiple bands can lead to several interpretations</a:t>
            </a:r>
          </a:p>
          <a:p>
            <a:pPr lvl="1" eaLnBrk="1" hangingPunct="1"/>
            <a:r>
              <a:rPr lang="en-US" sz="2400" smtClean="0"/>
              <a:t>Multiple genes</a:t>
            </a:r>
          </a:p>
          <a:p>
            <a:pPr lvl="1" eaLnBrk="1" hangingPunct="1"/>
            <a:r>
              <a:rPr lang="en-US" sz="2400" smtClean="0"/>
              <a:t>Several restriction sites in the gene</a:t>
            </a:r>
          </a:p>
        </p:txBody>
      </p:sp>
      <p:pic>
        <p:nvPicPr>
          <p:cNvPr id="28677" name="Picture 6" descr="southern_blotting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1312459"/>
            <a:ext cx="439208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65764C78-B8B7-4E21-8C0E-7385B40868E8}" type="slidenum">
              <a:rPr lang="en-US"/>
              <a:pPr eaLnBrk="1" hangingPunct="1"/>
              <a:t>71</a:t>
            </a:fld>
            <a:r>
              <a:rPr lang="en-US"/>
              <a:t> 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52697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DNA Fingerprinting and DNA Typing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Southern blots are used in forensic labs to identify individuals from DNA-containing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Minisatellite DNA</a:t>
            </a:r>
            <a:r>
              <a:rPr lang="en-US" smtClean="0"/>
              <a:t> is a sequence of bases repeated several times, also called DNA fingerprint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Individuals differ in the pattern of repeats of the basic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Difference is large enough that 2 people have only a remote chance of having exactly the same pattern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5D588209-5886-4893-9D69-59DAE87D6D21}" type="slidenum">
              <a:rPr lang="en-US"/>
              <a:pPr eaLnBrk="1" hangingPunct="1"/>
              <a:t>72</a:t>
            </a:fld>
            <a:r>
              <a:rPr lang="en-US"/>
              <a:t> 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en-US" smtClean="0"/>
              <a:t>DNA Fingerprinting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994400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Process really just a Southern blot</a:t>
            </a:r>
          </a:p>
          <a:p>
            <a:pPr marL="0" indent="0" eaLnBrk="1" hangingPunct="1"/>
            <a:r>
              <a:rPr lang="en-US" sz="2400" smtClean="0"/>
              <a:t>Cut the DNA under study      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  with restriction enzyme</a:t>
            </a:r>
          </a:p>
          <a:p>
            <a:pPr lvl="1" eaLnBrk="1" hangingPunct="1"/>
            <a:r>
              <a:rPr lang="en-US" sz="2000" smtClean="0"/>
              <a:t>Ideally cut on either side of minisatellite but not inside</a:t>
            </a:r>
          </a:p>
          <a:p>
            <a:pPr marL="0" indent="0" eaLnBrk="1" hangingPunct="1"/>
            <a:r>
              <a:rPr lang="en-US" sz="2400" smtClean="0"/>
              <a:t>Run digest on a gel and blot</a:t>
            </a:r>
          </a:p>
          <a:p>
            <a:pPr marL="0" indent="0" eaLnBrk="1" hangingPunct="1"/>
            <a:r>
              <a:rPr lang="en-US" sz="2400" smtClean="0"/>
              <a:t>Probe with labeled 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  minisatellite DNA and imaged</a:t>
            </a:r>
          </a:p>
          <a:p>
            <a:pPr lvl="1" eaLnBrk="1" hangingPunct="1"/>
            <a:r>
              <a:rPr lang="en-US" sz="2000" smtClean="0"/>
              <a:t>Real samples result in very complex patterns</a:t>
            </a:r>
          </a:p>
        </p:txBody>
      </p:sp>
      <p:pic>
        <p:nvPicPr>
          <p:cNvPr id="30725" name="Picture 6" descr="dna_fingerprinting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19" y="1429603"/>
            <a:ext cx="479848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-1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3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44E3C0AE-44C0-42E8-A70F-8665F99360CA}" type="slidenum">
              <a:rPr lang="en-US"/>
              <a:pPr eaLnBrk="1" hangingPunct="1"/>
              <a:t>73</a:t>
            </a:fld>
            <a:r>
              <a:rPr lang="en-US"/>
              <a:t>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432049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Forensic Uses of DNA Fingerprinting and DNA Typing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While people have different DNA fingerprints, parts of the pattern are inherited in a </a:t>
            </a:r>
            <a:r>
              <a:rPr lang="en-US" sz="2800" dirty="0" err="1" smtClean="0"/>
              <a:t>Mendelian</a:t>
            </a:r>
            <a:r>
              <a:rPr lang="en-US" sz="2800" dirty="0" smtClean="0"/>
              <a:t> fashion</a:t>
            </a:r>
          </a:p>
          <a:p>
            <a:pPr lvl="1" eaLnBrk="1" hangingPunct="1"/>
            <a:r>
              <a:rPr lang="en-US" sz="2400" dirty="0" smtClean="0"/>
              <a:t>Can be used to establish parentage</a:t>
            </a:r>
          </a:p>
          <a:p>
            <a:pPr lvl="1" eaLnBrk="1" hangingPunct="1"/>
            <a:r>
              <a:rPr lang="en-US" sz="2400" dirty="0" smtClean="0"/>
              <a:t>Potential to identify criminals</a:t>
            </a:r>
          </a:p>
          <a:p>
            <a:pPr lvl="1" eaLnBrk="1" hangingPunct="1"/>
            <a:r>
              <a:rPr lang="en-US" sz="2400" dirty="0" smtClean="0"/>
              <a:t>Remove innocent people from suspicion </a:t>
            </a:r>
          </a:p>
          <a:p>
            <a:pPr eaLnBrk="1" hangingPunct="1"/>
            <a:r>
              <a:rPr lang="en-US" sz="2800" dirty="0" smtClean="0"/>
              <a:t>Actual pattern has so many bands they can smear together indistinguishably</a:t>
            </a:r>
          </a:p>
          <a:p>
            <a:pPr lvl="1" eaLnBrk="1" hangingPunct="1"/>
            <a:r>
              <a:rPr lang="en-US" sz="2400" dirty="0" smtClean="0"/>
              <a:t>Forensics uses probes for just a single locus</a:t>
            </a:r>
          </a:p>
          <a:p>
            <a:pPr lvl="1" eaLnBrk="1" hangingPunct="1"/>
            <a:r>
              <a:rPr lang="en-US" sz="2400" dirty="0" smtClean="0"/>
              <a:t>Set of probes gives a set of simple patterns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5-</a:t>
            </a:r>
            <a:fld id="{5114D1D1-BDE6-4E8F-B5D7-D6C922A2750C}" type="slidenum">
              <a:rPr lang="en-US"/>
              <a:pPr eaLnBrk="1" hangingPunct="1"/>
              <a:t>74</a:t>
            </a:fld>
            <a:r>
              <a:rPr lang="en-US"/>
              <a:t>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4638"/>
            <a:ext cx="1011754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 Situ Hybridization: Locating Genes in Chromosomes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Labeled probes can be used to hybridize to chromosomes and reveal which chromosome contains the gene of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Spread chromosomes from a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Partially denature DNA creating single-stranded regions to hybridize to labeled probe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Stain chromosomes and detect presence of label on particular chromosome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Probe can be detected with a fluorescent antibody in a technique called </a:t>
            </a:r>
            <a:r>
              <a:rPr lang="en-US" sz="2800" smtClean="0">
                <a:solidFill>
                  <a:schemeClr val="hlink"/>
                </a:solidFill>
              </a:rPr>
              <a:t>fluorescence in situ hybridization</a:t>
            </a:r>
            <a:r>
              <a:rPr lang="en-US" sz="2800" smtClean="0"/>
              <a:t> (FISH)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0" y="280876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1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50BFC098-598D-490C-86C1-A650CF938D16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Naming Restriction Endonucleases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Restriction endonucleases are named using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three letters of their name from the Latin name of their source microorganism  </a:t>
            </a:r>
            <a:r>
              <a:rPr lang="en-US" sz="2800" b="1" i="1" dirty="0" smtClean="0">
                <a:solidFill>
                  <a:schemeClr val="folHlink"/>
                </a:solidFill>
              </a:rPr>
              <a:t>Hin</a:t>
            </a:r>
            <a:r>
              <a:rPr lang="en-US" sz="2800" b="1" dirty="0" smtClean="0">
                <a:solidFill>
                  <a:schemeClr val="folHlink"/>
                </a:solidFill>
              </a:rPr>
              <a:t>d III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First letter is from the genus  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</a:rPr>
              <a:t>H</a:t>
            </a:r>
            <a:r>
              <a:rPr lang="en-US" sz="2400" dirty="0" smtClean="0">
                <a:solidFill>
                  <a:schemeClr val="folHlink"/>
                </a:solidFill>
              </a:rPr>
              <a:t> from </a:t>
            </a:r>
            <a:r>
              <a:rPr lang="en-US" sz="2400" i="1" dirty="0" err="1" smtClean="0">
                <a:solidFill>
                  <a:schemeClr val="folHlink"/>
                </a:solidFill>
              </a:rPr>
              <a:t>Haemophilus</a:t>
            </a:r>
            <a:endParaRPr lang="en-US" sz="2400" i="1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Next two letters are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two letters of the species name  </a:t>
            </a:r>
            <a:r>
              <a:rPr lang="en-US" sz="2400" b="1" dirty="0" smtClean="0">
                <a:solidFill>
                  <a:schemeClr val="folHlink"/>
                </a:solidFill>
              </a:rPr>
              <a:t>in</a:t>
            </a:r>
            <a:r>
              <a:rPr lang="en-US" sz="2400" dirty="0" smtClean="0">
                <a:solidFill>
                  <a:schemeClr val="folHlink"/>
                </a:solidFill>
              </a:rPr>
              <a:t> from </a:t>
            </a:r>
            <a:r>
              <a:rPr lang="en-US" sz="2400" i="1" dirty="0" err="1" smtClean="0">
                <a:solidFill>
                  <a:schemeClr val="folHlink"/>
                </a:solidFill>
              </a:rPr>
              <a:t>influenzae</a:t>
            </a:r>
            <a:endParaRPr lang="en-US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Sometimes the strain designation is included                              		</a:t>
            </a:r>
            <a:r>
              <a:rPr lang="en-US" sz="2400" b="1" dirty="0" smtClean="0">
                <a:solidFill>
                  <a:schemeClr val="folHlink"/>
                </a:solidFill>
              </a:rPr>
              <a:t>“d” </a:t>
            </a:r>
            <a:r>
              <a:rPr lang="en-US" sz="2400" dirty="0" smtClean="0">
                <a:solidFill>
                  <a:schemeClr val="folHlink"/>
                </a:solidFill>
              </a:rPr>
              <a:t>from strain R</a:t>
            </a:r>
            <a:r>
              <a:rPr lang="en-US" sz="2400" baseline="-25000" dirty="0" smtClean="0">
                <a:solidFill>
                  <a:schemeClr val="folHlink"/>
                </a:solidFill>
              </a:rPr>
              <a:t>d</a:t>
            </a:r>
            <a:endParaRPr lang="en-US" sz="24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microorganism produces only 1 restriction enzyme, end the name with Roman numeral I </a:t>
            </a:r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i="1" dirty="0" smtClean="0">
                <a:solidFill>
                  <a:schemeClr val="folHlink"/>
                </a:solidFill>
              </a:rPr>
              <a:t>Hin</a:t>
            </a:r>
            <a:r>
              <a:rPr lang="en-US" sz="2400" b="1" dirty="0" smtClean="0">
                <a:solidFill>
                  <a:schemeClr val="folHlink"/>
                </a:solidFill>
              </a:rPr>
              <a:t>d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more than one restriction enzyme is produced, the others are numbered sequentially II, III, IV, </a:t>
            </a:r>
            <a:r>
              <a:rPr lang="en-US" sz="2400" i="1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716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4-</a:t>
            </a:r>
            <a:fld id="{FE151849-1AC1-4833-B6C7-ACD74C36E733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Restriction Endonuclease Specificity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2992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Restriction endonucleases recognize a specific DNA sequence, cutting ONLY at that sequence</a:t>
            </a:r>
          </a:p>
          <a:p>
            <a:pPr lvl="1" eaLnBrk="1" hangingPunct="1"/>
            <a:r>
              <a:rPr lang="en-US" sz="2400" dirty="0" smtClean="0"/>
              <a:t>These enzymes can recognize 4-bp, 6-bp, 8-bp sequences</a:t>
            </a:r>
          </a:p>
          <a:p>
            <a:pPr lvl="1" eaLnBrk="1" hangingPunct="1"/>
            <a:r>
              <a:rPr lang="en-US" sz="2400" dirty="0" smtClean="0"/>
              <a:t>The frequency of cuts lessens when the recognition sequence is longer</a:t>
            </a:r>
          </a:p>
        </p:txBody>
      </p:sp>
      <p:pic>
        <p:nvPicPr>
          <p:cNvPr id="6149" name="Picture 6" descr="recognition_sequenc_tb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89" y="1524000"/>
            <a:ext cx="465878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5.xml><?xml version="1.0" encoding="utf-8"?>
<a:theme xmlns:a="http://schemas.openxmlformats.org/drawingml/2006/main" name="4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6.xml><?xml version="1.0" encoding="utf-8"?>
<a:theme xmlns:a="http://schemas.openxmlformats.org/drawingml/2006/main" name="1_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3769</Words>
  <Application>Microsoft Office PowerPoint</Application>
  <PresentationFormat>Custom</PresentationFormat>
  <Paragraphs>491</Paragraphs>
  <Slides>75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SavonVTI</vt:lpstr>
      <vt:lpstr>1_SavonVTI</vt:lpstr>
      <vt:lpstr>WeaverCh00</vt:lpstr>
      <vt:lpstr>2_SavonVTI</vt:lpstr>
      <vt:lpstr>4_SavonVTI</vt:lpstr>
      <vt:lpstr>1_WeaverCh00</vt:lpstr>
      <vt:lpstr>5_SavonVTI</vt:lpstr>
      <vt:lpstr>Default Design</vt:lpstr>
      <vt:lpstr>Molecular Biology &amp; Proteomics  gene Cloning</vt:lpstr>
      <vt:lpstr>Outline</vt:lpstr>
      <vt:lpstr>Outline</vt:lpstr>
      <vt:lpstr>Objectives </vt:lpstr>
      <vt:lpstr>Objectives </vt:lpstr>
      <vt:lpstr>Gene Cloning</vt:lpstr>
      <vt:lpstr>The Role of Restriction Endonucleases</vt:lpstr>
      <vt:lpstr>Naming Restriction Endonucleases</vt:lpstr>
      <vt:lpstr>Restriction Endonuclease Specificity</vt:lpstr>
      <vt:lpstr>Restriction Enzyme Terminology</vt:lpstr>
      <vt:lpstr>Use of Restriction Endonucleases</vt:lpstr>
      <vt:lpstr>Restriction-Modification System</vt:lpstr>
      <vt:lpstr>An Experiment Using Restriction Endonuclease</vt:lpstr>
      <vt:lpstr>Summary</vt:lpstr>
      <vt:lpstr>Vectors</vt:lpstr>
      <vt:lpstr>Plasmids As Vectors</vt:lpstr>
      <vt:lpstr>pBR322 Plasmid</vt:lpstr>
      <vt:lpstr>pBR322 Cloning</vt:lpstr>
      <vt:lpstr>Bacterial Transformation</vt:lpstr>
      <vt:lpstr>Screening Transformants</vt:lpstr>
      <vt:lpstr>Screening With Replica Plating</vt:lpstr>
      <vt:lpstr>pUC and b-galactosidase</vt:lpstr>
      <vt:lpstr>Directional Cloning</vt:lpstr>
      <vt:lpstr>Summary</vt:lpstr>
      <vt:lpstr>References</vt:lpstr>
      <vt:lpstr>Phages As Vectors</vt:lpstr>
      <vt:lpstr>l Phage Vectors</vt:lpstr>
      <vt:lpstr>Phage Vector Advantages</vt:lpstr>
      <vt:lpstr>Cloning Using a Phage Vector</vt:lpstr>
      <vt:lpstr>Genomic Libraries</vt:lpstr>
      <vt:lpstr>Plaque Hybridization</vt:lpstr>
      <vt:lpstr>Cosmids</vt:lpstr>
      <vt:lpstr>M13 Phage Vectors</vt:lpstr>
      <vt:lpstr>M13 Cloning to Recover Single-stranded DNA Product</vt:lpstr>
      <vt:lpstr>Phagemids</vt:lpstr>
      <vt:lpstr>Summary</vt:lpstr>
      <vt:lpstr>Eukaryotic Vectors and Very High Capacity Vectors</vt:lpstr>
      <vt:lpstr>Identifying a Specific Clone With a Specific Probe</vt:lpstr>
      <vt:lpstr>Polynucleotide Probes</vt:lpstr>
      <vt:lpstr>Control of Hybridization Stringency</vt:lpstr>
      <vt:lpstr>Protein-based Polynucleotide Probes</vt:lpstr>
      <vt:lpstr>Summary</vt:lpstr>
      <vt:lpstr>cDNA Cloning</vt:lpstr>
      <vt:lpstr>Making a cDNA Library</vt:lpstr>
      <vt:lpstr>Reverse Transcriptase Primer</vt:lpstr>
      <vt:lpstr>Ribonuclease H</vt:lpstr>
      <vt:lpstr>Nick Translation</vt:lpstr>
      <vt:lpstr>Trailing Terminal Transferase</vt:lpstr>
      <vt:lpstr>Vector Choice</vt:lpstr>
      <vt:lpstr>Rapid Amplification of cDNA Ends</vt:lpstr>
      <vt:lpstr>5’-RACE</vt:lpstr>
      <vt:lpstr>Summary</vt:lpstr>
      <vt:lpstr>References</vt:lpstr>
      <vt:lpstr>Molecular Biology &amp; Proteomics  •Gel electrophoresis</vt:lpstr>
      <vt:lpstr>Molecular Separations</vt:lpstr>
      <vt:lpstr>Gel Electrophoresis</vt:lpstr>
      <vt:lpstr>DNA Gel Electrophoresis</vt:lpstr>
      <vt:lpstr>DNA Separation by Agarose Gel Electrophoresis</vt:lpstr>
      <vt:lpstr>DNA Size Estimation</vt:lpstr>
      <vt:lpstr>Electrophoresis of Large DNA</vt:lpstr>
      <vt:lpstr>Labeled Tracers</vt:lpstr>
      <vt:lpstr>Autoradiography</vt:lpstr>
      <vt:lpstr>Autoradiography Analysis</vt:lpstr>
      <vt:lpstr>Phosphorimaging</vt:lpstr>
      <vt:lpstr>Liquid Scintillation Counting</vt:lpstr>
      <vt:lpstr>Nonradioactive Tracers</vt:lpstr>
      <vt:lpstr>Detecting Nucleic Acids With a Nonradioactive Probe</vt:lpstr>
      <vt:lpstr>Using Nucleic Acid Hybridization</vt:lpstr>
      <vt:lpstr>Southern Blots: Identifying Specific DNA Fragments</vt:lpstr>
      <vt:lpstr>Southern Blots</vt:lpstr>
      <vt:lpstr>DNA Fingerprinting and DNA Typing</vt:lpstr>
      <vt:lpstr>DNA Fingerprinting</vt:lpstr>
      <vt:lpstr>Forensic Uses of DNA Fingerprinting and DNA Typing</vt:lpstr>
      <vt:lpstr>In Situ Hybridization: Locating Genes in Chromosomes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dell</cp:lastModifiedBy>
  <cp:revision>56</cp:revision>
  <dcterms:created xsi:type="dcterms:W3CDTF">2023-08-06T13:50:32Z</dcterms:created>
  <dcterms:modified xsi:type="dcterms:W3CDTF">2023-11-08T09:01:11Z</dcterms:modified>
</cp:coreProperties>
</file>