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15"/>
  </p:notesMasterIdLst>
  <p:sldIdLst>
    <p:sldId id="256" r:id="rId2"/>
    <p:sldId id="257" r:id="rId3"/>
    <p:sldId id="271" r:id="rId4"/>
    <p:sldId id="258" r:id="rId5"/>
    <p:sldId id="261" r:id="rId6"/>
    <p:sldId id="262" r:id="rId7"/>
    <p:sldId id="263" r:id="rId8"/>
    <p:sldId id="265" r:id="rId9"/>
    <p:sldId id="267" r:id="rId10"/>
    <p:sldId id="268" r:id="rId11"/>
    <p:sldId id="272" r:id="rId12"/>
    <p:sldId id="269" r:id="rId13"/>
    <p:sldId id="26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0"/>
  </p:normalViewPr>
  <p:slideViewPr>
    <p:cSldViewPr snapToGrid="0">
      <p:cViewPr varScale="1">
        <p:scale>
          <a:sx n="111" d="100"/>
          <a:sy n="111" d="100"/>
        </p:scale>
        <p:origin x="63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40D635-2920-4AB0-8F6D-976760662D0C}" type="datetimeFigureOut">
              <a:rPr lang="en-US" smtClean="0"/>
              <a:t>10/23/23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EF9CAD-0AE4-4D27-A8BE-46A828B50C79}" type="slidenum">
              <a:rPr lang="en-US" smtClean="0"/>
              <a:t>‹#›</a:t>
            </a:fld>
            <a:endParaRPr lang="en-US"/>
          </a:p>
        </p:txBody>
      </p:sp>
    </p:spTree>
    <p:extLst>
      <p:ext uri="{BB962C8B-B14F-4D97-AF65-F5344CB8AC3E}">
        <p14:creationId xmlns:p14="http://schemas.microsoft.com/office/powerpoint/2010/main" val="3617086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EF9CAD-0AE4-4D27-A8BE-46A828B50C79}" type="slidenum">
              <a:rPr lang="en-US" smtClean="0"/>
              <a:t>1</a:t>
            </a:fld>
            <a:endParaRPr lang="en-US"/>
          </a:p>
        </p:txBody>
      </p:sp>
    </p:spTree>
    <p:extLst>
      <p:ext uri="{BB962C8B-B14F-4D97-AF65-F5344CB8AC3E}">
        <p14:creationId xmlns:p14="http://schemas.microsoft.com/office/powerpoint/2010/main" val="1098306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EF9CAD-0AE4-4D27-A8BE-46A828B50C79}" type="slidenum">
              <a:rPr lang="en-US" smtClean="0"/>
              <a:t>6</a:t>
            </a:fld>
            <a:endParaRPr lang="en-US"/>
          </a:p>
        </p:txBody>
      </p:sp>
    </p:spTree>
    <p:extLst>
      <p:ext uri="{BB962C8B-B14F-4D97-AF65-F5344CB8AC3E}">
        <p14:creationId xmlns:p14="http://schemas.microsoft.com/office/powerpoint/2010/main" val="3527581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EF9CAD-0AE4-4D27-A8BE-46A828B50C79}" type="slidenum">
              <a:rPr lang="en-US" smtClean="0"/>
              <a:t>7</a:t>
            </a:fld>
            <a:endParaRPr lang="en-US"/>
          </a:p>
        </p:txBody>
      </p:sp>
    </p:spTree>
    <p:extLst>
      <p:ext uri="{BB962C8B-B14F-4D97-AF65-F5344CB8AC3E}">
        <p14:creationId xmlns:p14="http://schemas.microsoft.com/office/powerpoint/2010/main" val="606468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EF9CAD-0AE4-4D27-A8BE-46A828B50C79}" type="slidenum">
              <a:rPr lang="en-US" smtClean="0"/>
              <a:t>8</a:t>
            </a:fld>
            <a:endParaRPr lang="en-US"/>
          </a:p>
        </p:txBody>
      </p:sp>
    </p:spTree>
    <p:extLst>
      <p:ext uri="{BB962C8B-B14F-4D97-AF65-F5344CB8AC3E}">
        <p14:creationId xmlns:p14="http://schemas.microsoft.com/office/powerpoint/2010/main" val="225814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EF9CAD-0AE4-4D27-A8BE-46A828B50C79}" type="slidenum">
              <a:rPr lang="en-US" smtClean="0"/>
              <a:t>9</a:t>
            </a:fld>
            <a:endParaRPr lang="en-US"/>
          </a:p>
        </p:txBody>
      </p:sp>
    </p:spTree>
    <p:extLst>
      <p:ext uri="{BB962C8B-B14F-4D97-AF65-F5344CB8AC3E}">
        <p14:creationId xmlns:p14="http://schemas.microsoft.com/office/powerpoint/2010/main" val="2027551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EF9CAD-0AE4-4D27-A8BE-46A828B50C79}" type="slidenum">
              <a:rPr lang="en-US" smtClean="0"/>
              <a:t>10</a:t>
            </a:fld>
            <a:endParaRPr lang="en-US"/>
          </a:p>
        </p:txBody>
      </p:sp>
    </p:spTree>
    <p:extLst>
      <p:ext uri="{BB962C8B-B14F-4D97-AF65-F5344CB8AC3E}">
        <p14:creationId xmlns:p14="http://schemas.microsoft.com/office/powerpoint/2010/main" val="2729077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EF9CAD-0AE4-4D27-A8BE-46A828B50C79}" type="slidenum">
              <a:rPr lang="en-US" smtClean="0"/>
              <a:t>11</a:t>
            </a:fld>
            <a:endParaRPr lang="en-US"/>
          </a:p>
        </p:txBody>
      </p:sp>
    </p:spTree>
    <p:extLst>
      <p:ext uri="{BB962C8B-B14F-4D97-AF65-F5344CB8AC3E}">
        <p14:creationId xmlns:p14="http://schemas.microsoft.com/office/powerpoint/2010/main" val="4042872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EF9CAD-0AE4-4D27-A8BE-46A828B50C79}" type="slidenum">
              <a:rPr lang="en-US" smtClean="0"/>
              <a:t>12</a:t>
            </a:fld>
            <a:endParaRPr lang="en-US"/>
          </a:p>
        </p:txBody>
      </p:sp>
    </p:spTree>
    <p:extLst>
      <p:ext uri="{BB962C8B-B14F-4D97-AF65-F5344CB8AC3E}">
        <p14:creationId xmlns:p14="http://schemas.microsoft.com/office/powerpoint/2010/main" val="3143295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10/23/23</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559376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10/23/23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09317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10/23/23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325160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10/23/23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179372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10/23/23</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350452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10/23/23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482481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10/23/23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447979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10/23/23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41863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10/23/23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55488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10/23/23</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4115525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10/23/23</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46689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10/23/23</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56702055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14" r:id="rId5"/>
    <p:sldLayoutId id="2147483720" r:id="rId6"/>
    <p:sldLayoutId id="2147483715" r:id="rId7"/>
    <p:sldLayoutId id="2147483716" r:id="rId8"/>
    <p:sldLayoutId id="2147483717" r:id="rId9"/>
    <p:sldLayoutId id="2147483718" r:id="rId10"/>
    <p:sldLayoutId id="2147483719" r:id="rId11"/>
  </p:sldLayoutIdLst>
  <p:hf sldNum="0" hdr="0" ftr="0" dt="0"/>
  <p:txStyles>
    <p:titleStyle>
      <a:lvl1pPr algn="l" defTabSz="914400" rtl="0" eaLnBrk="1" latinLnBrk="0" hangingPunct="1">
        <a:lnSpc>
          <a:spcPct val="90000"/>
        </a:lnSpc>
        <a:spcBef>
          <a:spcPct val="0"/>
        </a:spcBef>
        <a:buNone/>
        <a:defRPr lang="en-US" sz="42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02DC0967-ECFB-46A2-ADEB-01374F3D3C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07" y="0"/>
            <a:ext cx="12192001"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3" name="Rectangle 22">
            <a:extLst>
              <a:ext uri="{FF2B5EF4-FFF2-40B4-BE49-F238E27FC236}">
                <a16:creationId xmlns:a16="http://schemas.microsoft.com/office/drawing/2014/main" id="{533173E3-A708-4A63-AB1F-6729F5E53B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57200"/>
            <a:ext cx="11281609"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25" name="Rectangle 24">
            <a:extLst>
              <a:ext uri="{FF2B5EF4-FFF2-40B4-BE49-F238E27FC236}">
                <a16:creationId xmlns:a16="http://schemas.microsoft.com/office/drawing/2014/main" id="{9D98FDEF-0256-4AA6-B4F5-14FEE180D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621793"/>
            <a:ext cx="10954512" cy="5614416"/>
          </a:xfrm>
          <a:prstGeom prst="rect">
            <a:avLst/>
          </a:prstGeom>
          <a:ln w="6350" cap="sq" cmpd="sng" algn="ctr">
            <a:solidFill>
              <a:schemeClr val="tx1"/>
            </a:solidFill>
            <a:prstDash val="solid"/>
            <a:miter lim="800000"/>
          </a:ln>
          <a:effectLst/>
        </p:spPr>
      </p:sp>
      <p:sp>
        <p:nvSpPr>
          <p:cNvPr id="2" name="Title 1">
            <a:extLst>
              <a:ext uri="{FF2B5EF4-FFF2-40B4-BE49-F238E27FC236}">
                <a16:creationId xmlns:a16="http://schemas.microsoft.com/office/drawing/2014/main" id="{9E3C1396-524A-62A2-8257-1B0D433BBE14}"/>
              </a:ext>
            </a:extLst>
          </p:cNvPr>
          <p:cNvSpPr>
            <a:spLocks noGrp="1"/>
          </p:cNvSpPr>
          <p:nvPr>
            <p:ph type="ctrTitle"/>
          </p:nvPr>
        </p:nvSpPr>
        <p:spPr>
          <a:xfrm>
            <a:off x="5353249" y="1297576"/>
            <a:ext cx="5716338" cy="3042706"/>
          </a:xfrm>
        </p:spPr>
        <p:txBody>
          <a:bodyPr>
            <a:normAutofit/>
          </a:bodyPr>
          <a:lstStyle/>
          <a:p>
            <a:r>
              <a:rPr lang="en-US" sz="4000" dirty="0">
                <a:solidFill>
                  <a:schemeClr val="tx1"/>
                </a:solidFill>
              </a:rPr>
              <a:t>PHYTOCOSMETICS</a:t>
            </a:r>
          </a:p>
        </p:txBody>
      </p:sp>
      <p:sp>
        <p:nvSpPr>
          <p:cNvPr id="3" name="Subtitle 2">
            <a:extLst>
              <a:ext uri="{FF2B5EF4-FFF2-40B4-BE49-F238E27FC236}">
                <a16:creationId xmlns:a16="http://schemas.microsoft.com/office/drawing/2014/main" id="{4C497D5C-E785-D72F-C8CC-FA44B04E576B}"/>
              </a:ext>
            </a:extLst>
          </p:cNvPr>
          <p:cNvSpPr>
            <a:spLocks noGrp="1"/>
          </p:cNvSpPr>
          <p:nvPr>
            <p:ph type="subTitle" idx="1"/>
          </p:nvPr>
        </p:nvSpPr>
        <p:spPr>
          <a:xfrm>
            <a:off x="5533786" y="3919928"/>
            <a:ext cx="5355264" cy="1463602"/>
          </a:xfrm>
        </p:spPr>
        <p:txBody>
          <a:bodyPr>
            <a:noAutofit/>
          </a:bodyPr>
          <a:lstStyle/>
          <a:p>
            <a:pPr>
              <a:lnSpc>
                <a:spcPct val="100000"/>
              </a:lnSpc>
              <a:spcAft>
                <a:spcPts val="600"/>
              </a:spcAft>
            </a:pPr>
            <a:r>
              <a:rPr lang="en-US" sz="1400" b="1" dirty="0"/>
              <a:t>Dr. ESRA TARIQ</a:t>
            </a:r>
          </a:p>
          <a:p>
            <a:pPr>
              <a:lnSpc>
                <a:spcPct val="100000"/>
              </a:lnSpc>
              <a:spcAft>
                <a:spcPts val="600"/>
              </a:spcAft>
            </a:pPr>
            <a:r>
              <a:rPr lang="en-US" sz="1400" dirty="0"/>
              <a:t>PHYTOCOSMETICS INTRO</a:t>
            </a:r>
          </a:p>
          <a:p>
            <a:pPr>
              <a:lnSpc>
                <a:spcPct val="100000"/>
              </a:lnSpc>
              <a:spcAft>
                <a:spcPts val="600"/>
              </a:spcAft>
            </a:pPr>
            <a:r>
              <a:rPr lang="en-US" sz="1400" dirty="0"/>
              <a:t>Semester-1</a:t>
            </a:r>
          </a:p>
          <a:p>
            <a:pPr>
              <a:lnSpc>
                <a:spcPct val="100000"/>
              </a:lnSpc>
              <a:spcAft>
                <a:spcPts val="600"/>
              </a:spcAft>
            </a:pPr>
            <a:r>
              <a:rPr lang="en-US" sz="1400" dirty="0"/>
              <a:t>Week number: 1</a:t>
            </a:r>
          </a:p>
          <a:p>
            <a:pPr>
              <a:lnSpc>
                <a:spcPct val="100000"/>
              </a:lnSpc>
              <a:spcAft>
                <a:spcPts val="600"/>
              </a:spcAft>
            </a:pPr>
            <a:r>
              <a:rPr lang="en-US" sz="1400" dirty="0"/>
              <a:t>Date : 10/10/2023</a:t>
            </a:r>
          </a:p>
        </p:txBody>
      </p:sp>
      <p:sp>
        <p:nvSpPr>
          <p:cNvPr id="27" name="Rectangle 26">
            <a:extLst>
              <a:ext uri="{FF2B5EF4-FFF2-40B4-BE49-F238E27FC236}">
                <a16:creationId xmlns:a16="http://schemas.microsoft.com/office/drawing/2014/main" id="{8ABEB269-2208-4181-9DDB-A5C2D189B2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51298" y="446824"/>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7" name="Straight Connector 28">
            <a:extLst>
              <a:ext uri="{FF2B5EF4-FFF2-40B4-BE49-F238E27FC236}">
                <a16:creationId xmlns:a16="http://schemas.microsoft.com/office/drawing/2014/main" id="{384CBE60-0977-4285-9BF5-9D8271989AD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65598"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0">
            <a:extLst>
              <a:ext uri="{FF2B5EF4-FFF2-40B4-BE49-F238E27FC236}">
                <a16:creationId xmlns:a16="http://schemas.microsoft.com/office/drawing/2014/main" id="{1911CEBB-5C08-41C5-8954-C727FC87556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57238"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9" name="Straight Connector 32">
            <a:extLst>
              <a:ext uri="{FF2B5EF4-FFF2-40B4-BE49-F238E27FC236}">
                <a16:creationId xmlns:a16="http://schemas.microsoft.com/office/drawing/2014/main" id="{E56FA950-4DFC-4710-A30A-6E55033CA46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65598" y="1092118"/>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79E2F7C9-81DF-F3F0-E0A3-1B3E21455EF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28505" y="2309976"/>
            <a:ext cx="2204151" cy="2204151"/>
          </a:xfrm>
          <a:prstGeom prst="rect">
            <a:avLst/>
          </a:prstGeom>
          <a:noFill/>
          <a:ln>
            <a:noFill/>
          </a:ln>
        </p:spPr>
      </p:pic>
      <p:pic>
        <p:nvPicPr>
          <p:cNvPr id="2050" name="Picture 2" descr="Plant based beauty phytocosmetics promise with extraction, delivery and  certification advances">
            <a:extLst>
              <a:ext uri="{FF2B5EF4-FFF2-40B4-BE49-F238E27FC236}">
                <a16:creationId xmlns:a16="http://schemas.microsoft.com/office/drawing/2014/main" id="{C4B3A01D-5E07-F79E-9919-2FBFE080FD0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39275" y="458526"/>
            <a:ext cx="2874323" cy="1678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534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3" name="Rectangle 12">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pic>
        <p:nvPicPr>
          <p:cNvPr id="2" name="Picture 1">
            <a:extLst>
              <a:ext uri="{FF2B5EF4-FFF2-40B4-BE49-F238E27FC236}">
                <a16:creationId xmlns:a16="http://schemas.microsoft.com/office/drawing/2014/main" id="{8570F480-3E51-3691-3C7B-21D1B2A5D7B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19529" y="280860"/>
            <a:ext cx="1017905" cy="1017905"/>
          </a:xfrm>
          <a:prstGeom prst="rect">
            <a:avLst/>
          </a:prstGeom>
          <a:noFill/>
          <a:ln>
            <a:noFill/>
          </a:ln>
        </p:spPr>
      </p:pic>
      <p:sp>
        <p:nvSpPr>
          <p:cNvPr id="5" name="Content Placeholder 2">
            <a:extLst>
              <a:ext uri="{FF2B5EF4-FFF2-40B4-BE49-F238E27FC236}">
                <a16:creationId xmlns:a16="http://schemas.microsoft.com/office/drawing/2014/main" id="{1AFDA009-5F29-62A0-F247-5FCF7132A461}"/>
              </a:ext>
            </a:extLst>
          </p:cNvPr>
          <p:cNvSpPr>
            <a:spLocks noGrp="1"/>
          </p:cNvSpPr>
          <p:nvPr>
            <p:ph idx="1"/>
          </p:nvPr>
        </p:nvSpPr>
        <p:spPr>
          <a:xfrm>
            <a:off x="668817" y="810228"/>
            <a:ext cx="9792208" cy="5451676"/>
          </a:xfrm>
        </p:spPr>
        <p:txBody>
          <a:bodyPr>
            <a:noAutofit/>
          </a:bodyPr>
          <a:lstStyle/>
          <a:p>
            <a:pPr marL="0" indent="0" algn="ctr">
              <a:lnSpc>
                <a:spcPct val="170000"/>
              </a:lnSpc>
              <a:buNone/>
            </a:pPr>
            <a:r>
              <a:rPr lang="en-US" sz="2000" b="1" dirty="0">
                <a:latin typeface="Times New Roman" panose="02020603050405020304" pitchFamily="18" charset="0"/>
                <a:cs typeface="Times New Roman" panose="02020603050405020304" pitchFamily="18" charset="0"/>
              </a:rPr>
              <a:t>PHYTOCOSMETICS</a:t>
            </a:r>
          </a:p>
          <a:p>
            <a:pPr marL="0" indent="0" algn="ctr">
              <a:lnSpc>
                <a:spcPct val="170000"/>
              </a:lnSpc>
              <a:buNone/>
            </a:pPr>
            <a:endParaRPr lang="en-US" sz="2000" b="1" dirty="0">
              <a:latin typeface="Times New Roman" panose="02020603050405020304" pitchFamily="18" charset="0"/>
              <a:cs typeface="Times New Roman" panose="02020603050405020304" pitchFamily="18" charset="0"/>
            </a:endParaRPr>
          </a:p>
          <a:p>
            <a:pPr>
              <a:lnSpc>
                <a:spcPct val="170000"/>
              </a:lnSpc>
            </a:pPr>
            <a:r>
              <a:rPr lang="en-US" sz="2000" dirty="0" err="1">
                <a:latin typeface="Times New Roman" panose="02020603050405020304" pitchFamily="18" charset="0"/>
                <a:cs typeface="Times New Roman" panose="02020603050405020304" pitchFamily="18" charset="0"/>
              </a:rPr>
              <a:t>Phytocosmetics</a:t>
            </a:r>
            <a:r>
              <a:rPr lang="en-US" sz="2000" dirty="0">
                <a:latin typeface="Times New Roman" panose="02020603050405020304" pitchFamily="18" charset="0"/>
                <a:cs typeface="Times New Roman" panose="02020603050405020304" pitchFamily="18" charset="0"/>
              </a:rPr>
              <a:t>, or cosmetics containing active ingredients derived from plants, have been utilized for aesthetic and sanitary purposes since ancient civilizations, and interest in them is still high today..</a:t>
            </a:r>
          </a:p>
        </p:txBody>
      </p:sp>
      <p:pic>
        <p:nvPicPr>
          <p:cNvPr id="3074" name="Picture 2" descr="Phytocosmetics, the revolution for a healthy beauty | Mediterranean Spirit">
            <a:extLst>
              <a:ext uri="{FF2B5EF4-FFF2-40B4-BE49-F238E27FC236}">
                <a16:creationId xmlns:a16="http://schemas.microsoft.com/office/drawing/2014/main" id="{43800E4C-A40C-0DE9-CB5D-9E036EA27A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1266" y="3536066"/>
            <a:ext cx="3289300" cy="246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1291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3" name="Rectangle 12">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pic>
        <p:nvPicPr>
          <p:cNvPr id="2" name="Picture 1">
            <a:extLst>
              <a:ext uri="{FF2B5EF4-FFF2-40B4-BE49-F238E27FC236}">
                <a16:creationId xmlns:a16="http://schemas.microsoft.com/office/drawing/2014/main" id="{8570F480-3E51-3691-3C7B-21D1B2A5D7B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19529" y="280860"/>
            <a:ext cx="1017905" cy="1017905"/>
          </a:xfrm>
          <a:prstGeom prst="rect">
            <a:avLst/>
          </a:prstGeom>
          <a:noFill/>
          <a:ln>
            <a:noFill/>
          </a:ln>
        </p:spPr>
      </p:pic>
      <p:sp>
        <p:nvSpPr>
          <p:cNvPr id="5" name="Content Placeholder 2">
            <a:extLst>
              <a:ext uri="{FF2B5EF4-FFF2-40B4-BE49-F238E27FC236}">
                <a16:creationId xmlns:a16="http://schemas.microsoft.com/office/drawing/2014/main" id="{1AFDA009-5F29-62A0-F247-5FCF7132A461}"/>
              </a:ext>
            </a:extLst>
          </p:cNvPr>
          <p:cNvSpPr>
            <a:spLocks noGrp="1"/>
          </p:cNvSpPr>
          <p:nvPr>
            <p:ph idx="1"/>
          </p:nvPr>
        </p:nvSpPr>
        <p:spPr>
          <a:xfrm>
            <a:off x="668817" y="810228"/>
            <a:ext cx="9792208" cy="5451676"/>
          </a:xfrm>
        </p:spPr>
        <p:txBody>
          <a:bodyPr>
            <a:noAutofit/>
          </a:bodyPr>
          <a:lstStyle/>
          <a:p>
            <a:pPr marL="0" indent="0" algn="ctr">
              <a:lnSpc>
                <a:spcPct val="170000"/>
              </a:lnSpc>
              <a:buNone/>
            </a:pPr>
            <a:r>
              <a:rPr lang="en-US" sz="1800" b="1" dirty="0">
                <a:latin typeface="Times New Roman" panose="02020603050405020304" pitchFamily="18" charset="0"/>
                <a:cs typeface="Times New Roman" panose="02020603050405020304" pitchFamily="18" charset="0"/>
              </a:rPr>
              <a:t>HISTORY </a:t>
            </a:r>
          </a:p>
          <a:p>
            <a:pPr>
              <a:lnSpc>
                <a:spcPct val="170000"/>
              </a:lnSpc>
            </a:pPr>
            <a:r>
              <a:rPr lang="en-US" sz="1800" dirty="0">
                <a:latin typeface="Times New Roman" panose="02020603050405020304" pitchFamily="18" charset="0"/>
                <a:cs typeface="Times New Roman" panose="02020603050405020304" pitchFamily="18" charset="0"/>
              </a:rPr>
              <a:t>The use of cosmetics has been a significant part of human life for thousands of years. </a:t>
            </a:r>
          </a:p>
          <a:p>
            <a:pPr>
              <a:lnSpc>
                <a:spcPct val="170000"/>
              </a:lnSpc>
            </a:pPr>
            <a:r>
              <a:rPr lang="en-US" sz="1800" dirty="0">
                <a:latin typeface="Times New Roman" panose="02020603050405020304" pitchFamily="18" charset="0"/>
                <a:cs typeface="Times New Roman" panose="02020603050405020304" pitchFamily="18" charset="0"/>
              </a:rPr>
              <a:t>For cultural and religious reasons, they permitted the enhancement of beauty, protection of the skin, maintenance of the teeth, use of fragrance, and painting of the skin. All cosmetic items were initially created using natural components, the majority of which came from plants, minerals, and animals. </a:t>
            </a:r>
          </a:p>
          <a:p>
            <a:pPr>
              <a:lnSpc>
                <a:spcPct val="170000"/>
              </a:lnSpc>
            </a:pPr>
            <a:r>
              <a:rPr lang="en-US" sz="1800">
                <a:latin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cs typeface="Times New Roman" panose="02020603050405020304" pitchFamily="18" charset="0"/>
              </a:rPr>
              <a:t>use of synthetic and chemically altered components in cosmetics did not become widespread until the 20th century</a:t>
            </a:r>
            <a:r>
              <a:rPr lang="en-US" sz="1800">
                <a:latin typeface="Times New Roman" panose="02020603050405020304" pitchFamily="18" charset="0"/>
                <a:cs typeface="Times New Roman" panose="02020603050405020304" pitchFamily="18" charset="0"/>
              </a:rPr>
              <a:t>. </a:t>
            </a:r>
          </a:p>
          <a:p>
            <a:pPr>
              <a:lnSpc>
                <a:spcPct val="170000"/>
              </a:lnSpc>
            </a:pPr>
            <a:r>
              <a:rPr lang="en-US" sz="1800">
                <a:latin typeface="Times New Roman" panose="02020603050405020304" pitchFamily="18" charset="0"/>
                <a:cs typeface="Times New Roman" panose="02020603050405020304" pitchFamily="18" charset="0"/>
              </a:rPr>
              <a:t>Returning </a:t>
            </a:r>
            <a:r>
              <a:rPr lang="en-US" sz="1800" dirty="0">
                <a:latin typeface="Times New Roman" panose="02020603050405020304" pitchFamily="18" charset="0"/>
                <a:cs typeface="Times New Roman" panose="02020603050405020304" pitchFamily="18" charset="0"/>
              </a:rPr>
              <a:t>to earlier times, the use of natural substances in cosmetic formulations began to gain popularity in the 1990s and early 2000s. This trend was most likely sparked by customer demands and cosmetic companies' attempts to stand out from the competition.</a:t>
            </a:r>
          </a:p>
        </p:txBody>
      </p:sp>
    </p:spTree>
    <p:extLst>
      <p:ext uri="{BB962C8B-B14F-4D97-AF65-F5344CB8AC3E}">
        <p14:creationId xmlns:p14="http://schemas.microsoft.com/office/powerpoint/2010/main" val="952532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3" name="Rectangle 12">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pic>
        <p:nvPicPr>
          <p:cNvPr id="2" name="Picture 1">
            <a:extLst>
              <a:ext uri="{FF2B5EF4-FFF2-40B4-BE49-F238E27FC236}">
                <a16:creationId xmlns:a16="http://schemas.microsoft.com/office/drawing/2014/main" id="{8570F480-3E51-3691-3C7B-21D1B2A5D7B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19529" y="280860"/>
            <a:ext cx="1017905" cy="1017905"/>
          </a:xfrm>
          <a:prstGeom prst="rect">
            <a:avLst/>
          </a:prstGeom>
          <a:noFill/>
          <a:ln>
            <a:noFill/>
          </a:ln>
        </p:spPr>
      </p:pic>
      <p:sp>
        <p:nvSpPr>
          <p:cNvPr id="5" name="Content Placeholder 2">
            <a:extLst>
              <a:ext uri="{FF2B5EF4-FFF2-40B4-BE49-F238E27FC236}">
                <a16:creationId xmlns:a16="http://schemas.microsoft.com/office/drawing/2014/main" id="{1AFDA009-5F29-62A0-F247-5FCF7132A461}"/>
              </a:ext>
            </a:extLst>
          </p:cNvPr>
          <p:cNvSpPr>
            <a:spLocks noGrp="1"/>
          </p:cNvSpPr>
          <p:nvPr>
            <p:ph idx="1"/>
          </p:nvPr>
        </p:nvSpPr>
        <p:spPr>
          <a:xfrm>
            <a:off x="668817" y="810228"/>
            <a:ext cx="9792208" cy="5451676"/>
          </a:xfrm>
        </p:spPr>
        <p:txBody>
          <a:bodyPr>
            <a:noAutofit/>
          </a:bodyPr>
          <a:lstStyle/>
          <a:p>
            <a:pPr marL="0" indent="0" algn="ctr">
              <a:lnSpc>
                <a:spcPct val="170000"/>
              </a:lnSpc>
              <a:buNone/>
            </a:pPr>
            <a:r>
              <a:rPr lang="en-US" sz="2000" b="1" dirty="0">
                <a:latin typeface="Times New Roman" panose="02020603050405020304" pitchFamily="18" charset="0"/>
                <a:cs typeface="Times New Roman" panose="02020603050405020304" pitchFamily="18" charset="0"/>
              </a:rPr>
              <a:t>SUMMARY</a:t>
            </a:r>
          </a:p>
          <a:p>
            <a:pPr>
              <a:lnSpc>
                <a:spcPct val="170000"/>
              </a:lnSpc>
            </a:pPr>
            <a:r>
              <a:rPr lang="en-US" sz="2000" dirty="0">
                <a:latin typeface="Times New Roman" panose="02020603050405020304" pitchFamily="18" charset="0"/>
                <a:cs typeface="Times New Roman" panose="02020603050405020304" pitchFamily="18" charset="0"/>
              </a:rPr>
              <a:t>What distinguishes cosmetic preparations from pharmaceutical forms is only that it does not contain active ingredients.</a:t>
            </a:r>
          </a:p>
          <a:p>
            <a:pPr>
              <a:lnSpc>
                <a:spcPct val="170000"/>
              </a:lnSpc>
            </a:pPr>
            <a:r>
              <a:rPr lang="en-US" sz="2000" dirty="0">
                <a:latin typeface="Times New Roman" panose="02020603050405020304" pitchFamily="18" charset="0"/>
                <a:cs typeface="Times New Roman" panose="02020603050405020304" pitchFamily="18" charset="0"/>
              </a:rPr>
              <a:t>Some cosmetic preparations although they contain active ingredients in low concentrations they are still classified as 'cosmetic'</a:t>
            </a:r>
          </a:p>
          <a:p>
            <a:pPr>
              <a:lnSpc>
                <a:spcPct val="170000"/>
              </a:lnSpc>
            </a:pPr>
            <a:r>
              <a:rPr lang="en-US" sz="2000" dirty="0">
                <a:latin typeface="Times New Roman" panose="02020603050405020304" pitchFamily="18" charset="0"/>
                <a:cs typeface="Times New Roman" panose="02020603050405020304" pitchFamily="18" charset="0"/>
              </a:rPr>
              <a:t>In USA, for freckle removal and skin whitening preparations containing hydroquinone used is evaluated according to cosmetic laws if the amount of hydroquinone is low, and if the amount of hydroquinone is high, it is evaluated according pharmaceutical laws.</a:t>
            </a:r>
          </a:p>
        </p:txBody>
      </p:sp>
    </p:spTree>
    <p:extLst>
      <p:ext uri="{BB962C8B-B14F-4D97-AF65-F5344CB8AC3E}">
        <p14:creationId xmlns:p14="http://schemas.microsoft.com/office/powerpoint/2010/main" val="1583333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B219549C-3148-3191-BA73-F0E783C1FE96}"/>
              </a:ext>
            </a:extLst>
          </p:cNvPr>
          <p:cNvSpPr>
            <a:spLocks noGrp="1"/>
          </p:cNvSpPr>
          <p:nvPr>
            <p:ph type="title"/>
          </p:nvPr>
        </p:nvSpPr>
        <p:spPr>
          <a:xfrm>
            <a:off x="1175512" y="870132"/>
            <a:ext cx="9792208" cy="1527078"/>
          </a:xfrm>
        </p:spPr>
        <p:txBody>
          <a:bodyPr>
            <a:normAutofit/>
          </a:bodyPr>
          <a:lstStyle/>
          <a:p>
            <a:r>
              <a:rPr lang="en-US" dirty="0"/>
              <a:t>References</a:t>
            </a:r>
          </a:p>
        </p:txBody>
      </p:sp>
      <p:sp>
        <p:nvSpPr>
          <p:cNvPr id="3" name="Content Placeholder 2">
            <a:extLst>
              <a:ext uri="{FF2B5EF4-FFF2-40B4-BE49-F238E27FC236}">
                <a16:creationId xmlns:a16="http://schemas.microsoft.com/office/drawing/2014/main" id="{853DF8E1-05B8-E528-AEFD-EBAA7747925E}"/>
              </a:ext>
            </a:extLst>
          </p:cNvPr>
          <p:cNvSpPr>
            <a:spLocks noGrp="1"/>
          </p:cNvSpPr>
          <p:nvPr>
            <p:ph idx="1"/>
          </p:nvPr>
        </p:nvSpPr>
        <p:spPr>
          <a:xfrm>
            <a:off x="1175512" y="2557849"/>
            <a:ext cx="9792208" cy="3407862"/>
          </a:xfrm>
        </p:spPr>
        <p:txBody>
          <a:bodyPr>
            <a:normAutofit/>
          </a:bodyPr>
          <a:lstStyle/>
          <a:p>
            <a:r>
              <a:rPr lang="en-US" sz="2000" b="0" i="0" dirty="0">
                <a:solidFill>
                  <a:srgbClr val="000000"/>
                </a:solidFill>
                <a:effectLst/>
                <a:latin typeface="Arial" panose="020B0604020202020204" pitchFamily="34" charset="0"/>
              </a:rPr>
              <a:t>Peter Elsner, (2000). Cosmeceuticals , Drugs vs Cosmetics, Marcel Dekker, Inc. New York • Basel TM </a:t>
            </a:r>
          </a:p>
          <a:p>
            <a:endParaRPr lang="en-US" sz="2000" dirty="0">
              <a:solidFill>
                <a:srgbClr val="000000"/>
              </a:solidFill>
              <a:latin typeface="Arial" panose="020B0604020202020204" pitchFamily="34" charset="0"/>
            </a:endParaRPr>
          </a:p>
          <a:p>
            <a:r>
              <a:rPr lang="en-US" sz="2000" b="0" i="0" dirty="0">
                <a:solidFill>
                  <a:srgbClr val="000000"/>
                </a:solidFill>
                <a:effectLst/>
                <a:latin typeface="Arial" panose="020B0604020202020204" pitchFamily="34" charset="0"/>
              </a:rPr>
              <a:t>Costa, I. M. (2015). </a:t>
            </a:r>
            <a:r>
              <a:rPr lang="en-US" sz="2000" b="0" i="0" dirty="0" err="1">
                <a:solidFill>
                  <a:srgbClr val="000000"/>
                </a:solidFill>
                <a:effectLst/>
                <a:latin typeface="Arial" panose="020B0604020202020204" pitchFamily="34" charset="0"/>
              </a:rPr>
              <a:t>Phytocosmetics</a:t>
            </a:r>
            <a:r>
              <a:rPr lang="en-US" sz="2000" b="0" i="0" dirty="0">
                <a:solidFill>
                  <a:srgbClr val="000000"/>
                </a:solidFill>
                <a:effectLst/>
                <a:latin typeface="Arial" panose="020B0604020202020204" pitchFamily="34" charset="0"/>
              </a:rPr>
              <a:t>–where nature meets well-being. Journal of </a:t>
            </a:r>
            <a:r>
              <a:rPr lang="en-US" sz="2000" b="0" i="0" dirty="0" err="1">
                <a:solidFill>
                  <a:srgbClr val="000000"/>
                </a:solidFill>
                <a:effectLst/>
                <a:latin typeface="Arial" panose="020B0604020202020204" pitchFamily="34" charset="0"/>
              </a:rPr>
              <a:t>Phytocosmetics</a:t>
            </a:r>
            <a:r>
              <a:rPr lang="en-US" sz="2000" b="0" i="0" dirty="0">
                <a:solidFill>
                  <a:srgbClr val="000000"/>
                </a:solidFill>
                <a:effectLst/>
                <a:latin typeface="Arial" panose="020B0604020202020204" pitchFamily="34" charset="0"/>
              </a:rPr>
              <a:t> and Natural Ingredients. </a:t>
            </a:r>
          </a:p>
        </p:txBody>
      </p:sp>
      <p:pic>
        <p:nvPicPr>
          <p:cNvPr id="5" name="Picture 4">
            <a:extLst>
              <a:ext uri="{FF2B5EF4-FFF2-40B4-BE49-F238E27FC236}">
                <a16:creationId xmlns:a16="http://schemas.microsoft.com/office/drawing/2014/main" id="{994DC91F-F347-31A4-E6D6-49CBCD058B3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19529" y="280860"/>
            <a:ext cx="1017905" cy="1017905"/>
          </a:xfrm>
          <a:prstGeom prst="rect">
            <a:avLst/>
          </a:prstGeom>
          <a:noFill/>
          <a:ln>
            <a:noFill/>
          </a:ln>
        </p:spPr>
      </p:pic>
    </p:spTree>
    <p:extLst>
      <p:ext uri="{BB962C8B-B14F-4D97-AF65-F5344CB8AC3E}">
        <p14:creationId xmlns:p14="http://schemas.microsoft.com/office/powerpoint/2010/main" val="483492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pic>
        <p:nvPicPr>
          <p:cNvPr id="5" name="Picture 4">
            <a:extLst>
              <a:ext uri="{FF2B5EF4-FFF2-40B4-BE49-F238E27FC236}">
                <a16:creationId xmlns:a16="http://schemas.microsoft.com/office/drawing/2014/main" id="{2091A2A9-F606-770E-4F01-A068A154EE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31104" y="226665"/>
            <a:ext cx="1017905" cy="1017905"/>
          </a:xfrm>
          <a:prstGeom prst="rect">
            <a:avLst/>
          </a:prstGeom>
          <a:noFill/>
          <a:ln>
            <a:noFill/>
          </a:ln>
        </p:spPr>
      </p:pic>
      <p:pic>
        <p:nvPicPr>
          <p:cNvPr id="4" name="Picture 2" descr="Foto Cosmesi Naturale Dall Alto Fiori, Immagini e Vettoriali">
            <a:extLst>
              <a:ext uri="{FF2B5EF4-FFF2-40B4-BE49-F238E27FC236}">
                <a16:creationId xmlns:a16="http://schemas.microsoft.com/office/drawing/2014/main" id="{E864DDB3-1184-5F05-1BC5-FB75B11C78B0}"/>
              </a:ext>
            </a:extLst>
          </p:cNvPr>
          <p:cNvPicPr>
            <a:picLocks noChangeAspect="1" noChangeArrowheads="1"/>
          </p:cNvPicPr>
          <p:nvPr/>
        </p:nvPicPr>
        <p:blipFill>
          <a:blip r:embed="rId3">
            <a:alphaModFix amt="20000"/>
            <a:extLst>
              <a:ext uri="{28A0092B-C50C-407E-A947-70E740481C1C}">
                <a14:useLocalDpi xmlns:a14="http://schemas.microsoft.com/office/drawing/2010/main" val="0"/>
              </a:ext>
            </a:extLst>
          </a:blip>
          <a:srcRect/>
          <a:stretch>
            <a:fillRect/>
          </a:stretch>
        </p:blipFill>
        <p:spPr bwMode="auto">
          <a:xfrm>
            <a:off x="894000" y="248823"/>
            <a:ext cx="9931948" cy="660926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1DB80E0-A1CB-44C7-E0F6-22835CCFAB4F}"/>
              </a:ext>
            </a:extLst>
          </p:cNvPr>
          <p:cNvSpPr txBox="1"/>
          <p:nvPr/>
        </p:nvSpPr>
        <p:spPr>
          <a:xfrm>
            <a:off x="1028279" y="999024"/>
            <a:ext cx="10007981" cy="5632311"/>
          </a:xfrm>
          <a:prstGeom prst="rect">
            <a:avLst/>
          </a:prstGeom>
          <a:noFill/>
        </p:spPr>
        <p:txBody>
          <a:bodyPr wrap="square">
            <a:spAutoFit/>
          </a:bodyPr>
          <a:lstStyle/>
          <a:p>
            <a:r>
              <a:rPr lang="en-IQ" dirty="0"/>
              <a:t>Week		 	Topic</a:t>
            </a:r>
          </a:p>
          <a:p>
            <a:r>
              <a:rPr lang="en-IQ" dirty="0"/>
              <a:t>1	Introduction on cosmetics and products</a:t>
            </a:r>
          </a:p>
          <a:p>
            <a:r>
              <a:rPr lang="en-IQ" dirty="0"/>
              <a:t>2	Skin and skin function</a:t>
            </a:r>
          </a:p>
          <a:p>
            <a:endParaRPr lang="en-IQ" dirty="0"/>
          </a:p>
          <a:p>
            <a:r>
              <a:rPr lang="en-IQ" dirty="0"/>
              <a:t>3	Phytocosmetic Products</a:t>
            </a:r>
          </a:p>
          <a:p>
            <a:r>
              <a:rPr lang="en-IQ" dirty="0"/>
              <a:t>4	Herbal cosmetic formulations additives: Carriers</a:t>
            </a:r>
          </a:p>
          <a:p>
            <a:endParaRPr lang="en-IQ" dirty="0"/>
          </a:p>
          <a:p>
            <a:r>
              <a:rPr lang="en-IQ" dirty="0"/>
              <a:t>5	Herbal cosmetic formulations additives: Surfactants</a:t>
            </a:r>
          </a:p>
          <a:p>
            <a:r>
              <a:rPr lang="en-IQ" dirty="0"/>
              <a:t>6	Herbal cosmetic formulations additives: Thickening agents and penetration enhancers</a:t>
            </a:r>
          </a:p>
          <a:p>
            <a:endParaRPr lang="en-IQ" dirty="0"/>
          </a:p>
          <a:p>
            <a:r>
              <a:rPr lang="en-IQ" dirty="0"/>
              <a:t>7	Herbal cosmetic formulations additives: Preservatives</a:t>
            </a:r>
          </a:p>
          <a:p>
            <a:r>
              <a:rPr lang="en-IQ" dirty="0"/>
              <a:t>8	Midterm Exam (</a:t>
            </a:r>
            <a:r>
              <a:rPr lang="en-IQ" b="0" i="0" dirty="0">
                <a:solidFill>
                  <a:srgbClr val="000000"/>
                </a:solidFill>
                <a:effectLst/>
                <a:latin typeface="Arial" panose="020B0604020202020204" pitchFamily="34" charset="0"/>
              </a:rPr>
              <a:t>19-23/11/2023)</a:t>
            </a:r>
            <a:endParaRPr lang="en-IQ" dirty="0"/>
          </a:p>
          <a:p>
            <a:endParaRPr lang="en-IQ" dirty="0"/>
          </a:p>
          <a:p>
            <a:r>
              <a:rPr lang="en-IQ" dirty="0"/>
              <a:t>9	Plants used in cosmetics: Skincare-1</a:t>
            </a:r>
          </a:p>
          <a:p>
            <a:r>
              <a:rPr lang="en-IQ" dirty="0"/>
              <a:t>10	Plants used in cosmetics: Skincare-2</a:t>
            </a:r>
          </a:p>
          <a:p>
            <a:endParaRPr lang="en-IQ" dirty="0"/>
          </a:p>
          <a:p>
            <a:r>
              <a:rPr lang="en-IQ" dirty="0"/>
              <a:t>11	Plants used in cosmetics: Anticellulite</a:t>
            </a:r>
          </a:p>
          <a:p>
            <a:r>
              <a:rPr lang="en-IQ" dirty="0"/>
              <a:t>12	Plants used in cosmetics: Skin and hair protection products</a:t>
            </a:r>
          </a:p>
          <a:p>
            <a:endParaRPr lang="en-IQ" dirty="0"/>
          </a:p>
          <a:p>
            <a:r>
              <a:rPr lang="en-IQ" dirty="0"/>
              <a:t>13	Final Exam (</a:t>
            </a:r>
            <a:r>
              <a:rPr lang="en-IQ" dirty="0">
                <a:solidFill>
                  <a:srgbClr val="000000"/>
                </a:solidFill>
                <a:latin typeface="Arial" panose="020B0604020202020204" pitchFamily="34" charset="0"/>
              </a:rPr>
              <a:t>2</a:t>
            </a:r>
            <a:r>
              <a:rPr lang="en-IQ" b="0" i="0" dirty="0">
                <a:solidFill>
                  <a:srgbClr val="000000"/>
                </a:solidFill>
                <a:effectLst/>
                <a:latin typeface="Arial" panose="020B0604020202020204" pitchFamily="34" charset="0"/>
              </a:rPr>
              <a:t>-11/1/2024)</a:t>
            </a:r>
            <a:endParaRPr lang="en-IQ" dirty="0"/>
          </a:p>
        </p:txBody>
      </p:sp>
      <p:sp>
        <p:nvSpPr>
          <p:cNvPr id="13" name="Title 1">
            <a:extLst>
              <a:ext uri="{FF2B5EF4-FFF2-40B4-BE49-F238E27FC236}">
                <a16:creationId xmlns:a16="http://schemas.microsoft.com/office/drawing/2014/main" id="{DB6870DF-30B2-BB04-03FF-D00A52BFB50E}"/>
              </a:ext>
            </a:extLst>
          </p:cNvPr>
          <p:cNvSpPr>
            <a:spLocks noGrp="1"/>
          </p:cNvSpPr>
          <p:nvPr>
            <p:ph type="title"/>
          </p:nvPr>
        </p:nvSpPr>
        <p:spPr>
          <a:xfrm>
            <a:off x="1033740" y="304793"/>
            <a:ext cx="9792208" cy="939777"/>
          </a:xfrm>
        </p:spPr>
        <p:txBody>
          <a:bodyPr>
            <a:normAutofit/>
          </a:bodyPr>
          <a:lstStyle/>
          <a:p>
            <a:r>
              <a:rPr lang="en-US" dirty="0"/>
              <a:t>COURSE SYLLABUS</a:t>
            </a:r>
          </a:p>
        </p:txBody>
      </p:sp>
    </p:spTree>
    <p:extLst>
      <p:ext uri="{BB962C8B-B14F-4D97-AF65-F5344CB8AC3E}">
        <p14:creationId xmlns:p14="http://schemas.microsoft.com/office/powerpoint/2010/main" val="824308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B219549C-3148-3191-BA73-F0E783C1FE96}"/>
              </a:ext>
            </a:extLst>
          </p:cNvPr>
          <p:cNvSpPr>
            <a:spLocks noGrp="1"/>
          </p:cNvSpPr>
          <p:nvPr>
            <p:ph type="title"/>
          </p:nvPr>
        </p:nvSpPr>
        <p:spPr>
          <a:xfrm>
            <a:off x="1175512" y="870132"/>
            <a:ext cx="9792208" cy="1527078"/>
          </a:xfrm>
        </p:spPr>
        <p:txBody>
          <a:bodyPr>
            <a:normAutofit/>
          </a:bodyPr>
          <a:lstStyle/>
          <a:p>
            <a:r>
              <a:rPr lang="en-US" dirty="0"/>
              <a:t>Outline</a:t>
            </a:r>
          </a:p>
        </p:txBody>
      </p:sp>
      <p:sp>
        <p:nvSpPr>
          <p:cNvPr id="3" name="Content Placeholder 2">
            <a:extLst>
              <a:ext uri="{FF2B5EF4-FFF2-40B4-BE49-F238E27FC236}">
                <a16:creationId xmlns:a16="http://schemas.microsoft.com/office/drawing/2014/main" id="{853DF8E1-05B8-E528-AEFD-EBAA7747925E}"/>
              </a:ext>
            </a:extLst>
          </p:cNvPr>
          <p:cNvSpPr>
            <a:spLocks noGrp="1"/>
          </p:cNvSpPr>
          <p:nvPr>
            <p:ph idx="1"/>
          </p:nvPr>
        </p:nvSpPr>
        <p:spPr>
          <a:xfrm>
            <a:off x="1175512" y="2557849"/>
            <a:ext cx="9792208" cy="3407862"/>
          </a:xfrm>
        </p:spPr>
        <p:txBody>
          <a:bodyPr>
            <a:normAutofit/>
          </a:bodyPr>
          <a:lstStyle/>
          <a:p>
            <a:endParaRPr lang="en-US" sz="1600" dirty="0">
              <a:latin typeface="+mj-lt"/>
            </a:endParaRPr>
          </a:p>
          <a:p>
            <a:r>
              <a:rPr lang="en-US" sz="1600" dirty="0">
                <a:latin typeface="+mj-lt"/>
              </a:rPr>
              <a:t>WHAT IS COSMETICS?</a:t>
            </a:r>
          </a:p>
          <a:p>
            <a:r>
              <a:rPr lang="en-US" sz="1600" dirty="0">
                <a:latin typeface="+mj-lt"/>
              </a:rPr>
              <a:t>COSMECEUTICS</a:t>
            </a:r>
          </a:p>
          <a:p>
            <a:r>
              <a:rPr lang="en-US" sz="1600" dirty="0">
                <a:latin typeface="+mj-lt"/>
              </a:rPr>
              <a:t>WHAT IS PHYTOCOSMETICS?</a:t>
            </a:r>
          </a:p>
          <a:p>
            <a:r>
              <a:rPr lang="en-US" sz="1600" dirty="0">
                <a:latin typeface="+mj-lt"/>
              </a:rPr>
              <a:t>COSMECEUTICAL PRODUCTS</a:t>
            </a:r>
          </a:p>
          <a:p>
            <a:r>
              <a:rPr lang="en-US" sz="1600" dirty="0">
                <a:latin typeface="+mj-lt"/>
              </a:rPr>
              <a:t>HISTROY OF COSMETICS</a:t>
            </a:r>
          </a:p>
        </p:txBody>
      </p:sp>
      <p:pic>
        <p:nvPicPr>
          <p:cNvPr id="5" name="Picture 4">
            <a:extLst>
              <a:ext uri="{FF2B5EF4-FFF2-40B4-BE49-F238E27FC236}">
                <a16:creationId xmlns:a16="http://schemas.microsoft.com/office/drawing/2014/main" id="{2091A2A9-F606-770E-4F01-A068A154EE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31104" y="226665"/>
            <a:ext cx="1017905" cy="1017905"/>
          </a:xfrm>
          <a:prstGeom prst="rect">
            <a:avLst/>
          </a:prstGeom>
          <a:noFill/>
          <a:ln>
            <a:noFill/>
          </a:ln>
        </p:spPr>
      </p:pic>
      <p:pic>
        <p:nvPicPr>
          <p:cNvPr id="4" name="Picture 2" descr="Foto Cosmesi Naturale Dall Alto Fiori, Immagini e Vettoriali">
            <a:extLst>
              <a:ext uri="{FF2B5EF4-FFF2-40B4-BE49-F238E27FC236}">
                <a16:creationId xmlns:a16="http://schemas.microsoft.com/office/drawing/2014/main" id="{E864DDB3-1184-5F05-1BC5-FB75B11C78B0}"/>
              </a:ext>
            </a:extLst>
          </p:cNvPr>
          <p:cNvPicPr>
            <a:picLocks noChangeAspect="1" noChangeArrowheads="1"/>
          </p:cNvPicPr>
          <p:nvPr/>
        </p:nvPicPr>
        <p:blipFill>
          <a:blip r:embed="rId3">
            <a:alphaModFix amt="20000"/>
            <a:extLst>
              <a:ext uri="{28A0092B-C50C-407E-A947-70E740481C1C}">
                <a14:useLocalDpi xmlns:a14="http://schemas.microsoft.com/office/drawing/2010/main" val="0"/>
              </a:ext>
            </a:extLst>
          </a:blip>
          <a:srcRect/>
          <a:stretch>
            <a:fillRect/>
          </a:stretch>
        </p:blipFill>
        <p:spPr bwMode="auto">
          <a:xfrm>
            <a:off x="668817" y="226665"/>
            <a:ext cx="9792208" cy="6516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9634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B219549C-3148-3191-BA73-F0E783C1FE96}"/>
              </a:ext>
            </a:extLst>
          </p:cNvPr>
          <p:cNvSpPr>
            <a:spLocks noGrp="1"/>
          </p:cNvSpPr>
          <p:nvPr>
            <p:ph type="title"/>
          </p:nvPr>
        </p:nvSpPr>
        <p:spPr>
          <a:xfrm>
            <a:off x="1175512" y="870132"/>
            <a:ext cx="9792208" cy="1527078"/>
          </a:xfrm>
        </p:spPr>
        <p:txBody>
          <a:bodyPr>
            <a:normAutofit/>
          </a:bodyPr>
          <a:lstStyle/>
          <a:p>
            <a:r>
              <a:rPr lang="en-US" dirty="0"/>
              <a:t>Objectives </a:t>
            </a:r>
          </a:p>
        </p:txBody>
      </p:sp>
      <p:sp>
        <p:nvSpPr>
          <p:cNvPr id="3" name="Content Placeholder 2">
            <a:extLst>
              <a:ext uri="{FF2B5EF4-FFF2-40B4-BE49-F238E27FC236}">
                <a16:creationId xmlns:a16="http://schemas.microsoft.com/office/drawing/2014/main" id="{853DF8E1-05B8-E528-AEFD-EBAA7747925E}"/>
              </a:ext>
            </a:extLst>
          </p:cNvPr>
          <p:cNvSpPr>
            <a:spLocks noGrp="1"/>
          </p:cNvSpPr>
          <p:nvPr>
            <p:ph idx="1"/>
          </p:nvPr>
        </p:nvSpPr>
        <p:spPr>
          <a:xfrm>
            <a:off x="1175512" y="2557849"/>
            <a:ext cx="9792208" cy="3407862"/>
          </a:xfrm>
        </p:spPr>
        <p:txBody>
          <a:bodyPr>
            <a:normAutofit/>
          </a:bodyPr>
          <a:lstStyle/>
          <a:p>
            <a:endParaRPr lang="en-US" sz="1800" dirty="0">
              <a:latin typeface="Cambria" panose="02040503050406030204" pitchFamily="18" charset="0"/>
            </a:endParaRPr>
          </a:p>
          <a:p>
            <a:endParaRPr lang="en-US" sz="1800" dirty="0">
              <a:latin typeface="Cambria" panose="02040503050406030204" pitchFamily="18" charset="0"/>
            </a:endParaRPr>
          </a:p>
          <a:p>
            <a:r>
              <a:rPr lang="en-US" sz="1800" dirty="0">
                <a:latin typeface="Cambria" panose="02040503050406030204" pitchFamily="18" charset="0"/>
              </a:rPr>
              <a:t>KNOW</a:t>
            </a:r>
            <a:r>
              <a:rPr lang="en-US" sz="1800" b="0" i="0" u="none" strike="noStrike" dirty="0">
                <a:effectLst/>
                <a:latin typeface="Cambria" panose="02040503050406030204" pitchFamily="18" charset="0"/>
              </a:rPr>
              <a:t> THE DIFFERENCE BETWEEN COSMETICS AND PHYTOCOSMETICS</a:t>
            </a:r>
          </a:p>
          <a:p>
            <a:r>
              <a:rPr lang="en-US" sz="1800" dirty="0">
                <a:latin typeface="Cambria" panose="02040503050406030204" pitchFamily="18" charset="0"/>
              </a:rPr>
              <a:t>DISCUSS WHAT ARE THE BENEFITS OF PHYTOCOSMETICS</a:t>
            </a:r>
            <a:endParaRPr lang="en-US" sz="1800" dirty="0"/>
          </a:p>
        </p:txBody>
      </p:sp>
      <p:pic>
        <p:nvPicPr>
          <p:cNvPr id="5" name="Picture 4">
            <a:extLst>
              <a:ext uri="{FF2B5EF4-FFF2-40B4-BE49-F238E27FC236}">
                <a16:creationId xmlns:a16="http://schemas.microsoft.com/office/drawing/2014/main" id="{D2D4E2BB-6D61-889A-E7C5-31597C03D6C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19529" y="280860"/>
            <a:ext cx="1017905" cy="1017905"/>
          </a:xfrm>
          <a:prstGeom prst="rect">
            <a:avLst/>
          </a:prstGeom>
          <a:noFill/>
          <a:ln>
            <a:noFill/>
          </a:ln>
        </p:spPr>
      </p:pic>
      <p:pic>
        <p:nvPicPr>
          <p:cNvPr id="4" name="Picture 2" descr="Foto Cosmesi Naturale Dall Alto Fiori, Immagini e Vettoriali">
            <a:extLst>
              <a:ext uri="{FF2B5EF4-FFF2-40B4-BE49-F238E27FC236}">
                <a16:creationId xmlns:a16="http://schemas.microsoft.com/office/drawing/2014/main" id="{7D341FD6-DB29-CE42-51FD-95D705CC6F51}"/>
              </a:ext>
            </a:extLst>
          </p:cNvPr>
          <p:cNvPicPr>
            <a:picLocks noChangeAspect="1" noChangeArrowheads="1"/>
          </p:cNvPicPr>
          <p:nvPr/>
        </p:nvPicPr>
        <p:blipFill>
          <a:blip r:embed="rId3">
            <a:alphaModFix amt="5000"/>
            <a:extLst>
              <a:ext uri="{28A0092B-C50C-407E-A947-70E740481C1C}">
                <a14:useLocalDpi xmlns:a14="http://schemas.microsoft.com/office/drawing/2010/main" val="0"/>
              </a:ext>
            </a:extLst>
          </a:blip>
          <a:srcRect/>
          <a:stretch>
            <a:fillRect/>
          </a:stretch>
        </p:blipFill>
        <p:spPr bwMode="auto">
          <a:xfrm>
            <a:off x="668817" y="226665"/>
            <a:ext cx="9792208" cy="6516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9364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6D0084A9-B95C-E7E8-0A5E-FFF46CFA70D2}"/>
              </a:ext>
            </a:extLst>
          </p:cNvPr>
          <p:cNvSpPr>
            <a:spLocks noGrp="1"/>
          </p:cNvSpPr>
          <p:nvPr>
            <p:ph type="title"/>
          </p:nvPr>
        </p:nvSpPr>
        <p:spPr>
          <a:xfrm>
            <a:off x="1073912" y="323967"/>
            <a:ext cx="9792208" cy="1527078"/>
          </a:xfrm>
        </p:spPr>
        <p:txBody>
          <a:bodyPr>
            <a:normAutofit/>
          </a:bodyPr>
          <a:lstStyle/>
          <a:p>
            <a:br>
              <a:rPr lang="en-US" sz="3300" b="0" i="0" u="none" strike="noStrike" dirty="0">
                <a:effectLst/>
                <a:latin typeface="Cambria" panose="02040503050406030204" pitchFamily="18" charset="0"/>
              </a:rPr>
            </a:br>
            <a:r>
              <a:rPr lang="en-US" sz="3300" b="0" i="0" u="none" strike="noStrike" dirty="0">
                <a:effectLst/>
                <a:latin typeface="Cambria" panose="02040503050406030204" pitchFamily="18" charset="0"/>
              </a:rPr>
              <a:t>COSMETICS</a:t>
            </a:r>
            <a:br>
              <a:rPr lang="en-US" sz="3300" b="0" dirty="0">
                <a:effectLst/>
              </a:rPr>
            </a:br>
            <a:endParaRPr lang="en-US" sz="3300" dirty="0"/>
          </a:p>
        </p:txBody>
      </p:sp>
      <p:sp>
        <p:nvSpPr>
          <p:cNvPr id="3" name="Content Placeholder 2">
            <a:extLst>
              <a:ext uri="{FF2B5EF4-FFF2-40B4-BE49-F238E27FC236}">
                <a16:creationId xmlns:a16="http://schemas.microsoft.com/office/drawing/2014/main" id="{49793476-D9B1-4190-F924-399B8D8CB2D9}"/>
              </a:ext>
            </a:extLst>
          </p:cNvPr>
          <p:cNvSpPr>
            <a:spLocks noGrp="1"/>
          </p:cNvSpPr>
          <p:nvPr>
            <p:ph idx="1"/>
          </p:nvPr>
        </p:nvSpPr>
        <p:spPr>
          <a:xfrm>
            <a:off x="847141" y="1388839"/>
            <a:ext cx="9792208" cy="3407862"/>
          </a:xfrm>
        </p:spPr>
        <p:txBody>
          <a:bodyPr>
            <a:noAutofit/>
          </a:bodyPr>
          <a:lstStyle/>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defTabSz="457200">
              <a:lnSpc>
                <a:spcPct val="100000"/>
              </a:lnSpc>
              <a:spcBef>
                <a:spcPts val="1000"/>
              </a:spcBef>
              <a:buClr>
                <a:srgbClr val="5FCBEF"/>
              </a:buClr>
              <a:buSzPct val="80000"/>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defTabSz="457200">
              <a:lnSpc>
                <a:spcPct val="100000"/>
              </a:lnSpc>
              <a:spcBef>
                <a:spcPts val="1000"/>
              </a:spcBef>
              <a:buClr>
                <a:srgbClr val="5FCBEF"/>
              </a:buClr>
              <a:buSzPct val="80000"/>
              <a:defRPr/>
            </a:pPr>
            <a:r>
              <a:rPr kumimoji="0" lang="en-US"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Cosmetics are articles intended to be rubbed, poured, sprinkled, or sprayed on, introduced into, or otherwise applied to the human body or any part thereof for cleansing, beautifying, promoting attractiveness, or altering the appearance without affecting structure or function</a:t>
            </a:r>
          </a:p>
          <a:p>
            <a:pPr defTabSz="457200">
              <a:lnSpc>
                <a:spcPct val="100000"/>
              </a:lnSpc>
              <a:spcBef>
                <a:spcPts val="1000"/>
              </a:spcBef>
              <a:buClr>
                <a:srgbClr val="5FCBEF"/>
              </a:buClr>
              <a:buSzPct val="80000"/>
              <a:defRPr/>
            </a:pPr>
            <a:r>
              <a:rPr kumimoji="0" lang="en-US"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It is involved with developing, formulating, and producing cosmetics and personal care products</a:t>
            </a:r>
            <a:endParaRPr lang="en-US" sz="1600" dirty="0">
              <a:latin typeface="+mj-lt"/>
            </a:endParaRPr>
          </a:p>
        </p:txBody>
      </p:sp>
      <p:pic>
        <p:nvPicPr>
          <p:cNvPr id="5" name="Picture 4">
            <a:extLst>
              <a:ext uri="{FF2B5EF4-FFF2-40B4-BE49-F238E27FC236}">
                <a16:creationId xmlns:a16="http://schemas.microsoft.com/office/drawing/2014/main" id="{559BE950-CC76-090C-1A34-3BC593A1FF1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19529" y="280860"/>
            <a:ext cx="1017905" cy="1017905"/>
          </a:xfrm>
          <a:prstGeom prst="rect">
            <a:avLst/>
          </a:prstGeom>
          <a:noFill/>
          <a:ln>
            <a:noFill/>
          </a:ln>
        </p:spPr>
      </p:pic>
      <p:pic>
        <p:nvPicPr>
          <p:cNvPr id="4" name="Picture 2" descr="Foto Cosmesi Naturale Dall Alto Fiori, Immagini e Vettoriali">
            <a:extLst>
              <a:ext uri="{FF2B5EF4-FFF2-40B4-BE49-F238E27FC236}">
                <a16:creationId xmlns:a16="http://schemas.microsoft.com/office/drawing/2014/main" id="{CDF0BF14-1F93-4E98-BA4B-8C17C9346B84}"/>
              </a:ext>
            </a:extLst>
          </p:cNvPr>
          <p:cNvPicPr>
            <a:picLocks noChangeAspect="1" noChangeArrowheads="1"/>
          </p:cNvPicPr>
          <p:nvPr/>
        </p:nvPicPr>
        <p:blipFill>
          <a:blip r:embed="rId3">
            <a:alphaModFix amt="5000"/>
            <a:extLst>
              <a:ext uri="{28A0092B-C50C-407E-A947-70E740481C1C}">
                <a14:useLocalDpi xmlns:a14="http://schemas.microsoft.com/office/drawing/2010/main" val="0"/>
              </a:ext>
            </a:extLst>
          </a:blip>
          <a:srcRect/>
          <a:stretch>
            <a:fillRect/>
          </a:stretch>
        </p:blipFill>
        <p:spPr bwMode="auto">
          <a:xfrm>
            <a:off x="668817" y="226665"/>
            <a:ext cx="9792208" cy="6516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3469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3" name="Rectangle 12">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pic>
        <p:nvPicPr>
          <p:cNvPr id="2" name="Picture 1">
            <a:extLst>
              <a:ext uri="{FF2B5EF4-FFF2-40B4-BE49-F238E27FC236}">
                <a16:creationId xmlns:a16="http://schemas.microsoft.com/office/drawing/2014/main" id="{8570F480-3E51-3691-3C7B-21D1B2A5D7B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19529" y="280860"/>
            <a:ext cx="1017905" cy="1017905"/>
          </a:xfrm>
          <a:prstGeom prst="rect">
            <a:avLst/>
          </a:prstGeom>
          <a:noFill/>
          <a:ln>
            <a:noFill/>
          </a:ln>
        </p:spPr>
      </p:pic>
      <p:pic>
        <p:nvPicPr>
          <p:cNvPr id="4098" name="Picture 2" descr="Foto Cosmesi Naturale Dall Alto Fiori, Immagini e Vettoriali">
            <a:extLst>
              <a:ext uri="{FF2B5EF4-FFF2-40B4-BE49-F238E27FC236}">
                <a16:creationId xmlns:a16="http://schemas.microsoft.com/office/drawing/2014/main" id="{2379FE99-C8FE-88EE-3D5C-5CB12CA4F088}"/>
              </a:ext>
            </a:extLst>
          </p:cNvPr>
          <p:cNvPicPr>
            <a:picLocks noChangeAspect="1" noChangeArrowheads="1"/>
          </p:cNvPicPr>
          <p:nvPr/>
        </p:nvPicPr>
        <p:blipFill>
          <a:blip r:embed="rId4">
            <a:alphaModFix amt="20000"/>
            <a:extLst>
              <a:ext uri="{28A0092B-C50C-407E-A947-70E740481C1C}">
                <a14:useLocalDpi xmlns:a14="http://schemas.microsoft.com/office/drawing/2010/main" val="0"/>
              </a:ext>
            </a:extLst>
          </a:blip>
          <a:srcRect/>
          <a:stretch>
            <a:fillRect/>
          </a:stretch>
        </p:blipFill>
        <p:spPr bwMode="auto">
          <a:xfrm>
            <a:off x="668817" y="226665"/>
            <a:ext cx="9792208" cy="651627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a:extLst>
              <a:ext uri="{FF2B5EF4-FFF2-40B4-BE49-F238E27FC236}">
                <a16:creationId xmlns:a16="http://schemas.microsoft.com/office/drawing/2014/main" id="{1AFDA009-5F29-62A0-F247-5FCF7132A461}"/>
              </a:ext>
            </a:extLst>
          </p:cNvPr>
          <p:cNvSpPr>
            <a:spLocks noGrp="1"/>
          </p:cNvSpPr>
          <p:nvPr>
            <p:ph idx="1"/>
          </p:nvPr>
        </p:nvSpPr>
        <p:spPr>
          <a:xfrm>
            <a:off x="668817" y="1611775"/>
            <a:ext cx="9792208" cy="4330068"/>
          </a:xfrm>
        </p:spPr>
        <p:txBody>
          <a:bodyPr>
            <a:noAutofit/>
          </a:bodyPr>
          <a:lstStyle/>
          <a:p>
            <a:pPr marL="0" indent="0" algn="ctr">
              <a:lnSpc>
                <a:spcPct val="170000"/>
              </a:lnSpc>
              <a:buNone/>
            </a:pPr>
            <a:endParaRPr lang="en-US" sz="2000" b="1" dirty="0">
              <a:latin typeface="+mj-lt"/>
            </a:endParaRPr>
          </a:p>
          <a:p>
            <a:pPr algn="ctr">
              <a:lnSpc>
                <a:spcPct val="170000"/>
              </a:lnSpc>
            </a:pPr>
            <a:r>
              <a:rPr lang="en-US" sz="2000" b="1" dirty="0">
                <a:latin typeface="+mj-lt"/>
              </a:rPr>
              <a:t>COSMECEUTICS</a:t>
            </a:r>
          </a:p>
          <a:p>
            <a:pPr algn="ctr">
              <a:lnSpc>
                <a:spcPct val="170000"/>
              </a:lnSpc>
            </a:pPr>
            <a:r>
              <a:rPr lang="en-US" sz="2000" b="1" dirty="0">
                <a:latin typeface="+mj-lt"/>
              </a:rPr>
              <a:t>NUTRICOSMETICS</a:t>
            </a:r>
          </a:p>
          <a:p>
            <a:pPr algn="ctr">
              <a:lnSpc>
                <a:spcPct val="170000"/>
              </a:lnSpc>
            </a:pPr>
            <a:r>
              <a:rPr lang="en-US" sz="2000" b="1" dirty="0">
                <a:latin typeface="+mj-lt"/>
              </a:rPr>
              <a:t>PHYTOCOSMETICS</a:t>
            </a:r>
          </a:p>
        </p:txBody>
      </p:sp>
    </p:spTree>
    <p:extLst>
      <p:ext uri="{BB962C8B-B14F-4D97-AF65-F5344CB8AC3E}">
        <p14:creationId xmlns:p14="http://schemas.microsoft.com/office/powerpoint/2010/main" val="1729910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3" name="Rectangle 12">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pic>
        <p:nvPicPr>
          <p:cNvPr id="2" name="Picture 1">
            <a:extLst>
              <a:ext uri="{FF2B5EF4-FFF2-40B4-BE49-F238E27FC236}">
                <a16:creationId xmlns:a16="http://schemas.microsoft.com/office/drawing/2014/main" id="{8570F480-3E51-3691-3C7B-21D1B2A5D7B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19529" y="280860"/>
            <a:ext cx="1017905" cy="1017905"/>
          </a:xfrm>
          <a:prstGeom prst="rect">
            <a:avLst/>
          </a:prstGeom>
          <a:noFill/>
          <a:ln>
            <a:noFill/>
          </a:ln>
        </p:spPr>
      </p:pic>
      <p:sp>
        <p:nvSpPr>
          <p:cNvPr id="5" name="Content Placeholder 2">
            <a:extLst>
              <a:ext uri="{FF2B5EF4-FFF2-40B4-BE49-F238E27FC236}">
                <a16:creationId xmlns:a16="http://schemas.microsoft.com/office/drawing/2014/main" id="{1AFDA009-5F29-62A0-F247-5FCF7132A461}"/>
              </a:ext>
            </a:extLst>
          </p:cNvPr>
          <p:cNvSpPr>
            <a:spLocks noGrp="1"/>
          </p:cNvSpPr>
          <p:nvPr>
            <p:ph idx="1"/>
          </p:nvPr>
        </p:nvSpPr>
        <p:spPr>
          <a:xfrm>
            <a:off x="668817" y="810228"/>
            <a:ext cx="9792208" cy="5451676"/>
          </a:xfrm>
        </p:spPr>
        <p:txBody>
          <a:bodyPr>
            <a:noAutofit/>
          </a:bodyPr>
          <a:lstStyle/>
          <a:p>
            <a:pPr marL="0" indent="0" algn="ctr">
              <a:lnSpc>
                <a:spcPct val="170000"/>
              </a:lnSpc>
              <a:buNone/>
            </a:pPr>
            <a:r>
              <a:rPr lang="en-US" sz="2000" b="1" dirty="0">
                <a:latin typeface="Times New Roman" panose="02020603050405020304" pitchFamily="18" charset="0"/>
                <a:cs typeface="Times New Roman" panose="02020603050405020304" pitchFamily="18" charset="0"/>
              </a:rPr>
              <a:t>COSMECEUTICS</a:t>
            </a:r>
          </a:p>
          <a:p>
            <a:pPr>
              <a:lnSpc>
                <a:spcPct val="170000"/>
              </a:lnSpc>
            </a:pPr>
            <a:r>
              <a:rPr lang="en-US" sz="2000" dirty="0">
                <a:latin typeface="Times New Roman" panose="02020603050405020304" pitchFamily="18" charset="0"/>
                <a:cs typeface="Times New Roman" panose="02020603050405020304" pitchFamily="18" charset="0"/>
              </a:rPr>
              <a:t>The term designates a product that combines cosmetics and medications. In essence, a cosmeceutical is a skincare item that includes a physiologically active ingredient that is supposed to have medicinal effects on the skin.</a:t>
            </a:r>
          </a:p>
          <a:p>
            <a:pPr>
              <a:lnSpc>
                <a:spcPct val="170000"/>
              </a:lnSpc>
            </a:pPr>
            <a:r>
              <a:rPr lang="en-US" sz="2000" dirty="0">
                <a:latin typeface="Times New Roman" panose="02020603050405020304" pitchFamily="18" charset="0"/>
                <a:cs typeface="Times New Roman" panose="02020603050405020304" pitchFamily="18" charset="0"/>
              </a:rPr>
              <a:t>Cosmeceuticals are topically applied treatments that exhibit cosmetic benefits through altering the structure, and function of the skin as well as skin nutrients.</a:t>
            </a:r>
          </a:p>
          <a:p>
            <a:pPr>
              <a:lnSpc>
                <a:spcPct val="170000"/>
              </a:lnSpc>
            </a:pPr>
            <a:r>
              <a:rPr lang="en-US" sz="2000" i="0" dirty="0">
                <a:solidFill>
                  <a:srgbClr val="515052"/>
                </a:solidFill>
                <a:effectLst/>
                <a:latin typeface="Times New Roman" panose="02020603050405020304" pitchFamily="18" charset="0"/>
                <a:cs typeface="Times New Roman" panose="02020603050405020304" pitchFamily="18" charset="0"/>
              </a:rPr>
              <a:t>A cosmeceutical is essentially a skincare product that contains a biologically active compound that is thought to have pharmaceutical effects on the skin.</a:t>
            </a:r>
            <a:endParaRPr lang="en-US" sz="2000" dirty="0">
              <a:latin typeface="Times New Roman" panose="02020603050405020304" pitchFamily="18" charset="0"/>
              <a:cs typeface="Times New Roman" panose="02020603050405020304" pitchFamily="18" charset="0"/>
            </a:endParaRPr>
          </a:p>
          <a:p>
            <a:pPr marL="0" indent="0" algn="ctr">
              <a:lnSpc>
                <a:spcPct val="170000"/>
              </a:lnSpc>
              <a:buNone/>
            </a:pPr>
            <a:endParaRPr lang="en-US" sz="2000" b="1" dirty="0">
              <a:latin typeface="Times New Roman" panose="02020603050405020304" pitchFamily="18" charset="0"/>
              <a:cs typeface="Times New Roman" panose="02020603050405020304" pitchFamily="18" charset="0"/>
            </a:endParaRPr>
          </a:p>
          <a:p>
            <a:pPr algn="ctr">
              <a:lnSpc>
                <a:spcPct val="170000"/>
              </a:lnSpc>
            </a:pPr>
            <a:endParaRPr lang="en-US" sz="2000" b="1" dirty="0">
              <a:latin typeface="Times New Roman" panose="02020603050405020304" pitchFamily="18" charset="0"/>
              <a:cs typeface="Times New Roman" panose="02020603050405020304" pitchFamily="18" charset="0"/>
            </a:endParaRPr>
          </a:p>
          <a:p>
            <a:pPr algn="ctr">
              <a:lnSpc>
                <a:spcPct val="170000"/>
              </a:lnSpc>
            </a:pPr>
            <a:endParaRPr lang="en-US" sz="2000" b="1" dirty="0">
              <a:latin typeface="Times New Roman" panose="02020603050405020304" pitchFamily="18" charset="0"/>
              <a:cs typeface="Times New Roman" panose="02020603050405020304" pitchFamily="18" charset="0"/>
            </a:endParaRPr>
          </a:p>
        </p:txBody>
      </p:sp>
      <p:pic>
        <p:nvPicPr>
          <p:cNvPr id="1026" name="Picture 2" descr="Vitamin C Serum - Best Skincare Serum">
            <a:extLst>
              <a:ext uri="{FF2B5EF4-FFF2-40B4-BE49-F238E27FC236}">
                <a16:creationId xmlns:a16="http://schemas.microsoft.com/office/drawing/2014/main" id="{2D2FB38E-74AE-009E-D463-8071D23EFCC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57390" y="4201610"/>
            <a:ext cx="2375530" cy="23755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1222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3" name="Rectangle 12">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pic>
        <p:nvPicPr>
          <p:cNvPr id="2" name="Picture 1">
            <a:extLst>
              <a:ext uri="{FF2B5EF4-FFF2-40B4-BE49-F238E27FC236}">
                <a16:creationId xmlns:a16="http://schemas.microsoft.com/office/drawing/2014/main" id="{8570F480-3E51-3691-3C7B-21D1B2A5D7B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19529" y="280860"/>
            <a:ext cx="1017905" cy="1017905"/>
          </a:xfrm>
          <a:prstGeom prst="rect">
            <a:avLst/>
          </a:prstGeom>
          <a:noFill/>
          <a:ln>
            <a:noFill/>
          </a:ln>
        </p:spPr>
      </p:pic>
      <p:sp>
        <p:nvSpPr>
          <p:cNvPr id="5" name="Content Placeholder 2">
            <a:extLst>
              <a:ext uri="{FF2B5EF4-FFF2-40B4-BE49-F238E27FC236}">
                <a16:creationId xmlns:a16="http://schemas.microsoft.com/office/drawing/2014/main" id="{1AFDA009-5F29-62A0-F247-5FCF7132A461}"/>
              </a:ext>
            </a:extLst>
          </p:cNvPr>
          <p:cNvSpPr>
            <a:spLocks noGrp="1"/>
          </p:cNvSpPr>
          <p:nvPr>
            <p:ph idx="1"/>
          </p:nvPr>
        </p:nvSpPr>
        <p:spPr>
          <a:xfrm>
            <a:off x="668817" y="810228"/>
            <a:ext cx="9792208" cy="5451676"/>
          </a:xfrm>
        </p:spPr>
        <p:txBody>
          <a:bodyPr>
            <a:noAutofit/>
          </a:bodyPr>
          <a:lstStyle/>
          <a:p>
            <a:pPr marL="0" indent="0" algn="ctr">
              <a:lnSpc>
                <a:spcPct val="170000"/>
              </a:lnSpc>
              <a:buNone/>
            </a:pPr>
            <a:r>
              <a:rPr lang="en-US" sz="2000" b="1" dirty="0">
                <a:latin typeface="Times New Roman" panose="02020603050405020304" pitchFamily="18" charset="0"/>
                <a:cs typeface="Times New Roman" panose="02020603050405020304" pitchFamily="18" charset="0"/>
              </a:rPr>
              <a:t>Effect of Cosmetics on Human</a:t>
            </a:r>
          </a:p>
          <a:p>
            <a:pPr marL="0" indent="0" algn="ctr">
              <a:lnSpc>
                <a:spcPct val="170000"/>
              </a:lnSpc>
              <a:buNone/>
            </a:pPr>
            <a:endParaRPr lang="en-US" sz="2000" b="1" dirty="0">
              <a:latin typeface="Times New Roman" panose="02020603050405020304" pitchFamily="18" charset="0"/>
              <a:cs typeface="Times New Roman" panose="02020603050405020304" pitchFamily="18" charset="0"/>
            </a:endParaRPr>
          </a:p>
          <a:p>
            <a:pPr>
              <a:lnSpc>
                <a:spcPct val="170000"/>
              </a:lnSpc>
            </a:pPr>
            <a:r>
              <a:rPr lang="en-US" sz="2000" b="1" dirty="0">
                <a:latin typeface="Times New Roman" panose="02020603050405020304" pitchFamily="18" charset="0"/>
                <a:cs typeface="Times New Roman" panose="02020603050405020304" pitchFamily="18" charset="0"/>
              </a:rPr>
              <a:t>Decorative</a:t>
            </a:r>
          </a:p>
          <a:p>
            <a:pPr>
              <a:lnSpc>
                <a:spcPct val="170000"/>
              </a:lnSpc>
            </a:pPr>
            <a:r>
              <a:rPr lang="en-US" sz="2000" b="1" dirty="0">
                <a:latin typeface="Times New Roman" panose="02020603050405020304" pitchFamily="18" charset="0"/>
                <a:cs typeface="Times New Roman" panose="02020603050405020304" pitchFamily="18" charset="0"/>
              </a:rPr>
              <a:t>Psychology</a:t>
            </a:r>
          </a:p>
          <a:p>
            <a:pPr>
              <a:lnSpc>
                <a:spcPct val="170000"/>
              </a:lnSpc>
            </a:pPr>
            <a:r>
              <a:rPr lang="en-US" sz="2000" b="1" dirty="0">
                <a:latin typeface="Times New Roman" panose="02020603050405020304" pitchFamily="18" charset="0"/>
                <a:cs typeface="Times New Roman" panose="02020603050405020304" pitchFamily="18" charset="0"/>
              </a:rPr>
              <a:t>Social</a:t>
            </a:r>
          </a:p>
          <a:p>
            <a:pPr>
              <a:lnSpc>
                <a:spcPct val="170000"/>
              </a:lnSpc>
            </a:pPr>
            <a:r>
              <a:rPr lang="en-US" sz="2000" b="1" dirty="0">
                <a:latin typeface="Times New Roman" panose="02020603050405020304" pitchFamily="18" charset="0"/>
                <a:cs typeface="Times New Roman" panose="02020603050405020304" pitchFamily="18" charset="0"/>
              </a:rPr>
              <a:t>Clinical effects</a:t>
            </a:r>
          </a:p>
        </p:txBody>
      </p:sp>
      <p:pic>
        <p:nvPicPr>
          <p:cNvPr id="1026" name="Picture 2" descr="Vitamin C Serum - Best Skincare Serum">
            <a:extLst>
              <a:ext uri="{FF2B5EF4-FFF2-40B4-BE49-F238E27FC236}">
                <a16:creationId xmlns:a16="http://schemas.microsoft.com/office/drawing/2014/main" id="{2D2FB38E-74AE-009E-D463-8071D23EFCC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57390" y="4201610"/>
            <a:ext cx="2375530" cy="237553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The UK and the European Market">
            <a:extLst>
              <a:ext uri="{FF2B5EF4-FFF2-40B4-BE49-F238E27FC236}">
                <a16:creationId xmlns:a16="http://schemas.microsoft.com/office/drawing/2014/main" id="{B98C69CE-C347-F70B-BD5A-4904B9AB03A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99104" y="1935246"/>
            <a:ext cx="5593792" cy="32466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091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3" name="Rectangle 12">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pic>
        <p:nvPicPr>
          <p:cNvPr id="2" name="Picture 1">
            <a:extLst>
              <a:ext uri="{FF2B5EF4-FFF2-40B4-BE49-F238E27FC236}">
                <a16:creationId xmlns:a16="http://schemas.microsoft.com/office/drawing/2014/main" id="{8570F480-3E51-3691-3C7B-21D1B2A5D7B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19529" y="280860"/>
            <a:ext cx="1017905" cy="1017905"/>
          </a:xfrm>
          <a:prstGeom prst="rect">
            <a:avLst/>
          </a:prstGeom>
          <a:noFill/>
          <a:ln>
            <a:noFill/>
          </a:ln>
        </p:spPr>
      </p:pic>
      <p:sp>
        <p:nvSpPr>
          <p:cNvPr id="5" name="Content Placeholder 2">
            <a:extLst>
              <a:ext uri="{FF2B5EF4-FFF2-40B4-BE49-F238E27FC236}">
                <a16:creationId xmlns:a16="http://schemas.microsoft.com/office/drawing/2014/main" id="{1AFDA009-5F29-62A0-F247-5FCF7132A461}"/>
              </a:ext>
            </a:extLst>
          </p:cNvPr>
          <p:cNvSpPr>
            <a:spLocks noGrp="1"/>
          </p:cNvSpPr>
          <p:nvPr>
            <p:ph idx="1"/>
          </p:nvPr>
        </p:nvSpPr>
        <p:spPr>
          <a:xfrm>
            <a:off x="668817" y="810228"/>
            <a:ext cx="9792208" cy="5451676"/>
          </a:xfrm>
        </p:spPr>
        <p:txBody>
          <a:bodyPr>
            <a:noAutofit/>
          </a:bodyPr>
          <a:lstStyle/>
          <a:p>
            <a:pPr marL="0" indent="0" algn="ctr">
              <a:lnSpc>
                <a:spcPct val="170000"/>
              </a:lnSpc>
              <a:buNone/>
            </a:pPr>
            <a:r>
              <a:rPr lang="en-US" sz="2000" b="1" dirty="0">
                <a:latin typeface="Times New Roman" panose="02020603050405020304" pitchFamily="18" charset="0"/>
                <a:cs typeface="Times New Roman" panose="02020603050405020304" pitchFamily="18" charset="0"/>
              </a:rPr>
              <a:t>NUTRICOSMETICS</a:t>
            </a:r>
          </a:p>
          <a:p>
            <a:pPr>
              <a:lnSpc>
                <a:spcPct val="170000"/>
              </a:lnSpc>
            </a:pPr>
            <a:r>
              <a:rPr lang="en-US" sz="2000" dirty="0">
                <a:latin typeface="Times New Roman" panose="02020603050405020304" pitchFamily="18" charset="0"/>
                <a:cs typeface="Times New Roman" panose="02020603050405020304" pitchFamily="18" charset="0"/>
              </a:rPr>
              <a:t>They food additives and their purpose is to support the function and structure of the skin. Also can be known as «beauty pills» or as «oral cosmetics». </a:t>
            </a:r>
          </a:p>
          <a:p>
            <a:pPr>
              <a:lnSpc>
                <a:spcPct val="170000"/>
              </a:lnSpc>
            </a:pPr>
            <a:r>
              <a:rPr lang="en-US" sz="2000" dirty="0">
                <a:latin typeface="Times New Roman" panose="02020603050405020304" pitchFamily="18" charset="0"/>
                <a:cs typeface="Times New Roman" panose="02020603050405020304" pitchFamily="18" charset="0"/>
              </a:rPr>
              <a:t>The main claim is to have anti-aging effects, sun protection by fighting free radicals created by light to reduce wrinkles.</a:t>
            </a:r>
          </a:p>
          <a:p>
            <a:pPr>
              <a:lnSpc>
                <a:spcPct val="170000"/>
              </a:lnSpc>
            </a:pPr>
            <a:r>
              <a:rPr lang="en-US" sz="2000" dirty="0">
                <a:latin typeface="Times New Roman" panose="02020603050405020304" pitchFamily="18" charset="0"/>
                <a:cs typeface="Times New Roman" panose="02020603050405020304" pitchFamily="18" charset="0"/>
              </a:rPr>
              <a:t>Misuse of this group of products may cause side effects.</a:t>
            </a:r>
          </a:p>
          <a:p>
            <a:pPr>
              <a:lnSpc>
                <a:spcPct val="170000"/>
              </a:lnSpc>
            </a:pPr>
            <a:r>
              <a:rPr lang="en-US" sz="2000" dirty="0">
                <a:latin typeface="Times New Roman" panose="02020603050405020304" pitchFamily="18" charset="0"/>
                <a:cs typeface="Times New Roman" panose="02020603050405020304" pitchFamily="18" charset="0"/>
              </a:rPr>
              <a:t>Conscious and correct use is very important.</a:t>
            </a:r>
          </a:p>
          <a:p>
            <a:pPr>
              <a:lnSpc>
                <a:spcPct val="170000"/>
              </a:lnSpc>
            </a:pPr>
            <a:r>
              <a:rPr lang="en-US" sz="2000" dirty="0">
                <a:latin typeface="Times New Roman" panose="02020603050405020304" pitchFamily="18" charset="0"/>
                <a:cs typeface="Times New Roman" panose="02020603050405020304" pitchFamily="18" charset="0"/>
              </a:rPr>
              <a:t>Therefore, our pharmacists play a big role in this issue. </a:t>
            </a:r>
          </a:p>
        </p:txBody>
      </p:sp>
      <p:pic>
        <p:nvPicPr>
          <p:cNvPr id="1026" name="Picture 2" descr="Vitamin C Serum - Best Skincare Serum">
            <a:extLst>
              <a:ext uri="{FF2B5EF4-FFF2-40B4-BE49-F238E27FC236}">
                <a16:creationId xmlns:a16="http://schemas.microsoft.com/office/drawing/2014/main" id="{2D2FB38E-74AE-009E-D463-8071D23EFCC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57390" y="4201610"/>
            <a:ext cx="2375530" cy="23755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32157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8">
      <a:dk1>
        <a:sysClr val="windowText" lastClr="000000"/>
      </a:dk1>
      <a:lt1>
        <a:sysClr val="window" lastClr="FFFFFF"/>
      </a:lt1>
      <a:dk2>
        <a:srgbClr val="696464"/>
      </a:dk2>
      <a:lt2>
        <a:srgbClr val="E9E5DC"/>
      </a:lt2>
      <a:accent1>
        <a:srgbClr val="96A9A9"/>
      </a:accent1>
      <a:accent2>
        <a:srgbClr val="CB581F"/>
      </a:accent2>
      <a:accent3>
        <a:srgbClr val="A28E6A"/>
      </a:accent3>
      <a:accent4>
        <a:srgbClr val="956251"/>
      </a:accent4>
      <a:accent5>
        <a:srgbClr val="918485"/>
      </a:accent5>
      <a:accent6>
        <a:srgbClr val="855D5D"/>
      </a:accent6>
      <a:hlink>
        <a:srgbClr val="D0690C"/>
      </a:hlink>
      <a:folHlink>
        <a:srgbClr val="9696A0"/>
      </a:folHlink>
    </a:clrScheme>
    <a:fontScheme name="Savon">
      <a:majorFont>
        <a:latin typeface="Century School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461</TotalTime>
  <Words>711</Words>
  <Application>Microsoft Macintosh PowerPoint</Application>
  <PresentationFormat>Widescreen</PresentationFormat>
  <Paragraphs>89</Paragraphs>
  <Slides>13</Slides>
  <Notes>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Arial</vt:lpstr>
      <vt:lpstr>Calibri</vt:lpstr>
      <vt:lpstr>Cambria</vt:lpstr>
      <vt:lpstr>Century Schoolbook</vt:lpstr>
      <vt:lpstr>Franklin Gothic Book</vt:lpstr>
      <vt:lpstr>Garamond</vt:lpstr>
      <vt:lpstr>Times New Roman</vt:lpstr>
      <vt:lpstr>Trebuchet MS</vt:lpstr>
      <vt:lpstr>Wingdings 3</vt:lpstr>
      <vt:lpstr>SavonVTI</vt:lpstr>
      <vt:lpstr>PHYTOCOSMETICS</vt:lpstr>
      <vt:lpstr>COURSE SYLLABUS</vt:lpstr>
      <vt:lpstr>Outline</vt:lpstr>
      <vt:lpstr>Objectives </vt:lpstr>
      <vt:lpstr> COSMETICS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title</dc:title>
  <dc:creator>Samira Saeed</dc:creator>
  <cp:lastModifiedBy>epharmacist1@gmail.com</cp:lastModifiedBy>
  <cp:revision>73</cp:revision>
  <dcterms:created xsi:type="dcterms:W3CDTF">2023-08-06T13:50:32Z</dcterms:created>
  <dcterms:modified xsi:type="dcterms:W3CDTF">2023-10-23T19:57:55Z</dcterms:modified>
</cp:coreProperties>
</file>