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4"/>
  </p:notesMasterIdLst>
  <p:sldIdLst>
    <p:sldId id="256" r:id="rId2"/>
    <p:sldId id="271" r:id="rId3"/>
    <p:sldId id="258" r:id="rId4"/>
    <p:sldId id="261" r:id="rId5"/>
    <p:sldId id="275" r:id="rId6"/>
    <p:sldId id="263" r:id="rId7"/>
    <p:sldId id="262" r:id="rId8"/>
    <p:sldId id="265" r:id="rId9"/>
    <p:sldId id="276" r:id="rId10"/>
    <p:sldId id="277" r:id="rId11"/>
    <p:sldId id="278" r:id="rId12"/>
    <p:sldId id="279" r:id="rId13"/>
    <p:sldId id="280" r:id="rId14"/>
    <p:sldId id="281" r:id="rId15"/>
    <p:sldId id="282" r:id="rId16"/>
    <p:sldId id="283" r:id="rId17"/>
    <p:sldId id="284" r:id="rId18"/>
    <p:sldId id="285" r:id="rId19"/>
    <p:sldId id="286" r:id="rId20"/>
    <p:sldId id="273" r:id="rId21"/>
    <p:sldId id="287"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8"/>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10/28/23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1</a:t>
            </a:fld>
            <a:endParaRPr lang="en-US"/>
          </a:p>
        </p:txBody>
      </p:sp>
    </p:spTree>
    <p:extLst>
      <p:ext uri="{BB962C8B-B14F-4D97-AF65-F5344CB8AC3E}">
        <p14:creationId xmlns:p14="http://schemas.microsoft.com/office/powerpoint/2010/main" val="109830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6</a:t>
            </a:fld>
            <a:endParaRPr lang="en-US"/>
          </a:p>
        </p:txBody>
      </p:sp>
    </p:spTree>
    <p:extLst>
      <p:ext uri="{BB962C8B-B14F-4D97-AF65-F5344CB8AC3E}">
        <p14:creationId xmlns:p14="http://schemas.microsoft.com/office/powerpoint/2010/main" val="60646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7</a:t>
            </a:fld>
            <a:endParaRPr lang="en-US"/>
          </a:p>
        </p:txBody>
      </p:sp>
    </p:spTree>
    <p:extLst>
      <p:ext uri="{BB962C8B-B14F-4D97-AF65-F5344CB8AC3E}">
        <p14:creationId xmlns:p14="http://schemas.microsoft.com/office/powerpoint/2010/main" val="352758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t>8</a:t>
            </a:fld>
            <a:endParaRPr lang="en-US"/>
          </a:p>
        </p:txBody>
      </p:sp>
    </p:spTree>
    <p:extLst>
      <p:ext uri="{BB962C8B-B14F-4D97-AF65-F5344CB8AC3E}">
        <p14:creationId xmlns:p14="http://schemas.microsoft.com/office/powerpoint/2010/main" val="22581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10/28/23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10/28/23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10/28/23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10/28/23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10/28/23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53249" y="1297576"/>
            <a:ext cx="5716338" cy="3042706"/>
          </a:xfrm>
        </p:spPr>
        <p:txBody>
          <a:bodyPr>
            <a:normAutofit/>
          </a:bodyPr>
          <a:lstStyle/>
          <a:p>
            <a:r>
              <a:rPr lang="en-US" sz="4000" dirty="0">
                <a:solidFill>
                  <a:schemeClr val="tx1"/>
                </a:solidFill>
              </a:rPr>
              <a:t>PHYTOCOSMETICS</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463602"/>
          </a:xfrm>
        </p:spPr>
        <p:txBody>
          <a:bodyPr>
            <a:noAutofit/>
          </a:bodyPr>
          <a:lstStyle/>
          <a:p>
            <a:pPr>
              <a:lnSpc>
                <a:spcPct val="100000"/>
              </a:lnSpc>
              <a:spcAft>
                <a:spcPts val="600"/>
              </a:spcAft>
            </a:pPr>
            <a:r>
              <a:rPr lang="en-US" sz="1400" b="1" dirty="0"/>
              <a:t>Dr. ESRA TARIQ</a:t>
            </a:r>
          </a:p>
          <a:p>
            <a:pPr>
              <a:lnSpc>
                <a:spcPct val="100000"/>
              </a:lnSpc>
              <a:spcAft>
                <a:spcPts val="600"/>
              </a:spcAft>
            </a:pPr>
            <a:r>
              <a:rPr lang="en-US" sz="1400" dirty="0"/>
              <a:t>Skin and Skin Function</a:t>
            </a:r>
          </a:p>
          <a:p>
            <a:pPr>
              <a:lnSpc>
                <a:spcPct val="100000"/>
              </a:lnSpc>
              <a:spcAft>
                <a:spcPts val="600"/>
              </a:spcAft>
            </a:pPr>
            <a:r>
              <a:rPr lang="en-US" sz="1400" dirty="0"/>
              <a:t>Semester-1</a:t>
            </a:r>
          </a:p>
          <a:p>
            <a:pPr>
              <a:lnSpc>
                <a:spcPct val="100000"/>
              </a:lnSpc>
              <a:spcAft>
                <a:spcPts val="600"/>
              </a:spcAft>
            </a:pPr>
            <a:r>
              <a:rPr lang="en-US" sz="1400" dirty="0"/>
              <a:t>Week number: 2</a:t>
            </a:r>
          </a:p>
          <a:p>
            <a:pPr>
              <a:lnSpc>
                <a:spcPct val="100000"/>
              </a:lnSpc>
              <a:spcAft>
                <a:spcPts val="600"/>
              </a:spcAft>
            </a:pPr>
            <a:r>
              <a:rPr lang="en-US" sz="1400" dirty="0"/>
              <a:t>Date : 10/10/2023</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9E2F7C9-81DF-F3F0-E0A3-1B3E21455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8505" y="2309976"/>
            <a:ext cx="2204151" cy="2204151"/>
          </a:xfrm>
          <a:prstGeom prst="rect">
            <a:avLst/>
          </a:prstGeom>
          <a:noFill/>
          <a:ln>
            <a:noFill/>
          </a:ln>
        </p:spPr>
      </p:pic>
      <p:pic>
        <p:nvPicPr>
          <p:cNvPr id="2050" name="Picture 2" descr="Plant based beauty phytocosmetics promise with extraction, delivery and  certification advances">
            <a:extLst>
              <a:ext uri="{FF2B5EF4-FFF2-40B4-BE49-F238E27FC236}">
                <a16:creationId xmlns:a16="http://schemas.microsoft.com/office/drawing/2014/main" id="{C4B3A01D-5E07-F79E-9919-2FBFE080F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9275" y="458526"/>
            <a:ext cx="2874323" cy="167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F21F-9330-06A3-54CC-AEA572044843}"/>
              </a:ext>
            </a:extLst>
          </p:cNvPr>
          <p:cNvSpPr>
            <a:spLocks noGrp="1"/>
          </p:cNvSpPr>
          <p:nvPr>
            <p:ph type="title"/>
          </p:nvPr>
        </p:nvSpPr>
        <p:spPr/>
        <p:txBody>
          <a:bodyPr/>
          <a:lstStyle/>
          <a:p>
            <a:r>
              <a:rPr lang="en-IQ" dirty="0"/>
              <a:t>Epidermis</a:t>
            </a:r>
          </a:p>
        </p:txBody>
      </p:sp>
      <p:pic>
        <p:nvPicPr>
          <p:cNvPr id="4" name="Picture 3">
            <a:extLst>
              <a:ext uri="{FF2B5EF4-FFF2-40B4-BE49-F238E27FC236}">
                <a16:creationId xmlns:a16="http://schemas.microsoft.com/office/drawing/2014/main" id="{69F14FEF-396D-E7F5-D653-DEDAF0EC3B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5" name="Picture 2" descr="Skin. Structure of skin. Epidermis. Dermis. Hypodermis | Skin anatomy,  Epidermis, Layers of the epidermis">
            <a:extLst>
              <a:ext uri="{FF2B5EF4-FFF2-40B4-BE49-F238E27FC236}">
                <a16:creationId xmlns:a16="http://schemas.microsoft.com/office/drawing/2014/main" id="{20AF1923-3308-9FD5-945C-1D5EFA0200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7861" y="2103438"/>
            <a:ext cx="7936277" cy="384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7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2007-093C-66B8-892C-A3A46F7CD60A}"/>
              </a:ext>
            </a:extLst>
          </p:cNvPr>
          <p:cNvSpPr>
            <a:spLocks noGrp="1"/>
          </p:cNvSpPr>
          <p:nvPr>
            <p:ph type="title"/>
          </p:nvPr>
        </p:nvSpPr>
        <p:spPr/>
        <p:txBody>
          <a:bodyPr>
            <a:normAutofit/>
          </a:bodyPr>
          <a:lstStyle/>
          <a:p>
            <a:r>
              <a:rPr lang="en-US" sz="3600" b="1" dirty="0"/>
              <a:t>Functions of the epidermis include the following</a:t>
            </a:r>
            <a:endParaRPr lang="en-IQ" sz="3600" dirty="0"/>
          </a:p>
        </p:txBody>
      </p:sp>
      <p:sp>
        <p:nvSpPr>
          <p:cNvPr id="3" name="Content Placeholder 2">
            <a:extLst>
              <a:ext uri="{FF2B5EF4-FFF2-40B4-BE49-F238E27FC236}">
                <a16:creationId xmlns:a16="http://schemas.microsoft.com/office/drawing/2014/main" id="{AD663B9D-36C3-65B4-7AAC-983D56C92A59}"/>
              </a:ext>
            </a:extLst>
          </p:cNvPr>
          <p:cNvSpPr>
            <a:spLocks noGrp="1"/>
          </p:cNvSpPr>
          <p:nvPr>
            <p:ph idx="1"/>
          </p:nvPr>
        </p:nvSpPr>
        <p:spPr/>
        <p:txBody>
          <a:bodyPr>
            <a:normAutofit/>
          </a:bodyPr>
          <a:lstStyle/>
          <a:p>
            <a:endParaRPr lang="en-US" sz="1800" b="1" dirty="0"/>
          </a:p>
          <a:p>
            <a:r>
              <a:rPr lang="en-US" sz="1800" dirty="0"/>
              <a:t> Maintaining water content for the skin.</a:t>
            </a:r>
          </a:p>
          <a:p>
            <a:r>
              <a:rPr lang="en-US" sz="1800" dirty="0"/>
              <a:t> Limiting water loss through the skin.</a:t>
            </a:r>
          </a:p>
          <a:p>
            <a:r>
              <a:rPr lang="en-US" sz="1800" dirty="0"/>
              <a:t> Sustaining optimal lipid content.</a:t>
            </a:r>
          </a:p>
          <a:p>
            <a:r>
              <a:rPr lang="en-US" sz="1800" dirty="0"/>
              <a:t> Providing immune protection;</a:t>
            </a:r>
          </a:p>
          <a:p>
            <a:r>
              <a:rPr lang="en-US" sz="1800" dirty="0"/>
              <a:t> Acting as an antioxidant barrier against reactive oxygen species.</a:t>
            </a:r>
          </a:p>
          <a:p>
            <a:r>
              <a:rPr lang="en-US" sz="1800" dirty="0"/>
              <a:t> Synthesizing vitamin D.</a:t>
            </a:r>
          </a:p>
          <a:p>
            <a:r>
              <a:rPr lang="en-US" sz="1800" dirty="0"/>
              <a:t> Providing photoprotection.</a:t>
            </a:r>
          </a:p>
          <a:p>
            <a:r>
              <a:rPr lang="en-US" sz="1800" dirty="0"/>
              <a:t> Providing skin color.</a:t>
            </a:r>
          </a:p>
          <a:p>
            <a:endParaRPr lang="en-US" sz="1800" dirty="0"/>
          </a:p>
          <a:p>
            <a:endParaRPr lang="en-IQ" sz="1800" dirty="0"/>
          </a:p>
        </p:txBody>
      </p:sp>
      <p:pic>
        <p:nvPicPr>
          <p:cNvPr id="4" name="Picture 3">
            <a:extLst>
              <a:ext uri="{FF2B5EF4-FFF2-40B4-BE49-F238E27FC236}">
                <a16:creationId xmlns:a16="http://schemas.microsoft.com/office/drawing/2014/main" id="{948025BE-CC54-22DE-B007-B975C9A2EF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3156387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D9B2-02CC-6AFE-329C-12E0A66C728D}"/>
              </a:ext>
            </a:extLst>
          </p:cNvPr>
          <p:cNvSpPr>
            <a:spLocks noGrp="1"/>
          </p:cNvSpPr>
          <p:nvPr>
            <p:ph type="title"/>
          </p:nvPr>
        </p:nvSpPr>
        <p:spPr/>
        <p:txBody>
          <a:bodyPr/>
          <a:lstStyle/>
          <a:p>
            <a:r>
              <a:rPr lang="en-IQ" dirty="0"/>
              <a:t>Dermis</a:t>
            </a:r>
          </a:p>
        </p:txBody>
      </p:sp>
      <p:sp>
        <p:nvSpPr>
          <p:cNvPr id="3" name="Content Placeholder 2">
            <a:extLst>
              <a:ext uri="{FF2B5EF4-FFF2-40B4-BE49-F238E27FC236}">
                <a16:creationId xmlns:a16="http://schemas.microsoft.com/office/drawing/2014/main" id="{2EE0F2B7-8A06-9582-B94F-1B9D1ACE3488}"/>
              </a:ext>
            </a:extLst>
          </p:cNvPr>
          <p:cNvSpPr>
            <a:spLocks noGrp="1"/>
          </p:cNvSpPr>
          <p:nvPr>
            <p:ph idx="1"/>
          </p:nvPr>
        </p:nvSpPr>
        <p:spPr/>
        <p:txBody>
          <a:bodyPr>
            <a:normAutofit lnSpcReduction="10000"/>
          </a:bodyPr>
          <a:lstStyle/>
          <a:p>
            <a:r>
              <a:rPr lang="en-US" sz="2400" dirty="0">
                <a:latin typeface="Times New Roman" panose="02020603050405020304" pitchFamily="18" charset="0"/>
                <a:cs typeface="Times New Roman" panose="02020603050405020304" pitchFamily="18" charset="0"/>
              </a:rPr>
              <a:t>Is located under the epidermis, and it functions as a supporting frame to the epidermis, supplying it with nutrients and oxygen via the blood capillaries.</a:t>
            </a:r>
          </a:p>
          <a:p>
            <a:r>
              <a:rPr lang="en-US" sz="2400" b="0" i="0" dirty="0">
                <a:solidFill>
                  <a:srgbClr val="000000"/>
                </a:solidFill>
                <a:effectLst/>
                <a:latin typeface="Times New Roman" panose="02020603050405020304" pitchFamily="18" charset="0"/>
                <a:cs typeface="Times New Roman" panose="02020603050405020304" pitchFamily="18" charset="0"/>
              </a:rPr>
              <a:t>It is composed of fibrous and cellular connective tissue elements and contains nerve and vascular networks, skin appendages and many cell types. </a:t>
            </a:r>
          </a:p>
          <a:p>
            <a:r>
              <a:rPr lang="en-US" sz="2400" b="0" i="0" dirty="0">
                <a:solidFill>
                  <a:srgbClr val="000000"/>
                </a:solidFill>
                <a:effectLst/>
                <a:latin typeface="Times New Roman" panose="02020603050405020304" pitchFamily="18" charset="0"/>
                <a:cs typeface="Times New Roman" panose="02020603050405020304" pitchFamily="18" charset="0"/>
              </a:rPr>
              <a:t> It is arranged into two regions:  The upper papillary dermis and The deeper reticular dermis. </a:t>
            </a:r>
          </a:p>
          <a:p>
            <a:r>
              <a:rPr lang="en-US" sz="2400" b="0" i="0" dirty="0">
                <a:solidFill>
                  <a:srgbClr val="000000"/>
                </a:solidFill>
                <a:effectLst/>
                <a:latin typeface="Times New Roman" panose="02020603050405020304" pitchFamily="18" charset="0"/>
                <a:cs typeface="Times New Roman" panose="02020603050405020304" pitchFamily="18" charset="0"/>
              </a:rPr>
              <a:t>The papillary dermis takes the contour of epidermis, and is usually no more that twice its thickness. </a:t>
            </a:r>
          </a:p>
          <a:p>
            <a:r>
              <a:rPr lang="en-US" sz="2400" b="0" i="0" dirty="0">
                <a:solidFill>
                  <a:srgbClr val="000000"/>
                </a:solidFill>
                <a:effectLst/>
                <a:latin typeface="Times New Roman" panose="02020603050405020304" pitchFamily="18" charset="0"/>
                <a:cs typeface="Times New Roman" panose="02020603050405020304" pitchFamily="18" charset="0"/>
              </a:rPr>
              <a:t>The reticular dermis forms the bulk of the dermal tissue</a:t>
            </a:r>
            <a:endParaRPr lang="en-IQ"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75BBA5-306C-64E7-8B97-0A754845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250452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D9B2-02CC-6AFE-329C-12E0A66C728D}"/>
              </a:ext>
            </a:extLst>
          </p:cNvPr>
          <p:cNvSpPr>
            <a:spLocks noGrp="1"/>
          </p:cNvSpPr>
          <p:nvPr>
            <p:ph type="title"/>
          </p:nvPr>
        </p:nvSpPr>
        <p:spPr/>
        <p:txBody>
          <a:bodyPr/>
          <a:lstStyle/>
          <a:p>
            <a:r>
              <a:rPr lang="en-IQ" dirty="0"/>
              <a:t>Dermis</a:t>
            </a:r>
          </a:p>
        </p:txBody>
      </p:sp>
      <p:pic>
        <p:nvPicPr>
          <p:cNvPr id="4" name="Picture 3">
            <a:extLst>
              <a:ext uri="{FF2B5EF4-FFF2-40B4-BE49-F238E27FC236}">
                <a16:creationId xmlns:a16="http://schemas.microsoft.com/office/drawing/2014/main" id="{3D75BBA5-306C-64E7-8B97-0A754845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11266" name="Picture 2" descr="Dermis Papillary Layer">
            <a:extLst>
              <a:ext uri="{FF2B5EF4-FFF2-40B4-BE49-F238E27FC236}">
                <a16:creationId xmlns:a16="http://schemas.microsoft.com/office/drawing/2014/main" id="{0102FDA3-F02A-E363-9483-6E427759FB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362" y="1734343"/>
            <a:ext cx="7082580" cy="436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7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D9B2-02CC-6AFE-329C-12E0A66C728D}"/>
              </a:ext>
            </a:extLst>
          </p:cNvPr>
          <p:cNvSpPr>
            <a:spLocks noGrp="1"/>
          </p:cNvSpPr>
          <p:nvPr>
            <p:ph type="title"/>
          </p:nvPr>
        </p:nvSpPr>
        <p:spPr/>
        <p:txBody>
          <a:bodyPr/>
          <a:lstStyle/>
          <a:p>
            <a:r>
              <a:rPr lang="en-IQ" dirty="0"/>
              <a:t>Hypodermis</a:t>
            </a:r>
          </a:p>
        </p:txBody>
      </p:sp>
      <p:pic>
        <p:nvPicPr>
          <p:cNvPr id="4" name="Picture 3">
            <a:extLst>
              <a:ext uri="{FF2B5EF4-FFF2-40B4-BE49-F238E27FC236}">
                <a16:creationId xmlns:a16="http://schemas.microsoft.com/office/drawing/2014/main" id="{3D75BBA5-306C-64E7-8B97-0A754845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3" name="Content Placeholder 2">
            <a:extLst>
              <a:ext uri="{FF2B5EF4-FFF2-40B4-BE49-F238E27FC236}">
                <a16:creationId xmlns:a16="http://schemas.microsoft.com/office/drawing/2014/main" id="{E6823DE1-8A85-DE44-56ED-71541E422D0B}"/>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 Consists mainly of adipose tissue. The body is protected by it, and it also acts as a reserve energy source. </a:t>
            </a:r>
          </a:p>
          <a:p>
            <a:r>
              <a:rPr lang="en-US" sz="2800" dirty="0">
                <a:latin typeface="Times New Roman" panose="02020603050405020304" pitchFamily="18" charset="0"/>
                <a:cs typeface="Times New Roman" panose="02020603050405020304" pitchFamily="18" charset="0"/>
              </a:rPr>
              <a:t>It shields the skin. </a:t>
            </a:r>
          </a:p>
          <a:p>
            <a:r>
              <a:rPr lang="en-US" sz="2800" dirty="0">
                <a:latin typeface="Times New Roman" panose="02020603050405020304" pitchFamily="18" charset="0"/>
                <a:cs typeface="Times New Roman" panose="02020603050405020304" pitchFamily="18" charset="0"/>
              </a:rPr>
              <a:t>It permits the skin's movement over the supporting structures.</a:t>
            </a:r>
          </a:p>
          <a:p>
            <a:r>
              <a:rPr lang="en-US" sz="2800" dirty="0">
                <a:latin typeface="Times New Roman" panose="02020603050405020304" pitchFamily="18" charset="0"/>
                <a:cs typeface="Times New Roman" panose="02020603050405020304" pitchFamily="18" charset="0"/>
              </a:rPr>
              <a:t> It improves the appearance of the body's contours.</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46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D9B2-02CC-6AFE-329C-12E0A66C728D}"/>
              </a:ext>
            </a:extLst>
          </p:cNvPr>
          <p:cNvSpPr>
            <a:spLocks noGrp="1"/>
          </p:cNvSpPr>
          <p:nvPr>
            <p:ph type="title"/>
          </p:nvPr>
        </p:nvSpPr>
        <p:spPr/>
        <p:txBody>
          <a:bodyPr/>
          <a:lstStyle/>
          <a:p>
            <a:r>
              <a:rPr lang="en-IQ" dirty="0"/>
              <a:t>Hypodermis</a:t>
            </a:r>
          </a:p>
        </p:txBody>
      </p:sp>
      <p:pic>
        <p:nvPicPr>
          <p:cNvPr id="4" name="Picture 3">
            <a:extLst>
              <a:ext uri="{FF2B5EF4-FFF2-40B4-BE49-F238E27FC236}">
                <a16:creationId xmlns:a16="http://schemas.microsoft.com/office/drawing/2014/main" id="{3D75BBA5-306C-64E7-8B97-0A754845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13314" name="Picture 2" descr="What Are The Functions Of The Hypodermis | Steve Gallik">
            <a:extLst>
              <a:ext uri="{FF2B5EF4-FFF2-40B4-BE49-F238E27FC236}">
                <a16:creationId xmlns:a16="http://schemas.microsoft.com/office/drawing/2014/main" id="{10A28EC4-73B1-AC83-4661-4FF9692B65B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5819" y="1762382"/>
            <a:ext cx="6793213" cy="419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D9B2-02CC-6AFE-329C-12E0A66C728D}"/>
              </a:ext>
            </a:extLst>
          </p:cNvPr>
          <p:cNvSpPr>
            <a:spLocks noGrp="1"/>
          </p:cNvSpPr>
          <p:nvPr>
            <p:ph type="title"/>
          </p:nvPr>
        </p:nvSpPr>
        <p:spPr/>
        <p:txBody>
          <a:bodyPr/>
          <a:lstStyle/>
          <a:p>
            <a:r>
              <a:rPr lang="en-US" b="1" dirty="0"/>
              <a:t>Moisture Content of Normal Skin</a:t>
            </a:r>
            <a:endParaRPr lang="en-IQ" dirty="0"/>
          </a:p>
        </p:txBody>
      </p:sp>
      <p:pic>
        <p:nvPicPr>
          <p:cNvPr id="4" name="Picture 3">
            <a:extLst>
              <a:ext uri="{FF2B5EF4-FFF2-40B4-BE49-F238E27FC236}">
                <a16:creationId xmlns:a16="http://schemas.microsoft.com/office/drawing/2014/main" id="{3D75BBA5-306C-64E7-8B97-0A754845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3" name="Content Placeholder 2">
            <a:extLst>
              <a:ext uri="{FF2B5EF4-FFF2-40B4-BE49-F238E27FC236}">
                <a16:creationId xmlns:a16="http://schemas.microsoft.com/office/drawing/2014/main" id="{4C7E72D9-575C-DF18-90DD-D4DB3306A79F}"/>
              </a:ext>
            </a:extLst>
          </p:cNvPr>
          <p:cNvSpPr>
            <a:spLocks noGrp="1"/>
          </p:cNvSpPr>
          <p:nvPr>
            <p:ph idx="1"/>
          </p:nvPr>
        </p:nvSpPr>
        <p:spPr>
          <a:xfrm>
            <a:off x="1066800" y="2103120"/>
            <a:ext cx="6445170" cy="3849624"/>
          </a:xfrm>
        </p:spPr>
        <p:txBody>
          <a:bodyPr>
            <a:normAutofit/>
          </a:bodyPr>
          <a:lstStyle/>
          <a:p>
            <a:r>
              <a:rPr lang="en-US" sz="2400" dirty="0">
                <a:latin typeface="Times New Roman" panose="02020603050405020304" pitchFamily="18" charset="0"/>
                <a:cs typeface="Times New Roman" panose="02020603050405020304" pitchFamily="18" charset="0"/>
              </a:rPr>
              <a:t>The water content of the skin, including the epidermis and dermis, is approximately 80%. </a:t>
            </a:r>
          </a:p>
          <a:p>
            <a:r>
              <a:rPr lang="en-US" sz="2400" dirty="0">
                <a:latin typeface="Times New Roman" panose="02020603050405020304" pitchFamily="18" charset="0"/>
                <a:cs typeface="Times New Roman" panose="02020603050405020304" pitchFamily="18" charset="0"/>
              </a:rPr>
              <a:t>When the water content of the skin is normal, it appears smooth, soft, and glowing. </a:t>
            </a:r>
          </a:p>
          <a:p>
            <a:r>
              <a:rPr lang="en-US" sz="2400" dirty="0">
                <a:latin typeface="Times New Roman" panose="02020603050405020304" pitchFamily="18" charset="0"/>
                <a:cs typeface="Times New Roman" panose="02020603050405020304" pitchFamily="18" charset="0"/>
              </a:rPr>
              <a:t>When its water content is lower than normal, lines are more visible, the skin feels tight and dry, and itching and redness can be experienced</a:t>
            </a:r>
          </a:p>
          <a:p>
            <a:endParaRPr lang="en-IQ" sz="2400" dirty="0">
              <a:latin typeface="Times New Roman" panose="02020603050405020304" pitchFamily="18" charset="0"/>
              <a:cs typeface="Times New Roman" panose="02020603050405020304" pitchFamily="18" charset="0"/>
            </a:endParaRPr>
          </a:p>
        </p:txBody>
      </p:sp>
      <p:pic>
        <p:nvPicPr>
          <p:cNvPr id="15362" name="Picture 2" descr="How to moisture your skin in daily life?">
            <a:extLst>
              <a:ext uri="{FF2B5EF4-FFF2-40B4-BE49-F238E27FC236}">
                <a16:creationId xmlns:a16="http://schemas.microsoft.com/office/drawing/2014/main" id="{81538F6B-C67B-80A7-CA4F-29AB30200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970" y="2592543"/>
            <a:ext cx="4205545" cy="254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090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D9B2-02CC-6AFE-329C-12E0A66C728D}"/>
              </a:ext>
            </a:extLst>
          </p:cNvPr>
          <p:cNvSpPr>
            <a:spLocks noGrp="1"/>
          </p:cNvSpPr>
          <p:nvPr>
            <p:ph type="title"/>
          </p:nvPr>
        </p:nvSpPr>
        <p:spPr/>
        <p:txBody>
          <a:bodyPr/>
          <a:lstStyle/>
          <a:p>
            <a:r>
              <a:rPr lang="en-US" b="1" dirty="0"/>
              <a:t>Moisture Content of Normal Skin</a:t>
            </a:r>
            <a:endParaRPr lang="en-IQ" dirty="0"/>
          </a:p>
        </p:txBody>
      </p:sp>
      <p:pic>
        <p:nvPicPr>
          <p:cNvPr id="4" name="Picture 3">
            <a:extLst>
              <a:ext uri="{FF2B5EF4-FFF2-40B4-BE49-F238E27FC236}">
                <a16:creationId xmlns:a16="http://schemas.microsoft.com/office/drawing/2014/main" id="{3D75BBA5-306C-64E7-8B97-0A754845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3" name="Content Placeholder 2">
            <a:extLst>
              <a:ext uri="{FF2B5EF4-FFF2-40B4-BE49-F238E27FC236}">
                <a16:creationId xmlns:a16="http://schemas.microsoft.com/office/drawing/2014/main" id="{4C7E72D9-575C-DF18-90DD-D4DB3306A79F}"/>
              </a:ext>
            </a:extLst>
          </p:cNvPr>
          <p:cNvSpPr>
            <a:spLocks noGrp="1"/>
          </p:cNvSpPr>
          <p:nvPr>
            <p:ph idx="1"/>
          </p:nvPr>
        </p:nvSpPr>
        <p:spPr>
          <a:xfrm>
            <a:off x="1066800" y="2103120"/>
            <a:ext cx="6445170" cy="3849624"/>
          </a:xfrm>
        </p:spPr>
        <p:txBody>
          <a:bodyPr>
            <a:normAutofit fontScale="92500" lnSpcReduction="20000"/>
          </a:bodyPr>
          <a:lstStyle/>
          <a:p>
            <a:r>
              <a:rPr lang="en-US" sz="2800" dirty="0">
                <a:latin typeface="Times New Roman" panose="02020603050405020304" pitchFamily="18" charset="0"/>
                <a:cs typeface="Times New Roman" panose="02020603050405020304" pitchFamily="18" charset="0"/>
              </a:rPr>
              <a:t>In normal skin, there is a continuous movement of water from the deeper layers toward the superficial layer where water eventually evaporates.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Water is necessary for the skin to maintain its flexibility. When the skin is overly dry, it loses its ability to stretch, causing it to crack and peel more easily.</a:t>
            </a:r>
          </a:p>
        </p:txBody>
      </p:sp>
      <p:pic>
        <p:nvPicPr>
          <p:cNvPr id="17412" name="Picture 4" descr="Moisture Skin Images – Browse 60,442 Stock Photos, Vectors, and Video |  Adobe Stock">
            <a:extLst>
              <a:ext uri="{FF2B5EF4-FFF2-40B4-BE49-F238E27FC236}">
                <a16:creationId xmlns:a16="http://schemas.microsoft.com/office/drawing/2014/main" id="{079600D8-FE3A-D42D-3967-090213CA4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970" y="2523442"/>
            <a:ext cx="33655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817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D9B2-02CC-6AFE-329C-12E0A66C728D}"/>
              </a:ext>
            </a:extLst>
          </p:cNvPr>
          <p:cNvSpPr>
            <a:spLocks noGrp="1"/>
          </p:cNvSpPr>
          <p:nvPr>
            <p:ph type="title"/>
          </p:nvPr>
        </p:nvSpPr>
        <p:spPr/>
        <p:txBody>
          <a:bodyPr/>
          <a:lstStyle/>
          <a:p>
            <a:r>
              <a:rPr lang="en-US" b="1" dirty="0"/>
              <a:t>Moisture Content of Normal Skin</a:t>
            </a:r>
            <a:endParaRPr lang="en-IQ" dirty="0"/>
          </a:p>
        </p:txBody>
      </p:sp>
      <p:pic>
        <p:nvPicPr>
          <p:cNvPr id="4" name="Picture 3">
            <a:extLst>
              <a:ext uri="{FF2B5EF4-FFF2-40B4-BE49-F238E27FC236}">
                <a16:creationId xmlns:a16="http://schemas.microsoft.com/office/drawing/2014/main" id="{3D75BBA5-306C-64E7-8B97-0A754845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3" name="Content Placeholder 2">
            <a:extLst>
              <a:ext uri="{FF2B5EF4-FFF2-40B4-BE49-F238E27FC236}">
                <a16:creationId xmlns:a16="http://schemas.microsoft.com/office/drawing/2014/main" id="{4C7E72D9-575C-DF18-90DD-D4DB3306A79F}"/>
              </a:ext>
            </a:extLst>
          </p:cNvPr>
          <p:cNvSpPr>
            <a:spLocks noGrp="1"/>
          </p:cNvSpPr>
          <p:nvPr>
            <p:ph idx="1"/>
          </p:nvPr>
        </p:nvSpPr>
        <p:spPr>
          <a:xfrm>
            <a:off x="1066800" y="2103120"/>
            <a:ext cx="6445170" cy="3849624"/>
          </a:xfrm>
        </p:spPr>
        <p:txBody>
          <a:bodyPr>
            <a:normAutofit/>
          </a:bodyPr>
          <a:lstStyle/>
          <a:p>
            <a:r>
              <a:rPr lang="en-US" sz="3200" dirty="0"/>
              <a:t>However, water alone will not increase the skin’s moisture level. A protective lipid layer is necessary to prevent water from evaporating off the skin.</a:t>
            </a:r>
            <a:endParaRPr lang="en-US" sz="2800" dirty="0">
              <a:latin typeface="Times New Roman" panose="02020603050405020304" pitchFamily="18" charset="0"/>
              <a:cs typeface="Times New Roman" panose="02020603050405020304" pitchFamily="18" charset="0"/>
            </a:endParaRPr>
          </a:p>
        </p:txBody>
      </p:sp>
      <p:pic>
        <p:nvPicPr>
          <p:cNvPr id="17410" name="Picture 2" descr="What Is The Skin's Moisture Barrier? — Grey Cat Apothecary Natural Skincare">
            <a:extLst>
              <a:ext uri="{FF2B5EF4-FFF2-40B4-BE49-F238E27FC236}">
                <a16:creationId xmlns:a16="http://schemas.microsoft.com/office/drawing/2014/main" id="{E501D08A-355A-B289-11B7-2BFF26BEF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428" y="2014194"/>
            <a:ext cx="4425002" cy="370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0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D9B2-02CC-6AFE-329C-12E0A66C728D}"/>
              </a:ext>
            </a:extLst>
          </p:cNvPr>
          <p:cNvSpPr>
            <a:spLocks noGrp="1"/>
          </p:cNvSpPr>
          <p:nvPr>
            <p:ph type="title"/>
          </p:nvPr>
        </p:nvSpPr>
        <p:spPr/>
        <p:txBody>
          <a:bodyPr/>
          <a:lstStyle/>
          <a:p>
            <a:r>
              <a:rPr lang="en-US" b="1" dirty="0"/>
              <a:t>Skin Flora and Skin pH</a:t>
            </a:r>
            <a:endParaRPr lang="en-IQ" dirty="0"/>
          </a:p>
        </p:txBody>
      </p:sp>
      <p:pic>
        <p:nvPicPr>
          <p:cNvPr id="4" name="Picture 3">
            <a:extLst>
              <a:ext uri="{FF2B5EF4-FFF2-40B4-BE49-F238E27FC236}">
                <a16:creationId xmlns:a16="http://schemas.microsoft.com/office/drawing/2014/main" id="{3D75BBA5-306C-64E7-8B97-0A754845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3" name="Content Placeholder 2">
            <a:extLst>
              <a:ext uri="{FF2B5EF4-FFF2-40B4-BE49-F238E27FC236}">
                <a16:creationId xmlns:a16="http://schemas.microsoft.com/office/drawing/2014/main" id="{4C7E72D9-575C-DF18-90DD-D4DB3306A79F}"/>
              </a:ext>
            </a:extLst>
          </p:cNvPr>
          <p:cNvSpPr>
            <a:spLocks noGrp="1"/>
          </p:cNvSpPr>
          <p:nvPr>
            <p:ph idx="1"/>
          </p:nvPr>
        </p:nvSpPr>
        <p:spPr>
          <a:xfrm>
            <a:off x="1066799" y="2103120"/>
            <a:ext cx="10058399" cy="3799969"/>
          </a:xfrm>
        </p:spPr>
        <p:txBody>
          <a:bodyPr>
            <a:normAutofit/>
          </a:bodyPr>
          <a:lstStyle/>
          <a:p>
            <a:r>
              <a:rPr lang="en-US" sz="2800" dirty="0">
                <a:latin typeface="Times New Roman" panose="02020603050405020304" pitchFamily="18" charset="0"/>
                <a:cs typeface="Times New Roman" panose="02020603050405020304" pitchFamily="18" charset="0"/>
              </a:rPr>
              <a:t>Human skin is continuously inhabited by many different bacteria and fungi, which under normal circumstances in a healthy individual are harmless and are even beneficial.</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Normally, the skin surface is slightly acidic and ranges between pH 4.5 and 5.5,</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70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Outline</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endParaRPr lang="en-US" sz="1600" dirty="0">
              <a:latin typeface="+mj-lt"/>
            </a:endParaRPr>
          </a:p>
          <a:p>
            <a:r>
              <a:rPr lang="en-US" sz="1600" dirty="0">
                <a:latin typeface="+mj-lt"/>
              </a:rPr>
              <a:t>Skin Structure and Functions?</a:t>
            </a:r>
          </a:p>
          <a:p>
            <a:r>
              <a:rPr lang="en-US" sz="1600" dirty="0">
                <a:latin typeface="+mj-lt"/>
              </a:rPr>
              <a:t>Layers of Skin</a:t>
            </a:r>
          </a:p>
          <a:p>
            <a:r>
              <a:rPr lang="en-US" sz="1600" dirty="0">
                <a:latin typeface="+mj-lt"/>
              </a:rPr>
              <a:t>Skin Function</a:t>
            </a:r>
          </a:p>
          <a:p>
            <a:r>
              <a:rPr lang="en-US" sz="1600" dirty="0">
                <a:latin typeface="+mj-lt"/>
              </a:rPr>
              <a:t>Skin types according </a:t>
            </a:r>
            <a:r>
              <a:rPr lang="en-US" sz="1600" dirty="0">
                <a:latin typeface="Cambria" panose="02040503050406030204" pitchFamily="18" charset="0"/>
              </a:rPr>
              <a:t>to gender, hydration state and sensitivity to UV light</a:t>
            </a:r>
            <a:endParaRPr lang="en-US" sz="1600" dirty="0">
              <a:latin typeface="+mj-lt"/>
            </a:endParaRPr>
          </a:p>
          <a:p>
            <a:endParaRPr lang="en-US" sz="1600" dirty="0">
              <a:latin typeface="+mj-lt"/>
            </a:endParaRPr>
          </a:p>
        </p:txBody>
      </p:sp>
      <p:pic>
        <p:nvPicPr>
          <p:cNvPr id="5" name="Picture 4">
            <a:extLst>
              <a:ext uri="{FF2B5EF4-FFF2-40B4-BE49-F238E27FC236}">
                <a16:creationId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04" y="226665"/>
            <a:ext cx="1017905" cy="1017905"/>
          </a:xfrm>
          <a:prstGeom prst="rect">
            <a:avLst/>
          </a:prstGeom>
          <a:noFill/>
          <a:ln>
            <a:noFill/>
          </a:ln>
        </p:spPr>
      </p:pic>
      <p:pic>
        <p:nvPicPr>
          <p:cNvPr id="4" name="Picture 2" descr="Foto Cosmesi Naturale Dall Alto Fiori, Immagini e Vettoriali">
            <a:extLst>
              <a:ext uri="{FF2B5EF4-FFF2-40B4-BE49-F238E27FC236}">
                <a16:creationId xmlns:a16="http://schemas.microsoft.com/office/drawing/2014/main" id="{FB97DE50-2590-5688-B350-2389E4A737A3}"/>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668817" y="226665"/>
            <a:ext cx="9792208" cy="651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E671-3832-A0A3-E39F-A0B5E2EA520A}"/>
              </a:ext>
            </a:extLst>
          </p:cNvPr>
          <p:cNvSpPr>
            <a:spLocks noGrp="1"/>
          </p:cNvSpPr>
          <p:nvPr>
            <p:ph type="title"/>
          </p:nvPr>
        </p:nvSpPr>
        <p:spPr/>
        <p:txBody>
          <a:bodyPr/>
          <a:lstStyle/>
          <a:p>
            <a:r>
              <a:rPr lang="en-IQ" dirty="0"/>
              <a:t>Functions of Skin</a:t>
            </a:r>
          </a:p>
        </p:txBody>
      </p:sp>
      <p:pic>
        <p:nvPicPr>
          <p:cNvPr id="4" name="Picture 2" descr="The Six Primary Functions of the Skin - a brazilian reasons #0019 —  Electrolysis Beauty Lounge">
            <a:extLst>
              <a:ext uri="{FF2B5EF4-FFF2-40B4-BE49-F238E27FC236}">
                <a16:creationId xmlns:a16="http://schemas.microsoft.com/office/drawing/2014/main" id="{7E5772CD-74C4-C4E6-729B-83AFA831D8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779347"/>
            <a:ext cx="6847229" cy="3849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B103306-955C-992B-EEC5-999D869788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3074" name="Picture 2" descr="Functions Of Skin - YouTube">
            <a:extLst>
              <a:ext uri="{FF2B5EF4-FFF2-40B4-BE49-F238E27FC236}">
                <a16:creationId xmlns:a16="http://schemas.microsoft.com/office/drawing/2014/main" id="{5350D806-FE6E-FE02-145F-D78DA0AAD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80" y="3429000"/>
            <a:ext cx="3626733" cy="204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07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E671-3832-A0A3-E39F-A0B5E2EA520A}"/>
              </a:ext>
            </a:extLst>
          </p:cNvPr>
          <p:cNvSpPr>
            <a:spLocks noGrp="1"/>
          </p:cNvSpPr>
          <p:nvPr>
            <p:ph type="title"/>
          </p:nvPr>
        </p:nvSpPr>
        <p:spPr>
          <a:xfrm>
            <a:off x="1066800" y="642594"/>
            <a:ext cx="10058400" cy="815816"/>
          </a:xfrm>
        </p:spPr>
        <p:txBody>
          <a:bodyPr>
            <a:normAutofit/>
          </a:bodyPr>
          <a:lstStyle/>
          <a:p>
            <a:r>
              <a:rPr lang="en-US" sz="2800" b="1" dirty="0">
                <a:effectLst>
                  <a:outerShdw blurRad="38100" dist="38100" dir="2700000" algn="tl">
                    <a:srgbClr val="000000">
                      <a:alpha val="43137"/>
                    </a:srgbClr>
                  </a:outerShdw>
                </a:effectLst>
              </a:rPr>
              <a:t>Skin Types Based on Sensitivity to </a:t>
            </a:r>
            <a:r>
              <a:rPr lang="en-US" sz="2800" b="1" i="1" dirty="0">
                <a:effectLst>
                  <a:outerShdw blurRad="38100" dist="38100" dir="2700000" algn="tl">
                    <a:srgbClr val="000000">
                      <a:alpha val="43137"/>
                    </a:srgbClr>
                  </a:outerShdw>
                </a:effectLst>
              </a:rPr>
              <a:t>Ultraviolet Light</a:t>
            </a:r>
            <a:endParaRPr lang="en-IQ" sz="2800" dirty="0"/>
          </a:p>
        </p:txBody>
      </p:sp>
      <p:pic>
        <p:nvPicPr>
          <p:cNvPr id="5" name="Picture 4">
            <a:extLst>
              <a:ext uri="{FF2B5EF4-FFF2-40B4-BE49-F238E27FC236}">
                <a16:creationId xmlns:a16="http://schemas.microsoft.com/office/drawing/2014/main" id="{5B103306-955C-992B-EEC5-999D869788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1030" name="Picture 6">
            <a:extLst>
              <a:ext uri="{FF2B5EF4-FFF2-40B4-BE49-F238E27FC236}">
                <a16:creationId xmlns:a16="http://schemas.microsoft.com/office/drawing/2014/main" id="{0CEC652B-30EE-C7C3-5265-2EE28420E5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2238" y="1458410"/>
            <a:ext cx="65532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nsidering Cosmetic Procedures? Know your Fitzpatrick Skin Type First -  Enrich">
            <a:extLst>
              <a:ext uri="{FF2B5EF4-FFF2-40B4-BE49-F238E27FC236}">
                <a16:creationId xmlns:a16="http://schemas.microsoft.com/office/drawing/2014/main" id="{E6C8F4F9-0FF6-CE3C-8236-72E1DA366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082" y="4293193"/>
            <a:ext cx="5079946" cy="217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80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References</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r>
              <a:rPr lang="en-US" sz="2000" b="0" i="0" dirty="0">
                <a:solidFill>
                  <a:srgbClr val="000000"/>
                </a:solidFill>
                <a:effectLst/>
                <a:latin typeface="Arial" panose="020B0604020202020204" pitchFamily="34" charset="0"/>
              </a:rPr>
              <a:t>Peter Elsner, (2000). Cosmeceuticals , Drugs vs Cosmetics, Marcel Dekker, Inc. New York • Basel TM </a:t>
            </a:r>
          </a:p>
          <a:p>
            <a:endParaRPr lang="en-US" sz="2000" dirty="0">
              <a:solidFill>
                <a:srgbClr val="000000"/>
              </a:solidFill>
              <a:latin typeface="Arial" panose="020B0604020202020204" pitchFamily="34" charset="0"/>
            </a:endParaRPr>
          </a:p>
          <a:p>
            <a:r>
              <a:rPr lang="en-US" sz="2000" b="0" i="0" dirty="0">
                <a:solidFill>
                  <a:srgbClr val="000000"/>
                </a:solidFill>
                <a:effectLst/>
                <a:latin typeface="Arial" panose="020B0604020202020204" pitchFamily="34" charset="0"/>
              </a:rPr>
              <a:t>Costa, I. M. (2015). </a:t>
            </a:r>
            <a:r>
              <a:rPr lang="en-US" sz="2000" b="0" i="0" dirty="0" err="1">
                <a:solidFill>
                  <a:srgbClr val="000000"/>
                </a:solidFill>
                <a:effectLst/>
                <a:latin typeface="Arial" panose="020B0604020202020204" pitchFamily="34" charset="0"/>
              </a:rPr>
              <a:t>Phytocosmetics</a:t>
            </a:r>
            <a:r>
              <a:rPr lang="en-US" sz="2000" b="0" i="0" dirty="0">
                <a:solidFill>
                  <a:srgbClr val="000000"/>
                </a:solidFill>
                <a:effectLst/>
                <a:latin typeface="Arial" panose="020B0604020202020204" pitchFamily="34" charset="0"/>
              </a:rPr>
              <a:t>–where nature meets well-being. Journal of </a:t>
            </a:r>
            <a:r>
              <a:rPr lang="en-US" sz="2000" b="0" i="0" dirty="0" err="1">
                <a:solidFill>
                  <a:srgbClr val="000000"/>
                </a:solidFill>
                <a:effectLst/>
                <a:latin typeface="Arial" panose="020B0604020202020204" pitchFamily="34" charset="0"/>
              </a:rPr>
              <a:t>Phytocosmetics</a:t>
            </a:r>
            <a:r>
              <a:rPr lang="en-US" sz="2000" b="0" i="0" dirty="0">
                <a:solidFill>
                  <a:srgbClr val="000000"/>
                </a:solidFill>
                <a:effectLst/>
                <a:latin typeface="Arial" panose="020B0604020202020204" pitchFamily="34" charset="0"/>
              </a:rPr>
              <a:t> and Natural Ingredients. </a:t>
            </a:r>
          </a:p>
        </p:txBody>
      </p:sp>
      <p:pic>
        <p:nvPicPr>
          <p:cNvPr id="5" name="Picture 4">
            <a:extLst>
              <a:ext uri="{FF2B5EF4-FFF2-40B4-BE49-F238E27FC236}">
                <a16:creationId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48349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dirty="0"/>
              <a:t>Objectives </a:t>
            </a:r>
          </a:p>
        </p:txBody>
      </p:sp>
      <p:sp>
        <p:nvSpPr>
          <p:cNvPr id="3" name="Content Placeholder 2">
            <a:extLst>
              <a:ext uri="{FF2B5EF4-FFF2-40B4-BE49-F238E27FC236}">
                <a16:creationId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endParaRPr lang="en-US" sz="1800" dirty="0">
              <a:latin typeface="Cambria" panose="02040503050406030204" pitchFamily="18" charset="0"/>
            </a:endParaRPr>
          </a:p>
          <a:p>
            <a:endParaRPr lang="en-US" sz="1800" dirty="0">
              <a:latin typeface="Cambria" panose="02040503050406030204" pitchFamily="18" charset="0"/>
            </a:endParaRPr>
          </a:p>
          <a:p>
            <a:r>
              <a:rPr lang="en-US" sz="1800" dirty="0">
                <a:latin typeface="Cambria" panose="02040503050406030204" pitchFamily="18" charset="0"/>
              </a:rPr>
              <a:t>Describe the skin and structure of the human skin</a:t>
            </a:r>
            <a:endParaRPr lang="en-US" sz="1800" b="0" i="0" u="none" strike="noStrike" dirty="0">
              <a:effectLst/>
              <a:latin typeface="Cambria" panose="02040503050406030204" pitchFamily="18" charset="0"/>
            </a:endParaRPr>
          </a:p>
          <a:p>
            <a:r>
              <a:rPr lang="en-US" sz="1800" dirty="0">
                <a:latin typeface="Cambria" panose="02040503050406030204" pitchFamily="18" charset="0"/>
              </a:rPr>
              <a:t>Understand functions of skin and skin layers</a:t>
            </a:r>
          </a:p>
          <a:p>
            <a:r>
              <a:rPr lang="en-US" sz="1800" dirty="0">
                <a:latin typeface="Cambria" panose="02040503050406030204" pitchFamily="18" charset="0"/>
              </a:rPr>
              <a:t>Know the types of skin according to gender, hydration state and sensitivity to UV light</a:t>
            </a:r>
            <a:endParaRPr lang="en-US" sz="1800" dirty="0"/>
          </a:p>
        </p:txBody>
      </p:sp>
      <p:pic>
        <p:nvPicPr>
          <p:cNvPr id="5" name="Picture 4">
            <a:extLst>
              <a:ext uri="{FF2B5EF4-FFF2-40B4-BE49-F238E27FC236}">
                <a16:creationId xmlns:a16="http://schemas.microsoft.com/office/drawing/2014/main" id="{D2D4E2BB-6D61-889A-E7C5-31597C03D6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4" name="Picture 2" descr="Foto Cosmesi Naturale Dall Alto Fiori, Immagini e Vettoriali">
            <a:extLst>
              <a:ext uri="{FF2B5EF4-FFF2-40B4-BE49-F238E27FC236}">
                <a16:creationId xmlns:a16="http://schemas.microsoft.com/office/drawing/2014/main" id="{5A726D4B-F6E2-687C-EF0C-3FF2714288F2}"/>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668817" y="226665"/>
            <a:ext cx="9792208" cy="651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6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6D0084A9-B95C-E7E8-0A5E-FFF46CFA70D2}"/>
              </a:ext>
            </a:extLst>
          </p:cNvPr>
          <p:cNvSpPr>
            <a:spLocks noGrp="1"/>
          </p:cNvSpPr>
          <p:nvPr>
            <p:ph type="title"/>
          </p:nvPr>
        </p:nvSpPr>
        <p:spPr>
          <a:xfrm>
            <a:off x="1073912" y="323967"/>
            <a:ext cx="9792208" cy="1527078"/>
          </a:xfrm>
        </p:spPr>
        <p:txBody>
          <a:bodyPr>
            <a:normAutofit/>
          </a:bodyPr>
          <a:lstStyle/>
          <a:p>
            <a:br>
              <a:rPr lang="en-US" sz="3300" b="0" i="0" u="none" strike="noStrike" dirty="0">
                <a:effectLst/>
                <a:latin typeface="Cambria" panose="02040503050406030204" pitchFamily="18" charset="0"/>
              </a:rPr>
            </a:br>
            <a:r>
              <a:rPr kumimoji="0" lang="en-US" sz="3200" b="1" i="0" u="none" strike="noStrike" kern="1200" cap="none" spc="0" normalizeH="0" baseline="0" noProof="0" dirty="0">
                <a:ln>
                  <a:noFill/>
                </a:ln>
                <a:solidFill>
                  <a:srgbClr val="2E83C3">
                    <a:lumMod val="75000"/>
                  </a:srgbClr>
                </a:solidFill>
                <a:effectLst/>
                <a:uLnTx/>
                <a:uFillTx/>
                <a:latin typeface="Trebuchet MS" panose="020B0603020202020204"/>
                <a:ea typeface="+mj-ea"/>
                <a:cs typeface="+mj-cs"/>
              </a:rPr>
              <a:t>Skin Structure and Function</a:t>
            </a:r>
            <a:br>
              <a:rPr lang="en-US" sz="3300" b="0" dirty="0">
                <a:effectLst/>
              </a:rPr>
            </a:br>
            <a:endParaRPr lang="en-US" sz="3300" dirty="0"/>
          </a:p>
        </p:txBody>
      </p:sp>
      <p:sp>
        <p:nvSpPr>
          <p:cNvPr id="3" name="Content Placeholder 2">
            <a:extLst>
              <a:ext uri="{FF2B5EF4-FFF2-40B4-BE49-F238E27FC236}">
                <a16:creationId xmlns:a16="http://schemas.microsoft.com/office/drawing/2014/main" id="{49793476-D9B1-4190-F924-399B8D8CB2D9}"/>
              </a:ext>
            </a:extLst>
          </p:cNvPr>
          <p:cNvSpPr>
            <a:spLocks noGrp="1"/>
          </p:cNvSpPr>
          <p:nvPr>
            <p:ph idx="1"/>
          </p:nvPr>
        </p:nvSpPr>
        <p:spPr>
          <a:xfrm>
            <a:off x="847141" y="1388839"/>
            <a:ext cx="9792208" cy="3407862"/>
          </a:xfrm>
        </p:spPr>
        <p:txBody>
          <a:bodyPr>
            <a:noAutofit/>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pic>
        <p:nvPicPr>
          <p:cNvPr id="5" name="Picture 4">
            <a:extLst>
              <a:ext uri="{FF2B5EF4-FFF2-40B4-BE49-F238E27FC236}">
                <a16:creationId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r>
              <a:rPr lang="en-US" sz="2000" dirty="0">
                <a:latin typeface="+mj-lt"/>
              </a:rPr>
              <a:t>The human body’s largest sensory and touch organ is the skin.</a:t>
            </a:r>
          </a:p>
          <a:p>
            <a:pPr>
              <a:lnSpc>
                <a:spcPct val="170000"/>
              </a:lnSpc>
            </a:pPr>
            <a:r>
              <a:rPr lang="en-US" sz="2000" dirty="0">
                <a:latin typeface="+mj-lt"/>
              </a:rPr>
              <a:t> Adults have a surface area of roughly 1.5 to 2 m2.  </a:t>
            </a:r>
          </a:p>
          <a:p>
            <a:pPr>
              <a:lnSpc>
                <a:spcPct val="170000"/>
              </a:lnSpc>
            </a:pPr>
            <a:r>
              <a:rPr lang="en-US" sz="2000" dirty="0">
                <a:latin typeface="+mj-lt"/>
              </a:rPr>
              <a:t>The epidermis and dermis are the two primary layers of the human skin.</a:t>
            </a:r>
          </a:p>
          <a:p>
            <a:pPr>
              <a:lnSpc>
                <a:spcPct val="170000"/>
              </a:lnSpc>
            </a:pPr>
            <a:r>
              <a:rPr lang="en-US" sz="2000" dirty="0">
                <a:latin typeface="+mj-lt"/>
              </a:rPr>
              <a:t>The hypodermis is a layer that lies beneath the dermis and is primarily made up of fat cells.</a:t>
            </a:r>
          </a:p>
          <a:p>
            <a:pPr>
              <a:lnSpc>
                <a:spcPct val="170000"/>
              </a:lnSpc>
            </a:pPr>
            <a:endParaRPr lang="en-US" sz="2000" dirty="0">
              <a:latin typeface="+mj-lt"/>
            </a:endParaRPr>
          </a:p>
        </p:txBody>
      </p:sp>
      <p:pic>
        <p:nvPicPr>
          <p:cNvPr id="10" name="Picture 2" descr="Foto Cosmesi Naturale Dall Alto Fiori, Immagini e Vettoriali">
            <a:extLst>
              <a:ext uri="{FF2B5EF4-FFF2-40B4-BE49-F238E27FC236}">
                <a16:creationId xmlns:a16="http://schemas.microsoft.com/office/drawing/2014/main" id="{51AB83D2-21B0-E4F1-F995-41E3627814F8}"/>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668817" y="226665"/>
            <a:ext cx="9792208" cy="651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46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2287-F5B8-CF1A-7ECC-21E33F52C130}"/>
              </a:ext>
            </a:extLst>
          </p:cNvPr>
          <p:cNvSpPr>
            <a:spLocks noGrp="1"/>
          </p:cNvSpPr>
          <p:nvPr>
            <p:ph type="title"/>
          </p:nvPr>
        </p:nvSpPr>
        <p:spPr/>
        <p:txBody>
          <a:bodyPr/>
          <a:lstStyle/>
          <a:p>
            <a:r>
              <a:rPr lang="en-IQ" dirty="0"/>
              <a:t>S</a:t>
            </a:r>
            <a:r>
              <a:rPr lang="en-US" dirty="0"/>
              <a:t>k</a:t>
            </a:r>
            <a:r>
              <a:rPr lang="en-IQ" dirty="0"/>
              <a:t>in Types in general</a:t>
            </a:r>
          </a:p>
        </p:txBody>
      </p:sp>
      <p:sp>
        <p:nvSpPr>
          <p:cNvPr id="3" name="Content Placeholder 2">
            <a:extLst>
              <a:ext uri="{FF2B5EF4-FFF2-40B4-BE49-F238E27FC236}">
                <a16:creationId xmlns:a16="http://schemas.microsoft.com/office/drawing/2014/main" id="{4DF5CB44-FEB3-94B0-00B1-E3339CE6EE16}"/>
              </a:ext>
            </a:extLst>
          </p:cNvPr>
          <p:cNvSpPr>
            <a:spLocks noGrp="1"/>
          </p:cNvSpPr>
          <p:nvPr>
            <p:ph idx="1"/>
          </p:nvPr>
        </p:nvSpPr>
        <p:spPr/>
        <p:txBody>
          <a:bodyPr>
            <a:normAutofit/>
          </a:bodyPr>
          <a:lstStyle/>
          <a:p>
            <a:endParaRPr lang="en-IQ" sz="2800" dirty="0">
              <a:latin typeface="Times New Roman" panose="02020603050405020304" pitchFamily="18" charset="0"/>
              <a:cs typeface="Times New Roman" panose="02020603050405020304" pitchFamily="18" charset="0"/>
            </a:endParaRPr>
          </a:p>
          <a:p>
            <a:r>
              <a:rPr lang="en-IQ" sz="2800" dirty="0">
                <a:latin typeface="Times New Roman" panose="02020603050405020304" pitchFamily="18" charset="0"/>
                <a:cs typeface="Times New Roman" panose="02020603050405020304" pitchFamily="18" charset="0"/>
              </a:rPr>
              <a:t>Hairy skin (</a:t>
            </a:r>
            <a:r>
              <a:rPr lang="en-US" sz="2800" dirty="0">
                <a:solidFill>
                  <a:srgbClr val="2F1F58"/>
                </a:solidFill>
                <a:effectLst/>
                <a:latin typeface="Times New Roman" panose="02020603050405020304" pitchFamily="18" charset="0"/>
                <a:cs typeface="Times New Roman" panose="02020603050405020304" pitchFamily="18" charset="0"/>
              </a:rPr>
              <a:t>non-glabrous)</a:t>
            </a:r>
          </a:p>
          <a:p>
            <a:r>
              <a:rPr lang="en-US" sz="2800" dirty="0">
                <a:solidFill>
                  <a:srgbClr val="2F1F58"/>
                </a:solidFill>
                <a:latin typeface="Times New Roman" panose="02020603050405020304" pitchFamily="18" charset="0"/>
                <a:cs typeface="Times New Roman" panose="02020603050405020304" pitchFamily="18" charset="0"/>
              </a:rPr>
              <a:t>Hairless skin (</a:t>
            </a:r>
            <a:r>
              <a:rPr lang="en-US" sz="2800" dirty="0">
                <a:solidFill>
                  <a:srgbClr val="2F1F58"/>
                </a:solidFill>
                <a:effectLst/>
                <a:latin typeface="Times New Roman" panose="02020603050405020304" pitchFamily="18" charset="0"/>
                <a:cs typeface="Times New Roman" panose="02020603050405020304" pitchFamily="18" charset="0"/>
              </a:rPr>
              <a:t>glabrous): Mostly in palms and sole</a:t>
            </a:r>
          </a:p>
          <a:p>
            <a:endParaRPr lang="en-IQ"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4725E44-FAA5-37A9-E0B9-11544FF574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57315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2" name="Picture 1">
            <a:extLst>
              <a:ext uri="{FF2B5EF4-FFF2-40B4-BE49-F238E27FC236}">
                <a16:creationId xmlns:a16="http://schemas.microsoft.com/office/drawing/2014/main" id="{8570F480-3E51-3691-3C7B-21D1B2A5D7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5" name="Content Placeholder 2">
            <a:extLst>
              <a:ext uri="{FF2B5EF4-FFF2-40B4-BE49-F238E27FC236}">
                <a16:creationId xmlns:a16="http://schemas.microsoft.com/office/drawing/2014/main" id="{1AFDA009-5F29-62A0-F247-5FCF7132A461}"/>
              </a:ext>
            </a:extLst>
          </p:cNvPr>
          <p:cNvSpPr>
            <a:spLocks noGrp="1"/>
          </p:cNvSpPr>
          <p:nvPr>
            <p:ph idx="1"/>
          </p:nvPr>
        </p:nvSpPr>
        <p:spPr>
          <a:xfrm>
            <a:off x="668817" y="810228"/>
            <a:ext cx="9792208" cy="5451676"/>
          </a:xfrm>
        </p:spPr>
        <p:txBody>
          <a:bodyPr>
            <a:noAutofit/>
          </a:bodyPr>
          <a:lstStyle/>
          <a:p>
            <a:pPr marL="0" indent="0" algn="ctr">
              <a:lnSpc>
                <a:spcPct val="170000"/>
              </a:lnSpc>
              <a:buNone/>
            </a:pPr>
            <a:r>
              <a:rPr lang="en-US" sz="4400" b="1" dirty="0"/>
              <a:t>Skin Structure</a:t>
            </a:r>
          </a:p>
          <a:p>
            <a:pPr>
              <a:lnSpc>
                <a:spcPct val="170000"/>
              </a:lnSpc>
            </a:pPr>
            <a:r>
              <a:rPr lang="en-US" sz="2000" dirty="0">
                <a:latin typeface="Times New Roman" panose="02020603050405020304" pitchFamily="18" charset="0"/>
                <a:cs typeface="Times New Roman" panose="02020603050405020304" pitchFamily="18" charset="0"/>
              </a:rPr>
              <a:t>Dead cells, epithelium, connective tissue, muscles, nerves, blood vessels, as well as the so-called appendages, such as the nails, hair, and glands, such as sebaceous and sweat glands, make up the complex organ known as the skin.</a:t>
            </a:r>
          </a:p>
          <a:p>
            <a:pPr>
              <a:lnSpc>
                <a:spcPct val="170000"/>
              </a:lnSpc>
            </a:pPr>
            <a:endParaRPr lang="en-US" sz="2000" dirty="0">
              <a:latin typeface="Times New Roman" panose="02020603050405020304" pitchFamily="18" charset="0"/>
              <a:cs typeface="Times New Roman" panose="02020603050405020304" pitchFamily="18" charset="0"/>
            </a:endParaRPr>
          </a:p>
          <a:p>
            <a:pPr>
              <a:lnSpc>
                <a:spcPct val="170000"/>
              </a:lnSpc>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122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2" name="Picture 1">
            <a:extLst>
              <a:ext uri="{FF2B5EF4-FFF2-40B4-BE49-F238E27FC236}">
                <a16:creationId xmlns:a16="http://schemas.microsoft.com/office/drawing/2014/main" id="{8570F480-3E51-3691-3C7B-21D1B2A5D7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4098" name="Picture 2" descr="Foto Cosmesi Naturale Dall Alto Fiori, Immagini e Vettoriali">
            <a:extLst>
              <a:ext uri="{FF2B5EF4-FFF2-40B4-BE49-F238E27FC236}">
                <a16:creationId xmlns:a16="http://schemas.microsoft.com/office/drawing/2014/main" id="{2379FE99-C8FE-88EE-3D5C-5CB12CA4F088}"/>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668817" y="226665"/>
            <a:ext cx="9792208" cy="65162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kin: Layers, Structure and Function">
            <a:extLst>
              <a:ext uri="{FF2B5EF4-FFF2-40B4-BE49-F238E27FC236}">
                <a16:creationId xmlns:a16="http://schemas.microsoft.com/office/drawing/2014/main" id="{23FBA80A-9B52-C98E-4F93-306B3DD8F5BF}"/>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4635"/>
          <a:stretch/>
        </p:blipFill>
        <p:spPr bwMode="auto">
          <a:xfrm>
            <a:off x="2251836" y="1166514"/>
            <a:ext cx="6587321" cy="51806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D2D36E-D306-E063-37DF-A442C4DF156A}"/>
              </a:ext>
            </a:extLst>
          </p:cNvPr>
          <p:cNvSpPr txBox="1"/>
          <p:nvPr/>
        </p:nvSpPr>
        <p:spPr>
          <a:xfrm>
            <a:off x="2340980" y="1298765"/>
            <a:ext cx="6094070" cy="369332"/>
          </a:xfrm>
          <a:prstGeom prst="rect">
            <a:avLst/>
          </a:prstGeom>
          <a:noFill/>
        </p:spPr>
        <p:txBody>
          <a:bodyPr wrap="square">
            <a:spAutoFit/>
          </a:bodyPr>
          <a:lstStyle/>
          <a:p>
            <a:r>
              <a:rPr lang="en-US" b="1" dirty="0"/>
              <a:t>Skin Structure</a:t>
            </a:r>
            <a:endParaRPr lang="en-IQ" dirty="0"/>
          </a:p>
        </p:txBody>
      </p:sp>
    </p:spTree>
    <p:extLst>
      <p:ext uri="{BB962C8B-B14F-4D97-AF65-F5344CB8AC3E}">
        <p14:creationId xmlns:p14="http://schemas.microsoft.com/office/powerpoint/2010/main" val="172991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pic>
        <p:nvPicPr>
          <p:cNvPr id="2" name="Picture 1">
            <a:extLst>
              <a:ext uri="{FF2B5EF4-FFF2-40B4-BE49-F238E27FC236}">
                <a16:creationId xmlns:a16="http://schemas.microsoft.com/office/drawing/2014/main" id="{8570F480-3E51-3691-3C7B-21D1B2A5D7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pic>
        <p:nvPicPr>
          <p:cNvPr id="3" name="Content Placeholder 2" descr="Integumentary System Anatomy Advanced Presentation PPT With Student Summary">
            <a:extLst>
              <a:ext uri="{FF2B5EF4-FFF2-40B4-BE49-F238E27FC236}">
                <a16:creationId xmlns:a16="http://schemas.microsoft.com/office/drawing/2014/main" id="{F11CAE3B-A204-5363-C8EA-090ADEA6401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31391" y="1042702"/>
            <a:ext cx="6982057" cy="522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1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601D-036A-E6BA-12B3-EAD293805525}"/>
              </a:ext>
            </a:extLst>
          </p:cNvPr>
          <p:cNvSpPr>
            <a:spLocks noGrp="1"/>
          </p:cNvSpPr>
          <p:nvPr>
            <p:ph type="title"/>
          </p:nvPr>
        </p:nvSpPr>
        <p:spPr/>
        <p:txBody>
          <a:bodyPr/>
          <a:lstStyle/>
          <a:p>
            <a:r>
              <a:rPr lang="en-IQ" dirty="0"/>
              <a:t>Skin Layers</a:t>
            </a:r>
            <a:br>
              <a:rPr lang="en-IQ" dirty="0"/>
            </a:br>
            <a:r>
              <a:rPr lang="en-IQ" sz="3200" dirty="0"/>
              <a:t>1- Epidermis</a:t>
            </a:r>
            <a:endParaRPr lang="en-IQ" dirty="0"/>
          </a:p>
        </p:txBody>
      </p:sp>
      <p:pic>
        <p:nvPicPr>
          <p:cNvPr id="4" name="Picture 2">
            <a:extLst>
              <a:ext uri="{FF2B5EF4-FFF2-40B4-BE49-F238E27FC236}">
                <a16:creationId xmlns:a16="http://schemas.microsoft.com/office/drawing/2014/main" id="{7D965827-436E-246B-41D9-F83ACB248E4C}"/>
              </a:ext>
            </a:extLst>
          </p:cNvPr>
          <p:cNvPicPr>
            <a:picLocks noGrp="1" noChangeAspect="1" noChangeArrowheads="1"/>
          </p:cNvPicPr>
          <p:nvPr>
            <p:ph idx="1"/>
          </p:nvPr>
        </p:nvPicPr>
        <p:blipFill>
          <a:blip r:embed="rId2" cstate="print"/>
          <a:srcRect/>
          <a:stretch>
            <a:fillRect/>
          </a:stretch>
        </p:blipFill>
        <p:spPr bwMode="auto">
          <a:xfrm>
            <a:off x="5005572" y="2363116"/>
            <a:ext cx="6777456" cy="4095358"/>
          </a:xfrm>
          <a:prstGeom prst="rect">
            <a:avLst/>
          </a:prstGeom>
          <a:noFill/>
          <a:ln w="9525">
            <a:noFill/>
            <a:miter lim="800000"/>
            <a:headEnd/>
            <a:tailEnd/>
          </a:ln>
        </p:spPr>
      </p:pic>
      <p:sp>
        <p:nvSpPr>
          <p:cNvPr id="5" name="TextBox 4">
            <a:extLst>
              <a:ext uri="{FF2B5EF4-FFF2-40B4-BE49-F238E27FC236}">
                <a16:creationId xmlns:a16="http://schemas.microsoft.com/office/drawing/2014/main" id="{68BEDCCD-960D-5479-509A-8B05068AFC65}"/>
              </a:ext>
            </a:extLst>
          </p:cNvPr>
          <p:cNvSpPr txBox="1"/>
          <p:nvPr/>
        </p:nvSpPr>
        <p:spPr>
          <a:xfrm>
            <a:off x="798653" y="2363116"/>
            <a:ext cx="3842795" cy="3754874"/>
          </a:xfrm>
          <a:prstGeom prst="rect">
            <a:avLst/>
          </a:prstGeom>
          <a:noFill/>
        </p:spPr>
        <p:txBody>
          <a:bodyPr wrap="square" rtlCol="0">
            <a:spAutoFit/>
          </a:bodyPr>
          <a:lstStyle/>
          <a:p>
            <a:pPr>
              <a:buNone/>
            </a:pPr>
            <a:endParaRPr lang="en-US" sz="2000" b="1" dirty="0"/>
          </a:p>
          <a:p>
            <a:r>
              <a:rPr lang="en-US" sz="2000" dirty="0"/>
              <a:t>The epidermis differs in thickness in thin and thick skin. </a:t>
            </a:r>
          </a:p>
          <a:p>
            <a:r>
              <a:rPr lang="en-US" sz="2000" dirty="0"/>
              <a:t>Thick skin is found on the palms of the hands and soles of the feet and has all five layers. Thin skin, which covers the rest of the body, does not have a stratum lucidum and has a thinner SC than thick skin.</a:t>
            </a:r>
          </a:p>
          <a:p>
            <a:endParaRPr lang="en-IQ" sz="2000" dirty="0"/>
          </a:p>
          <a:p>
            <a:endParaRPr lang="en-IQ" sz="2000" dirty="0"/>
          </a:p>
        </p:txBody>
      </p:sp>
      <p:pic>
        <p:nvPicPr>
          <p:cNvPr id="6" name="Picture 5">
            <a:extLst>
              <a:ext uri="{FF2B5EF4-FFF2-40B4-BE49-F238E27FC236}">
                <a16:creationId xmlns:a16="http://schemas.microsoft.com/office/drawing/2014/main" id="{51046012-5ECC-C3B2-07B9-E82392DAFF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1371116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760</Words>
  <Application>Microsoft Macintosh PowerPoint</Application>
  <PresentationFormat>Widescreen</PresentationFormat>
  <Paragraphs>83</Paragraphs>
  <Slides>22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Cambria</vt:lpstr>
      <vt:lpstr>Century Schoolbook</vt:lpstr>
      <vt:lpstr>Franklin Gothic Book</vt:lpstr>
      <vt:lpstr>Garamond</vt:lpstr>
      <vt:lpstr>Times New Roman</vt:lpstr>
      <vt:lpstr>Trebuchet MS</vt:lpstr>
      <vt:lpstr>Wingdings 3</vt:lpstr>
      <vt:lpstr>SavonVTI</vt:lpstr>
      <vt:lpstr>PHYTOCOSMETICS</vt:lpstr>
      <vt:lpstr>Outline</vt:lpstr>
      <vt:lpstr>Objectives </vt:lpstr>
      <vt:lpstr> Skin Structure and Function </vt:lpstr>
      <vt:lpstr>Skin Types in general</vt:lpstr>
      <vt:lpstr>PowerPoint Presentation</vt:lpstr>
      <vt:lpstr>PowerPoint Presentation</vt:lpstr>
      <vt:lpstr>PowerPoint Presentation</vt:lpstr>
      <vt:lpstr>Skin Layers 1- Epidermis</vt:lpstr>
      <vt:lpstr>Epidermis</vt:lpstr>
      <vt:lpstr>Functions of the epidermis include the following</vt:lpstr>
      <vt:lpstr>Dermis</vt:lpstr>
      <vt:lpstr>Dermis</vt:lpstr>
      <vt:lpstr>Hypodermis</vt:lpstr>
      <vt:lpstr>Hypodermis</vt:lpstr>
      <vt:lpstr>Moisture Content of Normal Skin</vt:lpstr>
      <vt:lpstr>Moisture Content of Normal Skin</vt:lpstr>
      <vt:lpstr>Moisture Content of Normal Skin</vt:lpstr>
      <vt:lpstr>Skin Flora and Skin pH</vt:lpstr>
      <vt:lpstr>Functions of Skin</vt:lpstr>
      <vt:lpstr>Skin Types Based on Sensitivity to Ultraviolet Light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epharmacist1@gmail.com</cp:lastModifiedBy>
  <cp:revision>119</cp:revision>
  <dcterms:created xsi:type="dcterms:W3CDTF">2023-08-06T13:50:32Z</dcterms:created>
  <dcterms:modified xsi:type="dcterms:W3CDTF">2023-10-28T17:38:10Z</dcterms:modified>
</cp:coreProperties>
</file>