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6"/>
  </p:notesMasterIdLst>
  <p:sldIdLst>
    <p:sldId id="256" r:id="rId2"/>
    <p:sldId id="271" r:id="rId3"/>
    <p:sldId id="258" r:id="rId4"/>
    <p:sldId id="261" r:id="rId5"/>
    <p:sldId id="275" r:id="rId6"/>
    <p:sldId id="263" r:id="rId7"/>
    <p:sldId id="262" r:id="rId8"/>
    <p:sldId id="288" r:id="rId9"/>
    <p:sldId id="289" r:id="rId10"/>
    <p:sldId id="290" r:id="rId11"/>
    <p:sldId id="291" r:id="rId12"/>
    <p:sldId id="292" r:id="rId13"/>
    <p:sldId id="293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8"/>
  </p:normalViewPr>
  <p:slideViewPr>
    <p:cSldViewPr snapToGrid="0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0D635-2920-4AB0-8F6D-976760662D0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F9CAD-0AE4-4D27-A8BE-46A828B5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86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06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68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8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11/8/23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7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1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7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5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8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7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6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8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11/8/23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2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68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2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20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2DC0967-ECFB-46A2-ADEB-01374F3D3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007" y="0"/>
            <a:ext cx="12192001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3173E3-A708-4A63-AB1F-6729F5E53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D98FDEF-0256-4AA6-B4F5-14FEE180D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C1396-524A-62A2-8257-1B0D433BB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3249" y="1297576"/>
            <a:ext cx="5716338" cy="304270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PHYTOCOSMETICS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97D5C-E785-D72F-C8CC-FA44B04E5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3786" y="3919928"/>
            <a:ext cx="5355264" cy="14636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b="1" dirty="0"/>
              <a:t>Dr. ESRA TARIQ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Categories of </a:t>
            </a:r>
            <a:r>
              <a:rPr lang="en-US" sz="1400" dirty="0" err="1"/>
              <a:t>Phytosmetic</a:t>
            </a:r>
            <a:r>
              <a:rPr lang="en-US" sz="1400" dirty="0"/>
              <a:t> Products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Semester-1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Week number: 3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Date : 10/10/2023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ABEB269-2208-4181-9DDB-A5C2D189B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28">
            <a:extLst>
              <a:ext uri="{FF2B5EF4-FFF2-40B4-BE49-F238E27FC236}">
                <a16:creationId xmlns:a16="http://schemas.microsoft.com/office/drawing/2014/main" id="{384CBE60-0977-4285-9BF5-9D8271989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0">
            <a:extLst>
              <a:ext uri="{FF2B5EF4-FFF2-40B4-BE49-F238E27FC236}">
                <a16:creationId xmlns:a16="http://schemas.microsoft.com/office/drawing/2014/main" id="{1911CEBB-5C08-41C5-8954-C727FC875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2">
            <a:extLst>
              <a:ext uri="{FF2B5EF4-FFF2-40B4-BE49-F238E27FC236}">
                <a16:creationId xmlns:a16="http://schemas.microsoft.com/office/drawing/2014/main" id="{E56FA950-4DFC-4710-A30A-6E55033CA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79E2F7C9-81DF-F3F0-E0A3-1B3E21455E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505" y="2309976"/>
            <a:ext cx="2204151" cy="2204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Plant based beauty phytocosmetics promise with extraction, delivery and  certification advances">
            <a:extLst>
              <a:ext uri="{FF2B5EF4-FFF2-40B4-BE49-F238E27FC236}">
                <a16:creationId xmlns:a16="http://schemas.microsoft.com/office/drawing/2014/main" id="{C4B3A01D-5E07-F79E-9919-2FBFE080F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275" y="458526"/>
            <a:ext cx="2874323" cy="167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34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3CABB-0E87-D5D7-BE6A-D62C28130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10228"/>
            <a:ext cx="10058400" cy="51425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Tonic and skin cleansing agents</a:t>
            </a:r>
            <a:r>
              <a:rPr lang="en-IQ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b="1" dirty="0">
              <a:solidFill>
                <a:srgbClr val="2F1F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Rosa </a:t>
            </a:r>
            <a:r>
              <a:rPr lang="en-US" sz="1800" dirty="0" err="1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damascena</a:t>
            </a:r>
            <a:endParaRPr lang="en-US" sz="1800" dirty="0">
              <a:solidFill>
                <a:srgbClr val="2F1F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Q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Skin depigmantation and ant blemish products:</a:t>
            </a:r>
          </a:p>
          <a:p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Achillea millefolium </a:t>
            </a:r>
          </a:p>
          <a:p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Camellia sinensis </a:t>
            </a:r>
          </a:p>
          <a:p>
            <a:r>
              <a:rPr lang="en-US" sz="1800" dirty="0">
                <a:solidFill>
                  <a:srgbClr val="BBACE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Glycyrrhiza glabra</a:t>
            </a:r>
          </a:p>
          <a:p>
            <a:r>
              <a:rPr lang="en-US" sz="1800" dirty="0">
                <a:solidFill>
                  <a:srgbClr val="BBACE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Melissa officinalis</a:t>
            </a:r>
          </a:p>
          <a:p>
            <a:pPr marL="0" indent="0">
              <a:buNone/>
            </a:pPr>
            <a:r>
              <a:rPr lang="en-IQ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IQ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protection and tanning products: </a:t>
            </a:r>
          </a:p>
          <a:p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Vitis vinifera </a:t>
            </a:r>
          </a:p>
          <a:p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Camellia sinensis</a:t>
            </a:r>
          </a:p>
          <a:p>
            <a:pPr marL="0" indent="0">
              <a:buNone/>
            </a:pPr>
            <a:r>
              <a:rPr lang="en-IQ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Soap </a:t>
            </a:r>
          </a:p>
          <a:p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Olea europaea </a:t>
            </a:r>
          </a:p>
          <a:p>
            <a:r>
              <a:rPr lang="en-US" sz="1800" dirty="0">
                <a:solidFill>
                  <a:srgbClr val="BBACE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Laurus nobilis</a:t>
            </a:r>
          </a:p>
          <a:p>
            <a:pPr marL="0" indent="0">
              <a:buNone/>
            </a:pPr>
            <a:endParaRPr lang="en-IQ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13C6CE-24C0-4187-7FB1-CD8718247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2384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3CABB-0E87-D5D7-BE6A-D62C28130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10228"/>
            <a:ext cx="10058400" cy="51425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Mask, peeling and gels</a:t>
            </a:r>
            <a:r>
              <a:rPr lang="en-IQ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2F1F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Vitis vinifera </a:t>
            </a:r>
          </a:p>
          <a:p>
            <a:r>
              <a:rPr lang="en-US" sz="2800" dirty="0" err="1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Butyrospermum</a:t>
            </a:r>
            <a:r>
              <a:rPr lang="en-US" sz="2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parkii</a:t>
            </a:r>
            <a:endParaRPr lang="en-US" sz="2800" dirty="0">
              <a:solidFill>
                <a:srgbClr val="2F1F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Q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Aromatherapy and caring oils:</a:t>
            </a:r>
          </a:p>
          <a:p>
            <a:r>
              <a:rPr lang="en-US" sz="2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Helianthus annuus </a:t>
            </a:r>
          </a:p>
          <a:p>
            <a:r>
              <a:rPr lang="en-US" sz="2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Olea europaea </a:t>
            </a:r>
          </a:p>
          <a:p>
            <a:pPr marL="0" indent="0">
              <a:buNone/>
            </a:pPr>
            <a:endParaRPr lang="en-US" sz="3600" dirty="0">
              <a:solidFill>
                <a:srgbClr val="2F1F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2F1F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13C6CE-24C0-4187-7FB1-CD8718247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4381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3CABB-0E87-D5D7-BE6A-D62C28130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10228"/>
            <a:ext cx="10058400" cy="514251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>
              <a:solidFill>
                <a:srgbClr val="2F1F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Q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 contour care products: </a:t>
            </a:r>
          </a:p>
          <a:p>
            <a:r>
              <a:rPr lang="en-US" sz="20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Camellia sinensis </a:t>
            </a:r>
          </a:p>
          <a:p>
            <a:r>
              <a:rPr lang="en-US" sz="2000" dirty="0" err="1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Butyrospermum</a:t>
            </a:r>
            <a:r>
              <a:rPr lang="en-US" sz="20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parkii</a:t>
            </a:r>
            <a:endParaRPr lang="en-US" sz="2000" dirty="0">
              <a:solidFill>
                <a:srgbClr val="2F1F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Bath and hand care products:</a:t>
            </a:r>
          </a:p>
          <a:p>
            <a:r>
              <a:rPr lang="en-US" sz="20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Aloe </a:t>
            </a:r>
            <a:r>
              <a:rPr lang="en-US" sz="2000" dirty="0" err="1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barbadensis</a:t>
            </a:r>
            <a:r>
              <a:rPr lang="en-US" sz="20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Olea europaea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Mouth and lip care products:</a:t>
            </a:r>
          </a:p>
          <a:p>
            <a:r>
              <a:rPr lang="en-US" sz="20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Helianthus annuus </a:t>
            </a:r>
          </a:p>
          <a:p>
            <a:r>
              <a:rPr lang="en-US" sz="20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Glycine max </a:t>
            </a:r>
          </a:p>
          <a:p>
            <a:r>
              <a:rPr lang="en-US" sz="2000" dirty="0" err="1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Butyrospermum</a:t>
            </a:r>
            <a:r>
              <a:rPr lang="en-US" sz="20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parkii</a:t>
            </a:r>
            <a:endParaRPr lang="en-US" sz="2000" dirty="0">
              <a:solidFill>
                <a:srgbClr val="2F1F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2F1F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13C6CE-24C0-4187-7FB1-CD8718247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1BDA76-DE9A-F548-4B89-116874254BCC}"/>
              </a:ext>
            </a:extLst>
          </p:cNvPr>
          <p:cNvSpPr txBox="1"/>
          <p:nvPr/>
        </p:nvSpPr>
        <p:spPr>
          <a:xfrm>
            <a:off x="5437247" y="4845326"/>
            <a:ext cx="60940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i="1" u="sng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Homework: </a:t>
            </a:r>
          </a:p>
          <a:p>
            <a:r>
              <a:rPr lang="en-US" sz="1800" dirty="0">
                <a:solidFill>
                  <a:srgbClr val="2F1F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the function of each ingredient in </a:t>
            </a:r>
            <a:r>
              <a:rPr lang="en-US" sz="1800" dirty="0" err="1">
                <a:solidFill>
                  <a:srgbClr val="2F1F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phytocosmetic</a:t>
            </a:r>
            <a:r>
              <a:rPr lang="en-US" sz="1800" dirty="0">
                <a:solidFill>
                  <a:srgbClr val="2F1F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formulations for each purpose mentioned.</a:t>
            </a:r>
            <a:endParaRPr lang="en-US" sz="1800" dirty="0">
              <a:solidFill>
                <a:srgbClr val="2F1F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068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3CABB-0E87-D5D7-BE6A-D62C28130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810227"/>
            <a:ext cx="10438435" cy="5602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Q" sz="2000" b="1" u="sng" dirty="0">
                <a:latin typeface="+mj-lt"/>
                <a:cs typeface="Times New Roman" panose="02020603050405020304" pitchFamily="18" charset="0"/>
              </a:rPr>
              <a:t>Most10 natural products that are found in dermal products:</a:t>
            </a:r>
          </a:p>
          <a:p>
            <a:r>
              <a:rPr lang="en-US" sz="2000" dirty="0" err="1">
                <a:solidFill>
                  <a:srgbClr val="2F1F58"/>
                </a:solidFill>
                <a:effectLst/>
                <a:latin typeface="+mj-lt"/>
              </a:rPr>
              <a:t>Butyrospermum</a:t>
            </a:r>
            <a:r>
              <a:rPr lang="en-US" sz="2000" dirty="0">
                <a:solidFill>
                  <a:srgbClr val="2F1F58"/>
                </a:solidFill>
                <a:effectLst/>
                <a:latin typeface="+mj-lt"/>
              </a:rPr>
              <a:t> </a:t>
            </a:r>
            <a:r>
              <a:rPr lang="en-US" sz="2000" dirty="0" err="1">
                <a:solidFill>
                  <a:srgbClr val="2F1F58"/>
                </a:solidFill>
                <a:effectLst/>
                <a:latin typeface="+mj-lt"/>
              </a:rPr>
              <a:t>parkii</a:t>
            </a:r>
            <a:r>
              <a:rPr lang="en-US" sz="2000" dirty="0">
                <a:solidFill>
                  <a:srgbClr val="2F1F58"/>
                </a:solidFill>
                <a:effectLst/>
                <a:latin typeface="+mj-lt"/>
              </a:rPr>
              <a:t> (Shea butter) ,</a:t>
            </a:r>
          </a:p>
          <a:p>
            <a:r>
              <a:rPr lang="en-US" sz="2000" dirty="0">
                <a:solidFill>
                  <a:srgbClr val="2F1F58"/>
                </a:solidFill>
                <a:effectLst/>
                <a:latin typeface="+mj-lt"/>
              </a:rPr>
              <a:t>Vitis vinifera ,</a:t>
            </a:r>
          </a:p>
          <a:p>
            <a:r>
              <a:rPr lang="en-US" sz="2000" dirty="0">
                <a:solidFill>
                  <a:srgbClr val="2F1F58"/>
                </a:solidFill>
                <a:effectLst/>
                <a:latin typeface="+mj-lt"/>
              </a:rPr>
              <a:t>Helianthus annuus ,</a:t>
            </a:r>
          </a:p>
          <a:p>
            <a:r>
              <a:rPr lang="en-US" sz="2000" dirty="0">
                <a:solidFill>
                  <a:srgbClr val="2F1F58"/>
                </a:solidFill>
                <a:effectLst/>
                <a:latin typeface="+mj-lt"/>
              </a:rPr>
              <a:t>Olea europaea ,</a:t>
            </a:r>
          </a:p>
          <a:p>
            <a:r>
              <a:rPr lang="en-US" sz="2000" dirty="0">
                <a:solidFill>
                  <a:srgbClr val="2F1F58"/>
                </a:solidFill>
                <a:effectLst/>
                <a:latin typeface="+mj-lt"/>
              </a:rPr>
              <a:t>Glycine max ,</a:t>
            </a:r>
          </a:p>
          <a:p>
            <a:r>
              <a:rPr lang="en-US" sz="2000" dirty="0">
                <a:solidFill>
                  <a:srgbClr val="2F1F58"/>
                </a:solidFill>
                <a:effectLst/>
                <a:latin typeface="+mj-lt"/>
              </a:rPr>
              <a:t>Rosmarinus officinalis ,</a:t>
            </a:r>
          </a:p>
          <a:p>
            <a:r>
              <a:rPr lang="en-US" sz="2000" dirty="0" err="1">
                <a:solidFill>
                  <a:srgbClr val="2F1F58"/>
                </a:solidFill>
                <a:effectLst/>
                <a:latin typeface="+mj-lt"/>
              </a:rPr>
              <a:t>Simmondsia</a:t>
            </a:r>
            <a:r>
              <a:rPr lang="en-US" sz="2000" dirty="0">
                <a:solidFill>
                  <a:srgbClr val="2F1F58"/>
                </a:solidFill>
                <a:effectLst/>
                <a:latin typeface="+mj-lt"/>
              </a:rPr>
              <a:t> chinensis  (Jojoba),</a:t>
            </a:r>
          </a:p>
          <a:p>
            <a:r>
              <a:rPr lang="en-US" sz="2000" dirty="0">
                <a:solidFill>
                  <a:srgbClr val="2F1F58"/>
                </a:solidFill>
                <a:effectLst/>
                <a:latin typeface="+mj-lt"/>
              </a:rPr>
              <a:t>Citrus aurantium var. dulcis (Citrus sinensis),</a:t>
            </a:r>
          </a:p>
          <a:p>
            <a:r>
              <a:rPr lang="en-US" sz="2000" dirty="0">
                <a:solidFill>
                  <a:srgbClr val="2F1F58"/>
                </a:solidFill>
                <a:effectLst/>
                <a:latin typeface="+mj-lt"/>
              </a:rPr>
              <a:t>Aloe </a:t>
            </a:r>
            <a:r>
              <a:rPr lang="en-US" sz="2000" dirty="0" err="1">
                <a:solidFill>
                  <a:srgbClr val="2F1F58"/>
                </a:solidFill>
                <a:effectLst/>
                <a:latin typeface="+mj-lt"/>
              </a:rPr>
              <a:t>barbadensis</a:t>
            </a:r>
            <a:r>
              <a:rPr lang="en-US" sz="2000" dirty="0">
                <a:solidFill>
                  <a:srgbClr val="2F1F58"/>
                </a:solidFill>
                <a:effectLst/>
                <a:latin typeface="+mj-lt"/>
              </a:rPr>
              <a:t> </a:t>
            </a:r>
          </a:p>
          <a:p>
            <a:r>
              <a:rPr lang="en-US" sz="2000">
                <a:solidFill>
                  <a:srgbClr val="2F1F58"/>
                </a:solidFill>
                <a:effectLst/>
                <a:latin typeface="+mj-lt"/>
              </a:rPr>
              <a:t>Citrus </a:t>
            </a:r>
            <a:r>
              <a:rPr lang="en-US" sz="2000" dirty="0">
                <a:solidFill>
                  <a:srgbClr val="2F1F58"/>
                </a:solidFill>
                <a:effectLst/>
                <a:latin typeface="+mj-lt"/>
              </a:rPr>
              <a:t>medica var. </a:t>
            </a:r>
            <a:r>
              <a:rPr lang="en-US" sz="2000" dirty="0" err="1">
                <a:solidFill>
                  <a:srgbClr val="2F1F58"/>
                </a:solidFill>
                <a:effectLst/>
                <a:latin typeface="+mj-lt"/>
              </a:rPr>
              <a:t>limonum</a:t>
            </a:r>
            <a:endParaRPr lang="en-US" sz="2000" dirty="0">
              <a:solidFill>
                <a:srgbClr val="2F1F58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IQ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13C6CE-24C0-4187-7FB1-CD8718247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Sunflower Helianthus Annuus Against by Martin Ruegner">
            <a:extLst>
              <a:ext uri="{FF2B5EF4-FFF2-40B4-BE49-F238E27FC236}">
                <a16:creationId xmlns:a16="http://schemas.microsoft.com/office/drawing/2014/main" id="{EBF63E55-503E-F73F-DE90-4090B2F60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876" y="2271531"/>
            <a:ext cx="1298294" cy="194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lea europaea | Olive - Pepinierele Van den Berk">
            <a:extLst>
              <a:ext uri="{FF2B5EF4-FFF2-40B4-BE49-F238E27FC236}">
                <a16:creationId xmlns:a16="http://schemas.microsoft.com/office/drawing/2014/main" id="{CD569026-7D0F-F35C-FBD9-C417F77F0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970" y="1830086"/>
            <a:ext cx="1945177" cy="1364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osmarinus Officinalis - Hotel Ioni">
            <a:extLst>
              <a:ext uri="{FF2B5EF4-FFF2-40B4-BE49-F238E27FC236}">
                <a16:creationId xmlns:a16="http://schemas.microsoft.com/office/drawing/2014/main" id="{C3C505E4-40D3-1220-A318-69313DB14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808" y="3026940"/>
            <a:ext cx="2031959" cy="1364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utyrospermum Parkii (Shea Butter) - NO GUNK">
            <a:extLst>
              <a:ext uri="{FF2B5EF4-FFF2-40B4-BE49-F238E27FC236}">
                <a16:creationId xmlns:a16="http://schemas.microsoft.com/office/drawing/2014/main" id="{E69BA735-560F-2CA5-CF43-97F572B23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607" y="1830086"/>
            <a:ext cx="2274211" cy="1364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516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9549C-3148-3191-BA73-F0E783C1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F8E1-05B8-E528-AEFD-EBAA77479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Peter Elsner, (2000). Cosmeceuticals , Drugs vs Cosmetics, Marcel Dekker, Inc. New York • Basel TM </a:t>
            </a:r>
          </a:p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Costa, I. M. (2015).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Phytocosmetics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–where nature meets well-being. Journal of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Phytocosmetics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Natural Ingredients.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4DC91F-F347-31A4-E6D6-49CBCD058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349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9549C-3148-3191-BA73-F0E783C1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F8E1-05B8-E528-AEFD-EBAA77479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endParaRPr lang="en-US" sz="1600" dirty="0">
              <a:latin typeface="+mj-lt"/>
            </a:endParaRPr>
          </a:p>
          <a:p>
            <a:r>
              <a:rPr lang="en-US" sz="1600" dirty="0" err="1">
                <a:latin typeface="+mj-lt"/>
              </a:rPr>
              <a:t>PhytoCosmetic</a:t>
            </a:r>
            <a:r>
              <a:rPr lang="en-US" sz="1600" dirty="0">
                <a:latin typeface="+mj-lt"/>
              </a:rPr>
              <a:t> Product Categories</a:t>
            </a:r>
          </a:p>
          <a:p>
            <a:r>
              <a:rPr lang="en-US" sz="1600" dirty="0">
                <a:latin typeface="+mj-lt"/>
              </a:rPr>
              <a:t>Skin products</a:t>
            </a:r>
          </a:p>
          <a:p>
            <a:r>
              <a:rPr lang="en-US" sz="1600" dirty="0">
                <a:latin typeface="+mj-lt"/>
              </a:rPr>
              <a:t>Hair Products</a:t>
            </a:r>
          </a:p>
          <a:p>
            <a:r>
              <a:rPr lang="en-US" sz="1600" dirty="0">
                <a:latin typeface="+mj-lt"/>
              </a:rPr>
              <a:t>Others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91A2A9-F606-770E-4F01-A068A154E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1104" y="226665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963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9549C-3148-3191-BA73-F0E783C1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F8E1-05B8-E528-AEFD-EBAA77479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endParaRPr lang="en-US" sz="1800" dirty="0">
              <a:latin typeface="Cambria" panose="02040503050406030204" pitchFamily="18" charset="0"/>
            </a:endParaRPr>
          </a:p>
          <a:p>
            <a:endParaRPr lang="en-US" sz="1800" dirty="0">
              <a:latin typeface="Cambria" panose="02040503050406030204" pitchFamily="18" charset="0"/>
            </a:endParaRPr>
          </a:p>
          <a:p>
            <a:r>
              <a:rPr lang="en-US" sz="1800" dirty="0">
                <a:latin typeface="Cambria" panose="02040503050406030204" pitchFamily="18" charset="0"/>
              </a:rPr>
              <a:t>Understand the difference between natural and synthetics product lists</a:t>
            </a:r>
            <a:endParaRPr lang="en-US" sz="1800" b="0" i="0" u="none" strike="noStrike" dirty="0">
              <a:effectLst/>
              <a:latin typeface="Cambria" panose="02040503050406030204" pitchFamily="18" charset="0"/>
            </a:endParaRPr>
          </a:p>
          <a:p>
            <a:r>
              <a:rPr lang="en-US" sz="1800" dirty="0">
                <a:latin typeface="Cambria" panose="02040503050406030204" pitchFamily="18" charset="0"/>
              </a:rPr>
              <a:t>Know the types of products used</a:t>
            </a:r>
          </a:p>
          <a:p>
            <a:r>
              <a:rPr lang="en-US" sz="1800" dirty="0">
                <a:latin typeface="Cambria" panose="02040503050406030204" pitchFamily="18" charset="0"/>
              </a:rPr>
              <a:t>Differentiate uses of products for skin parts (Lips, face, body), hair, nail.. </a:t>
            </a: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D4E2BB-6D61-889A-E7C5-31597C03D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936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52707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0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600" b="1" i="0" u="none" strike="noStrike" dirty="0">
                <a:effectLst/>
                <a:latin typeface="Cambria" panose="02040503050406030204" pitchFamily="18" charset="0"/>
              </a:rPr>
              <a:t>List of Cosmetic Products</a:t>
            </a:r>
            <a:br>
              <a:rPr lang="en-US" sz="3300" b="0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1800" b="1" dirty="0"/>
              <a:t>ILLUSTRATIVE LIST BY CATEGORY OF COSMETIC PRODUCTS</a:t>
            </a:r>
            <a:br>
              <a:rPr lang="en-US" sz="3300" b="0" dirty="0">
                <a:effectLst/>
              </a:rPr>
            </a:b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1" y="1388839"/>
            <a:ext cx="9792208" cy="4553004"/>
          </a:xfrm>
        </p:spPr>
        <p:txBody>
          <a:bodyPr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Creams, emulsions, lotions, gels and oils for the skin (hands, face, feet, etc.). 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 masks (with the exception of chemical peeling products). 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Tinted bases (liquids, pastes, powders). 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Make-up powders, after-bath powders, hygienic powders etc. 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Toilet soaps, deodorant soaps, etc. 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Perfumes, toilet waters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Cologne.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Bath and shower preparations (salts, foams, oils, gels, etc.).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346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2287-F5B8-CF1A-7ECC-21E33F52C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sz="36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 of Cosmetic Products</a:t>
            </a:r>
            <a:br>
              <a:rPr lang="en-US" sz="36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ILLUSTRATIVE LIST BY CATEGORY OF COSMETIC PRODUCTS</a:t>
            </a:r>
            <a:b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Q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5CB44-FEB3-94B0-00B1-E3339CE6E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Depilatories.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Deodorants and anti-perspirants.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Hair care products: 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hair tints and bleaches, 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products for waving, straightening and fixing,  setting products, o cleansing products (lotions, powders, shampoos),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conditioning products (lotions, creams, oils), 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hairdressing products (lotions, lacquers, brilliantines)</a:t>
            </a:r>
            <a:endParaRPr lang="en-IQ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725E44-FAA5-37A9-E0B9-11544FF57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156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70F480-3E51-3691-3C7B-21D1B2A5D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FDA009-5F29-62A0-F247-5FCF7132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17" y="555585"/>
            <a:ext cx="9792208" cy="6053592"/>
          </a:xfrm>
        </p:spPr>
        <p:txBody>
          <a:bodyPr>
            <a:no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 of Cosmetic Products</a:t>
            </a:r>
            <a:br>
              <a:rPr lang="en-US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ILLUSTRATIVE LIST BY CATEGORY OF COSMETIC PRODUCTS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Shaving products (creams, foams, lotions, etc.).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 for making-up and removing make-up from the face and the eyes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 intended for application to the lips.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 for care of the teeth and the mouth.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 for nail care and make-up.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 for external intimate hygiene.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2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70F480-3E51-3691-3C7B-21D1B2A5D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Foto Cosmesi Naturale Dall Alto Fiori, Immagini e Vettoriali">
            <a:extLst>
              <a:ext uri="{FF2B5EF4-FFF2-40B4-BE49-F238E27FC236}">
                <a16:creationId xmlns:a16="http://schemas.microsoft.com/office/drawing/2014/main" id="{2379FE99-C8FE-88EE-3D5C-5CB12CA4F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17" y="226665"/>
            <a:ext cx="9792208" cy="651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D2D36E-D306-E063-37DF-A442C4DF156A}"/>
              </a:ext>
            </a:extLst>
          </p:cNvPr>
          <p:cNvSpPr txBox="1"/>
          <p:nvPr/>
        </p:nvSpPr>
        <p:spPr>
          <a:xfrm>
            <a:off x="1322177" y="600301"/>
            <a:ext cx="7601904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u="none" strike="noStrike" dirty="0">
                <a:effectLst/>
                <a:latin typeface="Cambria" panose="02040503050406030204" pitchFamily="18" charset="0"/>
              </a:rPr>
              <a:t>List of Cosmetic Products</a:t>
            </a:r>
            <a:br>
              <a:rPr lang="en-US" sz="3600" b="0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1800" b="1" dirty="0"/>
              <a:t>ILLUSTRATIVE LIST BY CATEGORY OF COSMETIC PRODUCTS</a:t>
            </a:r>
            <a:br>
              <a:rPr lang="en-US" sz="8800" b="0" dirty="0">
                <a:effectLst/>
              </a:rPr>
            </a:br>
            <a:endParaRPr lang="en-US" sz="3200" dirty="0"/>
          </a:p>
          <a:p>
            <a:endParaRPr lang="en-IQ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18937-097C-3C8E-557A-C9216CEF8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Sunbathing products.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 for tanning without sun.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Skin-whitening products.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Anti-wrinkle products </a:t>
            </a:r>
            <a:endParaRPr lang="en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10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4A9FC-F73C-24F9-1F85-79419B125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Q" sz="3600" b="1" dirty="0"/>
              <a:t>Hair styling Phytocosmetic Products &amp; Shampoo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374B1-F010-0E2F-ADB4-2F2B05378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Urtica dioica </a:t>
            </a:r>
          </a:p>
          <a:p>
            <a:r>
              <a:rPr lang="en-US" sz="2800" dirty="0" err="1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Matricaria</a:t>
            </a:r>
            <a:r>
              <a:rPr lang="en-US" sz="2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chamomilla </a:t>
            </a:r>
          </a:p>
          <a:p>
            <a:r>
              <a:rPr lang="en-US" sz="2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Achillea millefolium </a:t>
            </a:r>
          </a:p>
          <a:p>
            <a:pPr marL="0" indent="0">
              <a:buNone/>
            </a:pPr>
            <a:r>
              <a:rPr lang="en-IQ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Shampoo Product</a:t>
            </a:r>
            <a:r>
              <a:rPr lang="en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Triticum vulgare </a:t>
            </a:r>
          </a:p>
          <a:p>
            <a:r>
              <a:rPr lang="en-US" sz="2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Urtica dioica </a:t>
            </a:r>
          </a:p>
          <a:p>
            <a:endParaRPr lang="en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3073D0-C9FA-1BB1-FE67-011CC8DB5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822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3CABB-0E87-D5D7-BE6A-D62C28130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10228"/>
            <a:ext cx="10058400" cy="51425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Q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Q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bleaching phytocosmetic product:</a:t>
            </a:r>
            <a:endParaRPr lang="en-US" sz="1800" b="1" dirty="0">
              <a:solidFill>
                <a:srgbClr val="2F1F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Matricaria</a:t>
            </a:r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chamomilla</a:t>
            </a:r>
          </a:p>
          <a:p>
            <a:pPr marL="0" indent="0">
              <a:buNone/>
            </a:pPr>
            <a:r>
              <a:rPr lang="en-IQ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Hair Conditioner and care products</a:t>
            </a:r>
          </a:p>
          <a:p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Triticum vulgare ,</a:t>
            </a:r>
          </a:p>
          <a:p>
            <a:r>
              <a:rPr lang="en-US" sz="1800" dirty="0">
                <a:solidFill>
                  <a:srgbClr val="BBACE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Urtica dioica ,</a:t>
            </a:r>
          </a:p>
          <a:p>
            <a:r>
              <a:rPr lang="en-US" sz="1800" dirty="0">
                <a:solidFill>
                  <a:srgbClr val="BBACE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Simmondsia</a:t>
            </a:r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chinensis</a:t>
            </a:r>
          </a:p>
          <a:p>
            <a:pPr marL="0" indent="0">
              <a:buNone/>
            </a:pPr>
            <a:r>
              <a:rPr lang="en-IQ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Cream: </a:t>
            </a:r>
          </a:p>
          <a:p>
            <a:r>
              <a:rPr lang="en-US" sz="1800" dirty="0" err="1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Butyospermum</a:t>
            </a:r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parkii</a:t>
            </a:r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Vitis vinifera</a:t>
            </a:r>
          </a:p>
          <a:p>
            <a:pPr marL="0" indent="0">
              <a:buNone/>
            </a:pPr>
            <a:r>
              <a:rPr lang="en-IQ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Lotion and serum:</a:t>
            </a:r>
          </a:p>
          <a:p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Helianthus annuus (18),</a:t>
            </a:r>
          </a:p>
          <a:p>
            <a:r>
              <a:rPr lang="en-US" sz="1800" dirty="0">
                <a:solidFill>
                  <a:srgbClr val="2F1F5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Glycine max</a:t>
            </a:r>
          </a:p>
          <a:p>
            <a:pPr marL="0" indent="0">
              <a:buNone/>
            </a:pPr>
            <a:endParaRPr lang="en-IQ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13C6CE-24C0-4187-7FB1-CD8718247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367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601</Words>
  <Application>Microsoft Macintosh PowerPoint</Application>
  <PresentationFormat>Widescreen</PresentationFormat>
  <Paragraphs>118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</vt:lpstr>
      <vt:lpstr>Century Schoolbook</vt:lpstr>
      <vt:lpstr>Franklin Gothic Book</vt:lpstr>
      <vt:lpstr>Garamond</vt:lpstr>
      <vt:lpstr>Times New Roman</vt:lpstr>
      <vt:lpstr>Wingdings 3</vt:lpstr>
      <vt:lpstr>SavonVTI</vt:lpstr>
      <vt:lpstr>PHYTOCOSMETICS</vt:lpstr>
      <vt:lpstr>Outline</vt:lpstr>
      <vt:lpstr>Objectives </vt:lpstr>
      <vt:lpstr> List of Cosmetic Products ILLUSTRATIVE LIST BY CATEGORY OF COSMETIC PRODUCTS </vt:lpstr>
      <vt:lpstr> List of Cosmetic Products ILLUSTRATIVE LIST BY CATEGORY OF COSMETIC PRODUCTS </vt:lpstr>
      <vt:lpstr>PowerPoint Presentation</vt:lpstr>
      <vt:lpstr>PowerPoint Presentation</vt:lpstr>
      <vt:lpstr>Hair styling Phytocosmetic Products &amp; Shampoo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title</dc:title>
  <dc:creator>Samira Saeed</dc:creator>
  <cp:lastModifiedBy>epharmacist1@gmail.com</cp:lastModifiedBy>
  <cp:revision>161</cp:revision>
  <dcterms:created xsi:type="dcterms:W3CDTF">2023-08-06T13:50:32Z</dcterms:created>
  <dcterms:modified xsi:type="dcterms:W3CDTF">2023-11-08T08:52:22Z</dcterms:modified>
</cp:coreProperties>
</file>