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2"/>
  </p:notesMasterIdLst>
  <p:sldIdLst>
    <p:sldId id="256" r:id="rId2"/>
    <p:sldId id="271" r:id="rId3"/>
    <p:sldId id="261" r:id="rId4"/>
    <p:sldId id="275" r:id="rId5"/>
    <p:sldId id="296" r:id="rId6"/>
    <p:sldId id="297" r:id="rId7"/>
    <p:sldId id="262" r:id="rId8"/>
    <p:sldId id="288" r:id="rId9"/>
    <p:sldId id="294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8"/>
  </p:normalViewPr>
  <p:slideViewPr>
    <p:cSldViewPr snapToGrid="0">
      <p:cViewPr varScale="1">
        <p:scale>
          <a:sx n="111" d="100"/>
          <a:sy n="111" d="100"/>
        </p:scale>
        <p:origin x="6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0D635-2920-4AB0-8F6D-976760662D0C}" type="datetimeFigureOut">
              <a:rPr lang="en-US" smtClean="0"/>
              <a:t>11/8/23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F9CAD-0AE4-4D27-A8BE-46A828B50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86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EF9CAD-0AE4-4D27-A8BE-46A828B50C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306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EF9CAD-0AE4-4D27-A8BE-46A828B50C7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581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EF9CAD-0AE4-4D27-A8BE-46A828B50C7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04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11/8/23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376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317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6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37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11/8/23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452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11/8/23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81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11/8/23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79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11/8/23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63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11/8/23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8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11/8/23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25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11/8/23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6689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20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14" r:id="rId5"/>
    <p:sldLayoutId id="2147483720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2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02DC0967-ECFB-46A2-ADEB-01374F3D3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007" y="0"/>
            <a:ext cx="12192001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33173E3-A708-4A63-AB1F-6729F5E53B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9D98FDEF-0256-4AA6-B4F5-14FEE180D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ln w="6350" cap="sq" cmpd="sng" algn="ctr">
            <a:solidFill>
              <a:schemeClr val="tx1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3C1396-524A-62A2-8257-1B0D433BBE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53249" y="1297576"/>
            <a:ext cx="5716338" cy="3042706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PHYTOCOSMETICS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497D5C-E785-D72F-C8CC-FA44B04E57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33786" y="3429000"/>
            <a:ext cx="5355264" cy="233688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1400" b="1" dirty="0"/>
              <a:t>Dr. ESRA TARIQ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1600" b="1" dirty="0"/>
              <a:t>Reasons for use of Plants in Cosmetic Products According to Phytochemical Groups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US" sz="1600" b="1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1400" dirty="0"/>
              <a:t>Semester-1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1400" dirty="0"/>
              <a:t>Week number: 4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1400" dirty="0"/>
              <a:t>Date : 10/10/2023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ABEB269-2208-4181-9DDB-A5C2D189B2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51298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7" name="Straight Connector 28">
            <a:extLst>
              <a:ext uri="{FF2B5EF4-FFF2-40B4-BE49-F238E27FC236}">
                <a16:creationId xmlns:a16="http://schemas.microsoft.com/office/drawing/2014/main" id="{384CBE60-0977-4285-9BF5-9D8271989A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0">
            <a:extLst>
              <a:ext uri="{FF2B5EF4-FFF2-40B4-BE49-F238E27FC236}">
                <a16:creationId xmlns:a16="http://schemas.microsoft.com/office/drawing/2014/main" id="{1911CEBB-5C08-41C5-8954-C727FC875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2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2">
            <a:extLst>
              <a:ext uri="{FF2B5EF4-FFF2-40B4-BE49-F238E27FC236}">
                <a16:creationId xmlns:a16="http://schemas.microsoft.com/office/drawing/2014/main" id="{E56FA950-4DFC-4710-A30A-6E55033CA4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79E2F7C9-81DF-F3F0-E0A3-1B3E21455E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505" y="2309976"/>
            <a:ext cx="2204151" cy="2204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Plant based beauty phytocosmetics promise with extraction, delivery and  certification advances">
            <a:extLst>
              <a:ext uri="{FF2B5EF4-FFF2-40B4-BE49-F238E27FC236}">
                <a16:creationId xmlns:a16="http://schemas.microsoft.com/office/drawing/2014/main" id="{C4B3A01D-5E07-F79E-9919-2FBFE080FD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275" y="458526"/>
            <a:ext cx="2874323" cy="1678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534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19549C-3148-3191-BA73-F0E783C1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DF8E1-05B8-E528-AEFD-EBAA77479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Peter Elsner, (2000). Cosmeceuticals , Drugs vs Cosmetics, Marcel Dekker, Inc. New York • Basel TM </a:t>
            </a:r>
          </a:p>
          <a:p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Costa, I. M. (2015).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Phytocosmetics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–where nature meets well-being. Journal of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Phytocosmetics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and Natural Ingredients.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4DC91F-F347-31A4-E6D6-49CBCD058B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9529" y="280860"/>
            <a:ext cx="1017905" cy="1017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3492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19549C-3148-3191-BA73-F0E783C1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DF8E1-05B8-E528-AEFD-EBAA77479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endParaRPr lang="en-US" sz="1600" dirty="0">
              <a:latin typeface="+mj-lt"/>
            </a:endParaRPr>
          </a:p>
          <a:p>
            <a:r>
              <a:rPr lang="en-US" sz="1600" dirty="0">
                <a:latin typeface="+mj-lt"/>
              </a:rPr>
              <a:t>Phytochemical groups of plants</a:t>
            </a:r>
          </a:p>
          <a:p>
            <a:r>
              <a:rPr lang="en-US" sz="1600" dirty="0">
                <a:latin typeface="+mj-lt"/>
              </a:rPr>
              <a:t>Functions of plant extracts used in cosmetic products</a:t>
            </a:r>
          </a:p>
          <a:p>
            <a:r>
              <a:rPr lang="en-US" sz="1600" dirty="0">
                <a:latin typeface="+mj-lt"/>
              </a:rPr>
              <a:t>Antioxidants</a:t>
            </a:r>
          </a:p>
          <a:p>
            <a:r>
              <a:rPr lang="en-US" sz="1600" dirty="0">
                <a:latin typeface="+mj-lt"/>
              </a:rPr>
              <a:t>Herbal cosmetics formulations</a:t>
            </a:r>
          </a:p>
          <a:p>
            <a:r>
              <a:rPr lang="en-US" sz="1600" dirty="0">
                <a:latin typeface="+mj-lt"/>
              </a:rPr>
              <a:t>Carriers </a:t>
            </a:r>
          </a:p>
          <a:p>
            <a:endParaRPr lang="en-US" sz="1600" dirty="0">
              <a:latin typeface="+mj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91A2A9-F606-770E-4F01-A068A154EE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1104" y="226665"/>
            <a:ext cx="1017905" cy="1017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963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0084A9-B95C-E7E8-0A5E-FFF46CFA7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912" y="323967"/>
            <a:ext cx="9792208" cy="1527078"/>
          </a:xfrm>
        </p:spPr>
        <p:txBody>
          <a:bodyPr>
            <a:normAutofit/>
          </a:bodyPr>
          <a:lstStyle/>
          <a:p>
            <a:pPr algn="ctr"/>
            <a:br>
              <a:rPr lang="en-US" sz="3300" b="1" i="0" u="none" strike="noStrike" dirty="0">
                <a:effectLst/>
                <a:latin typeface="Cambria" panose="02040503050406030204" pitchFamily="18" charset="0"/>
              </a:rPr>
            </a:br>
            <a:r>
              <a:rPr lang="en-US" sz="3600" b="1" dirty="0">
                <a:latin typeface="+mj-lt"/>
              </a:rPr>
              <a:t>Phytochemical groups of plants</a:t>
            </a:r>
            <a:endParaRPr lang="en-US" sz="33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93476-D9B1-4190-F924-399B8D8CB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141" y="1388839"/>
            <a:ext cx="9792208" cy="4553004"/>
          </a:xfrm>
        </p:spPr>
        <p:txBody>
          <a:bodyPr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Carbohydrates</a:t>
            </a:r>
          </a:p>
          <a:p>
            <a:pPr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Volatile oils</a:t>
            </a:r>
          </a:p>
          <a:p>
            <a:pPr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Fixed Oils</a:t>
            </a:r>
          </a:p>
          <a:p>
            <a:pPr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ucilage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poliholozide</a:t>
            </a:r>
            <a:endParaRPr lang="en-US" sz="18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Polphenols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(Flavonoid,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Tanen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,..)</a:t>
            </a:r>
          </a:p>
          <a:p>
            <a:pPr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Amino acid and Peptide</a:t>
            </a:r>
          </a:p>
          <a:p>
            <a:pPr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Organic acids</a:t>
            </a:r>
          </a:p>
          <a:p>
            <a:pPr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Coloring agents</a:t>
            </a:r>
          </a:p>
          <a:p>
            <a:pPr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Saponosides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Vitamin and minerals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9BE950-CC76-090C-1A34-3BC593A1FF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9529" y="280860"/>
            <a:ext cx="1017905" cy="101790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37AFBBE-BBF4-F4F3-0BC9-C460EE956B26}"/>
              </a:ext>
            </a:extLst>
          </p:cNvPr>
          <p:cNvSpPr txBox="1">
            <a:spLocks/>
          </p:cNvSpPr>
          <p:nvPr/>
        </p:nvSpPr>
        <p:spPr>
          <a:xfrm>
            <a:off x="668817" y="1611775"/>
            <a:ext cx="9792208" cy="43300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33469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02287-F5B8-CF1A-7ECC-21E33F52C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>
                <a:latin typeface="+mj-lt"/>
              </a:rPr>
              <a:t>Functions of plant extracts used in cosmetic products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5CB44-FEB3-94B0-00B1-E3339CE6E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Q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IQ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tibacterial effect</a:t>
            </a:r>
          </a:p>
          <a:p>
            <a:r>
              <a:rPr lang="en-IQ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Astrengent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IQ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ntioxidant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IQ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ntiperisperant </a:t>
            </a:r>
          </a:p>
          <a:p>
            <a:r>
              <a:rPr lang="en-IQ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Sebum regulation</a:t>
            </a:r>
          </a:p>
          <a:p>
            <a:r>
              <a:rPr lang="en-IQ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Tonic</a:t>
            </a:r>
          </a:p>
          <a:p>
            <a:r>
              <a:rPr lang="en-IQ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Calming effect for skin</a:t>
            </a:r>
          </a:p>
          <a:p>
            <a:r>
              <a:rPr lang="en-IQ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Emolient</a:t>
            </a:r>
          </a:p>
          <a:p>
            <a:r>
              <a:rPr lang="en-IQ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Anticelullite</a:t>
            </a:r>
          </a:p>
          <a:p>
            <a:r>
              <a:rPr lang="en-IQ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Coloring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725E44-FAA5-37A9-E0B9-11544FF574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9529" y="280860"/>
            <a:ext cx="1017905" cy="1017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3156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02287-F5B8-CF1A-7ECC-21E33F52C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57943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Application of Herbal Extracts with actions</a:t>
            </a:r>
            <a:endParaRPr lang="en-US" sz="3200" b="1" dirty="0">
              <a:latin typeface="+mj-lt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9DA0C75-40DF-CCCE-BD9E-571155D0EB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2419" y="1614397"/>
            <a:ext cx="8661992" cy="460100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4725E44-FAA5-37A9-E0B9-11544FF574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9529" y="280860"/>
            <a:ext cx="1017905" cy="1017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7418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02287-F5B8-CF1A-7ECC-21E33F52C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57943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rgbClr val="231F20"/>
                </a:solidFill>
                <a:effectLst/>
                <a:latin typeface="Times" pitchFamily="2" charset="0"/>
              </a:rPr>
              <a:t>Chemical classification of phytoconstituents</a:t>
            </a:r>
            <a:endParaRPr lang="en-US" sz="6600" b="1" dirty="0">
              <a:latin typeface="+mj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725E44-FAA5-37A9-E0B9-11544FF574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9529" y="280860"/>
            <a:ext cx="1017905" cy="1017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2810A0E-325B-7045-65C4-A3F423BE72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5343" y="2228850"/>
            <a:ext cx="9704186" cy="3723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030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570F480-3E51-3691-3C7B-21D1B2A5D7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9529" y="280860"/>
            <a:ext cx="1017905" cy="1017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8" name="Picture 2" descr="Foto Cosmesi Naturale Dall Alto Fiori, Immagini e Vettoriali">
            <a:extLst>
              <a:ext uri="{FF2B5EF4-FFF2-40B4-BE49-F238E27FC236}">
                <a16:creationId xmlns:a16="http://schemas.microsoft.com/office/drawing/2014/main" id="{2379FE99-C8FE-88EE-3D5C-5CB12CA4F0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17" y="226665"/>
            <a:ext cx="9792208" cy="6516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0D2D36E-D306-E063-37DF-A442C4DF156A}"/>
              </a:ext>
            </a:extLst>
          </p:cNvPr>
          <p:cNvSpPr txBox="1"/>
          <p:nvPr/>
        </p:nvSpPr>
        <p:spPr>
          <a:xfrm>
            <a:off x="1322177" y="600301"/>
            <a:ext cx="76019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Q" sz="4000" b="1" dirty="0"/>
              <a:t>Antioxidants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E18937-097C-3C8E-557A-C9216CEF8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Q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IQ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is Antioxidant?</a:t>
            </a:r>
          </a:p>
          <a:p>
            <a:r>
              <a:rPr lang="en-IQ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it is important?</a:t>
            </a:r>
          </a:p>
          <a:p>
            <a:endParaRPr lang="en-IQ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Q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Q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Homework…</a:t>
            </a:r>
          </a:p>
          <a:p>
            <a:endParaRPr lang="en-IQ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910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4A9FC-F73C-24F9-1F85-79419B125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Q" sz="3600" b="1" dirty="0"/>
              <a:t>Herbal cosmetic Formulations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374B1-F010-0E2F-ADB4-2F2B05378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IQ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Q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ingredients are essential in cosmetic formulations such as:</a:t>
            </a:r>
          </a:p>
          <a:p>
            <a:r>
              <a:rPr lang="en-IQ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Carriers, surfactants, thickening agents, penetration enhancers, preservatives.</a:t>
            </a:r>
          </a:p>
          <a:p>
            <a:endParaRPr lang="en-IQ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Q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Homework: </a:t>
            </a:r>
          </a:p>
          <a:p>
            <a:r>
              <a:rPr lang="en-IQ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function of each ingredient in phytocosmetic products?</a:t>
            </a:r>
          </a:p>
          <a:p>
            <a:r>
              <a:rPr lang="en-IQ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 2 example for each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3073D0-C9FA-1BB1-FE67-011CC8DB5D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9529" y="280860"/>
            <a:ext cx="1017905" cy="1017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8229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570F480-3E51-3691-3C7B-21D1B2A5D7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9529" y="280860"/>
            <a:ext cx="1017905" cy="1017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8" name="Picture 2" descr="Foto Cosmesi Naturale Dall Alto Fiori, Immagini e Vettoriali">
            <a:extLst>
              <a:ext uri="{FF2B5EF4-FFF2-40B4-BE49-F238E27FC236}">
                <a16:creationId xmlns:a16="http://schemas.microsoft.com/office/drawing/2014/main" id="{2379FE99-C8FE-88EE-3D5C-5CB12CA4F0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17" y="226665"/>
            <a:ext cx="9792208" cy="6516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0D2D36E-D306-E063-37DF-A442C4DF156A}"/>
              </a:ext>
            </a:extLst>
          </p:cNvPr>
          <p:cNvSpPr txBox="1"/>
          <p:nvPr/>
        </p:nvSpPr>
        <p:spPr>
          <a:xfrm>
            <a:off x="1322177" y="600301"/>
            <a:ext cx="760190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Q" sz="4800" b="1" dirty="0"/>
              <a:t>Carriers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E18937-097C-3C8E-557A-C9216CEF8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Q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Efficacy of cosmeceutical products are affected by the carrier type and active ingredient content.</a:t>
            </a:r>
          </a:p>
          <a:p>
            <a:r>
              <a:rPr lang="en-IQ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general when the active ingredient penetrate the dermal layer, the effect start </a:t>
            </a:r>
          </a:p>
          <a:p>
            <a:r>
              <a:rPr lang="en-IQ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Choosing the right carrier will affect penetration of the product into skin.</a:t>
            </a:r>
          </a:p>
        </p:txBody>
      </p:sp>
    </p:spTree>
    <p:extLst>
      <p:ext uri="{BB962C8B-B14F-4D97-AF65-F5344CB8AC3E}">
        <p14:creationId xmlns:p14="http://schemas.microsoft.com/office/powerpoint/2010/main" val="37091765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Century School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260</Words>
  <Application>Microsoft Macintosh PowerPoint</Application>
  <PresentationFormat>Widescreen</PresentationFormat>
  <Paragraphs>64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Calibri</vt:lpstr>
      <vt:lpstr>Cambria</vt:lpstr>
      <vt:lpstr>Century Schoolbook</vt:lpstr>
      <vt:lpstr>Franklin Gothic Book</vt:lpstr>
      <vt:lpstr>Garamond</vt:lpstr>
      <vt:lpstr>Times</vt:lpstr>
      <vt:lpstr>Times New Roman</vt:lpstr>
      <vt:lpstr>Wingdings 3</vt:lpstr>
      <vt:lpstr>SavonVTI</vt:lpstr>
      <vt:lpstr>PHYTOCOSMETICS</vt:lpstr>
      <vt:lpstr>Outline</vt:lpstr>
      <vt:lpstr> Phytochemical groups of plants</vt:lpstr>
      <vt:lpstr>Functions of plant extracts used in cosmetic products</vt:lpstr>
      <vt:lpstr>Application of Herbal Extracts with actions</vt:lpstr>
      <vt:lpstr>Chemical classification of phytoconstituents</vt:lpstr>
      <vt:lpstr>PowerPoint Presentation</vt:lpstr>
      <vt:lpstr>Herbal cosmetic Formulations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title</dc:title>
  <dc:creator>Samira Saeed</dc:creator>
  <cp:lastModifiedBy>epharmacist1@gmail.com</cp:lastModifiedBy>
  <cp:revision>181</cp:revision>
  <dcterms:created xsi:type="dcterms:W3CDTF">2023-08-06T13:50:32Z</dcterms:created>
  <dcterms:modified xsi:type="dcterms:W3CDTF">2023-11-08T08:29:48Z</dcterms:modified>
</cp:coreProperties>
</file>