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9" r:id="rId2"/>
    <p:sldId id="345" r:id="rId3"/>
    <p:sldId id="341" r:id="rId4"/>
    <p:sldId id="342" r:id="rId5"/>
    <p:sldId id="343" r:id="rId6"/>
    <p:sldId id="358" r:id="rId7"/>
    <p:sldId id="344" r:id="rId8"/>
    <p:sldId id="357" r:id="rId9"/>
    <p:sldId id="346" r:id="rId10"/>
    <p:sldId id="347" r:id="rId11"/>
    <p:sldId id="348" r:id="rId12"/>
    <p:sldId id="349" r:id="rId13"/>
    <p:sldId id="350" r:id="rId14"/>
    <p:sldId id="365" r:id="rId15"/>
    <p:sldId id="351" r:id="rId16"/>
    <p:sldId id="352" r:id="rId17"/>
    <p:sldId id="353" r:id="rId18"/>
    <p:sldId id="354" r:id="rId19"/>
    <p:sldId id="355" r:id="rId20"/>
    <p:sldId id="356" r:id="rId21"/>
    <p:sldId id="361" r:id="rId22"/>
    <p:sldId id="362" r:id="rId23"/>
    <p:sldId id="386" r:id="rId24"/>
    <p:sldId id="364" r:id="rId25"/>
    <p:sldId id="387" r:id="rId26"/>
    <p:sldId id="367" r:id="rId27"/>
    <p:sldId id="366" r:id="rId28"/>
    <p:sldId id="368" r:id="rId29"/>
    <p:sldId id="369" r:id="rId30"/>
    <p:sldId id="371" r:id="rId31"/>
    <p:sldId id="363" r:id="rId32"/>
    <p:sldId id="373" r:id="rId33"/>
    <p:sldId id="388" r:id="rId34"/>
    <p:sldId id="374" r:id="rId35"/>
    <p:sldId id="375" r:id="rId36"/>
    <p:sldId id="377" r:id="rId37"/>
    <p:sldId id="383" r:id="rId38"/>
    <p:sldId id="381" r:id="rId39"/>
    <p:sldId id="382" r:id="rId40"/>
    <p:sldId id="385" r:id="rId41"/>
    <p:sldId id="378" r:id="rId42"/>
    <p:sldId id="3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0" autoAdjust="0"/>
    <p:restoredTop sz="94660"/>
  </p:normalViewPr>
  <p:slideViewPr>
    <p:cSldViewPr snapToGrid="0">
      <p:cViewPr varScale="1">
        <p:scale>
          <a:sx n="63" d="100"/>
          <a:sy n="63" d="100"/>
        </p:scale>
        <p:origin x="44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0FCF-1A51-340D-26F4-C413A2DA38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A1355C-19C9-9DA6-83E7-E733C666D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3C7F34-60D0-CD04-2804-695D513BAE7C}"/>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5" name="Footer Placeholder 4">
            <a:extLst>
              <a:ext uri="{FF2B5EF4-FFF2-40B4-BE49-F238E27FC236}">
                <a16:creationId xmlns:a16="http://schemas.microsoft.com/office/drawing/2014/main" id="{BC4E5E3D-3CE7-65D5-B139-CB58C6C43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05BE8-C493-FD28-AB54-86CBC41C82CD}"/>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609438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3BB2-367C-5D67-A773-BBA0EEE98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B7CB1-CE7B-6546-4B5E-BB8F31892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DD312-7C23-8EE7-4794-F9D876313C49}"/>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5" name="Footer Placeholder 4">
            <a:extLst>
              <a:ext uri="{FF2B5EF4-FFF2-40B4-BE49-F238E27FC236}">
                <a16:creationId xmlns:a16="http://schemas.microsoft.com/office/drawing/2014/main" id="{3D5F4627-5F6C-CA77-83E6-8AE51B172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6134F-E068-07D1-0BDE-7064777071BB}"/>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362806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30AF4-1C6F-D5C1-ABA1-FD902F1AC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8AAB1D-7350-1675-6E24-AFC84B842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1C3E7-E35C-AB0D-1481-3CE471D650BC}"/>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5" name="Footer Placeholder 4">
            <a:extLst>
              <a:ext uri="{FF2B5EF4-FFF2-40B4-BE49-F238E27FC236}">
                <a16:creationId xmlns:a16="http://schemas.microsoft.com/office/drawing/2014/main" id="{3F7CAB17-E30E-A198-24C5-65DA69A90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B844E-68D3-E4D1-56FF-89080B0F1E31}"/>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184850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2399-E214-1721-341E-75536092E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94BA0F-A447-81AD-C872-A7DC4D038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31E29-970C-42BB-4EFE-5838EAFC5DC1}"/>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5" name="Footer Placeholder 4">
            <a:extLst>
              <a:ext uri="{FF2B5EF4-FFF2-40B4-BE49-F238E27FC236}">
                <a16:creationId xmlns:a16="http://schemas.microsoft.com/office/drawing/2014/main" id="{082C0712-9F35-9836-FD3D-13E058169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93AE3-EC8A-1C48-2A8F-5D3ACBC831E9}"/>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327319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981B-87AE-1586-0644-C3610D357A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3A60E-ACDD-B497-C1EF-217DDD505D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36C67-B7D0-5C2B-206C-D9591B7F8FB7}"/>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5" name="Footer Placeholder 4">
            <a:extLst>
              <a:ext uri="{FF2B5EF4-FFF2-40B4-BE49-F238E27FC236}">
                <a16:creationId xmlns:a16="http://schemas.microsoft.com/office/drawing/2014/main" id="{66FC45A3-8A40-08D0-27C9-B94D10332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705DA-A593-C4F0-F628-2476075658D1}"/>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201848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ED34-053B-19E2-C1A2-70323A876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76838-050E-CA76-80D2-93D8128B9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C1809C-1D7E-ED9D-F7B6-79E0B17447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878B60-6A1B-07A4-C1DF-B5F3D0E47474}"/>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6" name="Footer Placeholder 5">
            <a:extLst>
              <a:ext uri="{FF2B5EF4-FFF2-40B4-BE49-F238E27FC236}">
                <a16:creationId xmlns:a16="http://schemas.microsoft.com/office/drawing/2014/main" id="{AC46D553-E410-FFDA-9554-38361BC85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AFC4E-5837-3DE7-BA28-D0754ACBA854}"/>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108557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0D51-4403-D37A-D548-015D8EB63F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046C88-26AF-45BB-39A9-A8C81D9E1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C2654-793A-8324-27F4-4259E6D1BB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0B7B9-FA95-1EED-90DA-05C60A57F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18496A-98FA-10F2-5802-B72AFB5E2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73675-F486-7B97-9E60-280202ECFA2C}"/>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8" name="Footer Placeholder 7">
            <a:extLst>
              <a:ext uri="{FF2B5EF4-FFF2-40B4-BE49-F238E27FC236}">
                <a16:creationId xmlns:a16="http://schemas.microsoft.com/office/drawing/2014/main" id="{239907E2-B5EE-6C96-3DED-6236B1711B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1C67D5-A05C-F2FD-3900-5271AF656361}"/>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128113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9498-B957-937A-CF46-C17EF5E28F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663067-59C8-3D5E-6C7F-292BFB7C991D}"/>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4" name="Footer Placeholder 3">
            <a:extLst>
              <a:ext uri="{FF2B5EF4-FFF2-40B4-BE49-F238E27FC236}">
                <a16:creationId xmlns:a16="http://schemas.microsoft.com/office/drawing/2014/main" id="{CE1E6261-0A14-1C24-23D1-7EE727A253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5885C0-E316-9485-0119-EDDA41AFB6D4}"/>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312379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B09CE-7A6C-0A64-F064-A6DD7210351A}"/>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3" name="Footer Placeholder 2">
            <a:extLst>
              <a:ext uri="{FF2B5EF4-FFF2-40B4-BE49-F238E27FC236}">
                <a16:creationId xmlns:a16="http://schemas.microsoft.com/office/drawing/2014/main" id="{B5FD9C11-FB72-C4CB-C680-B0B0F11D9C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191BAA-6FD6-760F-7895-CAD91A8FFB0B}"/>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322055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E66F-2494-4A33-6359-D6E8F192F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67040-E533-E8EC-00D0-EC9A4F8A8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D9B9CD-A377-1F54-9728-125AE7414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63E175-5EB8-4AE2-1488-6AB8509847D8}"/>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6" name="Footer Placeholder 5">
            <a:extLst>
              <a:ext uri="{FF2B5EF4-FFF2-40B4-BE49-F238E27FC236}">
                <a16:creationId xmlns:a16="http://schemas.microsoft.com/office/drawing/2014/main" id="{3BEA8579-A385-20F9-98A9-9F617C73AF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6C54B-031C-9962-CC93-376C05A14F37}"/>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172422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BC4A-7F7F-542E-20E3-9828048F3B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BF07D4-D8A5-CAF5-BE3D-4C134A1A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E9B32-ADA7-89D5-53EE-2A17FE737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B2C3D-04CB-D485-2C2F-99867487B6F4}"/>
              </a:ext>
            </a:extLst>
          </p:cNvPr>
          <p:cNvSpPr>
            <a:spLocks noGrp="1"/>
          </p:cNvSpPr>
          <p:nvPr>
            <p:ph type="dt" sz="half" idx="10"/>
          </p:nvPr>
        </p:nvSpPr>
        <p:spPr/>
        <p:txBody>
          <a:bodyPr/>
          <a:lstStyle/>
          <a:p>
            <a:fld id="{7C6F3BD3-03C2-414B-9AE3-A69B2CE2D050}" type="datetimeFigureOut">
              <a:rPr lang="en-US" smtClean="0"/>
              <a:t>11/6/2023</a:t>
            </a:fld>
            <a:endParaRPr lang="en-US"/>
          </a:p>
        </p:txBody>
      </p:sp>
      <p:sp>
        <p:nvSpPr>
          <p:cNvPr id="6" name="Footer Placeholder 5">
            <a:extLst>
              <a:ext uri="{FF2B5EF4-FFF2-40B4-BE49-F238E27FC236}">
                <a16:creationId xmlns:a16="http://schemas.microsoft.com/office/drawing/2014/main" id="{46DC8705-066F-63C0-0D34-975FFFDEA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4456B-A1E0-E951-42FD-D99882687B25}"/>
              </a:ext>
            </a:extLst>
          </p:cNvPr>
          <p:cNvSpPr>
            <a:spLocks noGrp="1"/>
          </p:cNvSpPr>
          <p:nvPr>
            <p:ph type="sldNum" sz="quarter" idx="12"/>
          </p:nvPr>
        </p:nvSpPr>
        <p:spPr/>
        <p:txBody>
          <a:bodyPr/>
          <a:lstStyle/>
          <a:p>
            <a:fld id="{8A148601-9C47-4681-9827-A4F02C549E65}" type="slidenum">
              <a:rPr lang="en-US" smtClean="0"/>
              <a:t>‹#›</a:t>
            </a:fld>
            <a:endParaRPr lang="en-US"/>
          </a:p>
        </p:txBody>
      </p:sp>
    </p:spTree>
    <p:extLst>
      <p:ext uri="{BB962C8B-B14F-4D97-AF65-F5344CB8AC3E}">
        <p14:creationId xmlns:p14="http://schemas.microsoft.com/office/powerpoint/2010/main" val="3181908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7AFF79-56C6-6ED1-0D7F-BBA5AF7C2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483A59-1C36-3A25-948B-9A3601FEE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8FCCA-7A6D-E7EA-712F-41D3678C1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F3BD3-03C2-414B-9AE3-A69B2CE2D050}" type="datetimeFigureOut">
              <a:rPr lang="en-US" smtClean="0"/>
              <a:t>11/6/2023</a:t>
            </a:fld>
            <a:endParaRPr lang="en-US"/>
          </a:p>
        </p:txBody>
      </p:sp>
      <p:sp>
        <p:nvSpPr>
          <p:cNvPr id="5" name="Footer Placeholder 4">
            <a:extLst>
              <a:ext uri="{FF2B5EF4-FFF2-40B4-BE49-F238E27FC236}">
                <a16:creationId xmlns:a16="http://schemas.microsoft.com/office/drawing/2014/main" id="{DA82A470-4510-B2CF-324C-9E7C4DF16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9CBF5F-EA83-D0E0-F418-09FF7EA73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48601-9C47-4681-9827-A4F02C549E65}" type="slidenum">
              <a:rPr lang="en-US" smtClean="0"/>
              <a:t>‹#›</a:t>
            </a:fld>
            <a:endParaRPr lang="en-US"/>
          </a:p>
        </p:txBody>
      </p:sp>
    </p:spTree>
    <p:extLst>
      <p:ext uri="{BB962C8B-B14F-4D97-AF65-F5344CB8AC3E}">
        <p14:creationId xmlns:p14="http://schemas.microsoft.com/office/powerpoint/2010/main" val="1108943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n65HW1iJUuY?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2337-5B9C-2FE8-00C2-AB9F9A49E256}"/>
              </a:ext>
            </a:extLst>
          </p:cNvPr>
          <p:cNvSpPr>
            <a:spLocks noGrp="1"/>
          </p:cNvSpPr>
          <p:nvPr>
            <p:ph type="title"/>
          </p:nvPr>
        </p:nvSpPr>
        <p:spPr/>
        <p:txBody>
          <a:bodyPr>
            <a:normAutofit/>
          </a:bodyPr>
          <a:lstStyle/>
          <a:p>
            <a:pPr algn="ctr"/>
            <a:r>
              <a:rPr lang="en-US" sz="5400" b="1" dirty="0">
                <a:solidFill>
                  <a:srgbClr val="FF0000"/>
                </a:solidFill>
              </a:rPr>
              <a:t>Unresponsive child 1 year to puberty</a:t>
            </a:r>
          </a:p>
        </p:txBody>
      </p:sp>
      <p:sp>
        <p:nvSpPr>
          <p:cNvPr id="3" name="Content Placeholder 2">
            <a:extLst>
              <a:ext uri="{FF2B5EF4-FFF2-40B4-BE49-F238E27FC236}">
                <a16:creationId xmlns:a16="http://schemas.microsoft.com/office/drawing/2014/main" id="{52A56DAF-6FA5-858F-13DB-064B61443D37}"/>
              </a:ext>
            </a:extLst>
          </p:cNvPr>
          <p:cNvSpPr>
            <a:spLocks noGrp="1"/>
          </p:cNvSpPr>
          <p:nvPr>
            <p:ph idx="1"/>
          </p:nvPr>
        </p:nvSpPr>
        <p:spPr>
          <a:xfrm>
            <a:off x="838200" y="1825625"/>
            <a:ext cx="6807591" cy="4351338"/>
          </a:xfrm>
        </p:spPr>
        <p:txBody>
          <a:bodyPr>
            <a:normAutofit lnSpcReduction="10000"/>
          </a:bodyPr>
          <a:lstStyle/>
          <a:p>
            <a:pPr marL="0" indent="0" algn="ctr">
              <a:buNone/>
            </a:pPr>
            <a:endParaRPr lang="en-US" dirty="0"/>
          </a:p>
          <a:p>
            <a:pPr marL="0" indent="0" algn="ctr">
              <a:buNone/>
            </a:pPr>
            <a:endParaRPr lang="en-US" b="1" dirty="0"/>
          </a:p>
          <a:p>
            <a:pPr marL="0" indent="0" algn="ctr">
              <a:buNone/>
            </a:pPr>
            <a:endParaRPr lang="en-US" b="1" dirty="0"/>
          </a:p>
          <a:p>
            <a:pPr marL="0" indent="0" algn="ctr">
              <a:buNone/>
            </a:pPr>
            <a:r>
              <a:rPr lang="en-US" b="1" dirty="0"/>
              <a:t> </a:t>
            </a:r>
            <a:r>
              <a:rPr lang="en-US" sz="2800" b="1" dirty="0"/>
              <a:t>By</a:t>
            </a:r>
          </a:p>
          <a:p>
            <a:pPr marL="0" indent="0" algn="ctr">
              <a:buNone/>
            </a:pPr>
            <a:r>
              <a:rPr lang="en-US" sz="2800" b="1" dirty="0"/>
              <a:t>Dr. Muhammad Abdullah Shwani</a:t>
            </a:r>
          </a:p>
          <a:p>
            <a:pPr marL="0" indent="0" algn="ctr">
              <a:buNone/>
            </a:pPr>
            <a:r>
              <a:rPr lang="en-US" sz="2800" b="1" dirty="0"/>
              <a:t>Assistant professor/Consultant urologist</a:t>
            </a:r>
          </a:p>
          <a:p>
            <a:pPr marL="0" indent="0" algn="ctr">
              <a:buNone/>
            </a:pPr>
            <a:r>
              <a:rPr lang="en-US" sz="2800" b="1" dirty="0"/>
              <a:t>Kurdistan Higher Council of Medical Specialties (KHCMS)</a:t>
            </a:r>
          </a:p>
          <a:p>
            <a:pPr marL="0" indent="0" algn="ctr">
              <a:buNone/>
            </a:pPr>
            <a:r>
              <a:rPr lang="en-US" sz="2800" b="1" dirty="0"/>
              <a:t>                      drmalshwani@mail.com</a:t>
            </a:r>
            <a:endParaRPr lang="en-US" sz="2800" dirty="0"/>
          </a:p>
          <a:p>
            <a:pPr marL="0" indent="0" algn="ctr">
              <a:buNone/>
            </a:pPr>
            <a:endParaRPr lang="en-US" dirty="0"/>
          </a:p>
        </p:txBody>
      </p:sp>
    </p:spTree>
    <p:extLst>
      <p:ext uri="{BB962C8B-B14F-4D97-AF65-F5344CB8AC3E}">
        <p14:creationId xmlns:p14="http://schemas.microsoft.com/office/powerpoint/2010/main" val="35666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DE8D4-A191-E232-0F36-51EC1117869B}"/>
              </a:ext>
            </a:extLst>
          </p:cNvPr>
          <p:cNvSpPr>
            <a:spLocks noGrp="1"/>
          </p:cNvSpPr>
          <p:nvPr>
            <p:ph type="title"/>
          </p:nvPr>
        </p:nvSpPr>
        <p:spPr/>
        <p:txBody>
          <a:bodyPr/>
          <a:lstStyle/>
          <a:p>
            <a:pPr algn="ctr"/>
            <a:r>
              <a:rPr lang="en-US" b="1" dirty="0">
                <a:solidFill>
                  <a:srgbClr val="FF0000"/>
                </a:solidFill>
              </a:rPr>
              <a:t>How to give CPR on a child</a:t>
            </a:r>
            <a:endParaRPr lang="en-US" dirty="0"/>
          </a:p>
        </p:txBody>
      </p:sp>
      <p:sp>
        <p:nvSpPr>
          <p:cNvPr id="3" name="Content Placeholder 2">
            <a:extLst>
              <a:ext uri="{FF2B5EF4-FFF2-40B4-BE49-F238E27FC236}">
                <a16:creationId xmlns:a16="http://schemas.microsoft.com/office/drawing/2014/main" id="{1FC067E0-A8FA-7B74-DA71-213BEB55E950}"/>
              </a:ext>
            </a:extLst>
          </p:cNvPr>
          <p:cNvSpPr>
            <a:spLocks noGrp="1"/>
          </p:cNvSpPr>
          <p:nvPr>
            <p:ph idx="1"/>
          </p:nvPr>
        </p:nvSpPr>
        <p:spPr/>
        <p:txBody>
          <a:bodyPr>
            <a:normAutofit fontScale="92500" lnSpcReduction="20000"/>
          </a:bodyPr>
          <a:lstStyle/>
          <a:p>
            <a:pPr>
              <a:buClr>
                <a:srgbClr val="FF0000"/>
              </a:buClr>
              <a:buFont typeface="Wingdings" panose="05000000000000000000" pitchFamily="2" charset="2"/>
              <a:buChar char="q"/>
            </a:pPr>
            <a:r>
              <a:rPr lang="en-US" b="1" dirty="0"/>
              <a:t>Kneel at level with the child’s chest. Place one hand on the center of the chest. </a:t>
            </a:r>
          </a:p>
          <a:p>
            <a:pPr>
              <a:buClr>
                <a:srgbClr val="FF0000"/>
              </a:buClr>
              <a:buFont typeface="Wingdings" panose="05000000000000000000" pitchFamily="2" charset="2"/>
              <a:buChar char="q"/>
            </a:pPr>
            <a:r>
              <a:rPr lang="en-US" b="1" dirty="0"/>
              <a:t> Lean over the child, with your arm straight, and then press down vertically on the sternum with the palm of your hand. Depress the chest by at least one-third of its depth.</a:t>
            </a:r>
          </a:p>
          <a:p>
            <a:pPr marL="0" indent="0">
              <a:buClr>
                <a:srgbClr val="FF0000"/>
              </a:buClr>
              <a:buNone/>
            </a:pPr>
            <a:endParaRPr lang="en-US" b="1" dirty="0"/>
          </a:p>
          <a:p>
            <a:pPr>
              <a:buClr>
                <a:srgbClr val="FF0000"/>
              </a:buClr>
              <a:buFont typeface="Wingdings" panose="05000000000000000000" pitchFamily="2" charset="2"/>
              <a:buChar char="q"/>
            </a:pPr>
            <a:r>
              <a:rPr lang="en-US" b="1" dirty="0"/>
              <a:t> If the child is large, or the rescuer is small, you can give chest compressions using both hands, as for an adult casualty. </a:t>
            </a:r>
          </a:p>
          <a:p>
            <a:pPr marL="0" indent="0">
              <a:buClr>
                <a:srgbClr val="FF0000"/>
              </a:buClr>
              <a:buNone/>
            </a:pPr>
            <a:endParaRPr lang="en-US" b="1" dirty="0"/>
          </a:p>
          <a:p>
            <a:pPr>
              <a:buClr>
                <a:srgbClr val="FF0000"/>
              </a:buClr>
              <a:buFont typeface="Wingdings" panose="05000000000000000000" pitchFamily="2" charset="2"/>
              <a:buChar char="q"/>
            </a:pPr>
            <a:r>
              <a:rPr lang="en-US" b="1" dirty="0"/>
              <a:t> Release the pressure without removing your hand from the chest. Allow the chest to come back up completely (recoil) before you give the next compression.</a:t>
            </a:r>
          </a:p>
        </p:txBody>
      </p:sp>
    </p:spTree>
    <p:extLst>
      <p:ext uri="{BB962C8B-B14F-4D97-AF65-F5344CB8AC3E}">
        <p14:creationId xmlns:p14="http://schemas.microsoft.com/office/powerpoint/2010/main" val="419168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D9EB-EA3E-AFB2-C127-88BAFE36430A}"/>
              </a:ext>
            </a:extLst>
          </p:cNvPr>
          <p:cNvSpPr>
            <a:spLocks noGrp="1"/>
          </p:cNvSpPr>
          <p:nvPr>
            <p:ph type="title"/>
          </p:nvPr>
        </p:nvSpPr>
        <p:spPr/>
        <p:txBody>
          <a:bodyPr/>
          <a:lstStyle/>
          <a:p>
            <a:pPr algn="ctr"/>
            <a:r>
              <a:rPr lang="en-US" b="1" dirty="0">
                <a:solidFill>
                  <a:srgbClr val="FF0000"/>
                </a:solidFill>
              </a:rPr>
              <a:t>How to give CPR on a child</a:t>
            </a:r>
          </a:p>
        </p:txBody>
      </p:sp>
      <p:sp>
        <p:nvSpPr>
          <p:cNvPr id="3" name="Content Placeholder 2">
            <a:extLst>
              <a:ext uri="{FF2B5EF4-FFF2-40B4-BE49-F238E27FC236}">
                <a16:creationId xmlns:a16="http://schemas.microsoft.com/office/drawing/2014/main" id="{843C0463-28D9-D6A1-85B1-A3E1CF1D676A}"/>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Compress the chest 30 times, at a rate of 100–120 compressions per minute.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The time taken for compression and release should be about the same.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Return to the child’s head, open the airway and give TWO further rescue breaths. (30:2)</a:t>
            </a:r>
          </a:p>
        </p:txBody>
      </p:sp>
    </p:spTree>
    <p:extLst>
      <p:ext uri="{BB962C8B-B14F-4D97-AF65-F5344CB8AC3E}">
        <p14:creationId xmlns:p14="http://schemas.microsoft.com/office/powerpoint/2010/main" val="406316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F244-1743-126F-7B9B-B5C266ED98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60EFE5-7636-9833-AD56-02522A0C3381}"/>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If you are on your own, alternate </a:t>
            </a:r>
            <a:r>
              <a:rPr lang="en-US" b="1" dirty="0">
                <a:solidFill>
                  <a:srgbClr val="FF0000"/>
                </a:solidFill>
              </a:rPr>
              <a:t>30 chest compressions </a:t>
            </a:r>
            <a:r>
              <a:rPr lang="en-US" b="1" dirty="0"/>
              <a:t>with</a:t>
            </a:r>
            <a:r>
              <a:rPr lang="en-US" b="1" dirty="0">
                <a:solidFill>
                  <a:srgbClr val="92D050"/>
                </a:solidFill>
              </a:rPr>
              <a:t> TWO rescue breaths </a:t>
            </a:r>
            <a:r>
              <a:rPr lang="en-US" b="1" dirty="0"/>
              <a:t>(</a:t>
            </a:r>
            <a:r>
              <a:rPr lang="en-US" b="1" dirty="0">
                <a:solidFill>
                  <a:srgbClr val="FF0000"/>
                </a:solidFill>
              </a:rPr>
              <a:t>30:2</a:t>
            </a:r>
            <a:r>
              <a:rPr lang="en-US" b="1" dirty="0"/>
              <a:t>) for one minute, then stop to call for emergency help. </a:t>
            </a:r>
          </a:p>
          <a:p>
            <a:pPr>
              <a:buClr>
                <a:srgbClr val="FF0000"/>
              </a:buClr>
              <a:buFont typeface="Wingdings" panose="05000000000000000000" pitchFamily="2" charset="2"/>
              <a:buChar char="q"/>
            </a:pPr>
            <a:r>
              <a:rPr lang="en-US" b="1" dirty="0"/>
              <a:t> Continue CPR until: </a:t>
            </a:r>
          </a:p>
          <a:p>
            <a:pPr lvl="1">
              <a:buClr>
                <a:srgbClr val="FF0000"/>
              </a:buClr>
              <a:buFont typeface="Wingdings" panose="05000000000000000000" pitchFamily="2" charset="2"/>
              <a:buChar char="Ø"/>
            </a:pPr>
            <a:r>
              <a:rPr lang="en-US" b="1" dirty="0"/>
              <a:t> Emergency help arrives and takes over </a:t>
            </a:r>
          </a:p>
          <a:p>
            <a:pPr lvl="1">
              <a:buClr>
                <a:srgbClr val="FF0000"/>
              </a:buClr>
              <a:buFont typeface="Wingdings" panose="05000000000000000000" pitchFamily="2" charset="2"/>
              <a:buChar char="Ø"/>
            </a:pPr>
            <a:r>
              <a:rPr lang="en-US" b="1" dirty="0"/>
              <a:t> The child shows signs of becoming </a:t>
            </a:r>
            <a:r>
              <a:rPr lang="en-US" b="1" dirty="0">
                <a:solidFill>
                  <a:srgbClr val="FF0000"/>
                </a:solidFill>
              </a:rPr>
              <a:t>responsive</a:t>
            </a:r>
            <a:r>
              <a:rPr lang="en-US" b="1" dirty="0"/>
              <a:t> – such as </a:t>
            </a:r>
            <a:r>
              <a:rPr lang="en-US" b="1" dirty="0">
                <a:solidFill>
                  <a:srgbClr val="92D050"/>
                </a:solidFill>
              </a:rPr>
              <a:t>coughing, opening the  eyes, speaking, or moving purposefully – and starts to breathe normally </a:t>
            </a:r>
          </a:p>
          <a:p>
            <a:pPr lvl="1">
              <a:buClr>
                <a:srgbClr val="FF0000"/>
              </a:buClr>
              <a:buFont typeface="Wingdings" panose="05000000000000000000" pitchFamily="2" charset="2"/>
              <a:buChar char="Ø"/>
            </a:pPr>
            <a:r>
              <a:rPr lang="en-US" b="1" dirty="0"/>
              <a:t> Or you become too </a:t>
            </a:r>
            <a:r>
              <a:rPr lang="en-US" b="1" dirty="0">
                <a:solidFill>
                  <a:srgbClr val="FF0000"/>
                </a:solidFill>
              </a:rPr>
              <a:t>exhausted</a:t>
            </a:r>
            <a:r>
              <a:rPr lang="en-US" b="1" dirty="0"/>
              <a:t> to continue.</a:t>
            </a:r>
          </a:p>
        </p:txBody>
      </p:sp>
    </p:spTree>
    <p:extLst>
      <p:ext uri="{BB962C8B-B14F-4D97-AF65-F5344CB8AC3E}">
        <p14:creationId xmlns:p14="http://schemas.microsoft.com/office/powerpoint/2010/main" val="22515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071D-841D-8AED-A410-E2A90C1E6A82}"/>
              </a:ext>
            </a:extLst>
          </p:cNvPr>
          <p:cNvSpPr>
            <a:spLocks noGrp="1"/>
          </p:cNvSpPr>
          <p:nvPr>
            <p:ph type="title"/>
          </p:nvPr>
        </p:nvSpPr>
        <p:spPr/>
        <p:txBody>
          <a:bodyPr/>
          <a:lstStyle/>
          <a:p>
            <a:pPr marL="0" indent="0" algn="ctr">
              <a:buNone/>
            </a:pPr>
            <a:r>
              <a:rPr lang="en-US" b="1" dirty="0">
                <a:solidFill>
                  <a:srgbClr val="FF0000"/>
                </a:solidFill>
              </a:rPr>
              <a:t>AED on children</a:t>
            </a:r>
          </a:p>
        </p:txBody>
      </p:sp>
      <p:sp>
        <p:nvSpPr>
          <p:cNvPr id="3" name="Content Placeholder 2">
            <a:extLst>
              <a:ext uri="{FF2B5EF4-FFF2-40B4-BE49-F238E27FC236}">
                <a16:creationId xmlns:a16="http://schemas.microsoft.com/office/drawing/2014/main" id="{089AEB75-B0D6-FF79-4C77-A263FF4819E3}"/>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Standard adult AEDs can be used on children over the age of eight </a:t>
            </a:r>
          </a:p>
          <a:p>
            <a:pPr marL="0" indent="0">
              <a:buClr>
                <a:srgbClr val="FF0000"/>
              </a:buClr>
              <a:buNone/>
            </a:pPr>
            <a:r>
              <a:rPr lang="en-US" b="1" dirty="0"/>
              <a:t>years. </a:t>
            </a:r>
          </a:p>
          <a:p>
            <a:pPr>
              <a:buClr>
                <a:srgbClr val="FF0000"/>
              </a:buClr>
              <a:buFont typeface="Wingdings" panose="05000000000000000000" pitchFamily="2" charset="2"/>
              <a:buChar char="q"/>
            </a:pPr>
            <a:r>
              <a:rPr lang="en-US" b="1" dirty="0"/>
              <a:t> For children between the ages of one and eight, use a pediatric AED or a standard machine and pediatric pads. </a:t>
            </a:r>
          </a:p>
          <a:p>
            <a:pPr marL="0" indent="0">
              <a:buClr>
                <a:srgbClr val="FF0000"/>
              </a:buClr>
              <a:buNone/>
            </a:pPr>
            <a:endParaRPr lang="en-US" b="1" dirty="0"/>
          </a:p>
          <a:p>
            <a:pPr>
              <a:buClr>
                <a:srgbClr val="FF0000"/>
              </a:buClr>
              <a:buFont typeface="Wingdings" panose="05000000000000000000" pitchFamily="2" charset="2"/>
              <a:buChar char="q"/>
            </a:pPr>
            <a:r>
              <a:rPr lang="en-US" b="1" dirty="0"/>
              <a:t> If neither is available, then a standard AED and pads can be used.</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Never use an AED on an infant under one year.</a:t>
            </a:r>
          </a:p>
        </p:txBody>
      </p:sp>
    </p:spTree>
    <p:extLst>
      <p:ext uri="{BB962C8B-B14F-4D97-AF65-F5344CB8AC3E}">
        <p14:creationId xmlns:p14="http://schemas.microsoft.com/office/powerpoint/2010/main" val="161169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7022-C0EE-09A5-365D-0B8AFFD9EB66}"/>
              </a:ext>
            </a:extLst>
          </p:cNvPr>
          <p:cNvSpPr>
            <a:spLocks noGrp="1"/>
          </p:cNvSpPr>
          <p:nvPr>
            <p:ph type="title"/>
          </p:nvPr>
        </p:nvSpPr>
        <p:spPr/>
        <p:txBody>
          <a:bodyPr/>
          <a:lstStyle/>
          <a:p>
            <a:pPr algn="ctr"/>
            <a:r>
              <a:rPr lang="en-US" b="1" dirty="0">
                <a:solidFill>
                  <a:srgbClr val="FF0000"/>
                </a:solidFill>
              </a:rPr>
              <a:t>Unresponsive infant</a:t>
            </a:r>
          </a:p>
        </p:txBody>
      </p:sp>
      <p:sp>
        <p:nvSpPr>
          <p:cNvPr id="3" name="Content Placeholder 2">
            <a:extLst>
              <a:ext uri="{FF2B5EF4-FFF2-40B4-BE49-F238E27FC236}">
                <a16:creationId xmlns:a16="http://schemas.microsoft.com/office/drawing/2014/main" id="{02ACAF11-0866-27F8-F92D-3B1F7048A92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215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232D-6A47-0E84-1A68-4573EE8B89E1}"/>
              </a:ext>
            </a:extLst>
          </p:cNvPr>
          <p:cNvSpPr>
            <a:spLocks noGrp="1"/>
          </p:cNvSpPr>
          <p:nvPr>
            <p:ph type="title"/>
          </p:nvPr>
        </p:nvSpPr>
        <p:spPr/>
        <p:txBody>
          <a:bodyPr/>
          <a:lstStyle/>
          <a:p>
            <a:pPr algn="ctr"/>
            <a:r>
              <a:rPr lang="en-US" b="1" dirty="0">
                <a:solidFill>
                  <a:srgbClr val="FF0000"/>
                </a:solidFill>
              </a:rPr>
              <a:t>Unresponsive  Infant</a:t>
            </a:r>
          </a:p>
        </p:txBody>
      </p:sp>
      <p:pic>
        <p:nvPicPr>
          <p:cNvPr id="5" name="Content Placeholder 4">
            <a:extLst>
              <a:ext uri="{FF2B5EF4-FFF2-40B4-BE49-F238E27FC236}">
                <a16:creationId xmlns:a16="http://schemas.microsoft.com/office/drawing/2014/main" id="{3325EF87-D15D-8182-834B-4067EFCA30B2}"/>
              </a:ext>
            </a:extLst>
          </p:cNvPr>
          <p:cNvPicPr>
            <a:picLocks noGrp="1" noChangeAspect="1"/>
          </p:cNvPicPr>
          <p:nvPr>
            <p:ph idx="1"/>
          </p:nvPr>
        </p:nvPicPr>
        <p:blipFill>
          <a:blip r:embed="rId2"/>
          <a:stretch>
            <a:fillRect/>
          </a:stretch>
        </p:blipFill>
        <p:spPr>
          <a:xfrm>
            <a:off x="2552700" y="1402080"/>
            <a:ext cx="5737860" cy="5311140"/>
          </a:xfrm>
        </p:spPr>
      </p:pic>
    </p:spTree>
    <p:extLst>
      <p:ext uri="{BB962C8B-B14F-4D97-AF65-F5344CB8AC3E}">
        <p14:creationId xmlns:p14="http://schemas.microsoft.com/office/powerpoint/2010/main" val="381225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FA1A-0A53-865A-6F7F-A406F3D23649}"/>
              </a:ext>
            </a:extLst>
          </p:cNvPr>
          <p:cNvSpPr>
            <a:spLocks noGrp="1"/>
          </p:cNvSpPr>
          <p:nvPr>
            <p:ph type="title"/>
          </p:nvPr>
        </p:nvSpPr>
        <p:spPr/>
        <p:txBody>
          <a:bodyPr/>
          <a:lstStyle/>
          <a:p>
            <a:pPr algn="ctr"/>
            <a:r>
              <a:rPr lang="en-US" b="1" dirty="0">
                <a:solidFill>
                  <a:srgbClr val="FF0000"/>
                </a:solidFill>
              </a:rPr>
              <a:t>How to check the response</a:t>
            </a:r>
          </a:p>
        </p:txBody>
      </p:sp>
      <p:sp>
        <p:nvSpPr>
          <p:cNvPr id="3" name="Content Placeholder 2">
            <a:extLst>
              <a:ext uri="{FF2B5EF4-FFF2-40B4-BE49-F238E27FC236}">
                <a16:creationId xmlns:a16="http://schemas.microsoft.com/office/drawing/2014/main" id="{0DE1E1E1-9E95-60F9-5E2F-80512F3A1C7B}"/>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Gently tap or flick the sole of the infant’s foot and call his name to see if he responds.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Never shake an infant. </a:t>
            </a:r>
          </a:p>
        </p:txBody>
      </p:sp>
      <p:pic>
        <p:nvPicPr>
          <p:cNvPr id="5" name="Picture 4">
            <a:extLst>
              <a:ext uri="{FF2B5EF4-FFF2-40B4-BE49-F238E27FC236}">
                <a16:creationId xmlns:a16="http://schemas.microsoft.com/office/drawing/2014/main" id="{4B360FBE-421E-407E-3400-AB128BCCB425}"/>
              </a:ext>
            </a:extLst>
          </p:cNvPr>
          <p:cNvPicPr>
            <a:picLocks noChangeAspect="1"/>
          </p:cNvPicPr>
          <p:nvPr/>
        </p:nvPicPr>
        <p:blipFill>
          <a:blip r:embed="rId2"/>
          <a:stretch>
            <a:fillRect/>
          </a:stretch>
        </p:blipFill>
        <p:spPr>
          <a:xfrm>
            <a:off x="6522720" y="2869883"/>
            <a:ext cx="3810000" cy="3442018"/>
          </a:xfrm>
          <a:prstGeom prst="rect">
            <a:avLst/>
          </a:prstGeom>
        </p:spPr>
      </p:pic>
    </p:spTree>
    <p:extLst>
      <p:ext uri="{BB962C8B-B14F-4D97-AF65-F5344CB8AC3E}">
        <p14:creationId xmlns:p14="http://schemas.microsoft.com/office/powerpoint/2010/main" val="135776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8E1C-E6B7-0FC1-7A1B-D92F4EB83148}"/>
              </a:ext>
            </a:extLst>
          </p:cNvPr>
          <p:cNvSpPr>
            <a:spLocks noGrp="1"/>
          </p:cNvSpPr>
          <p:nvPr>
            <p:ph type="title"/>
          </p:nvPr>
        </p:nvSpPr>
        <p:spPr/>
        <p:txBody>
          <a:bodyPr/>
          <a:lstStyle/>
          <a:p>
            <a:r>
              <a:rPr lang="en-US" b="1" dirty="0">
                <a:solidFill>
                  <a:srgbClr val="FF0000"/>
                </a:solidFill>
              </a:rPr>
              <a:t>How to place an infant in a recovery position</a:t>
            </a:r>
          </a:p>
        </p:txBody>
      </p:sp>
      <p:pic>
        <p:nvPicPr>
          <p:cNvPr id="4" name="Content Placeholder 3">
            <a:extLst>
              <a:ext uri="{FF2B5EF4-FFF2-40B4-BE49-F238E27FC236}">
                <a16:creationId xmlns:a16="http://schemas.microsoft.com/office/drawing/2014/main" id="{A4205FC3-14C2-B463-143C-05C2B182E62F}"/>
              </a:ext>
            </a:extLst>
          </p:cNvPr>
          <p:cNvPicPr>
            <a:picLocks noGrp="1" noChangeAspect="1"/>
          </p:cNvPicPr>
          <p:nvPr>
            <p:ph idx="1"/>
          </p:nvPr>
        </p:nvPicPr>
        <p:blipFill>
          <a:blip r:embed="rId2"/>
          <a:stretch>
            <a:fillRect/>
          </a:stretch>
        </p:blipFill>
        <p:spPr>
          <a:xfrm>
            <a:off x="4862512" y="3077369"/>
            <a:ext cx="2466975" cy="1847850"/>
          </a:xfrm>
          <a:prstGeom prst="rect">
            <a:avLst/>
          </a:prstGeom>
        </p:spPr>
      </p:pic>
    </p:spTree>
    <p:extLst>
      <p:ext uri="{BB962C8B-B14F-4D97-AF65-F5344CB8AC3E}">
        <p14:creationId xmlns:p14="http://schemas.microsoft.com/office/powerpoint/2010/main" val="2685037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FD6F-2467-EEF1-6C4A-C728B6A0335D}"/>
              </a:ext>
            </a:extLst>
          </p:cNvPr>
          <p:cNvSpPr>
            <a:spLocks noGrp="1"/>
          </p:cNvSpPr>
          <p:nvPr>
            <p:ph type="title"/>
          </p:nvPr>
        </p:nvSpPr>
        <p:spPr/>
        <p:txBody>
          <a:bodyPr/>
          <a:lstStyle/>
          <a:p>
            <a:pPr algn="ctr"/>
            <a:r>
              <a:rPr lang="en-US" b="1" dirty="0">
                <a:solidFill>
                  <a:srgbClr val="FF0000"/>
                </a:solidFill>
              </a:rPr>
              <a:t>How to give CPR on an infant</a:t>
            </a:r>
            <a:endParaRPr lang="en-US" dirty="0">
              <a:solidFill>
                <a:srgbClr val="FF0000"/>
              </a:solidFill>
            </a:endParaRPr>
          </a:p>
        </p:txBody>
      </p:sp>
      <p:sp>
        <p:nvSpPr>
          <p:cNvPr id="3" name="Content Placeholder 2">
            <a:extLst>
              <a:ext uri="{FF2B5EF4-FFF2-40B4-BE49-F238E27FC236}">
                <a16:creationId xmlns:a16="http://schemas.microsoft.com/office/drawing/2014/main" id="{A729B3CF-7C40-A115-22B9-BAD9A1C06E0E}"/>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Place the infant on his back on a firm surface</a:t>
            </a:r>
          </a:p>
          <a:p>
            <a:pPr>
              <a:buClr>
                <a:srgbClr val="FF0000"/>
              </a:buClr>
              <a:buFont typeface="Wingdings" panose="05000000000000000000" pitchFamily="2" charset="2"/>
              <a:buChar char="q"/>
            </a:pPr>
            <a:r>
              <a:rPr lang="en-US" b="1" dirty="0"/>
              <a:t> Make sure that the airway is still open by keeping one hand on the infant’s forehead and </a:t>
            </a:r>
            <a:r>
              <a:rPr lang="en-US" b="1" dirty="0">
                <a:solidFill>
                  <a:srgbClr val="FF0000"/>
                </a:solidFill>
              </a:rPr>
              <a:t>one fingertip </a:t>
            </a:r>
            <a:r>
              <a:rPr lang="en-US" b="1" dirty="0"/>
              <a:t>of the other hand under the tip of his chin. </a:t>
            </a:r>
          </a:p>
          <a:p>
            <a:pPr>
              <a:buClr>
                <a:srgbClr val="FF0000"/>
              </a:buClr>
              <a:buFont typeface="Wingdings" panose="05000000000000000000" pitchFamily="2" charset="2"/>
              <a:buChar char="q"/>
            </a:pPr>
            <a:r>
              <a:rPr lang="en-US" b="1" dirty="0"/>
              <a:t> Pick out any visible obstructions from mouth and nose.</a:t>
            </a:r>
          </a:p>
          <a:p>
            <a:pPr>
              <a:buClr>
                <a:srgbClr val="FF0000"/>
              </a:buClr>
              <a:buFont typeface="Wingdings" panose="05000000000000000000" pitchFamily="2" charset="2"/>
              <a:buChar char="q"/>
            </a:pPr>
            <a:r>
              <a:rPr lang="en-US" b="1" dirty="0"/>
              <a:t> Do </a:t>
            </a:r>
            <a:r>
              <a:rPr lang="en-US" b="1" dirty="0">
                <a:solidFill>
                  <a:srgbClr val="FF0000"/>
                </a:solidFill>
              </a:rPr>
              <a:t>not</a:t>
            </a:r>
            <a:r>
              <a:rPr lang="en-US" b="1" dirty="0"/>
              <a:t> sweep the mouth with your finger looking for obstructions.</a:t>
            </a:r>
          </a:p>
        </p:txBody>
      </p:sp>
    </p:spTree>
    <p:extLst>
      <p:ext uri="{BB962C8B-B14F-4D97-AF65-F5344CB8AC3E}">
        <p14:creationId xmlns:p14="http://schemas.microsoft.com/office/powerpoint/2010/main" val="302103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6F3D-E5CF-1467-3E8E-12D5A3AF2B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2B45F0-18A4-2054-158B-A1C9C1BD6728}"/>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Take a breath. Place your lips around the infant’s mouth and nose to form an airtight seal. </a:t>
            </a:r>
          </a:p>
          <a:p>
            <a:pPr>
              <a:buClr>
                <a:srgbClr val="FF0000"/>
              </a:buClr>
              <a:buFont typeface="Wingdings" panose="05000000000000000000" pitchFamily="2" charset="2"/>
              <a:buChar char="q"/>
            </a:pPr>
            <a:r>
              <a:rPr lang="en-US" b="1" dirty="0"/>
              <a:t> If this is not possible, close the infant’s mouth and make a seal around the nose only. </a:t>
            </a:r>
          </a:p>
          <a:p>
            <a:pPr>
              <a:buClr>
                <a:srgbClr val="FF0000"/>
              </a:buClr>
              <a:buFont typeface="Wingdings" panose="05000000000000000000" pitchFamily="2" charset="2"/>
              <a:buChar char="q"/>
            </a:pPr>
            <a:r>
              <a:rPr lang="en-US" b="1" dirty="0"/>
              <a:t> Blow gently and steadily into the infant’s nose for one second; the chest should rise.</a:t>
            </a:r>
          </a:p>
        </p:txBody>
      </p:sp>
      <p:pic>
        <p:nvPicPr>
          <p:cNvPr id="4" name="Picture 3">
            <a:extLst>
              <a:ext uri="{FF2B5EF4-FFF2-40B4-BE49-F238E27FC236}">
                <a16:creationId xmlns:a16="http://schemas.microsoft.com/office/drawing/2014/main" id="{88C2AA14-0095-A4F4-96B0-60D8A287F75B}"/>
              </a:ext>
            </a:extLst>
          </p:cNvPr>
          <p:cNvPicPr>
            <a:picLocks noChangeAspect="1"/>
          </p:cNvPicPr>
          <p:nvPr/>
        </p:nvPicPr>
        <p:blipFill>
          <a:blip r:embed="rId2"/>
          <a:stretch>
            <a:fillRect/>
          </a:stretch>
        </p:blipFill>
        <p:spPr>
          <a:xfrm>
            <a:off x="8756332" y="4498657"/>
            <a:ext cx="2390775" cy="1914525"/>
          </a:xfrm>
          <a:prstGeom prst="rect">
            <a:avLst/>
          </a:prstGeom>
        </p:spPr>
      </p:pic>
    </p:spTree>
    <p:extLst>
      <p:ext uri="{BB962C8B-B14F-4D97-AF65-F5344CB8AC3E}">
        <p14:creationId xmlns:p14="http://schemas.microsoft.com/office/powerpoint/2010/main" val="422823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632C-7DE4-CB36-FEAE-142C40FB27DA}"/>
              </a:ext>
            </a:extLst>
          </p:cNvPr>
          <p:cNvSpPr>
            <a:spLocks noGrp="1"/>
          </p:cNvSpPr>
          <p:nvPr>
            <p:ph type="title"/>
          </p:nvPr>
        </p:nvSpPr>
        <p:spPr/>
        <p:txBody>
          <a:bodyPr/>
          <a:lstStyle/>
          <a:p>
            <a:pPr algn="ctr"/>
            <a:r>
              <a:rPr lang="en-US" b="1" dirty="0">
                <a:solidFill>
                  <a:srgbClr val="FF0000"/>
                </a:solidFill>
              </a:rPr>
              <a:t>Discovering a collapsed child</a:t>
            </a:r>
          </a:p>
        </p:txBody>
      </p:sp>
      <p:sp>
        <p:nvSpPr>
          <p:cNvPr id="3" name="Content Placeholder 2">
            <a:extLst>
              <a:ext uri="{FF2B5EF4-FFF2-40B4-BE49-F238E27FC236}">
                <a16:creationId xmlns:a16="http://schemas.microsoft.com/office/drawing/2014/main" id="{E4109FF9-DC7F-95BE-612C-C611A5862F3E}"/>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You should first make sure the scene is safe and then establish whether he is responsive or unresponsive.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Observe the casualty as you approach.</a:t>
            </a:r>
          </a:p>
          <a:p>
            <a:pPr>
              <a:buClr>
                <a:srgbClr val="FF0000"/>
              </a:buClr>
              <a:buFont typeface="Wingdings" panose="05000000000000000000" pitchFamily="2" charset="2"/>
              <a:buChar char="q"/>
            </a:pPr>
            <a:r>
              <a:rPr lang="en-US" b="1" dirty="0"/>
              <a:t> Always approach and treat the casualty from the side, kneeling down next to his head or chest. </a:t>
            </a:r>
          </a:p>
          <a:p>
            <a:pPr>
              <a:buClr>
                <a:srgbClr val="FF0000"/>
              </a:buClr>
              <a:buFont typeface="Wingdings" panose="05000000000000000000" pitchFamily="2" charset="2"/>
              <a:buChar char="q"/>
            </a:pPr>
            <a:r>
              <a:rPr lang="en-US" b="1" dirty="0"/>
              <a:t>You will then be in the correct position to perform all the stages of resuscitation</a:t>
            </a:r>
          </a:p>
        </p:txBody>
      </p:sp>
    </p:spTree>
    <p:extLst>
      <p:ext uri="{BB962C8B-B14F-4D97-AF65-F5344CB8AC3E}">
        <p14:creationId xmlns:p14="http://schemas.microsoft.com/office/powerpoint/2010/main" val="295508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AD01-547C-EBD9-8EDC-77F69A3FC7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8E96CE-96C3-0878-45BC-85EAD83E9290}"/>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Maintaining head tilt and chin lift, take your mouth off the infant’s mouth and see if his chest falls. </a:t>
            </a:r>
          </a:p>
          <a:p>
            <a:pPr>
              <a:buClr>
                <a:srgbClr val="FF0000"/>
              </a:buClr>
              <a:buFont typeface="Wingdings" panose="05000000000000000000" pitchFamily="2" charset="2"/>
              <a:buChar char="q"/>
            </a:pPr>
            <a:r>
              <a:rPr lang="en-US" b="1" dirty="0"/>
              <a:t> If the chest rises visibly as you blow and falls fully when you lift your mouth, you have given a breath. </a:t>
            </a:r>
          </a:p>
          <a:p>
            <a:pPr>
              <a:buClr>
                <a:srgbClr val="FF0000"/>
              </a:buClr>
              <a:buFont typeface="Wingdings" panose="05000000000000000000" pitchFamily="2" charset="2"/>
              <a:buChar char="q"/>
            </a:pPr>
            <a:r>
              <a:rPr lang="en-US" b="1" dirty="0"/>
              <a:t> Each complete rescue breath should take </a:t>
            </a:r>
            <a:r>
              <a:rPr lang="en-US" b="1" dirty="0">
                <a:solidFill>
                  <a:srgbClr val="FF0000"/>
                </a:solidFill>
              </a:rPr>
              <a:t>one second</a:t>
            </a:r>
            <a:r>
              <a:rPr lang="en-US" b="1" dirty="0"/>
              <a:t>. </a:t>
            </a:r>
          </a:p>
          <a:p>
            <a:pPr>
              <a:buClr>
                <a:srgbClr val="FF0000"/>
              </a:buClr>
              <a:buFont typeface="Wingdings" panose="05000000000000000000" pitchFamily="2" charset="2"/>
              <a:buChar char="q"/>
            </a:pPr>
            <a:r>
              <a:rPr lang="en-US" b="1" dirty="0"/>
              <a:t> Give </a:t>
            </a:r>
            <a:r>
              <a:rPr lang="en-US" b="1" dirty="0">
                <a:solidFill>
                  <a:srgbClr val="FF0000"/>
                </a:solidFill>
              </a:rPr>
              <a:t>FIVE</a:t>
            </a:r>
            <a:r>
              <a:rPr lang="en-US" b="1" dirty="0"/>
              <a:t> rescue breaths.</a:t>
            </a:r>
          </a:p>
        </p:txBody>
      </p:sp>
      <p:pic>
        <p:nvPicPr>
          <p:cNvPr id="4" name="Picture 3">
            <a:extLst>
              <a:ext uri="{FF2B5EF4-FFF2-40B4-BE49-F238E27FC236}">
                <a16:creationId xmlns:a16="http://schemas.microsoft.com/office/drawing/2014/main" id="{295C9B38-56ED-085D-8D51-E182A462832C}"/>
              </a:ext>
            </a:extLst>
          </p:cNvPr>
          <p:cNvPicPr>
            <a:picLocks noChangeAspect="1"/>
          </p:cNvPicPr>
          <p:nvPr/>
        </p:nvPicPr>
        <p:blipFill>
          <a:blip r:embed="rId2"/>
          <a:stretch>
            <a:fillRect/>
          </a:stretch>
        </p:blipFill>
        <p:spPr>
          <a:xfrm>
            <a:off x="8186821" y="4613067"/>
            <a:ext cx="2462997" cy="1853345"/>
          </a:xfrm>
          <a:prstGeom prst="rect">
            <a:avLst/>
          </a:prstGeom>
        </p:spPr>
      </p:pic>
    </p:spTree>
    <p:extLst>
      <p:ext uri="{BB962C8B-B14F-4D97-AF65-F5344CB8AC3E}">
        <p14:creationId xmlns:p14="http://schemas.microsoft.com/office/powerpoint/2010/main" val="166353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EE3E-0BF9-BEA6-0CE5-DD415C7F07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B0AD9C-A7B6-090B-4C87-2608A942A430}"/>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Place two fingertips of your lower hand on the center of the infant’s chest. </a:t>
            </a:r>
          </a:p>
          <a:p>
            <a:pPr>
              <a:buClr>
                <a:srgbClr val="FF0000"/>
              </a:buClr>
              <a:buFont typeface="Wingdings" panose="05000000000000000000" pitchFamily="2" charset="2"/>
              <a:buChar char="q"/>
            </a:pPr>
            <a:r>
              <a:rPr lang="en-US" b="1" dirty="0"/>
              <a:t> Press down vertically on the infant’s breastbone and depress his chest by at </a:t>
            </a:r>
            <a:r>
              <a:rPr lang="en-US" b="1" dirty="0">
                <a:solidFill>
                  <a:srgbClr val="FF0000"/>
                </a:solidFill>
              </a:rPr>
              <a:t>least one-third of its depth</a:t>
            </a:r>
            <a:r>
              <a:rPr lang="en-US" b="1" dirty="0"/>
              <a:t>. </a:t>
            </a:r>
          </a:p>
          <a:p>
            <a:pPr>
              <a:buClr>
                <a:srgbClr val="FF0000"/>
              </a:buClr>
              <a:buFont typeface="Wingdings" panose="05000000000000000000" pitchFamily="2" charset="2"/>
              <a:buChar char="q"/>
            </a:pPr>
            <a:r>
              <a:rPr lang="en-US" b="1" dirty="0"/>
              <a:t> Release the pressure without moving your fingers from the sternum. Allow the chest to come back up fully (</a:t>
            </a:r>
            <a:r>
              <a:rPr lang="en-US" b="1" dirty="0">
                <a:solidFill>
                  <a:srgbClr val="FF0000"/>
                </a:solidFill>
              </a:rPr>
              <a:t>recoil</a:t>
            </a:r>
            <a:r>
              <a:rPr lang="en-US" b="1" dirty="0"/>
              <a:t>) before giving the next compression.</a:t>
            </a:r>
          </a:p>
        </p:txBody>
      </p:sp>
      <p:pic>
        <p:nvPicPr>
          <p:cNvPr id="4" name="Picture 3">
            <a:extLst>
              <a:ext uri="{FF2B5EF4-FFF2-40B4-BE49-F238E27FC236}">
                <a16:creationId xmlns:a16="http://schemas.microsoft.com/office/drawing/2014/main" id="{BD0FFF8F-EC78-BCA3-5A6A-1DEBDED94EAF}"/>
              </a:ext>
            </a:extLst>
          </p:cNvPr>
          <p:cNvPicPr>
            <a:picLocks noChangeAspect="1"/>
          </p:cNvPicPr>
          <p:nvPr/>
        </p:nvPicPr>
        <p:blipFill>
          <a:blip r:embed="rId2"/>
          <a:stretch>
            <a:fillRect/>
          </a:stretch>
        </p:blipFill>
        <p:spPr>
          <a:xfrm>
            <a:off x="4786312" y="4812982"/>
            <a:ext cx="2619375" cy="1743075"/>
          </a:xfrm>
          <a:prstGeom prst="rect">
            <a:avLst/>
          </a:prstGeom>
        </p:spPr>
      </p:pic>
    </p:spTree>
    <p:extLst>
      <p:ext uri="{BB962C8B-B14F-4D97-AF65-F5344CB8AC3E}">
        <p14:creationId xmlns:p14="http://schemas.microsoft.com/office/powerpoint/2010/main" val="1855825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BE3B-EF73-73BD-14A0-C79D6B81A8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88F824-13D9-496B-4082-07ED98505FDD}"/>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The time taken for compression and release should be about the same. </a:t>
            </a:r>
          </a:p>
          <a:p>
            <a:pPr>
              <a:buClr>
                <a:srgbClr val="FF0000"/>
              </a:buClr>
              <a:buFont typeface="Wingdings" panose="05000000000000000000" pitchFamily="2" charset="2"/>
              <a:buChar char="q"/>
            </a:pPr>
            <a:r>
              <a:rPr lang="en-US" b="1" dirty="0"/>
              <a:t> Repeat to give 30 compressions at a rate of 100–120 times per minute. </a:t>
            </a:r>
          </a:p>
          <a:p>
            <a:pPr>
              <a:buClr>
                <a:srgbClr val="FF0000"/>
              </a:buClr>
              <a:buFont typeface="Wingdings" panose="05000000000000000000" pitchFamily="2" charset="2"/>
              <a:buChar char="q"/>
            </a:pPr>
            <a:r>
              <a:rPr lang="en-US" b="1" dirty="0"/>
              <a:t> Return to the infant’s head, open the airway and give TWO further rescue breaths.</a:t>
            </a:r>
          </a:p>
        </p:txBody>
      </p:sp>
      <p:pic>
        <p:nvPicPr>
          <p:cNvPr id="6" name="Online Media 5" title="CPR for Infants (Newborn to 1 Year)">
            <a:hlinkClick r:id="" action="ppaction://media"/>
            <a:extLst>
              <a:ext uri="{FF2B5EF4-FFF2-40B4-BE49-F238E27FC236}">
                <a16:creationId xmlns:a16="http://schemas.microsoft.com/office/drawing/2014/main" id="{502AEA9E-522E-C7D0-9882-B75BE810CC8B}"/>
              </a:ext>
            </a:extLst>
          </p:cNvPr>
          <p:cNvPicPr>
            <a:picLocks noRot="1" noChangeAspect="1"/>
          </p:cNvPicPr>
          <p:nvPr>
            <a:videoFile r:link="rId1"/>
          </p:nvPr>
        </p:nvPicPr>
        <p:blipFill>
          <a:blip r:embed="rId3"/>
          <a:stretch>
            <a:fillRect/>
          </a:stretch>
        </p:blipFill>
        <p:spPr>
          <a:xfrm>
            <a:off x="6220460" y="4479290"/>
            <a:ext cx="2540000" cy="1435100"/>
          </a:xfrm>
          <a:prstGeom prst="rect">
            <a:avLst/>
          </a:prstGeom>
        </p:spPr>
      </p:pic>
    </p:spTree>
    <p:extLst>
      <p:ext uri="{BB962C8B-B14F-4D97-AF65-F5344CB8AC3E}">
        <p14:creationId xmlns:p14="http://schemas.microsoft.com/office/powerpoint/2010/main" val="11250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D3CC-A8BD-3CCA-9688-BB66F9CE8DB4}"/>
              </a:ext>
            </a:extLst>
          </p:cNvPr>
          <p:cNvSpPr>
            <a:spLocks noGrp="1"/>
          </p:cNvSpPr>
          <p:nvPr>
            <p:ph type="title"/>
          </p:nvPr>
        </p:nvSpPr>
        <p:spPr/>
        <p:txBody>
          <a:bodyPr/>
          <a:lstStyle/>
          <a:p>
            <a:pPr algn="ctr"/>
            <a:r>
              <a:rPr lang="en-US" b="1" dirty="0">
                <a:solidFill>
                  <a:srgbClr val="FF0000"/>
                </a:solidFill>
              </a:rPr>
              <a:t>Choking adult</a:t>
            </a:r>
          </a:p>
        </p:txBody>
      </p:sp>
      <p:sp>
        <p:nvSpPr>
          <p:cNvPr id="3" name="Content Placeholder 2">
            <a:extLst>
              <a:ext uri="{FF2B5EF4-FFF2-40B4-BE49-F238E27FC236}">
                <a16:creationId xmlns:a16="http://schemas.microsoft.com/office/drawing/2014/main" id="{82EB433A-48C7-F71A-D410-42087AA1CF1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898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C565-6FA3-71EF-0857-76E517ED3C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2A9F73-CBFC-B9ED-34EC-24B49512F463}"/>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 A foreign object that is stuck in the throat may block it and cause muscular spasms. </a:t>
            </a:r>
          </a:p>
          <a:p>
            <a:pPr>
              <a:buClr>
                <a:srgbClr val="FF0000"/>
              </a:buClr>
              <a:buFont typeface="Wingdings" panose="05000000000000000000" pitchFamily="2" charset="2"/>
              <a:buChar char="q"/>
            </a:pPr>
            <a:r>
              <a:rPr lang="en-US" b="1" dirty="0"/>
              <a:t> If blockage of the airway is mild, the casualty may  be able to clear it; if it is severe, the casualty will be unable to </a:t>
            </a:r>
            <a:r>
              <a:rPr lang="en-US" b="1" dirty="0">
                <a:solidFill>
                  <a:srgbClr val="FF0000"/>
                </a:solidFill>
              </a:rPr>
              <a:t>speak, cough, or breathe, and will eventually become unresponsive</a:t>
            </a:r>
            <a:r>
              <a:rPr lang="en-US" b="1" dirty="0"/>
              <a:t>.</a:t>
            </a:r>
          </a:p>
          <a:p>
            <a:pPr>
              <a:buClr>
                <a:srgbClr val="FF0000"/>
              </a:buClr>
              <a:buFont typeface="Wingdings" panose="05000000000000000000" pitchFamily="2" charset="2"/>
              <a:buChar char="q"/>
            </a:pPr>
            <a:r>
              <a:rPr lang="en-US" b="1" dirty="0"/>
              <a:t>Because choking cuts off oxygen to the brain, give first aid as quickly as possible. Be prepared to begin rescue breaths and chest compressions. </a:t>
            </a:r>
          </a:p>
        </p:txBody>
      </p:sp>
    </p:spTree>
    <p:extLst>
      <p:ext uri="{BB962C8B-B14F-4D97-AF65-F5344CB8AC3E}">
        <p14:creationId xmlns:p14="http://schemas.microsoft.com/office/powerpoint/2010/main" val="2698763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CD883-947B-D230-0ED8-FFDB99C27906}"/>
              </a:ext>
            </a:extLst>
          </p:cNvPr>
          <p:cNvSpPr>
            <a:spLocks noGrp="1"/>
          </p:cNvSpPr>
          <p:nvPr>
            <p:ph type="title"/>
          </p:nvPr>
        </p:nvSpPr>
        <p:spPr/>
        <p:txBody>
          <a:bodyPr/>
          <a:lstStyle/>
          <a:p>
            <a:pPr algn="ctr"/>
            <a:r>
              <a:rPr lang="en-US" b="1" dirty="0">
                <a:solidFill>
                  <a:srgbClr val="FF0000"/>
                </a:solidFill>
              </a:rPr>
              <a:t>Choking</a:t>
            </a:r>
            <a:r>
              <a:rPr lang="en-US" b="1" dirty="0"/>
              <a:t>/</a:t>
            </a:r>
            <a:r>
              <a:rPr lang="en-US" b="1" dirty="0">
                <a:solidFill>
                  <a:srgbClr val="FF0000"/>
                </a:solidFill>
              </a:rPr>
              <a:t>Causes</a:t>
            </a:r>
            <a:br>
              <a:rPr lang="en-US" b="1" dirty="0">
                <a:solidFill>
                  <a:srgbClr val="FF0000"/>
                </a:solidFill>
              </a:rPr>
            </a:br>
            <a:endParaRPr lang="en-US" b="1" dirty="0">
              <a:solidFill>
                <a:srgbClr val="FF0000"/>
              </a:solidFill>
            </a:endParaRPr>
          </a:p>
        </p:txBody>
      </p:sp>
      <p:sp>
        <p:nvSpPr>
          <p:cNvPr id="3" name="Content Placeholder 2">
            <a:extLst>
              <a:ext uri="{FF2B5EF4-FFF2-40B4-BE49-F238E27FC236}">
                <a16:creationId xmlns:a16="http://schemas.microsoft.com/office/drawing/2014/main" id="{F7EB5916-0458-44E8-2ABC-8D1A8EE0D06B}"/>
              </a:ext>
            </a:extLst>
          </p:cNvPr>
          <p:cNvSpPr>
            <a:spLocks noGrp="1"/>
          </p:cNvSpPr>
          <p:nvPr>
            <p:ph idx="1"/>
          </p:nvPr>
        </p:nvSpPr>
        <p:spPr/>
        <p:txBody>
          <a:bodyPr/>
          <a:lstStyle/>
          <a:p>
            <a:pPr marL="514350" indent="-514350">
              <a:buClr>
                <a:srgbClr val="FF0000"/>
              </a:buClr>
              <a:buFont typeface="+mj-lt"/>
              <a:buAutoNum type="arabicParenR"/>
            </a:pPr>
            <a:r>
              <a:rPr lang="en-US" b="1" dirty="0"/>
              <a:t>The tongue is the most common obstruction in the unconscious victim </a:t>
            </a:r>
          </a:p>
          <a:p>
            <a:pPr marL="514350" indent="-514350">
              <a:buClr>
                <a:srgbClr val="FF0000"/>
              </a:buClr>
              <a:buFont typeface="+mj-lt"/>
              <a:buAutoNum type="arabicParenR"/>
            </a:pPr>
            <a:r>
              <a:rPr lang="en-US" b="1" dirty="0"/>
              <a:t> Vomiting</a:t>
            </a:r>
          </a:p>
          <a:p>
            <a:pPr marL="514350" indent="-514350">
              <a:buClr>
                <a:srgbClr val="FF0000"/>
              </a:buClr>
              <a:buFont typeface="+mj-lt"/>
              <a:buAutoNum type="arabicParenR"/>
            </a:pPr>
            <a:r>
              <a:rPr lang="en-US" b="1" dirty="0"/>
              <a:t> Foreign body </a:t>
            </a:r>
          </a:p>
          <a:p>
            <a:pPr lvl="1">
              <a:buClr>
                <a:srgbClr val="FF0000"/>
              </a:buClr>
              <a:buFont typeface="Wingdings" panose="05000000000000000000" pitchFamily="2" charset="2"/>
              <a:buChar char="Ø"/>
            </a:pPr>
            <a:r>
              <a:rPr lang="en-US" b="1" dirty="0"/>
              <a:t>Balloons  </a:t>
            </a:r>
          </a:p>
          <a:p>
            <a:pPr lvl="1">
              <a:buClr>
                <a:srgbClr val="FF0000"/>
              </a:buClr>
              <a:buFont typeface="Wingdings" panose="05000000000000000000" pitchFamily="2" charset="2"/>
              <a:buChar char="Ø"/>
            </a:pPr>
            <a:r>
              <a:rPr lang="en-US" b="1" dirty="0"/>
              <a:t>Foods</a:t>
            </a:r>
          </a:p>
          <a:p>
            <a:pPr marL="514350" indent="-514350">
              <a:buClr>
                <a:srgbClr val="FF0000"/>
              </a:buClr>
              <a:buFont typeface="+mj-lt"/>
              <a:buAutoNum type="arabicParenR"/>
            </a:pPr>
            <a:r>
              <a:rPr lang="en-US" b="1" dirty="0"/>
              <a:t> Swelling (allergic reactions/ irritants)</a:t>
            </a:r>
          </a:p>
          <a:p>
            <a:pPr marL="514350" indent="-514350">
              <a:buClr>
                <a:srgbClr val="FF0000"/>
              </a:buClr>
              <a:buFont typeface="+mj-lt"/>
              <a:buAutoNum type="arabicParenR"/>
            </a:pPr>
            <a:r>
              <a:rPr lang="en-US" b="1" dirty="0"/>
              <a:t> Spasm (water if inhaled suddenly)</a:t>
            </a:r>
          </a:p>
        </p:txBody>
      </p:sp>
    </p:spTree>
    <p:extLst>
      <p:ext uri="{BB962C8B-B14F-4D97-AF65-F5344CB8AC3E}">
        <p14:creationId xmlns:p14="http://schemas.microsoft.com/office/powerpoint/2010/main" val="1827064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FBBF-D4BF-5916-ABB8-9A7E72ABA705}"/>
              </a:ext>
            </a:extLst>
          </p:cNvPr>
          <p:cNvSpPr>
            <a:spLocks noGrp="1"/>
          </p:cNvSpPr>
          <p:nvPr>
            <p:ph type="title"/>
          </p:nvPr>
        </p:nvSpPr>
        <p:spPr/>
        <p:txBody>
          <a:bodyPr/>
          <a:lstStyle/>
          <a:p>
            <a:pPr algn="ctr"/>
            <a:r>
              <a:rPr lang="en-US" b="1" dirty="0">
                <a:solidFill>
                  <a:srgbClr val="FF0000"/>
                </a:solidFill>
              </a:rPr>
              <a:t>Signs </a:t>
            </a:r>
          </a:p>
        </p:txBody>
      </p:sp>
      <p:sp>
        <p:nvSpPr>
          <p:cNvPr id="3" name="Content Placeholder 2">
            <a:extLst>
              <a:ext uri="{FF2B5EF4-FFF2-40B4-BE49-F238E27FC236}">
                <a16:creationId xmlns:a16="http://schemas.microsoft.com/office/drawing/2014/main" id="{E43ED3A2-B55D-726B-CF05-5982E717C49F}"/>
              </a:ext>
            </a:extLst>
          </p:cNvPr>
          <p:cNvSpPr>
            <a:spLocks noGrp="1"/>
          </p:cNvSpPr>
          <p:nvPr>
            <p:ph idx="1"/>
          </p:nvPr>
        </p:nvSpPr>
        <p:spPr/>
        <p:txBody>
          <a:bodyPr>
            <a:normAutofit/>
          </a:bodyPr>
          <a:lstStyle/>
          <a:p>
            <a:pPr>
              <a:buClr>
                <a:srgbClr val="FF0000"/>
              </a:buClr>
              <a:buFont typeface="Wingdings" panose="05000000000000000000" pitchFamily="2" charset="2"/>
              <a:buChar char="q"/>
            </a:pPr>
            <a:r>
              <a:rPr lang="en-US" b="1" dirty="0"/>
              <a:t> The universal sign for choking is hands </a:t>
            </a:r>
            <a:r>
              <a:rPr lang="en-US" b="1" dirty="0">
                <a:solidFill>
                  <a:srgbClr val="FF0000"/>
                </a:solidFill>
              </a:rPr>
              <a:t>clutched</a:t>
            </a:r>
            <a:r>
              <a:rPr lang="en-US" b="1" dirty="0"/>
              <a:t> to the throat. If the person doesn't give the signal, look for these indications: </a:t>
            </a:r>
          </a:p>
          <a:p>
            <a:pPr lvl="1">
              <a:buClr>
                <a:srgbClr val="FF0000"/>
              </a:buClr>
              <a:buFont typeface="Wingdings" panose="05000000000000000000" pitchFamily="2" charset="2"/>
              <a:buChar char="Ø"/>
            </a:pPr>
            <a:r>
              <a:rPr lang="en-US" b="1" dirty="0"/>
              <a:t> Inability to talk </a:t>
            </a:r>
          </a:p>
          <a:p>
            <a:pPr lvl="1">
              <a:buClr>
                <a:srgbClr val="FF0000"/>
              </a:buClr>
              <a:buFont typeface="Wingdings" panose="05000000000000000000" pitchFamily="2" charset="2"/>
              <a:buChar char="Ø"/>
            </a:pPr>
            <a:r>
              <a:rPr lang="en-US" b="1" dirty="0"/>
              <a:t> Difficulty in breathing </a:t>
            </a:r>
          </a:p>
          <a:p>
            <a:pPr lvl="1">
              <a:buClr>
                <a:srgbClr val="FF0000"/>
              </a:buClr>
              <a:buFont typeface="Wingdings" panose="05000000000000000000" pitchFamily="2" charset="2"/>
              <a:buChar char="Ø"/>
            </a:pPr>
            <a:r>
              <a:rPr lang="en-US" b="1" dirty="0"/>
              <a:t>Squeaky sounds (noisy breathing )when trying to breathe </a:t>
            </a:r>
          </a:p>
          <a:p>
            <a:pPr lvl="1">
              <a:buClr>
                <a:srgbClr val="FF0000"/>
              </a:buClr>
              <a:buFont typeface="Wingdings" panose="05000000000000000000" pitchFamily="2" charset="2"/>
              <a:buChar char="Ø"/>
            </a:pPr>
            <a:r>
              <a:rPr lang="en-US" b="1" dirty="0"/>
              <a:t> Cough, which may either be weak or forceful </a:t>
            </a:r>
          </a:p>
          <a:p>
            <a:pPr lvl="1">
              <a:buClr>
                <a:srgbClr val="FF0000"/>
              </a:buClr>
              <a:buFont typeface="Wingdings" panose="05000000000000000000" pitchFamily="2" charset="2"/>
              <a:buChar char="Ø"/>
            </a:pPr>
            <a:r>
              <a:rPr lang="en-US" b="1" dirty="0"/>
              <a:t> Skin, lips, and nails turning blue or dusky </a:t>
            </a:r>
          </a:p>
          <a:p>
            <a:pPr lvl="1">
              <a:buClr>
                <a:srgbClr val="FF0000"/>
              </a:buClr>
              <a:buFont typeface="Wingdings" panose="05000000000000000000" pitchFamily="2" charset="2"/>
              <a:buChar char="Ø"/>
            </a:pPr>
            <a:r>
              <a:rPr lang="en-US" b="1" dirty="0"/>
              <a:t> Loss of consciousness </a:t>
            </a:r>
          </a:p>
        </p:txBody>
      </p:sp>
      <p:pic>
        <p:nvPicPr>
          <p:cNvPr id="4" name="Picture 3">
            <a:extLst>
              <a:ext uri="{FF2B5EF4-FFF2-40B4-BE49-F238E27FC236}">
                <a16:creationId xmlns:a16="http://schemas.microsoft.com/office/drawing/2014/main" id="{3AE1CE96-AEDA-88CC-B4BB-5E0EF71B8254}"/>
              </a:ext>
            </a:extLst>
          </p:cNvPr>
          <p:cNvPicPr>
            <a:picLocks noChangeAspect="1"/>
          </p:cNvPicPr>
          <p:nvPr/>
        </p:nvPicPr>
        <p:blipFill>
          <a:blip r:embed="rId2"/>
          <a:stretch>
            <a:fillRect/>
          </a:stretch>
        </p:blipFill>
        <p:spPr>
          <a:xfrm>
            <a:off x="8428426" y="3440496"/>
            <a:ext cx="3279932" cy="3334801"/>
          </a:xfrm>
          <a:prstGeom prst="rect">
            <a:avLst/>
          </a:prstGeom>
        </p:spPr>
      </p:pic>
    </p:spTree>
    <p:extLst>
      <p:ext uri="{BB962C8B-B14F-4D97-AF65-F5344CB8AC3E}">
        <p14:creationId xmlns:p14="http://schemas.microsoft.com/office/powerpoint/2010/main" val="572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C424-A3F6-D4F8-1EDD-B5FDF4C2424A}"/>
              </a:ext>
            </a:extLst>
          </p:cNvPr>
          <p:cNvSpPr>
            <a:spLocks noGrp="1"/>
          </p:cNvSpPr>
          <p:nvPr>
            <p:ph type="title"/>
          </p:nvPr>
        </p:nvSpPr>
        <p:spPr/>
        <p:txBody>
          <a:bodyPr/>
          <a:lstStyle/>
          <a:p>
            <a:pPr algn="ctr"/>
            <a:r>
              <a:rPr lang="en-US" b="1" dirty="0">
                <a:solidFill>
                  <a:srgbClr val="FF0000"/>
                </a:solidFill>
              </a:rPr>
              <a:t>Severity of Chocking </a:t>
            </a:r>
          </a:p>
        </p:txBody>
      </p:sp>
      <p:sp>
        <p:nvSpPr>
          <p:cNvPr id="3" name="Content Placeholder 2">
            <a:extLst>
              <a:ext uri="{FF2B5EF4-FFF2-40B4-BE49-F238E27FC236}">
                <a16:creationId xmlns:a16="http://schemas.microsoft.com/office/drawing/2014/main" id="{AD6B8128-134F-8A34-2968-7F2670241ED9}"/>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 Ask the casualty: “Are you choking?”</a:t>
            </a:r>
          </a:p>
          <a:p>
            <a:pPr marL="0" indent="0">
              <a:buClr>
                <a:srgbClr val="FF0000"/>
              </a:buClr>
              <a:buNone/>
            </a:pPr>
            <a:endParaRPr lang="en-US" b="1" dirty="0"/>
          </a:p>
          <a:p>
            <a:pPr lvl="1">
              <a:buClr>
                <a:srgbClr val="FF0000"/>
              </a:buClr>
              <a:buFont typeface="Wingdings" panose="05000000000000000000" pitchFamily="2" charset="2"/>
              <a:buChar char="Ø"/>
            </a:pPr>
            <a:r>
              <a:rPr lang="en-US" b="1" dirty="0"/>
              <a:t> Mild obstruction: Casualty able to speak, cough and breathe</a:t>
            </a:r>
          </a:p>
          <a:p>
            <a:pPr lvl="1">
              <a:buClr>
                <a:srgbClr val="FF0000"/>
              </a:buClr>
              <a:buFont typeface="Wingdings" panose="05000000000000000000" pitchFamily="2" charset="2"/>
              <a:buChar char="Ø"/>
            </a:pPr>
            <a:r>
              <a:rPr lang="en-US" b="1" dirty="0"/>
              <a:t>Severe obstruction: Casualty unable to speak, cough or breath, and eventually becomes unresponsive </a:t>
            </a:r>
          </a:p>
          <a:p>
            <a:pPr marL="0" indent="0">
              <a:buClr>
                <a:srgbClr val="FF0000"/>
              </a:buClr>
              <a:buNone/>
            </a:pPr>
            <a:endParaRPr lang="en-US" b="1" dirty="0"/>
          </a:p>
          <a:p>
            <a:pPr>
              <a:buClr>
                <a:srgbClr val="FF0000"/>
              </a:buClr>
              <a:buFont typeface="Wingdings" panose="05000000000000000000" pitchFamily="2" charset="2"/>
              <a:buChar char="q"/>
            </a:pPr>
            <a:r>
              <a:rPr lang="en-US" b="1" dirty="0"/>
              <a:t>Reassure the patient al the time.</a:t>
            </a:r>
          </a:p>
        </p:txBody>
      </p:sp>
    </p:spTree>
    <p:extLst>
      <p:ext uri="{BB962C8B-B14F-4D97-AF65-F5344CB8AC3E}">
        <p14:creationId xmlns:p14="http://schemas.microsoft.com/office/powerpoint/2010/main" val="18329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0244-82CC-A8AE-C0D7-AEE912429453}"/>
              </a:ext>
            </a:extLst>
          </p:cNvPr>
          <p:cNvSpPr>
            <a:spLocks noGrp="1"/>
          </p:cNvSpPr>
          <p:nvPr>
            <p:ph type="title"/>
          </p:nvPr>
        </p:nvSpPr>
        <p:spPr/>
        <p:txBody>
          <a:bodyPr/>
          <a:lstStyle/>
          <a:p>
            <a:pPr algn="ctr"/>
            <a:r>
              <a:rPr lang="en-US" b="1" dirty="0">
                <a:solidFill>
                  <a:srgbClr val="FF0000"/>
                </a:solidFill>
              </a:rPr>
              <a:t>Treatment and actions to be done </a:t>
            </a:r>
          </a:p>
        </p:txBody>
      </p:sp>
      <p:sp>
        <p:nvSpPr>
          <p:cNvPr id="3" name="Content Placeholder 2">
            <a:extLst>
              <a:ext uri="{FF2B5EF4-FFF2-40B4-BE49-F238E27FC236}">
                <a16:creationId xmlns:a16="http://schemas.microsoft.com/office/drawing/2014/main" id="{FB2F375E-6662-25A0-2390-76D55F9608B3}"/>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Step 1:</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If the casualty is breathing, encourage him to continue coughing</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endParaRPr lang="en-US" b="1" dirty="0"/>
          </a:p>
          <a:p>
            <a:pPr marL="0" indent="0">
              <a:buClr>
                <a:srgbClr val="FF0000"/>
              </a:buClr>
              <a:buNone/>
            </a:pPr>
            <a:endParaRPr lang="en-US" b="1" dirty="0"/>
          </a:p>
          <a:p>
            <a:pPr>
              <a:buClr>
                <a:srgbClr val="FF0000"/>
              </a:buClr>
              <a:buFont typeface="Wingdings" panose="05000000000000000000" pitchFamily="2" charset="2"/>
              <a:buChar char="q"/>
            </a:pPr>
            <a:r>
              <a:rPr lang="en-US" b="1" dirty="0"/>
              <a:t>  Remove any obvious obstruction from the mouth </a:t>
            </a:r>
          </a:p>
        </p:txBody>
      </p:sp>
    </p:spTree>
    <p:extLst>
      <p:ext uri="{BB962C8B-B14F-4D97-AF65-F5344CB8AC3E}">
        <p14:creationId xmlns:p14="http://schemas.microsoft.com/office/powerpoint/2010/main" val="105878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71C2-A42D-126F-5820-B533A4178385}"/>
              </a:ext>
            </a:extLst>
          </p:cNvPr>
          <p:cNvSpPr>
            <a:spLocks noGrp="1"/>
          </p:cNvSpPr>
          <p:nvPr>
            <p:ph type="title"/>
          </p:nvPr>
        </p:nvSpPr>
        <p:spPr>
          <a:xfrm>
            <a:off x="838200" y="196310"/>
            <a:ext cx="10515600" cy="1325563"/>
          </a:xfrm>
        </p:spPr>
        <p:txBody>
          <a:bodyPr/>
          <a:lstStyle/>
          <a:p>
            <a:pPr algn="ctr"/>
            <a:r>
              <a:rPr lang="en-US" b="1" dirty="0">
                <a:solidFill>
                  <a:srgbClr val="FF0000"/>
                </a:solidFill>
              </a:rPr>
              <a:t>Back blows</a:t>
            </a:r>
            <a:r>
              <a:rPr lang="en-US" b="1" dirty="0"/>
              <a:t>/</a:t>
            </a:r>
            <a:r>
              <a:rPr lang="en-US" b="1" dirty="0">
                <a:solidFill>
                  <a:srgbClr val="FF0000"/>
                </a:solidFill>
              </a:rPr>
              <a:t>Step 2</a:t>
            </a:r>
          </a:p>
        </p:txBody>
      </p:sp>
      <p:sp>
        <p:nvSpPr>
          <p:cNvPr id="3" name="Content Placeholder 2">
            <a:extLst>
              <a:ext uri="{FF2B5EF4-FFF2-40B4-BE49-F238E27FC236}">
                <a16:creationId xmlns:a16="http://schemas.microsoft.com/office/drawing/2014/main" id="{64E11D67-26FA-51A0-6184-451C648D4E3E}"/>
              </a:ext>
            </a:extLst>
          </p:cNvPr>
          <p:cNvSpPr>
            <a:spLocks noGrp="1"/>
          </p:cNvSpPr>
          <p:nvPr>
            <p:ph idx="1"/>
          </p:nvPr>
        </p:nvSpPr>
        <p:spPr>
          <a:xfrm>
            <a:off x="556453" y="1401231"/>
            <a:ext cx="10515600" cy="4351338"/>
          </a:xfrm>
        </p:spPr>
        <p:txBody>
          <a:bodyPr/>
          <a:lstStyle/>
          <a:p>
            <a:pPr>
              <a:buClr>
                <a:srgbClr val="FF0000"/>
              </a:buClr>
              <a:buFont typeface="Wingdings" panose="05000000000000000000" pitchFamily="2" charset="2"/>
              <a:buChar char="q"/>
            </a:pPr>
            <a:r>
              <a:rPr lang="en-US" b="1" dirty="0"/>
              <a:t> If the casualty cannot speak or stops coughing or breathing, carry out back blows. </a:t>
            </a:r>
          </a:p>
          <a:p>
            <a:pPr>
              <a:buClr>
                <a:srgbClr val="FF0000"/>
              </a:buClr>
              <a:buFont typeface="Wingdings" panose="05000000000000000000" pitchFamily="2" charset="2"/>
              <a:buChar char="q"/>
            </a:pPr>
            <a:r>
              <a:rPr lang="en-US" b="1" dirty="0"/>
              <a:t> Support his upper body with one hand, and help him to lean well forward. </a:t>
            </a:r>
          </a:p>
          <a:p>
            <a:pPr>
              <a:buClr>
                <a:srgbClr val="FF0000"/>
              </a:buClr>
              <a:buFont typeface="Wingdings" panose="05000000000000000000" pitchFamily="2" charset="2"/>
              <a:buChar char="q"/>
            </a:pPr>
            <a:r>
              <a:rPr lang="en-US" b="1" dirty="0"/>
              <a:t> Give up to five sharp blows between his shoulder blades with the palm of your hand. </a:t>
            </a:r>
          </a:p>
          <a:p>
            <a:pPr>
              <a:buClr>
                <a:srgbClr val="FF0000"/>
              </a:buClr>
              <a:buFont typeface="Wingdings" panose="05000000000000000000" pitchFamily="2" charset="2"/>
              <a:buChar char="q"/>
            </a:pPr>
            <a:r>
              <a:rPr lang="en-US" b="1" dirty="0"/>
              <a:t> Stop if the obstruction clears.</a:t>
            </a:r>
          </a:p>
          <a:p>
            <a:pPr>
              <a:buClr>
                <a:srgbClr val="FF0000"/>
              </a:buClr>
              <a:buFont typeface="Wingdings" panose="05000000000000000000" pitchFamily="2" charset="2"/>
              <a:buChar char="q"/>
            </a:pPr>
            <a:r>
              <a:rPr lang="en-US" b="1" dirty="0"/>
              <a:t>  Check the mouth or any foreign bodies .. </a:t>
            </a:r>
          </a:p>
        </p:txBody>
      </p:sp>
      <p:pic>
        <p:nvPicPr>
          <p:cNvPr id="4" name="Content Placeholder 4">
            <a:extLst>
              <a:ext uri="{FF2B5EF4-FFF2-40B4-BE49-F238E27FC236}">
                <a16:creationId xmlns:a16="http://schemas.microsoft.com/office/drawing/2014/main" id="{322F55D2-CE62-B0C0-0CB6-4176C0616FF9}"/>
              </a:ext>
            </a:extLst>
          </p:cNvPr>
          <p:cNvPicPr>
            <a:picLocks noChangeAspect="1"/>
          </p:cNvPicPr>
          <p:nvPr/>
        </p:nvPicPr>
        <p:blipFill>
          <a:blip r:embed="rId2"/>
          <a:stretch>
            <a:fillRect/>
          </a:stretch>
        </p:blipFill>
        <p:spPr>
          <a:xfrm>
            <a:off x="8619340" y="3664634"/>
            <a:ext cx="3016207" cy="3096940"/>
          </a:xfrm>
          <a:prstGeom prst="rect">
            <a:avLst/>
          </a:prstGeom>
        </p:spPr>
      </p:pic>
    </p:spTree>
    <p:extLst>
      <p:ext uri="{BB962C8B-B14F-4D97-AF65-F5344CB8AC3E}">
        <p14:creationId xmlns:p14="http://schemas.microsoft.com/office/powerpoint/2010/main" val="351796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70CE99-6D9E-6E1B-EEEF-90D3CB3FBCE2}"/>
              </a:ext>
            </a:extLst>
          </p:cNvPr>
          <p:cNvPicPr>
            <a:picLocks noGrp="1" noChangeAspect="1"/>
          </p:cNvPicPr>
          <p:nvPr>
            <p:ph idx="1"/>
          </p:nvPr>
        </p:nvPicPr>
        <p:blipFill>
          <a:blip r:embed="rId2"/>
          <a:stretch>
            <a:fillRect/>
          </a:stretch>
        </p:blipFill>
        <p:spPr>
          <a:xfrm>
            <a:off x="654148" y="123091"/>
            <a:ext cx="6639952" cy="6471139"/>
          </a:xfrm>
        </p:spPr>
      </p:pic>
      <p:pic>
        <p:nvPicPr>
          <p:cNvPr id="3" name="Picture 2">
            <a:extLst>
              <a:ext uri="{FF2B5EF4-FFF2-40B4-BE49-F238E27FC236}">
                <a16:creationId xmlns:a16="http://schemas.microsoft.com/office/drawing/2014/main" id="{9AE41262-C7EB-D071-A629-03AB65D44D4E}"/>
              </a:ext>
            </a:extLst>
          </p:cNvPr>
          <p:cNvPicPr>
            <a:picLocks noChangeAspect="1"/>
          </p:cNvPicPr>
          <p:nvPr/>
        </p:nvPicPr>
        <p:blipFill>
          <a:blip r:embed="rId3"/>
          <a:stretch>
            <a:fillRect/>
          </a:stretch>
        </p:blipFill>
        <p:spPr>
          <a:xfrm>
            <a:off x="8472468" y="0"/>
            <a:ext cx="3350054" cy="6858000"/>
          </a:xfrm>
          <a:prstGeom prst="rect">
            <a:avLst/>
          </a:prstGeom>
        </p:spPr>
      </p:pic>
      <p:cxnSp>
        <p:nvCxnSpPr>
          <p:cNvPr id="6" name="Straight Arrow Connector 5">
            <a:extLst>
              <a:ext uri="{FF2B5EF4-FFF2-40B4-BE49-F238E27FC236}">
                <a16:creationId xmlns:a16="http://schemas.microsoft.com/office/drawing/2014/main" id="{3748C09A-76EC-19CD-616F-0B4F63EE8B03}"/>
              </a:ext>
            </a:extLst>
          </p:cNvPr>
          <p:cNvCxnSpPr>
            <a:cxnSpLocks/>
          </p:cNvCxnSpPr>
          <p:nvPr/>
        </p:nvCxnSpPr>
        <p:spPr>
          <a:xfrm>
            <a:off x="5989320" y="2852811"/>
            <a:ext cx="996169" cy="0"/>
          </a:xfrm>
          <a:prstGeom prst="straightConnector1">
            <a:avLst/>
          </a:prstGeom>
          <a:ln w="444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D02672-FC2C-050A-A8CD-7607AFA3F89F}"/>
              </a:ext>
            </a:extLst>
          </p:cNvPr>
          <p:cNvSpPr txBox="1"/>
          <p:nvPr/>
        </p:nvSpPr>
        <p:spPr>
          <a:xfrm>
            <a:off x="6880860" y="2365131"/>
            <a:ext cx="1640151" cy="830997"/>
          </a:xfrm>
          <a:prstGeom prst="rect">
            <a:avLst/>
          </a:prstGeom>
          <a:noFill/>
        </p:spPr>
        <p:txBody>
          <a:bodyPr wrap="square" rtlCol="0">
            <a:spAutoFit/>
          </a:bodyPr>
          <a:lstStyle/>
          <a:p>
            <a:r>
              <a:rPr lang="en-US" sz="2400" b="1" dirty="0">
                <a:solidFill>
                  <a:srgbClr val="92D050"/>
                </a:solidFill>
              </a:rPr>
              <a:t>Recovery position</a:t>
            </a:r>
          </a:p>
        </p:txBody>
      </p:sp>
    </p:spTree>
    <p:extLst>
      <p:ext uri="{BB962C8B-B14F-4D97-AF65-F5344CB8AC3E}">
        <p14:creationId xmlns:p14="http://schemas.microsoft.com/office/powerpoint/2010/main" val="850881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F642-074C-E21F-EC80-6C24C68B996A}"/>
              </a:ext>
            </a:extLst>
          </p:cNvPr>
          <p:cNvSpPr>
            <a:spLocks noGrp="1"/>
          </p:cNvSpPr>
          <p:nvPr>
            <p:ph type="title"/>
          </p:nvPr>
        </p:nvSpPr>
        <p:spPr/>
        <p:txBody>
          <a:bodyPr/>
          <a:lstStyle/>
          <a:p>
            <a:pPr algn="ctr"/>
            <a:r>
              <a:rPr lang="en-US" b="1" dirty="0">
                <a:solidFill>
                  <a:srgbClr val="FF0000"/>
                </a:solidFill>
              </a:rPr>
              <a:t>Abdominal thrust</a:t>
            </a:r>
            <a:r>
              <a:rPr lang="en-US" b="1" dirty="0"/>
              <a:t>/ </a:t>
            </a:r>
            <a:r>
              <a:rPr lang="en-US" b="1" dirty="0">
                <a:solidFill>
                  <a:srgbClr val="FF0000"/>
                </a:solidFill>
              </a:rPr>
              <a:t>Step 3</a:t>
            </a:r>
          </a:p>
        </p:txBody>
      </p:sp>
      <p:sp>
        <p:nvSpPr>
          <p:cNvPr id="3" name="Content Placeholder 2">
            <a:extLst>
              <a:ext uri="{FF2B5EF4-FFF2-40B4-BE49-F238E27FC236}">
                <a16:creationId xmlns:a16="http://schemas.microsoft.com/office/drawing/2014/main" id="{6CA8DD3D-2F0B-685D-7BB4-B8DFA8F1EB7A}"/>
              </a:ext>
            </a:extLst>
          </p:cNvPr>
          <p:cNvSpPr>
            <a:spLocks noGrp="1"/>
          </p:cNvSpPr>
          <p:nvPr>
            <p:ph idx="1"/>
          </p:nvPr>
        </p:nvSpPr>
        <p:spPr>
          <a:xfrm>
            <a:off x="838200" y="1480963"/>
            <a:ext cx="10515600" cy="4351338"/>
          </a:xfrm>
        </p:spPr>
        <p:txBody>
          <a:bodyPr>
            <a:normAutofit/>
          </a:bodyPr>
          <a:lstStyle/>
          <a:p>
            <a:pPr>
              <a:buClr>
                <a:srgbClr val="FF0000"/>
              </a:buClr>
              <a:buFont typeface="Wingdings" panose="05000000000000000000" pitchFamily="2" charset="2"/>
              <a:buChar char="q"/>
            </a:pPr>
            <a:r>
              <a:rPr lang="en-US" b="1" dirty="0"/>
              <a:t> If back blows fail to clear the obstruction, try abdominal thrusts.</a:t>
            </a:r>
          </a:p>
          <a:p>
            <a:pPr>
              <a:buClr>
                <a:srgbClr val="FF0000"/>
              </a:buClr>
              <a:buFont typeface="Wingdings" panose="05000000000000000000" pitchFamily="2" charset="2"/>
              <a:buChar char="q"/>
            </a:pPr>
            <a:r>
              <a:rPr lang="en-US" b="1" dirty="0"/>
              <a:t> Stand behind the casualty and put both arms around the upper part of his abdomen. </a:t>
            </a:r>
          </a:p>
          <a:p>
            <a:pPr>
              <a:buClr>
                <a:srgbClr val="FF0000"/>
              </a:buClr>
              <a:buFont typeface="Wingdings" panose="05000000000000000000" pitchFamily="2" charset="2"/>
              <a:buChar char="q"/>
            </a:pPr>
            <a:r>
              <a:rPr lang="en-US" b="1" dirty="0"/>
              <a:t> Make sure that he is still bending well forward.</a:t>
            </a:r>
          </a:p>
          <a:p>
            <a:pPr>
              <a:buClr>
                <a:srgbClr val="FF0000"/>
              </a:buClr>
              <a:buFont typeface="Wingdings" panose="05000000000000000000" pitchFamily="2" charset="2"/>
              <a:buChar char="q"/>
            </a:pPr>
            <a:r>
              <a:rPr lang="en-US" b="1" dirty="0"/>
              <a:t>  Clench your fist and place it between the navel (</a:t>
            </a:r>
            <a:r>
              <a:rPr lang="en-US" b="1" dirty="0">
                <a:solidFill>
                  <a:srgbClr val="FF0000"/>
                </a:solidFill>
              </a:rPr>
              <a:t>umbilicus</a:t>
            </a:r>
            <a:r>
              <a:rPr lang="en-US" b="1" dirty="0"/>
              <a:t>) and the bottom of his </a:t>
            </a:r>
            <a:r>
              <a:rPr lang="en-US" b="1" dirty="0">
                <a:solidFill>
                  <a:srgbClr val="FF0000"/>
                </a:solidFill>
              </a:rPr>
              <a:t>sternum</a:t>
            </a:r>
            <a:r>
              <a:rPr lang="en-US" b="1" dirty="0"/>
              <a:t>. </a:t>
            </a:r>
          </a:p>
          <a:p>
            <a:pPr>
              <a:buClr>
                <a:srgbClr val="FF0000"/>
              </a:buClr>
              <a:buFont typeface="Wingdings" panose="05000000000000000000" pitchFamily="2" charset="2"/>
              <a:buChar char="q"/>
            </a:pPr>
            <a:r>
              <a:rPr lang="en-US" b="1" dirty="0"/>
              <a:t> Grasp your fist firmly with your other hand. </a:t>
            </a:r>
          </a:p>
          <a:p>
            <a:pPr>
              <a:buClr>
                <a:srgbClr val="FF0000"/>
              </a:buClr>
              <a:buFont typeface="Wingdings" panose="05000000000000000000" pitchFamily="2" charset="2"/>
              <a:buChar char="q"/>
            </a:pPr>
            <a:r>
              <a:rPr lang="en-US" b="1" dirty="0"/>
              <a:t> Pull sharply inwards and upwards up to five times.</a:t>
            </a:r>
          </a:p>
          <a:p>
            <a:pPr marL="0" indent="0">
              <a:buClr>
                <a:srgbClr val="FF0000"/>
              </a:buClr>
              <a:buNone/>
            </a:pPr>
            <a:r>
              <a:rPr lang="en-US" b="1" dirty="0"/>
              <a:t> </a:t>
            </a:r>
          </a:p>
        </p:txBody>
      </p:sp>
      <p:pic>
        <p:nvPicPr>
          <p:cNvPr id="4" name="Picture 3">
            <a:extLst>
              <a:ext uri="{FF2B5EF4-FFF2-40B4-BE49-F238E27FC236}">
                <a16:creationId xmlns:a16="http://schemas.microsoft.com/office/drawing/2014/main" id="{4A936DC1-805F-7FB8-9EC6-FB626455C66E}"/>
              </a:ext>
            </a:extLst>
          </p:cNvPr>
          <p:cNvPicPr>
            <a:picLocks noChangeAspect="1"/>
          </p:cNvPicPr>
          <p:nvPr/>
        </p:nvPicPr>
        <p:blipFill>
          <a:blip r:embed="rId2"/>
          <a:stretch>
            <a:fillRect/>
          </a:stretch>
        </p:blipFill>
        <p:spPr>
          <a:xfrm>
            <a:off x="9115865" y="3882677"/>
            <a:ext cx="2947381" cy="2623109"/>
          </a:xfrm>
          <a:prstGeom prst="rect">
            <a:avLst/>
          </a:prstGeom>
        </p:spPr>
      </p:pic>
    </p:spTree>
    <p:extLst>
      <p:ext uri="{BB962C8B-B14F-4D97-AF65-F5344CB8AC3E}">
        <p14:creationId xmlns:p14="http://schemas.microsoft.com/office/powerpoint/2010/main" val="1219357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D7D3-32E7-517B-910E-90BBBFCB2944}"/>
              </a:ext>
            </a:extLst>
          </p:cNvPr>
          <p:cNvSpPr>
            <a:spLocks noGrp="1"/>
          </p:cNvSpPr>
          <p:nvPr>
            <p:ph type="title"/>
          </p:nvPr>
        </p:nvSpPr>
        <p:spPr/>
        <p:txBody>
          <a:bodyPr/>
          <a:lstStyle/>
          <a:p>
            <a:pPr algn="ctr"/>
            <a:r>
              <a:rPr lang="en-US" b="1" dirty="0">
                <a:solidFill>
                  <a:srgbClr val="FF0000"/>
                </a:solidFill>
              </a:rPr>
              <a:t>Choking Adult</a:t>
            </a:r>
          </a:p>
        </p:txBody>
      </p:sp>
      <p:sp>
        <p:nvSpPr>
          <p:cNvPr id="3" name="Content Placeholder 2">
            <a:extLst>
              <a:ext uri="{FF2B5EF4-FFF2-40B4-BE49-F238E27FC236}">
                <a16:creationId xmlns:a16="http://schemas.microsoft.com/office/drawing/2014/main" id="{FDEAB164-2EEA-8391-8D9A-6005216CB61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86879DE-9B0C-B9EA-C1F5-6A8E5A16432A}"/>
              </a:ext>
            </a:extLst>
          </p:cNvPr>
          <p:cNvPicPr>
            <a:picLocks noChangeAspect="1"/>
          </p:cNvPicPr>
          <p:nvPr/>
        </p:nvPicPr>
        <p:blipFill>
          <a:blip r:embed="rId2"/>
          <a:stretch>
            <a:fillRect/>
          </a:stretch>
        </p:blipFill>
        <p:spPr>
          <a:xfrm>
            <a:off x="1054827" y="502920"/>
            <a:ext cx="10082346" cy="6355080"/>
          </a:xfrm>
          <a:prstGeom prst="rect">
            <a:avLst/>
          </a:prstGeom>
        </p:spPr>
      </p:pic>
    </p:spTree>
    <p:extLst>
      <p:ext uri="{BB962C8B-B14F-4D97-AF65-F5344CB8AC3E}">
        <p14:creationId xmlns:p14="http://schemas.microsoft.com/office/powerpoint/2010/main" val="2923693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F444-A717-114C-B980-A44A92E9F4D5}"/>
              </a:ext>
            </a:extLst>
          </p:cNvPr>
          <p:cNvSpPr>
            <a:spLocks noGrp="1"/>
          </p:cNvSpPr>
          <p:nvPr>
            <p:ph type="title"/>
          </p:nvPr>
        </p:nvSpPr>
        <p:spPr/>
        <p:txBody>
          <a:bodyPr/>
          <a:lstStyle/>
          <a:p>
            <a:pPr algn="ctr"/>
            <a:r>
              <a:rPr lang="en-US" b="1" dirty="0">
                <a:solidFill>
                  <a:srgbClr val="FF0000"/>
                </a:solidFill>
              </a:rPr>
              <a:t>Step 4</a:t>
            </a:r>
          </a:p>
        </p:txBody>
      </p:sp>
      <p:sp>
        <p:nvSpPr>
          <p:cNvPr id="3" name="Content Placeholder 2">
            <a:extLst>
              <a:ext uri="{FF2B5EF4-FFF2-40B4-BE49-F238E27FC236}">
                <a16:creationId xmlns:a16="http://schemas.microsoft.com/office/drawing/2014/main" id="{08E3EC37-7722-7533-A091-507952E7769C}"/>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Check the mouth.</a:t>
            </a:r>
          </a:p>
          <a:p>
            <a:pPr>
              <a:buClr>
                <a:srgbClr val="FF0000"/>
              </a:buClr>
              <a:buFont typeface="Wingdings" panose="05000000000000000000" pitchFamily="2" charset="2"/>
              <a:buChar char="q"/>
            </a:pPr>
            <a:r>
              <a:rPr lang="en-US" b="1" dirty="0"/>
              <a:t> If the obstruction has not cleared, call 122 for </a:t>
            </a:r>
          </a:p>
          <a:p>
            <a:pPr marL="0" indent="0">
              <a:buClr>
                <a:srgbClr val="FF0000"/>
              </a:buClr>
              <a:buNone/>
            </a:pPr>
            <a:r>
              <a:rPr lang="en-US" b="1" dirty="0"/>
              <a:t>         emergency help</a:t>
            </a:r>
            <a:r>
              <a:rPr lang="en-US" dirty="0"/>
              <a:t>.</a:t>
            </a:r>
          </a:p>
          <a:p>
            <a:pPr marL="0" indent="0">
              <a:buNone/>
            </a:pPr>
            <a:endParaRPr lang="en-US" dirty="0"/>
          </a:p>
          <a:p>
            <a:pPr>
              <a:buClr>
                <a:srgbClr val="FF0000"/>
              </a:buClr>
              <a:buFont typeface="Wingdings" panose="05000000000000000000" pitchFamily="2" charset="2"/>
              <a:buChar char="q"/>
            </a:pPr>
            <a:r>
              <a:rPr lang="en-US" dirty="0"/>
              <a:t> </a:t>
            </a:r>
            <a:r>
              <a:rPr lang="en-US" b="1" dirty="0"/>
              <a:t>Repeat steps 2 and 3 </a:t>
            </a:r>
          </a:p>
          <a:p>
            <a:pPr>
              <a:buClr>
                <a:srgbClr val="FF0000"/>
              </a:buClr>
              <a:buFont typeface="Wingdings" panose="05000000000000000000" pitchFamily="2" charset="2"/>
              <a:buChar char="q"/>
            </a:pPr>
            <a:r>
              <a:rPr lang="en-US" b="1" dirty="0"/>
              <a:t> Rechecking the mouth after each step – until help arrives or the casualty becomes unresponsive </a:t>
            </a:r>
          </a:p>
          <a:p>
            <a:pPr>
              <a:buClr>
                <a:srgbClr val="FF0000"/>
              </a:buClr>
              <a:buFont typeface="Wingdings" panose="05000000000000000000" pitchFamily="2" charset="2"/>
              <a:buChar char="q"/>
            </a:pPr>
            <a:endParaRPr lang="en-US" b="1" dirty="0"/>
          </a:p>
        </p:txBody>
      </p:sp>
    </p:spTree>
    <p:extLst>
      <p:ext uri="{BB962C8B-B14F-4D97-AF65-F5344CB8AC3E}">
        <p14:creationId xmlns:p14="http://schemas.microsoft.com/office/powerpoint/2010/main" val="3086220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91F3-C23A-3F42-1F3B-23849D4C5845}"/>
              </a:ext>
            </a:extLst>
          </p:cNvPr>
          <p:cNvSpPr>
            <a:spLocks noGrp="1"/>
          </p:cNvSpPr>
          <p:nvPr>
            <p:ph type="title"/>
          </p:nvPr>
        </p:nvSpPr>
        <p:spPr/>
        <p:txBody>
          <a:bodyPr/>
          <a:lstStyle/>
          <a:p>
            <a:pPr algn="ctr"/>
            <a:r>
              <a:rPr lang="en-US" b="1" dirty="0">
                <a:solidFill>
                  <a:srgbClr val="FF0000"/>
                </a:solidFill>
              </a:rPr>
              <a:t>Mature </a:t>
            </a:r>
            <a:r>
              <a:rPr lang="en-US" sz="4400" b="1" i="0" dirty="0">
                <a:solidFill>
                  <a:srgbClr val="FF0000"/>
                </a:solidFill>
                <a:effectLst/>
              </a:rPr>
              <a:t>FBAO Treatment</a:t>
            </a:r>
            <a:endParaRPr lang="en-US" b="1" dirty="0">
              <a:solidFill>
                <a:srgbClr val="FF0000"/>
              </a:solidFill>
            </a:endParaRPr>
          </a:p>
        </p:txBody>
      </p:sp>
      <p:pic>
        <p:nvPicPr>
          <p:cNvPr id="5" name="Content Placeholder 4">
            <a:extLst>
              <a:ext uri="{FF2B5EF4-FFF2-40B4-BE49-F238E27FC236}">
                <a16:creationId xmlns:a16="http://schemas.microsoft.com/office/drawing/2014/main" id="{B7A05B37-8FC7-E912-5896-FC2086204844}"/>
              </a:ext>
            </a:extLst>
          </p:cNvPr>
          <p:cNvPicPr>
            <a:picLocks noGrp="1" noChangeAspect="1"/>
          </p:cNvPicPr>
          <p:nvPr>
            <p:ph idx="1"/>
          </p:nvPr>
        </p:nvPicPr>
        <p:blipFill>
          <a:blip r:embed="rId2"/>
          <a:stretch>
            <a:fillRect/>
          </a:stretch>
        </p:blipFill>
        <p:spPr>
          <a:xfrm>
            <a:off x="281355" y="1617786"/>
            <a:ext cx="11641014" cy="5050300"/>
          </a:xfrm>
        </p:spPr>
      </p:pic>
    </p:spTree>
    <p:extLst>
      <p:ext uri="{BB962C8B-B14F-4D97-AF65-F5344CB8AC3E}">
        <p14:creationId xmlns:p14="http://schemas.microsoft.com/office/powerpoint/2010/main" val="1283133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A74C-0768-5B5E-2BC3-0883D09FE41D}"/>
              </a:ext>
            </a:extLst>
          </p:cNvPr>
          <p:cNvSpPr>
            <a:spLocks noGrp="1"/>
          </p:cNvSpPr>
          <p:nvPr>
            <p:ph type="title"/>
          </p:nvPr>
        </p:nvSpPr>
        <p:spPr/>
        <p:txBody>
          <a:bodyPr/>
          <a:lstStyle/>
          <a:p>
            <a:pPr algn="ctr"/>
            <a:r>
              <a:rPr lang="en-US" b="1" dirty="0">
                <a:solidFill>
                  <a:srgbClr val="FF0000"/>
                </a:solidFill>
              </a:rPr>
              <a:t>If the casualty becomes unresponsive</a:t>
            </a:r>
          </a:p>
        </p:txBody>
      </p:sp>
      <p:sp>
        <p:nvSpPr>
          <p:cNvPr id="3" name="Content Placeholder 2">
            <a:extLst>
              <a:ext uri="{FF2B5EF4-FFF2-40B4-BE49-F238E27FC236}">
                <a16:creationId xmlns:a16="http://schemas.microsoft.com/office/drawing/2014/main" id="{2D8AE661-06AB-818E-D3E9-CD305DC2996E}"/>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 If at any stage the casualty becomes unresponsive</a:t>
            </a:r>
          </a:p>
          <a:p>
            <a:pPr>
              <a:buClr>
                <a:srgbClr val="FF0000"/>
              </a:buClr>
              <a:buFont typeface="Wingdings" panose="05000000000000000000" pitchFamily="2" charset="2"/>
              <a:buChar char="q"/>
            </a:pPr>
            <a:r>
              <a:rPr lang="en-US" b="1" dirty="0"/>
              <a:t> Open the airway and check breathing. </a:t>
            </a:r>
          </a:p>
          <a:p>
            <a:pPr>
              <a:buClr>
                <a:srgbClr val="FF0000"/>
              </a:buClr>
              <a:buFont typeface="Wingdings" panose="05000000000000000000" pitchFamily="2" charset="2"/>
              <a:buChar char="q"/>
            </a:pPr>
            <a:r>
              <a:rPr lang="en-US" b="1" dirty="0"/>
              <a:t>If he is not breathing, begin CPR.</a:t>
            </a:r>
          </a:p>
        </p:txBody>
      </p:sp>
    </p:spTree>
    <p:extLst>
      <p:ext uri="{BB962C8B-B14F-4D97-AF65-F5344CB8AC3E}">
        <p14:creationId xmlns:p14="http://schemas.microsoft.com/office/powerpoint/2010/main" val="2631452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B2C3-ED0A-9879-5EF1-11A23D7D097D}"/>
              </a:ext>
            </a:extLst>
          </p:cNvPr>
          <p:cNvSpPr>
            <a:spLocks noGrp="1"/>
          </p:cNvSpPr>
          <p:nvPr>
            <p:ph type="title"/>
          </p:nvPr>
        </p:nvSpPr>
        <p:spPr/>
        <p:txBody>
          <a:bodyPr/>
          <a:lstStyle/>
          <a:p>
            <a:pPr algn="ctr"/>
            <a:r>
              <a:rPr lang="en-US" b="1" dirty="0">
                <a:solidFill>
                  <a:srgbClr val="FF0000"/>
                </a:solidFill>
              </a:rPr>
              <a:t>How to perform abdominal thrusts (Heimlich maneuver) on yourself</a:t>
            </a:r>
          </a:p>
        </p:txBody>
      </p:sp>
      <p:sp>
        <p:nvSpPr>
          <p:cNvPr id="3" name="Content Placeholder 2">
            <a:extLst>
              <a:ext uri="{FF2B5EF4-FFF2-40B4-BE49-F238E27FC236}">
                <a16:creationId xmlns:a16="http://schemas.microsoft.com/office/drawing/2014/main" id="{EEE893A2-4837-A7B2-36EE-C09053866A73}"/>
              </a:ext>
            </a:extLst>
          </p:cNvPr>
          <p:cNvSpPr>
            <a:spLocks noGrp="1"/>
          </p:cNvSpPr>
          <p:nvPr>
            <p:ph idx="1"/>
          </p:nvPr>
        </p:nvSpPr>
        <p:spPr/>
        <p:txBody>
          <a:bodyPr>
            <a:normAutofit/>
          </a:bodyPr>
          <a:lstStyle/>
          <a:p>
            <a:pPr>
              <a:buClr>
                <a:srgbClr val="FF0000"/>
              </a:buClr>
              <a:buFont typeface="Wingdings" panose="05000000000000000000" pitchFamily="2" charset="2"/>
              <a:buChar char="q"/>
            </a:pPr>
            <a:r>
              <a:rPr lang="en-US" b="1" dirty="0"/>
              <a:t>To perform abdominal thrusts (Heimlich maneuver) on yourself, place a fist slightly above your navel.</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Grasp your fist with the other hand and bend over a hard surface (</a:t>
            </a:r>
            <a:r>
              <a:rPr lang="en-US" b="1" dirty="0">
                <a:solidFill>
                  <a:srgbClr val="FF0000"/>
                </a:solidFill>
              </a:rPr>
              <a:t>corner of furniture</a:t>
            </a:r>
            <a:r>
              <a:rPr lang="en-US" b="1" dirty="0"/>
              <a:t>).</a:t>
            </a:r>
          </a:p>
          <a:p>
            <a:pPr marL="0" indent="0">
              <a:buClr>
                <a:srgbClr val="FF0000"/>
              </a:buClr>
              <a:buNone/>
            </a:pPr>
            <a:endParaRPr lang="en-US" b="1" dirty="0"/>
          </a:p>
          <a:p>
            <a:pPr>
              <a:buClr>
                <a:srgbClr val="FF0000"/>
              </a:buClr>
              <a:buFont typeface="Wingdings" panose="05000000000000000000" pitchFamily="2" charset="2"/>
              <a:buChar char="q"/>
            </a:pPr>
            <a:r>
              <a:rPr lang="en-US" b="1" dirty="0"/>
              <a:t> Be creative</a:t>
            </a:r>
          </a:p>
          <a:p>
            <a:pPr>
              <a:buClr>
                <a:srgbClr val="FF0000"/>
              </a:buClr>
              <a:buFont typeface="Wingdings" panose="05000000000000000000" pitchFamily="2" charset="2"/>
              <a:buChar char="q"/>
            </a:pPr>
            <a:endParaRPr lang="en-US" b="1" dirty="0"/>
          </a:p>
        </p:txBody>
      </p:sp>
      <p:pic>
        <p:nvPicPr>
          <p:cNvPr id="5" name="Picture 4">
            <a:extLst>
              <a:ext uri="{FF2B5EF4-FFF2-40B4-BE49-F238E27FC236}">
                <a16:creationId xmlns:a16="http://schemas.microsoft.com/office/drawing/2014/main" id="{8B4535AE-F944-8F31-1B38-C6369617EA8B}"/>
              </a:ext>
            </a:extLst>
          </p:cNvPr>
          <p:cNvPicPr>
            <a:picLocks noChangeAspect="1"/>
          </p:cNvPicPr>
          <p:nvPr/>
        </p:nvPicPr>
        <p:blipFill>
          <a:blip r:embed="rId2"/>
          <a:stretch>
            <a:fillRect/>
          </a:stretch>
        </p:blipFill>
        <p:spPr>
          <a:xfrm>
            <a:off x="7288003" y="3563937"/>
            <a:ext cx="3386523" cy="2747963"/>
          </a:xfrm>
          <a:prstGeom prst="rect">
            <a:avLst/>
          </a:prstGeom>
        </p:spPr>
      </p:pic>
    </p:spTree>
    <p:extLst>
      <p:ext uri="{BB962C8B-B14F-4D97-AF65-F5344CB8AC3E}">
        <p14:creationId xmlns:p14="http://schemas.microsoft.com/office/powerpoint/2010/main" val="3033279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3796-0088-83D1-5B1E-ED0A680761AD}"/>
              </a:ext>
            </a:extLst>
          </p:cNvPr>
          <p:cNvSpPr>
            <a:spLocks noGrp="1"/>
          </p:cNvSpPr>
          <p:nvPr>
            <p:ph type="title"/>
          </p:nvPr>
        </p:nvSpPr>
        <p:spPr/>
        <p:txBody>
          <a:bodyPr/>
          <a:lstStyle/>
          <a:p>
            <a:pPr algn="ctr"/>
            <a:r>
              <a:rPr lang="en-US" b="1" dirty="0">
                <a:solidFill>
                  <a:srgbClr val="FF0000"/>
                </a:solidFill>
              </a:rPr>
              <a:t>Choking Infant</a:t>
            </a:r>
          </a:p>
        </p:txBody>
      </p:sp>
      <p:sp>
        <p:nvSpPr>
          <p:cNvPr id="3" name="Content Placeholder 2">
            <a:extLst>
              <a:ext uri="{FF2B5EF4-FFF2-40B4-BE49-F238E27FC236}">
                <a16:creationId xmlns:a16="http://schemas.microsoft.com/office/drawing/2014/main" id="{F89B4813-F11E-F026-7F5E-63A9685368BD}"/>
              </a:ext>
            </a:extLst>
          </p:cNvPr>
          <p:cNvSpPr>
            <a:spLocks noGrp="1"/>
          </p:cNvSpPr>
          <p:nvPr>
            <p:ph idx="1"/>
          </p:nvPr>
        </p:nvSpPr>
        <p:spPr/>
        <p:txBody>
          <a:bodyPr/>
          <a:lstStyle/>
          <a:p>
            <a:pPr>
              <a:buClr>
                <a:schemeClr val="accent1"/>
              </a:buClr>
              <a:buFont typeface="Wingdings" panose="05000000000000000000" pitchFamily="2" charset="2"/>
              <a:buChar char="q"/>
            </a:pPr>
            <a:r>
              <a:rPr lang="en-US" b="1" dirty="0"/>
              <a:t> An infant is more likely to choke on food or small objects than an adult.</a:t>
            </a:r>
          </a:p>
          <a:p>
            <a:pPr>
              <a:buClr>
                <a:schemeClr val="accent1"/>
              </a:buClr>
              <a:buFont typeface="Wingdings" panose="05000000000000000000" pitchFamily="2" charset="2"/>
              <a:buChar char="q"/>
            </a:pPr>
            <a:r>
              <a:rPr lang="en-US" b="1" dirty="0"/>
              <a:t>  The infant will rapidly become distressed, and you need to act quickly to clear any obstruction. </a:t>
            </a:r>
          </a:p>
          <a:p>
            <a:pPr>
              <a:buClr>
                <a:schemeClr val="accent1"/>
              </a:buClr>
              <a:buFont typeface="Wingdings" panose="05000000000000000000" pitchFamily="2" charset="2"/>
              <a:buChar char="q"/>
            </a:pPr>
            <a:r>
              <a:rPr lang="en-US" b="1" dirty="0"/>
              <a:t> If the infant becomes unresponsive, Be prepared to begin rescue breaths and chest compressions(CPR). </a:t>
            </a:r>
          </a:p>
        </p:txBody>
      </p:sp>
    </p:spTree>
    <p:extLst>
      <p:ext uri="{BB962C8B-B14F-4D97-AF65-F5344CB8AC3E}">
        <p14:creationId xmlns:p14="http://schemas.microsoft.com/office/powerpoint/2010/main" val="142125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DD22-7072-18D4-D113-A89F23A69FD8}"/>
              </a:ext>
            </a:extLst>
          </p:cNvPr>
          <p:cNvSpPr>
            <a:spLocks noGrp="1"/>
          </p:cNvSpPr>
          <p:nvPr>
            <p:ph type="title"/>
          </p:nvPr>
        </p:nvSpPr>
        <p:spPr/>
        <p:txBody>
          <a:bodyPr/>
          <a:lstStyle/>
          <a:p>
            <a:pPr algn="ctr"/>
            <a:r>
              <a:rPr lang="en-US" b="1" dirty="0">
                <a:solidFill>
                  <a:srgbClr val="FF0000"/>
                </a:solidFill>
              </a:rPr>
              <a:t>What to do </a:t>
            </a:r>
          </a:p>
        </p:txBody>
      </p:sp>
      <p:sp>
        <p:nvSpPr>
          <p:cNvPr id="3" name="Content Placeholder 2">
            <a:extLst>
              <a:ext uri="{FF2B5EF4-FFF2-40B4-BE49-F238E27FC236}">
                <a16:creationId xmlns:a16="http://schemas.microsoft.com/office/drawing/2014/main" id="{F9001495-2440-966B-3681-D9564389A2F6}"/>
              </a:ext>
            </a:extLst>
          </p:cNvPr>
          <p:cNvSpPr>
            <a:spLocks noGrp="1"/>
          </p:cNvSpPr>
          <p:nvPr>
            <p:ph idx="1"/>
          </p:nvPr>
        </p:nvSpPr>
        <p:spPr/>
        <p:txBody>
          <a:bodyPr/>
          <a:lstStyle/>
          <a:p>
            <a:pPr>
              <a:buClr>
                <a:schemeClr val="accent1"/>
              </a:buClr>
              <a:buFont typeface="Wingdings" panose="05000000000000000000" pitchFamily="2" charset="2"/>
              <a:buChar char="q"/>
            </a:pPr>
            <a:endParaRPr lang="en-US" b="1" dirty="0"/>
          </a:p>
        </p:txBody>
      </p:sp>
    </p:spTree>
    <p:extLst>
      <p:ext uri="{BB962C8B-B14F-4D97-AF65-F5344CB8AC3E}">
        <p14:creationId xmlns:p14="http://schemas.microsoft.com/office/powerpoint/2010/main" val="2560711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940C-3611-5358-525B-A16C8CE9BBA0}"/>
              </a:ext>
            </a:extLst>
          </p:cNvPr>
          <p:cNvSpPr>
            <a:spLocks noGrp="1"/>
          </p:cNvSpPr>
          <p:nvPr>
            <p:ph type="title"/>
          </p:nvPr>
        </p:nvSpPr>
        <p:spPr>
          <a:xfrm>
            <a:off x="838200" y="403225"/>
            <a:ext cx="10515600" cy="1325563"/>
          </a:xfrm>
        </p:spPr>
        <p:txBody>
          <a:bodyPr/>
          <a:lstStyle/>
          <a:p>
            <a:pPr algn="ctr"/>
            <a:r>
              <a:rPr lang="en-US" b="1" dirty="0">
                <a:solidFill>
                  <a:srgbClr val="FF0000"/>
                </a:solidFill>
              </a:rPr>
              <a:t>Step 1</a:t>
            </a:r>
          </a:p>
        </p:txBody>
      </p:sp>
      <p:sp>
        <p:nvSpPr>
          <p:cNvPr id="3" name="Content Placeholder 2">
            <a:extLst>
              <a:ext uri="{FF2B5EF4-FFF2-40B4-BE49-F238E27FC236}">
                <a16:creationId xmlns:a16="http://schemas.microsoft.com/office/drawing/2014/main" id="{1276CD25-E0F0-C47B-7BF7-C02773C517A6}"/>
              </a:ext>
            </a:extLst>
          </p:cNvPr>
          <p:cNvSpPr>
            <a:spLocks noGrp="1"/>
          </p:cNvSpPr>
          <p:nvPr>
            <p:ph idx="1"/>
          </p:nvPr>
        </p:nvSpPr>
        <p:spPr/>
        <p:txBody>
          <a:bodyPr/>
          <a:lstStyle/>
          <a:p>
            <a:pPr>
              <a:buClr>
                <a:schemeClr val="accent1"/>
              </a:buClr>
              <a:buFont typeface="Wingdings" panose="05000000000000000000" pitchFamily="2" charset="2"/>
              <a:buChar char="q"/>
            </a:pPr>
            <a:r>
              <a:rPr lang="en-US" b="1" dirty="0"/>
              <a:t>  If the infant is unable to cry, cough or breathe, lay the face down along your forearm and thigh and support the head. </a:t>
            </a:r>
          </a:p>
          <a:p>
            <a:pPr>
              <a:buClr>
                <a:schemeClr val="accent1"/>
              </a:buClr>
              <a:buFont typeface="Wingdings" panose="05000000000000000000" pitchFamily="2" charset="2"/>
              <a:buChar char="q"/>
            </a:pPr>
            <a:r>
              <a:rPr lang="en-US" b="1" dirty="0"/>
              <a:t> Give up to five back blows between the shoulder blades, with the palm of your hand.</a:t>
            </a:r>
          </a:p>
        </p:txBody>
      </p:sp>
      <p:pic>
        <p:nvPicPr>
          <p:cNvPr id="7" name="Picture 6">
            <a:extLst>
              <a:ext uri="{FF2B5EF4-FFF2-40B4-BE49-F238E27FC236}">
                <a16:creationId xmlns:a16="http://schemas.microsoft.com/office/drawing/2014/main" id="{96782DFE-A8DF-D78E-AF06-229F5965272D}"/>
              </a:ext>
            </a:extLst>
          </p:cNvPr>
          <p:cNvPicPr>
            <a:picLocks noChangeAspect="1"/>
          </p:cNvPicPr>
          <p:nvPr/>
        </p:nvPicPr>
        <p:blipFill>
          <a:blip r:embed="rId2"/>
          <a:stretch>
            <a:fillRect/>
          </a:stretch>
        </p:blipFill>
        <p:spPr>
          <a:xfrm>
            <a:off x="9151621" y="3810000"/>
            <a:ext cx="2856554" cy="2908941"/>
          </a:xfrm>
          <a:prstGeom prst="rect">
            <a:avLst/>
          </a:prstGeom>
        </p:spPr>
      </p:pic>
    </p:spTree>
    <p:extLst>
      <p:ext uri="{BB962C8B-B14F-4D97-AF65-F5344CB8AC3E}">
        <p14:creationId xmlns:p14="http://schemas.microsoft.com/office/powerpoint/2010/main" val="335647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7BD8-8DE4-C9BF-58E0-ACA8C1DBAC86}"/>
              </a:ext>
            </a:extLst>
          </p:cNvPr>
          <p:cNvSpPr>
            <a:spLocks noGrp="1"/>
          </p:cNvSpPr>
          <p:nvPr>
            <p:ph type="title"/>
          </p:nvPr>
        </p:nvSpPr>
        <p:spPr/>
        <p:txBody>
          <a:bodyPr/>
          <a:lstStyle/>
          <a:p>
            <a:pPr algn="ctr"/>
            <a:r>
              <a:rPr lang="en-US" b="1" dirty="0">
                <a:solidFill>
                  <a:srgbClr val="FF0000"/>
                </a:solidFill>
              </a:rPr>
              <a:t>STEP 2</a:t>
            </a:r>
          </a:p>
        </p:txBody>
      </p:sp>
      <p:sp>
        <p:nvSpPr>
          <p:cNvPr id="3" name="Content Placeholder 2">
            <a:extLst>
              <a:ext uri="{FF2B5EF4-FFF2-40B4-BE49-F238E27FC236}">
                <a16:creationId xmlns:a16="http://schemas.microsoft.com/office/drawing/2014/main" id="{A7954A66-B0D4-6445-8C74-AC200FF12E18}"/>
              </a:ext>
            </a:extLst>
          </p:cNvPr>
          <p:cNvSpPr>
            <a:spLocks noGrp="1"/>
          </p:cNvSpPr>
          <p:nvPr>
            <p:ph idx="1"/>
          </p:nvPr>
        </p:nvSpPr>
        <p:spPr/>
        <p:txBody>
          <a:bodyPr/>
          <a:lstStyle/>
          <a:p>
            <a:pPr>
              <a:buClr>
                <a:schemeClr val="accent1"/>
              </a:buClr>
              <a:buFont typeface="Wingdings" panose="05000000000000000000" pitchFamily="2" charset="2"/>
              <a:buChar char="q"/>
            </a:pPr>
            <a:r>
              <a:rPr lang="en-US" dirty="0"/>
              <a:t> </a:t>
            </a:r>
            <a:r>
              <a:rPr lang="en-US" b="1" dirty="0"/>
              <a:t>Turn the infant over so that his face is up along your other leg and check his mouth. </a:t>
            </a:r>
          </a:p>
          <a:p>
            <a:pPr>
              <a:buClr>
                <a:schemeClr val="accent1"/>
              </a:buClr>
              <a:buFont typeface="Wingdings" panose="05000000000000000000" pitchFamily="2" charset="2"/>
              <a:buChar char="q"/>
            </a:pPr>
            <a:r>
              <a:rPr lang="en-US" b="1" dirty="0"/>
              <a:t> Remove any obvious obstructions with your fingertips.</a:t>
            </a:r>
          </a:p>
          <a:p>
            <a:pPr>
              <a:buClr>
                <a:schemeClr val="accent1"/>
              </a:buClr>
              <a:buFont typeface="Wingdings" panose="05000000000000000000" pitchFamily="2" charset="2"/>
              <a:buChar char="q"/>
            </a:pPr>
            <a:r>
              <a:rPr lang="en-US" b="1" dirty="0"/>
              <a:t> Do </a:t>
            </a:r>
            <a:r>
              <a:rPr lang="en-US" b="1" dirty="0">
                <a:solidFill>
                  <a:srgbClr val="FF0000"/>
                </a:solidFill>
              </a:rPr>
              <a:t>not</a:t>
            </a:r>
            <a:r>
              <a:rPr lang="en-US" b="1" dirty="0"/>
              <a:t> sweep the mouth with your finger as this may push the object further down the throat. </a:t>
            </a:r>
          </a:p>
        </p:txBody>
      </p:sp>
      <p:pic>
        <p:nvPicPr>
          <p:cNvPr id="5" name="Picture 4">
            <a:extLst>
              <a:ext uri="{FF2B5EF4-FFF2-40B4-BE49-F238E27FC236}">
                <a16:creationId xmlns:a16="http://schemas.microsoft.com/office/drawing/2014/main" id="{57283396-D2B5-B89D-7C38-D1003A1FA995}"/>
              </a:ext>
            </a:extLst>
          </p:cNvPr>
          <p:cNvPicPr>
            <a:picLocks noChangeAspect="1"/>
          </p:cNvPicPr>
          <p:nvPr/>
        </p:nvPicPr>
        <p:blipFill>
          <a:blip r:embed="rId2"/>
          <a:stretch>
            <a:fillRect/>
          </a:stretch>
        </p:blipFill>
        <p:spPr>
          <a:xfrm>
            <a:off x="6436084" y="4102873"/>
            <a:ext cx="5158253" cy="2641862"/>
          </a:xfrm>
          <a:prstGeom prst="rect">
            <a:avLst/>
          </a:prstGeom>
        </p:spPr>
      </p:pic>
    </p:spTree>
    <p:extLst>
      <p:ext uri="{BB962C8B-B14F-4D97-AF65-F5344CB8AC3E}">
        <p14:creationId xmlns:p14="http://schemas.microsoft.com/office/powerpoint/2010/main" val="371462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26F04-A24E-F757-1468-0D9F3752BD86}"/>
              </a:ext>
            </a:extLst>
          </p:cNvPr>
          <p:cNvSpPr>
            <a:spLocks noGrp="1"/>
          </p:cNvSpPr>
          <p:nvPr>
            <p:ph type="title"/>
          </p:nvPr>
        </p:nvSpPr>
        <p:spPr/>
        <p:txBody>
          <a:bodyPr/>
          <a:lstStyle/>
          <a:p>
            <a:pPr algn="ctr"/>
            <a:r>
              <a:rPr lang="en-US" b="1" dirty="0">
                <a:solidFill>
                  <a:srgbClr val="FF0000"/>
                </a:solidFill>
              </a:rPr>
              <a:t>How to check the response</a:t>
            </a:r>
          </a:p>
        </p:txBody>
      </p:sp>
      <p:sp>
        <p:nvSpPr>
          <p:cNvPr id="3" name="Content Placeholder 2">
            <a:extLst>
              <a:ext uri="{FF2B5EF4-FFF2-40B4-BE49-F238E27FC236}">
                <a16:creationId xmlns:a16="http://schemas.microsoft.com/office/drawing/2014/main" id="{4C29CFB7-D142-87FA-272A-72DE7F113B8A}"/>
              </a:ext>
            </a:extLst>
          </p:cNvPr>
          <p:cNvSpPr>
            <a:spLocks noGrp="1"/>
          </p:cNvSpPr>
          <p:nvPr>
            <p:ph idx="1"/>
          </p:nvPr>
        </p:nvSpPr>
        <p:spPr/>
        <p:txBody>
          <a:bodyPr/>
          <a:lstStyle/>
          <a:p>
            <a:pPr>
              <a:buClr>
                <a:srgbClr val="FF0000"/>
              </a:buClr>
              <a:buFont typeface="Calibri" panose="020F0502020204030204" pitchFamily="34" charset="0"/>
              <a:buChar char="•"/>
            </a:pPr>
            <a:r>
              <a:rPr lang="en-US" b="1" dirty="0"/>
              <a:t>Do this by speaking loudly and clearly to the child. Ask “What has happened?” </a:t>
            </a:r>
          </a:p>
          <a:p>
            <a:pPr>
              <a:buClr>
                <a:srgbClr val="FF0000"/>
              </a:buClr>
              <a:buFont typeface="Calibri" panose="020F0502020204030204" pitchFamily="34" charset="0"/>
              <a:buChar char="•"/>
            </a:pPr>
            <a:r>
              <a:rPr lang="en-US" b="1" dirty="0"/>
              <a:t> Or give a command such as, “Open your eyes”. </a:t>
            </a:r>
          </a:p>
          <a:p>
            <a:pPr>
              <a:buClr>
                <a:srgbClr val="FF0000"/>
              </a:buClr>
              <a:buFont typeface="Calibri" panose="020F0502020204030204" pitchFamily="34" charset="0"/>
              <a:buChar char="•"/>
            </a:pPr>
            <a:r>
              <a:rPr lang="en-US" b="1" dirty="0"/>
              <a:t> Place one hand on their shoulder, and gently tap  to see if there is a response.</a:t>
            </a:r>
          </a:p>
        </p:txBody>
      </p:sp>
      <p:pic>
        <p:nvPicPr>
          <p:cNvPr id="5" name="Picture 4">
            <a:extLst>
              <a:ext uri="{FF2B5EF4-FFF2-40B4-BE49-F238E27FC236}">
                <a16:creationId xmlns:a16="http://schemas.microsoft.com/office/drawing/2014/main" id="{C1269ABF-7F7C-5E3C-FB3D-01BD0C741F8D}"/>
              </a:ext>
            </a:extLst>
          </p:cNvPr>
          <p:cNvPicPr>
            <a:picLocks noChangeAspect="1"/>
          </p:cNvPicPr>
          <p:nvPr/>
        </p:nvPicPr>
        <p:blipFill>
          <a:blip r:embed="rId2"/>
          <a:stretch>
            <a:fillRect/>
          </a:stretch>
        </p:blipFill>
        <p:spPr>
          <a:xfrm>
            <a:off x="8633676" y="3756073"/>
            <a:ext cx="2943225" cy="2806505"/>
          </a:xfrm>
          <a:prstGeom prst="rect">
            <a:avLst/>
          </a:prstGeom>
        </p:spPr>
      </p:pic>
    </p:spTree>
    <p:extLst>
      <p:ext uri="{BB962C8B-B14F-4D97-AF65-F5344CB8AC3E}">
        <p14:creationId xmlns:p14="http://schemas.microsoft.com/office/powerpoint/2010/main" val="3741592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4968-635B-71CD-87ED-FE56DB7379B2}"/>
              </a:ext>
            </a:extLst>
          </p:cNvPr>
          <p:cNvSpPr>
            <a:spLocks noGrp="1"/>
          </p:cNvSpPr>
          <p:nvPr>
            <p:ph type="title"/>
          </p:nvPr>
        </p:nvSpPr>
        <p:spPr/>
        <p:txBody>
          <a:bodyPr/>
          <a:lstStyle/>
          <a:p>
            <a:pPr algn="ctr"/>
            <a:r>
              <a:rPr lang="en-US" b="1" dirty="0">
                <a:solidFill>
                  <a:srgbClr val="FF0000"/>
                </a:solidFill>
              </a:rPr>
              <a:t>STEP 3</a:t>
            </a:r>
          </a:p>
        </p:txBody>
      </p:sp>
      <p:sp>
        <p:nvSpPr>
          <p:cNvPr id="3" name="Content Placeholder 2">
            <a:extLst>
              <a:ext uri="{FF2B5EF4-FFF2-40B4-BE49-F238E27FC236}">
                <a16:creationId xmlns:a16="http://schemas.microsoft.com/office/drawing/2014/main" id="{74A2E4C8-3358-37B9-4FB2-0F9FA1247983}"/>
              </a:ext>
            </a:extLst>
          </p:cNvPr>
          <p:cNvSpPr>
            <a:spLocks noGrp="1"/>
          </p:cNvSpPr>
          <p:nvPr>
            <p:ph idx="1"/>
          </p:nvPr>
        </p:nvSpPr>
        <p:spPr/>
        <p:txBody>
          <a:bodyPr/>
          <a:lstStyle/>
          <a:p>
            <a:pPr>
              <a:buClr>
                <a:schemeClr val="accent1"/>
              </a:buClr>
              <a:buFont typeface="Wingdings" panose="05000000000000000000" pitchFamily="2" charset="2"/>
              <a:buChar char="q"/>
            </a:pPr>
            <a:r>
              <a:rPr lang="en-US" dirty="0"/>
              <a:t> </a:t>
            </a:r>
            <a:r>
              <a:rPr lang="en-US" b="1" dirty="0"/>
              <a:t>If back blows fail to clear the obstruction, try chest thrusts. These are similar to chest compressions, but sharper in nature and delivered at a slower rate. </a:t>
            </a:r>
          </a:p>
          <a:p>
            <a:pPr>
              <a:buClr>
                <a:schemeClr val="accent1"/>
              </a:buClr>
              <a:buFont typeface="Wingdings" panose="05000000000000000000" pitchFamily="2" charset="2"/>
              <a:buChar char="q"/>
            </a:pPr>
            <a:r>
              <a:rPr lang="en-US" b="1" dirty="0"/>
              <a:t> Lay the infant face up on your leg, place two fingers on the lower part of the sternum one finger’s breadth below the nipple line, and push downwards. Give up to five chest thrusts. </a:t>
            </a:r>
          </a:p>
        </p:txBody>
      </p:sp>
      <p:pic>
        <p:nvPicPr>
          <p:cNvPr id="6" name="Picture 5">
            <a:extLst>
              <a:ext uri="{FF2B5EF4-FFF2-40B4-BE49-F238E27FC236}">
                <a16:creationId xmlns:a16="http://schemas.microsoft.com/office/drawing/2014/main" id="{5B9EC9AA-6EEB-01BE-F892-C23CB253A363}"/>
              </a:ext>
            </a:extLst>
          </p:cNvPr>
          <p:cNvPicPr>
            <a:picLocks noChangeAspect="1"/>
          </p:cNvPicPr>
          <p:nvPr/>
        </p:nvPicPr>
        <p:blipFill>
          <a:blip r:embed="rId2"/>
          <a:stretch>
            <a:fillRect/>
          </a:stretch>
        </p:blipFill>
        <p:spPr>
          <a:xfrm>
            <a:off x="9182100" y="4404361"/>
            <a:ext cx="2696535" cy="2377440"/>
          </a:xfrm>
          <a:prstGeom prst="rect">
            <a:avLst/>
          </a:prstGeom>
        </p:spPr>
      </p:pic>
    </p:spTree>
    <p:extLst>
      <p:ext uri="{BB962C8B-B14F-4D97-AF65-F5344CB8AC3E}">
        <p14:creationId xmlns:p14="http://schemas.microsoft.com/office/powerpoint/2010/main" val="1509936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42E-CD23-8C2E-0AAA-4418990EE7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A889E5-9D77-C999-51A8-2332803DC99F}"/>
              </a:ext>
            </a:extLst>
          </p:cNvPr>
          <p:cNvSpPr>
            <a:spLocks noGrp="1"/>
          </p:cNvSpPr>
          <p:nvPr>
            <p:ph idx="1"/>
          </p:nvPr>
        </p:nvSpPr>
        <p:spPr/>
        <p:txBody>
          <a:bodyPr/>
          <a:lstStyle/>
          <a:p>
            <a:pPr>
              <a:buClr>
                <a:schemeClr val="accent1"/>
              </a:buClr>
              <a:buFont typeface="Wingdings" panose="05000000000000000000" pitchFamily="2" charset="2"/>
              <a:buChar char="q"/>
            </a:pPr>
            <a:r>
              <a:rPr lang="en-US" b="1" dirty="0"/>
              <a:t> Check the mouth. If the obstruction still has not cleared, call 122 for emergency help.</a:t>
            </a:r>
          </a:p>
          <a:p>
            <a:pPr>
              <a:buClr>
                <a:schemeClr val="accent1"/>
              </a:buClr>
              <a:buFont typeface="Wingdings" panose="05000000000000000000" pitchFamily="2" charset="2"/>
              <a:buChar char="q"/>
            </a:pPr>
            <a:r>
              <a:rPr lang="en-US" b="1" dirty="0"/>
              <a:t>  Repeat steps 1 to 3 – rechecking the mouth after each step – until help arrives or the infant becomes </a:t>
            </a:r>
            <a:r>
              <a:rPr lang="en-US" b="1" dirty="0">
                <a:solidFill>
                  <a:srgbClr val="FF0000"/>
                </a:solidFill>
              </a:rPr>
              <a:t>unresponsive</a:t>
            </a:r>
          </a:p>
          <a:p>
            <a:pPr>
              <a:buClr>
                <a:schemeClr val="accent1"/>
              </a:buClr>
              <a:buFont typeface="Wingdings" panose="05000000000000000000" pitchFamily="2" charset="2"/>
              <a:buChar char="q"/>
            </a:pPr>
            <a:r>
              <a:rPr lang="en-US" b="1" dirty="0"/>
              <a:t>  If at any stage the infant becomes </a:t>
            </a:r>
            <a:r>
              <a:rPr lang="en-US" b="1" dirty="0">
                <a:solidFill>
                  <a:srgbClr val="FF0000"/>
                </a:solidFill>
              </a:rPr>
              <a:t>unresponsive</a:t>
            </a:r>
            <a:r>
              <a:rPr lang="en-US" b="1" dirty="0"/>
              <a:t>, open the airway and check breathing. </a:t>
            </a:r>
          </a:p>
          <a:p>
            <a:pPr>
              <a:buClr>
                <a:schemeClr val="accent1"/>
              </a:buClr>
              <a:buFont typeface="Wingdings" panose="05000000000000000000" pitchFamily="2" charset="2"/>
              <a:buChar char="q"/>
            </a:pPr>
            <a:r>
              <a:rPr lang="en-US" b="1" dirty="0"/>
              <a:t>If the infant is not breathing, begin </a:t>
            </a:r>
            <a:r>
              <a:rPr lang="en-US" b="1"/>
              <a:t>CPR ,  </a:t>
            </a:r>
            <a:r>
              <a:rPr lang="en-US" b="1" dirty="0"/>
              <a:t>try to relieve the obstruction. </a:t>
            </a:r>
          </a:p>
        </p:txBody>
      </p:sp>
    </p:spTree>
    <p:extLst>
      <p:ext uri="{BB962C8B-B14F-4D97-AF65-F5344CB8AC3E}">
        <p14:creationId xmlns:p14="http://schemas.microsoft.com/office/powerpoint/2010/main" val="2992343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0F26-6E60-9ED0-EC43-4ACD780C8062}"/>
              </a:ext>
            </a:extLst>
          </p:cNvPr>
          <p:cNvSpPr>
            <a:spLocks noGrp="1"/>
          </p:cNvSpPr>
          <p:nvPr>
            <p:ph type="title"/>
          </p:nvPr>
        </p:nvSpPr>
        <p:spPr/>
        <p:txBody>
          <a:bodyPr/>
          <a:lstStyle/>
          <a:p>
            <a:endParaRPr lang="en-US" dirty="0">
              <a:solidFill>
                <a:srgbClr val="FF0000"/>
              </a:solidFill>
            </a:endParaRPr>
          </a:p>
        </p:txBody>
      </p:sp>
      <p:sp>
        <p:nvSpPr>
          <p:cNvPr id="3" name="Content Placeholder 2">
            <a:extLst>
              <a:ext uri="{FF2B5EF4-FFF2-40B4-BE49-F238E27FC236}">
                <a16:creationId xmlns:a16="http://schemas.microsoft.com/office/drawing/2014/main" id="{0D261850-F676-7CC5-E240-A91478280F37}"/>
              </a:ext>
            </a:extLst>
          </p:cNvPr>
          <p:cNvSpPr>
            <a:spLocks noGrp="1"/>
          </p:cNvSpPr>
          <p:nvPr>
            <p:ph idx="1"/>
          </p:nvPr>
        </p:nvSpPr>
        <p:spPr/>
        <p:txBody>
          <a:bodyPr>
            <a:normAutofit/>
          </a:bodyPr>
          <a:lstStyle/>
          <a:p>
            <a:pPr marL="0" indent="0" algn="ctr">
              <a:buNone/>
            </a:pPr>
            <a:r>
              <a:rPr lang="en-US" sz="8000" b="1" dirty="0">
                <a:solidFill>
                  <a:srgbClr val="FF0000"/>
                </a:solidFill>
              </a:rPr>
              <a:t>THANK YOU</a:t>
            </a:r>
          </a:p>
        </p:txBody>
      </p:sp>
    </p:spTree>
    <p:extLst>
      <p:ext uri="{BB962C8B-B14F-4D97-AF65-F5344CB8AC3E}">
        <p14:creationId xmlns:p14="http://schemas.microsoft.com/office/powerpoint/2010/main" val="214873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D6E3-E511-5640-645E-1BA3CDA59628}"/>
              </a:ext>
            </a:extLst>
          </p:cNvPr>
          <p:cNvSpPr>
            <a:spLocks noGrp="1"/>
          </p:cNvSpPr>
          <p:nvPr>
            <p:ph type="title"/>
          </p:nvPr>
        </p:nvSpPr>
        <p:spPr/>
        <p:txBody>
          <a:bodyPr/>
          <a:lstStyle/>
          <a:p>
            <a:r>
              <a:rPr lang="en-US" b="1" dirty="0"/>
              <a:t>How to place a child in recovery position (video)</a:t>
            </a:r>
          </a:p>
        </p:txBody>
      </p:sp>
      <p:pic>
        <p:nvPicPr>
          <p:cNvPr id="4" name="video_2022-12-23_21-01-21">
            <a:hlinkClick r:id="" action="ppaction://media"/>
            <a:extLst>
              <a:ext uri="{FF2B5EF4-FFF2-40B4-BE49-F238E27FC236}">
                <a16:creationId xmlns:a16="http://schemas.microsoft.com/office/drawing/2014/main" id="{5977B77D-6034-C11C-E55C-2020EFF7F3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0900" y="1825625"/>
            <a:ext cx="7951788" cy="4351338"/>
          </a:xfrm>
        </p:spPr>
      </p:pic>
    </p:spTree>
    <p:extLst>
      <p:ext uri="{BB962C8B-B14F-4D97-AF65-F5344CB8AC3E}">
        <p14:creationId xmlns:p14="http://schemas.microsoft.com/office/powerpoint/2010/main" val="250252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8853-B288-996E-42DC-684A3F4BB06B}"/>
              </a:ext>
            </a:extLst>
          </p:cNvPr>
          <p:cNvSpPr>
            <a:spLocks noGrp="1"/>
          </p:cNvSpPr>
          <p:nvPr>
            <p:ph type="title"/>
          </p:nvPr>
        </p:nvSpPr>
        <p:spPr/>
        <p:txBody>
          <a:bodyPr/>
          <a:lstStyle/>
          <a:p>
            <a:pPr algn="ctr"/>
            <a:r>
              <a:rPr lang="en-US" b="1" dirty="0">
                <a:solidFill>
                  <a:srgbClr val="FF0000"/>
                </a:solidFill>
              </a:rPr>
              <a:t>Responsive or Not? </a:t>
            </a:r>
          </a:p>
        </p:txBody>
      </p:sp>
      <p:sp>
        <p:nvSpPr>
          <p:cNvPr id="3" name="Content Placeholder 2">
            <a:extLst>
              <a:ext uri="{FF2B5EF4-FFF2-40B4-BE49-F238E27FC236}">
                <a16:creationId xmlns:a16="http://schemas.microsoft.com/office/drawing/2014/main" id="{0560B99F-F554-2150-8811-F5FF4FF24C91}"/>
              </a:ext>
            </a:extLst>
          </p:cNvPr>
          <p:cNvSpPr>
            <a:spLocks noGrp="1"/>
          </p:cNvSpPr>
          <p:nvPr>
            <p:ph idx="1"/>
          </p:nvPr>
        </p:nvSpPr>
        <p:spPr/>
        <p:txBody>
          <a:bodyPr>
            <a:normAutofit/>
          </a:bodyPr>
          <a:lstStyle/>
          <a:p>
            <a:pPr marL="0" indent="0">
              <a:buClr>
                <a:srgbClr val="FF0000"/>
              </a:buClr>
              <a:buNone/>
            </a:pPr>
            <a:r>
              <a:rPr lang="en-US" sz="4800" b="1" dirty="0">
                <a:solidFill>
                  <a:srgbClr val="FF0000"/>
                </a:solidFill>
              </a:rPr>
              <a:t>1. </a:t>
            </a:r>
            <a:r>
              <a:rPr lang="en-US" sz="3200" b="1" dirty="0"/>
              <a:t>If there is a </a:t>
            </a:r>
            <a:r>
              <a:rPr lang="en-US" sz="3200" b="1" dirty="0">
                <a:solidFill>
                  <a:srgbClr val="FF0000"/>
                </a:solidFill>
              </a:rPr>
              <a:t>response</a:t>
            </a:r>
            <a:r>
              <a:rPr lang="en-US" sz="3200" b="1" dirty="0"/>
              <a:t> Check for </a:t>
            </a:r>
            <a:r>
              <a:rPr lang="en-US" sz="3200" b="1" dirty="0">
                <a:solidFill>
                  <a:srgbClr val="FF0000"/>
                </a:solidFill>
              </a:rPr>
              <a:t>Breathing :</a:t>
            </a:r>
          </a:p>
          <a:p>
            <a:pPr lvl="1">
              <a:buClr>
                <a:srgbClr val="FF0000"/>
              </a:buClr>
              <a:buFont typeface="Wingdings" panose="05000000000000000000" pitchFamily="2" charset="2"/>
              <a:buChar char="Ø"/>
            </a:pPr>
            <a:r>
              <a:rPr lang="en-US" sz="2800" b="1" dirty="0"/>
              <a:t>If breathing put the casualty in the  </a:t>
            </a:r>
            <a:r>
              <a:rPr lang="en-US" sz="2800" b="1" dirty="0">
                <a:solidFill>
                  <a:srgbClr val="FF0000"/>
                </a:solidFill>
              </a:rPr>
              <a:t>recovery position</a:t>
            </a:r>
          </a:p>
          <a:p>
            <a:pPr lvl="1">
              <a:buClr>
                <a:srgbClr val="FF0000"/>
              </a:buClr>
              <a:buFont typeface="Wingdings" panose="05000000000000000000" pitchFamily="2" charset="2"/>
              <a:buChar char="Ø"/>
            </a:pPr>
            <a:r>
              <a:rPr lang="en-US" sz="2800" b="1" dirty="0"/>
              <a:t>If no breathing  </a:t>
            </a:r>
            <a:r>
              <a:rPr lang="en-US" sz="2800" b="1" dirty="0">
                <a:solidFill>
                  <a:srgbClr val="FF0000"/>
                </a:solidFill>
              </a:rPr>
              <a:t>CPR</a:t>
            </a:r>
          </a:p>
          <a:p>
            <a:pPr lvl="1">
              <a:buClr>
                <a:srgbClr val="FF0000"/>
              </a:buClr>
              <a:buFont typeface="Wingdings" panose="05000000000000000000" pitchFamily="2" charset="2"/>
              <a:buChar char="Ø"/>
            </a:pPr>
            <a:endParaRPr lang="en-US" sz="2800" b="1" dirty="0"/>
          </a:p>
          <a:p>
            <a:pPr lvl="1">
              <a:buClr>
                <a:srgbClr val="FF0000"/>
              </a:buClr>
              <a:buFont typeface="Wingdings" panose="05000000000000000000" pitchFamily="2" charset="2"/>
              <a:buChar char="Ø"/>
            </a:pPr>
            <a:endParaRPr lang="en-US" sz="2800" b="1" dirty="0"/>
          </a:p>
          <a:p>
            <a:pPr lvl="1">
              <a:buClr>
                <a:srgbClr val="FF0000"/>
              </a:buClr>
              <a:buFont typeface="Wingdings" panose="05000000000000000000" pitchFamily="2" charset="2"/>
              <a:buChar char="Ø"/>
            </a:pPr>
            <a:endParaRPr lang="en-US" sz="2800" b="1" dirty="0"/>
          </a:p>
          <a:p>
            <a:pPr marL="0" indent="0">
              <a:buClr>
                <a:srgbClr val="FF0000"/>
              </a:buClr>
              <a:buNone/>
            </a:pPr>
            <a:r>
              <a:rPr lang="en-US" sz="3200" b="1" dirty="0">
                <a:solidFill>
                  <a:srgbClr val="FF0000"/>
                </a:solidFill>
              </a:rPr>
              <a:t>2. </a:t>
            </a:r>
            <a:r>
              <a:rPr lang="en-US" sz="3200" b="1" dirty="0"/>
              <a:t>If there is no pulse  CRP.</a:t>
            </a:r>
          </a:p>
        </p:txBody>
      </p:sp>
    </p:spTree>
    <p:extLst>
      <p:ext uri="{BB962C8B-B14F-4D97-AF65-F5344CB8AC3E}">
        <p14:creationId xmlns:p14="http://schemas.microsoft.com/office/powerpoint/2010/main" val="127349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E863-F6F2-218E-F1EC-FB500FF34887}"/>
              </a:ext>
            </a:extLst>
          </p:cNvPr>
          <p:cNvSpPr>
            <a:spLocks noGrp="1"/>
          </p:cNvSpPr>
          <p:nvPr>
            <p:ph type="title"/>
          </p:nvPr>
        </p:nvSpPr>
        <p:spPr/>
        <p:txBody>
          <a:bodyPr>
            <a:normAutofit/>
          </a:bodyPr>
          <a:lstStyle/>
          <a:p>
            <a:pPr algn="ctr"/>
            <a:r>
              <a:rPr lang="en-US" b="1" dirty="0">
                <a:solidFill>
                  <a:srgbClr val="FF0000"/>
                </a:solidFill>
              </a:rPr>
              <a:t>How to perform  CPR on a child</a:t>
            </a:r>
          </a:p>
        </p:txBody>
      </p:sp>
      <p:sp>
        <p:nvSpPr>
          <p:cNvPr id="3" name="Content Placeholder 2">
            <a:extLst>
              <a:ext uri="{FF2B5EF4-FFF2-40B4-BE49-F238E27FC236}">
                <a16:creationId xmlns:a16="http://schemas.microsoft.com/office/drawing/2014/main" id="{1FAD266E-9503-7A0E-9FC6-C86CE586DFBB}"/>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Ensure the airway is still open by keeping one hand on the child’s forehead and two fingers of the other hand on the point of the chin. </a:t>
            </a:r>
          </a:p>
          <a:p>
            <a:pPr marL="0" indent="0">
              <a:buClr>
                <a:srgbClr val="FF0000"/>
              </a:buClr>
              <a:buNone/>
            </a:pPr>
            <a:endParaRPr lang="en-US" b="1" dirty="0"/>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Pick out any visible obstructions from the mouth.</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Do </a:t>
            </a:r>
            <a:r>
              <a:rPr lang="en-US" b="1" dirty="0">
                <a:solidFill>
                  <a:srgbClr val="FF0000"/>
                </a:solidFill>
              </a:rPr>
              <a:t>NOT</a:t>
            </a:r>
            <a:r>
              <a:rPr lang="en-US" b="1" dirty="0"/>
              <a:t> sweep the mouth with your finger to look for obstructions.</a:t>
            </a:r>
          </a:p>
        </p:txBody>
      </p:sp>
    </p:spTree>
    <p:extLst>
      <p:ext uri="{BB962C8B-B14F-4D97-AF65-F5344CB8AC3E}">
        <p14:creationId xmlns:p14="http://schemas.microsoft.com/office/powerpoint/2010/main" val="247104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E629-6554-D212-5B7D-5B7F6B6E523E}"/>
              </a:ext>
            </a:extLst>
          </p:cNvPr>
          <p:cNvSpPr>
            <a:spLocks noGrp="1"/>
          </p:cNvSpPr>
          <p:nvPr>
            <p:ph type="title"/>
          </p:nvPr>
        </p:nvSpPr>
        <p:spPr/>
        <p:txBody>
          <a:bodyPr/>
          <a:lstStyle/>
          <a:p>
            <a:pPr algn="ctr"/>
            <a:r>
              <a:rPr lang="en-US" b="1" dirty="0">
                <a:solidFill>
                  <a:srgbClr val="FF0000"/>
                </a:solidFill>
              </a:rPr>
              <a:t>How to give CPR on a child</a:t>
            </a:r>
            <a:endParaRPr lang="en-US" dirty="0">
              <a:solidFill>
                <a:srgbClr val="FF0000"/>
              </a:solidFill>
            </a:endParaRPr>
          </a:p>
        </p:txBody>
      </p:sp>
      <p:sp>
        <p:nvSpPr>
          <p:cNvPr id="3" name="Content Placeholder 2">
            <a:extLst>
              <a:ext uri="{FF2B5EF4-FFF2-40B4-BE49-F238E27FC236}">
                <a16:creationId xmlns:a16="http://schemas.microsoft.com/office/drawing/2014/main" id="{81A897F4-DC80-79A0-E3F0-D7943E955B24}"/>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Pinch the soft part of the child’s nose with the finger and thumb of the hand that was on the forehead. Make sure that the nostrils are closed to prevent air from escaping, this will allow the mouth to fall open.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Take a deep breath in before placing your lips around the child’s mouth, making sure that you form an </a:t>
            </a:r>
            <a:r>
              <a:rPr lang="en-US" b="1" dirty="0">
                <a:solidFill>
                  <a:srgbClr val="FF0000"/>
                </a:solidFill>
              </a:rPr>
              <a:t>airtight seal</a:t>
            </a:r>
            <a:r>
              <a:rPr lang="en-US" b="1" dirty="0"/>
              <a:t>. Blow steadily into the child’s mouth; the chest should rise.</a:t>
            </a:r>
          </a:p>
        </p:txBody>
      </p:sp>
    </p:spTree>
    <p:extLst>
      <p:ext uri="{BB962C8B-B14F-4D97-AF65-F5344CB8AC3E}">
        <p14:creationId xmlns:p14="http://schemas.microsoft.com/office/powerpoint/2010/main" val="252098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8188-EF55-0252-CA2E-FA71DA558910}"/>
              </a:ext>
            </a:extLst>
          </p:cNvPr>
          <p:cNvSpPr>
            <a:spLocks noGrp="1"/>
          </p:cNvSpPr>
          <p:nvPr>
            <p:ph type="title"/>
          </p:nvPr>
        </p:nvSpPr>
        <p:spPr/>
        <p:txBody>
          <a:bodyPr/>
          <a:lstStyle/>
          <a:p>
            <a:pPr algn="ctr"/>
            <a:r>
              <a:rPr lang="en-US" b="1" dirty="0">
                <a:solidFill>
                  <a:srgbClr val="FF0000"/>
                </a:solidFill>
              </a:rPr>
              <a:t>How to give CPR on a child</a:t>
            </a:r>
            <a:endParaRPr lang="en-US" dirty="0">
              <a:solidFill>
                <a:srgbClr val="FF0000"/>
              </a:solidFill>
            </a:endParaRPr>
          </a:p>
        </p:txBody>
      </p:sp>
      <p:sp>
        <p:nvSpPr>
          <p:cNvPr id="3" name="Content Placeholder 2">
            <a:extLst>
              <a:ext uri="{FF2B5EF4-FFF2-40B4-BE49-F238E27FC236}">
                <a16:creationId xmlns:a16="http://schemas.microsoft.com/office/drawing/2014/main" id="{FB730A93-0E85-A14C-32E3-C472F1BBD0CB}"/>
              </a:ext>
            </a:extLst>
          </p:cNvPr>
          <p:cNvSpPr>
            <a:spLocks noGrp="1"/>
          </p:cNvSpPr>
          <p:nvPr>
            <p:ph idx="1"/>
          </p:nvPr>
        </p:nvSpPr>
        <p:spPr/>
        <p:txBody>
          <a:bodyPr/>
          <a:lstStyle/>
          <a:p>
            <a:pPr>
              <a:buClr>
                <a:srgbClr val="FF0000"/>
              </a:buClr>
              <a:buFont typeface="Wingdings" panose="05000000000000000000" pitchFamily="2" charset="2"/>
              <a:buChar char="q"/>
            </a:pPr>
            <a:r>
              <a:rPr lang="en-US" b="1" dirty="0"/>
              <a:t>Maintaining head tilt and chin lift, take your mouth off the child’s mouth and look to see the </a:t>
            </a:r>
            <a:r>
              <a:rPr lang="en-US" b="1" dirty="0">
                <a:solidFill>
                  <a:srgbClr val="FF0000"/>
                </a:solidFill>
              </a:rPr>
              <a:t>chest fall</a:t>
            </a:r>
            <a:r>
              <a:rPr lang="en-US" b="1" dirty="0"/>
              <a:t>. If the chest rises visibly as you blow and falls fully when you lift your mouth, you have given a rescue breath.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Each complete rescue breath should take </a:t>
            </a:r>
            <a:r>
              <a:rPr lang="en-US" b="1" dirty="0">
                <a:solidFill>
                  <a:srgbClr val="FF0000"/>
                </a:solidFill>
              </a:rPr>
              <a:t>one second</a:t>
            </a:r>
            <a:r>
              <a:rPr lang="en-US" b="1" dirty="0"/>
              <a:t>. If the chest does not rise you may need to adjust the head. </a:t>
            </a:r>
          </a:p>
          <a:p>
            <a:pPr>
              <a:buClr>
                <a:srgbClr val="FF0000"/>
              </a:buClr>
              <a:buFont typeface="Wingdings" panose="05000000000000000000" pitchFamily="2" charset="2"/>
              <a:buChar char="q"/>
            </a:pPr>
            <a:endParaRPr lang="en-US" b="1" dirty="0"/>
          </a:p>
          <a:p>
            <a:pPr>
              <a:buClr>
                <a:srgbClr val="FF0000"/>
              </a:buClr>
              <a:buFont typeface="Wingdings" panose="05000000000000000000" pitchFamily="2" charset="2"/>
              <a:buChar char="q"/>
            </a:pPr>
            <a:r>
              <a:rPr lang="en-US" b="1" dirty="0"/>
              <a:t> Give a child </a:t>
            </a:r>
            <a:r>
              <a:rPr lang="en-US" b="1" dirty="0">
                <a:solidFill>
                  <a:srgbClr val="FF0000"/>
                </a:solidFill>
              </a:rPr>
              <a:t>FIVE</a:t>
            </a:r>
            <a:r>
              <a:rPr lang="en-US" b="1" dirty="0"/>
              <a:t> initial rescue breaths.</a:t>
            </a:r>
          </a:p>
        </p:txBody>
      </p:sp>
    </p:spTree>
    <p:extLst>
      <p:ext uri="{BB962C8B-B14F-4D97-AF65-F5344CB8AC3E}">
        <p14:creationId xmlns:p14="http://schemas.microsoft.com/office/powerpoint/2010/main" val="3291825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1975</Words>
  <Application>Microsoft Office PowerPoint</Application>
  <PresentationFormat>Widescreen</PresentationFormat>
  <Paragraphs>187</Paragraphs>
  <Slides>42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Wingdings</vt:lpstr>
      <vt:lpstr>Office Theme</vt:lpstr>
      <vt:lpstr>Unresponsive child 1 year to puberty</vt:lpstr>
      <vt:lpstr>Discovering a collapsed child</vt:lpstr>
      <vt:lpstr>PowerPoint Presentation</vt:lpstr>
      <vt:lpstr>How to check the response</vt:lpstr>
      <vt:lpstr>How to place a child in recovery position (video)</vt:lpstr>
      <vt:lpstr>Responsive or Not? </vt:lpstr>
      <vt:lpstr>How to perform  CPR on a child</vt:lpstr>
      <vt:lpstr>How to give CPR on a child</vt:lpstr>
      <vt:lpstr>How to give CPR on a child</vt:lpstr>
      <vt:lpstr>How to give CPR on a child</vt:lpstr>
      <vt:lpstr>How to give CPR on a child</vt:lpstr>
      <vt:lpstr>PowerPoint Presentation</vt:lpstr>
      <vt:lpstr>AED on children</vt:lpstr>
      <vt:lpstr>Unresponsive infant</vt:lpstr>
      <vt:lpstr>Unresponsive  Infant</vt:lpstr>
      <vt:lpstr>How to check the response</vt:lpstr>
      <vt:lpstr>How to place an infant in a recovery position</vt:lpstr>
      <vt:lpstr>How to give CPR on an infant</vt:lpstr>
      <vt:lpstr>PowerPoint Presentation</vt:lpstr>
      <vt:lpstr>PowerPoint Presentation</vt:lpstr>
      <vt:lpstr>PowerPoint Presentation</vt:lpstr>
      <vt:lpstr>PowerPoint Presentation</vt:lpstr>
      <vt:lpstr>Choking adult</vt:lpstr>
      <vt:lpstr>PowerPoint Presentation</vt:lpstr>
      <vt:lpstr>Choking/Causes </vt:lpstr>
      <vt:lpstr>Signs </vt:lpstr>
      <vt:lpstr>Severity of Chocking </vt:lpstr>
      <vt:lpstr>Treatment and actions to be done </vt:lpstr>
      <vt:lpstr>Back blows/Step 2</vt:lpstr>
      <vt:lpstr>Abdominal thrust/ Step 3</vt:lpstr>
      <vt:lpstr>Choking Adult</vt:lpstr>
      <vt:lpstr>Step 4</vt:lpstr>
      <vt:lpstr>Mature FBAO Treatment</vt:lpstr>
      <vt:lpstr>If the casualty becomes unresponsive</vt:lpstr>
      <vt:lpstr>How to perform abdominal thrusts (Heimlich maneuver) on yourself</vt:lpstr>
      <vt:lpstr>Choking Infant</vt:lpstr>
      <vt:lpstr>What to do </vt:lpstr>
      <vt:lpstr>Step 1</vt:lpstr>
      <vt:lpstr>STEP 2</vt:lpstr>
      <vt:lpstr>STEP 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LIFE SUPPORT </dc:title>
  <dc:creator>music only</dc:creator>
  <cp:lastModifiedBy>music only</cp:lastModifiedBy>
  <cp:revision>29</cp:revision>
  <dcterms:created xsi:type="dcterms:W3CDTF">2023-01-29T13:11:11Z</dcterms:created>
  <dcterms:modified xsi:type="dcterms:W3CDTF">2023-11-06T17:13:19Z</dcterms:modified>
</cp:coreProperties>
</file>