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4" r:id="rId3"/>
    <p:sldMasterId id="2147483648" r:id="rId4"/>
    <p:sldMasterId id="2147483696" r:id="rId5"/>
  </p:sldMasterIdLst>
  <p:notesMasterIdLst>
    <p:notesMasterId r:id="rId31"/>
  </p:notesMasterIdLst>
  <p:sldIdLst>
    <p:sldId id="327" r:id="rId6"/>
    <p:sldId id="287" r:id="rId7"/>
    <p:sldId id="282" r:id="rId8"/>
    <p:sldId id="304" r:id="rId9"/>
    <p:sldId id="305" r:id="rId10"/>
    <p:sldId id="288" r:id="rId11"/>
    <p:sldId id="289" r:id="rId12"/>
    <p:sldId id="290" r:id="rId13"/>
    <p:sldId id="291" r:id="rId14"/>
    <p:sldId id="267" r:id="rId15"/>
    <p:sldId id="307" r:id="rId16"/>
    <p:sldId id="281" r:id="rId17"/>
    <p:sldId id="306" r:id="rId18"/>
    <p:sldId id="308" r:id="rId19"/>
    <p:sldId id="293" r:id="rId20"/>
    <p:sldId id="294" r:id="rId21"/>
    <p:sldId id="260" r:id="rId22"/>
    <p:sldId id="269" r:id="rId23"/>
    <p:sldId id="261" r:id="rId24"/>
    <p:sldId id="270" r:id="rId25"/>
    <p:sldId id="263" r:id="rId26"/>
    <p:sldId id="265" r:id="rId27"/>
    <p:sldId id="309" r:id="rId28"/>
    <p:sldId id="258"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915AA-6A10-1B57-3855-E1F398860059}" v="49" dt="2022-10-26T04:35:19.494"/>
    <p1510:client id="{3F9D3CAC-F664-8DB0-D506-B022D5FF66E3}" v="1" dt="2022-10-26T05:58:44.827"/>
    <p1510:client id="{42ADF1A8-8A1A-B0A0-2704-87DA9B9E5BC5}" v="36" dt="2022-11-02T04:43:47.316"/>
    <p1510:client id="{59A6EA8E-1009-4E66-B246-A0CE5D0CE851}" v="20" dt="2022-10-25T13:49:22.110"/>
    <p1510:client id="{C3072D31-4708-1C46-8033-9FB905EF486C}" v="536" dt="2022-10-30T21:04:25.028"/>
    <p1510:client id="{DD9414B7-AFBD-A390-B787-1C96796CE16D}" v="12" dt="2022-11-02T07:59:05.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93EB8-C6DB-4029-8583-A9F7DC2029B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30D07EA-1617-41B6-AD12-01ECFF0C3BC4}">
      <dgm:prSet/>
      <dgm:spPr/>
      <dgm:t>
        <a:bodyPr/>
        <a:lstStyle/>
        <a:p>
          <a:r>
            <a:rPr lang="en-US"/>
            <a:t>Innate immunity and its components</a:t>
          </a:r>
        </a:p>
      </dgm:t>
    </dgm:pt>
    <dgm:pt modelId="{FC70B70E-4416-43A6-814E-63310A819E51}" type="parTrans" cxnId="{B9CD9731-2B13-4D82-996B-DFAB2C8780FB}">
      <dgm:prSet/>
      <dgm:spPr/>
      <dgm:t>
        <a:bodyPr/>
        <a:lstStyle/>
        <a:p>
          <a:endParaRPr lang="en-US"/>
        </a:p>
      </dgm:t>
    </dgm:pt>
    <dgm:pt modelId="{A2E77FA7-A653-4AA4-BAD3-458B91CA24D9}" type="sibTrans" cxnId="{B9CD9731-2B13-4D82-996B-DFAB2C8780FB}">
      <dgm:prSet/>
      <dgm:spPr/>
      <dgm:t>
        <a:bodyPr/>
        <a:lstStyle/>
        <a:p>
          <a:endParaRPr lang="en-US"/>
        </a:p>
      </dgm:t>
    </dgm:pt>
    <dgm:pt modelId="{A8B5CCF0-5277-40CB-897D-9C80D8825F2F}">
      <dgm:prSet/>
      <dgm:spPr/>
      <dgm:t>
        <a:bodyPr/>
        <a:lstStyle/>
        <a:p>
          <a:r>
            <a:rPr lang="en-US"/>
            <a:t>Humoral immunity</a:t>
          </a:r>
        </a:p>
      </dgm:t>
    </dgm:pt>
    <dgm:pt modelId="{3698478F-A008-44C2-9A6C-0FE696F15F44}" type="parTrans" cxnId="{E50969B6-615A-4996-8D33-7B5569C89699}">
      <dgm:prSet/>
      <dgm:spPr/>
      <dgm:t>
        <a:bodyPr/>
        <a:lstStyle/>
        <a:p>
          <a:endParaRPr lang="en-US"/>
        </a:p>
      </dgm:t>
    </dgm:pt>
    <dgm:pt modelId="{99FA1FAE-BA86-44B8-95FB-5AA85BAD09D0}" type="sibTrans" cxnId="{E50969B6-615A-4996-8D33-7B5569C89699}">
      <dgm:prSet/>
      <dgm:spPr/>
      <dgm:t>
        <a:bodyPr/>
        <a:lstStyle/>
        <a:p>
          <a:endParaRPr lang="en-US"/>
        </a:p>
      </dgm:t>
    </dgm:pt>
    <dgm:pt modelId="{6A1E1E22-CA77-496F-A9C6-073C8E67256C}">
      <dgm:prSet/>
      <dgm:spPr/>
      <dgm:t>
        <a:bodyPr/>
        <a:lstStyle/>
        <a:p>
          <a:r>
            <a:rPr lang="en-US"/>
            <a:t>Cell mediated immunity</a:t>
          </a:r>
        </a:p>
      </dgm:t>
    </dgm:pt>
    <dgm:pt modelId="{03FB4719-E9D8-4B74-9D46-1164C58F9E7C}" type="parTrans" cxnId="{2B142C86-EACC-4980-B9C5-DDA159B9D703}">
      <dgm:prSet/>
      <dgm:spPr/>
      <dgm:t>
        <a:bodyPr/>
        <a:lstStyle/>
        <a:p>
          <a:endParaRPr lang="en-US"/>
        </a:p>
      </dgm:t>
    </dgm:pt>
    <dgm:pt modelId="{7A16BFD2-4887-4055-A6AA-639CBA0E1D85}" type="sibTrans" cxnId="{2B142C86-EACC-4980-B9C5-DDA159B9D703}">
      <dgm:prSet/>
      <dgm:spPr/>
      <dgm:t>
        <a:bodyPr/>
        <a:lstStyle/>
        <a:p>
          <a:endParaRPr lang="en-US"/>
        </a:p>
      </dgm:t>
    </dgm:pt>
    <dgm:pt modelId="{8E070DE1-E7EA-4734-9379-21D32A57E583}">
      <dgm:prSet/>
      <dgm:spPr/>
      <dgm:t>
        <a:bodyPr/>
        <a:lstStyle/>
        <a:p>
          <a:r>
            <a:rPr lang="en-US"/>
            <a:t>Phagocytic cells </a:t>
          </a:r>
        </a:p>
      </dgm:t>
    </dgm:pt>
    <dgm:pt modelId="{368B92CB-8B91-4C8A-AFD5-F1DDCAD1CF6C}" type="parTrans" cxnId="{FA96031B-EF93-42FE-B7DD-B58C6A7C5F2A}">
      <dgm:prSet/>
      <dgm:spPr/>
      <dgm:t>
        <a:bodyPr/>
        <a:lstStyle/>
        <a:p>
          <a:endParaRPr lang="en-US"/>
        </a:p>
      </dgm:t>
    </dgm:pt>
    <dgm:pt modelId="{02C91791-8708-4967-BADB-0D1956604890}" type="sibTrans" cxnId="{FA96031B-EF93-42FE-B7DD-B58C6A7C5F2A}">
      <dgm:prSet/>
      <dgm:spPr/>
      <dgm:t>
        <a:bodyPr/>
        <a:lstStyle/>
        <a:p>
          <a:endParaRPr lang="en-US"/>
        </a:p>
      </dgm:t>
    </dgm:pt>
    <dgm:pt modelId="{FD628DDC-353D-432B-A8EC-24F0D9DC1A0C}">
      <dgm:prSet/>
      <dgm:spPr/>
      <dgm:t>
        <a:bodyPr/>
        <a:lstStyle/>
        <a:p>
          <a:r>
            <a:rPr lang="en-US"/>
            <a:t>Phagocytosis</a:t>
          </a:r>
        </a:p>
      </dgm:t>
    </dgm:pt>
    <dgm:pt modelId="{D0DBD60D-FBE7-4F9B-B7F4-E2AEAB72282F}" type="parTrans" cxnId="{F0AA96EB-E27B-432C-A0FC-C6A47A86959D}">
      <dgm:prSet/>
      <dgm:spPr/>
      <dgm:t>
        <a:bodyPr/>
        <a:lstStyle/>
        <a:p>
          <a:endParaRPr lang="en-US"/>
        </a:p>
      </dgm:t>
    </dgm:pt>
    <dgm:pt modelId="{7125AC05-E0CC-4C5F-B395-C227C636BF78}" type="sibTrans" cxnId="{F0AA96EB-E27B-432C-A0FC-C6A47A86959D}">
      <dgm:prSet/>
      <dgm:spPr/>
      <dgm:t>
        <a:bodyPr/>
        <a:lstStyle/>
        <a:p>
          <a:endParaRPr lang="en-US"/>
        </a:p>
      </dgm:t>
    </dgm:pt>
    <dgm:pt modelId="{21F77B21-A386-452A-A077-8C4909A0746B}" type="pres">
      <dgm:prSet presAssocID="{7F293EB8-C6DB-4029-8583-A9F7DC2029BB}" presName="vert0" presStyleCnt="0">
        <dgm:presLayoutVars>
          <dgm:dir/>
          <dgm:animOne val="branch"/>
          <dgm:animLvl val="lvl"/>
        </dgm:presLayoutVars>
      </dgm:prSet>
      <dgm:spPr/>
    </dgm:pt>
    <dgm:pt modelId="{A32955D2-3829-4C22-A839-D8B8966FDC35}" type="pres">
      <dgm:prSet presAssocID="{430D07EA-1617-41B6-AD12-01ECFF0C3BC4}" presName="thickLine" presStyleLbl="alignNode1" presStyleIdx="0" presStyleCnt="5"/>
      <dgm:spPr/>
    </dgm:pt>
    <dgm:pt modelId="{0602625A-16F2-4F2A-8558-ECA10C021515}" type="pres">
      <dgm:prSet presAssocID="{430D07EA-1617-41B6-AD12-01ECFF0C3BC4}" presName="horz1" presStyleCnt="0"/>
      <dgm:spPr/>
    </dgm:pt>
    <dgm:pt modelId="{ED92DD29-94B8-4176-84E0-08DA5650817E}" type="pres">
      <dgm:prSet presAssocID="{430D07EA-1617-41B6-AD12-01ECFF0C3BC4}" presName="tx1" presStyleLbl="revTx" presStyleIdx="0" presStyleCnt="5"/>
      <dgm:spPr/>
    </dgm:pt>
    <dgm:pt modelId="{D9ABA368-9799-4576-88A2-3B3912110FA4}" type="pres">
      <dgm:prSet presAssocID="{430D07EA-1617-41B6-AD12-01ECFF0C3BC4}" presName="vert1" presStyleCnt="0"/>
      <dgm:spPr/>
    </dgm:pt>
    <dgm:pt modelId="{A37FF60D-9CBE-4572-9F31-3D6F51BFCADD}" type="pres">
      <dgm:prSet presAssocID="{A8B5CCF0-5277-40CB-897D-9C80D8825F2F}" presName="thickLine" presStyleLbl="alignNode1" presStyleIdx="1" presStyleCnt="5"/>
      <dgm:spPr/>
    </dgm:pt>
    <dgm:pt modelId="{C0451369-CB41-4C6A-8E55-1CE83D2151EE}" type="pres">
      <dgm:prSet presAssocID="{A8B5CCF0-5277-40CB-897D-9C80D8825F2F}" presName="horz1" presStyleCnt="0"/>
      <dgm:spPr/>
    </dgm:pt>
    <dgm:pt modelId="{1673B847-B731-444E-9A01-5FAEB29F7534}" type="pres">
      <dgm:prSet presAssocID="{A8B5CCF0-5277-40CB-897D-9C80D8825F2F}" presName="tx1" presStyleLbl="revTx" presStyleIdx="1" presStyleCnt="5"/>
      <dgm:spPr/>
    </dgm:pt>
    <dgm:pt modelId="{3BE81AF9-6609-4F2E-9809-DF559837AE53}" type="pres">
      <dgm:prSet presAssocID="{A8B5CCF0-5277-40CB-897D-9C80D8825F2F}" presName="vert1" presStyleCnt="0"/>
      <dgm:spPr/>
    </dgm:pt>
    <dgm:pt modelId="{92DF97B3-FA83-4C37-BA93-9C8C9FF241FE}" type="pres">
      <dgm:prSet presAssocID="{6A1E1E22-CA77-496F-A9C6-073C8E67256C}" presName="thickLine" presStyleLbl="alignNode1" presStyleIdx="2" presStyleCnt="5"/>
      <dgm:spPr/>
    </dgm:pt>
    <dgm:pt modelId="{B2FC06FA-0C16-4076-ADDE-C7370B5CA2E7}" type="pres">
      <dgm:prSet presAssocID="{6A1E1E22-CA77-496F-A9C6-073C8E67256C}" presName="horz1" presStyleCnt="0"/>
      <dgm:spPr/>
    </dgm:pt>
    <dgm:pt modelId="{BFCEA400-E14E-4376-B5FC-E660221BF5F0}" type="pres">
      <dgm:prSet presAssocID="{6A1E1E22-CA77-496F-A9C6-073C8E67256C}" presName="tx1" presStyleLbl="revTx" presStyleIdx="2" presStyleCnt="5"/>
      <dgm:spPr/>
    </dgm:pt>
    <dgm:pt modelId="{D572AC1F-6811-440D-A843-9BF5C9CFC5C8}" type="pres">
      <dgm:prSet presAssocID="{6A1E1E22-CA77-496F-A9C6-073C8E67256C}" presName="vert1" presStyleCnt="0"/>
      <dgm:spPr/>
    </dgm:pt>
    <dgm:pt modelId="{FCA0CD75-3CC0-41E4-977C-38BF6707299B}" type="pres">
      <dgm:prSet presAssocID="{8E070DE1-E7EA-4734-9379-21D32A57E583}" presName="thickLine" presStyleLbl="alignNode1" presStyleIdx="3" presStyleCnt="5"/>
      <dgm:spPr/>
    </dgm:pt>
    <dgm:pt modelId="{83B48DA4-F7A9-4D19-BC40-023ED2CB2B30}" type="pres">
      <dgm:prSet presAssocID="{8E070DE1-E7EA-4734-9379-21D32A57E583}" presName="horz1" presStyleCnt="0"/>
      <dgm:spPr/>
    </dgm:pt>
    <dgm:pt modelId="{F3A28EE7-45BD-44F1-8DBA-5C9D09F00C80}" type="pres">
      <dgm:prSet presAssocID="{8E070DE1-E7EA-4734-9379-21D32A57E583}" presName="tx1" presStyleLbl="revTx" presStyleIdx="3" presStyleCnt="5"/>
      <dgm:spPr/>
    </dgm:pt>
    <dgm:pt modelId="{02F135E6-FA69-4A37-9731-5AD4F3C2172B}" type="pres">
      <dgm:prSet presAssocID="{8E070DE1-E7EA-4734-9379-21D32A57E583}" presName="vert1" presStyleCnt="0"/>
      <dgm:spPr/>
    </dgm:pt>
    <dgm:pt modelId="{E3BC5B6F-A810-44F3-A424-BEA9D724DE93}" type="pres">
      <dgm:prSet presAssocID="{FD628DDC-353D-432B-A8EC-24F0D9DC1A0C}" presName="thickLine" presStyleLbl="alignNode1" presStyleIdx="4" presStyleCnt="5"/>
      <dgm:spPr/>
    </dgm:pt>
    <dgm:pt modelId="{F4145DA9-2336-449B-82F7-9514A2C4C469}" type="pres">
      <dgm:prSet presAssocID="{FD628DDC-353D-432B-A8EC-24F0D9DC1A0C}" presName="horz1" presStyleCnt="0"/>
      <dgm:spPr/>
    </dgm:pt>
    <dgm:pt modelId="{90D2C02A-889C-4764-9C1B-D84D47052952}" type="pres">
      <dgm:prSet presAssocID="{FD628DDC-353D-432B-A8EC-24F0D9DC1A0C}" presName="tx1" presStyleLbl="revTx" presStyleIdx="4" presStyleCnt="5"/>
      <dgm:spPr/>
    </dgm:pt>
    <dgm:pt modelId="{4F16EE33-8A1E-4B8D-94C7-3B5132A97E92}" type="pres">
      <dgm:prSet presAssocID="{FD628DDC-353D-432B-A8EC-24F0D9DC1A0C}" presName="vert1" presStyleCnt="0"/>
      <dgm:spPr/>
    </dgm:pt>
  </dgm:ptLst>
  <dgm:cxnLst>
    <dgm:cxn modelId="{9D382A03-686D-4CDD-B502-F9DED77663B2}" type="presOf" srcId="{6A1E1E22-CA77-496F-A9C6-073C8E67256C}" destId="{BFCEA400-E14E-4376-B5FC-E660221BF5F0}" srcOrd="0" destOrd="0" presId="urn:microsoft.com/office/officeart/2008/layout/LinedList"/>
    <dgm:cxn modelId="{D6754E11-9D49-4DA8-B211-1D980E567A06}" type="presOf" srcId="{8E070DE1-E7EA-4734-9379-21D32A57E583}" destId="{F3A28EE7-45BD-44F1-8DBA-5C9D09F00C80}" srcOrd="0" destOrd="0" presId="urn:microsoft.com/office/officeart/2008/layout/LinedList"/>
    <dgm:cxn modelId="{FA96031B-EF93-42FE-B7DD-B58C6A7C5F2A}" srcId="{7F293EB8-C6DB-4029-8583-A9F7DC2029BB}" destId="{8E070DE1-E7EA-4734-9379-21D32A57E583}" srcOrd="3" destOrd="0" parTransId="{368B92CB-8B91-4C8A-AFD5-F1DDCAD1CF6C}" sibTransId="{02C91791-8708-4967-BADB-0D1956604890}"/>
    <dgm:cxn modelId="{945B851C-E504-4FFB-863E-F5756B025C3F}" type="presOf" srcId="{A8B5CCF0-5277-40CB-897D-9C80D8825F2F}" destId="{1673B847-B731-444E-9A01-5FAEB29F7534}" srcOrd="0" destOrd="0" presId="urn:microsoft.com/office/officeart/2008/layout/LinedList"/>
    <dgm:cxn modelId="{B9CD9731-2B13-4D82-996B-DFAB2C8780FB}" srcId="{7F293EB8-C6DB-4029-8583-A9F7DC2029BB}" destId="{430D07EA-1617-41B6-AD12-01ECFF0C3BC4}" srcOrd="0" destOrd="0" parTransId="{FC70B70E-4416-43A6-814E-63310A819E51}" sibTransId="{A2E77FA7-A653-4AA4-BAD3-458B91CA24D9}"/>
    <dgm:cxn modelId="{2B142C86-EACC-4980-B9C5-DDA159B9D703}" srcId="{7F293EB8-C6DB-4029-8583-A9F7DC2029BB}" destId="{6A1E1E22-CA77-496F-A9C6-073C8E67256C}" srcOrd="2" destOrd="0" parTransId="{03FB4719-E9D8-4B74-9D46-1164C58F9E7C}" sibTransId="{7A16BFD2-4887-4055-A6AA-639CBA0E1D85}"/>
    <dgm:cxn modelId="{126E5C98-90A0-472A-B9C4-95ABFB217C85}" type="presOf" srcId="{430D07EA-1617-41B6-AD12-01ECFF0C3BC4}" destId="{ED92DD29-94B8-4176-84E0-08DA5650817E}" srcOrd="0" destOrd="0" presId="urn:microsoft.com/office/officeart/2008/layout/LinedList"/>
    <dgm:cxn modelId="{D17E74A2-5180-45B0-89A3-D874358F0CC7}" type="presOf" srcId="{7F293EB8-C6DB-4029-8583-A9F7DC2029BB}" destId="{21F77B21-A386-452A-A077-8C4909A0746B}" srcOrd="0" destOrd="0" presId="urn:microsoft.com/office/officeart/2008/layout/LinedList"/>
    <dgm:cxn modelId="{E50969B6-615A-4996-8D33-7B5569C89699}" srcId="{7F293EB8-C6DB-4029-8583-A9F7DC2029BB}" destId="{A8B5CCF0-5277-40CB-897D-9C80D8825F2F}" srcOrd="1" destOrd="0" parTransId="{3698478F-A008-44C2-9A6C-0FE696F15F44}" sibTransId="{99FA1FAE-BA86-44B8-95FB-5AA85BAD09D0}"/>
    <dgm:cxn modelId="{7D7533EA-7086-434E-A251-9394A7146F89}" type="presOf" srcId="{FD628DDC-353D-432B-A8EC-24F0D9DC1A0C}" destId="{90D2C02A-889C-4764-9C1B-D84D47052952}" srcOrd="0" destOrd="0" presId="urn:microsoft.com/office/officeart/2008/layout/LinedList"/>
    <dgm:cxn modelId="{F0AA96EB-E27B-432C-A0FC-C6A47A86959D}" srcId="{7F293EB8-C6DB-4029-8583-A9F7DC2029BB}" destId="{FD628DDC-353D-432B-A8EC-24F0D9DC1A0C}" srcOrd="4" destOrd="0" parTransId="{D0DBD60D-FBE7-4F9B-B7F4-E2AEAB72282F}" sibTransId="{7125AC05-E0CC-4C5F-B395-C227C636BF78}"/>
    <dgm:cxn modelId="{790ACA00-8A25-46CA-85B2-168D56A3D86A}" type="presParOf" srcId="{21F77B21-A386-452A-A077-8C4909A0746B}" destId="{A32955D2-3829-4C22-A839-D8B8966FDC35}" srcOrd="0" destOrd="0" presId="urn:microsoft.com/office/officeart/2008/layout/LinedList"/>
    <dgm:cxn modelId="{01970AE5-0514-47E9-B604-A511FA872D36}" type="presParOf" srcId="{21F77B21-A386-452A-A077-8C4909A0746B}" destId="{0602625A-16F2-4F2A-8558-ECA10C021515}" srcOrd="1" destOrd="0" presId="urn:microsoft.com/office/officeart/2008/layout/LinedList"/>
    <dgm:cxn modelId="{EA155728-352D-4830-B57B-1358D1047A7B}" type="presParOf" srcId="{0602625A-16F2-4F2A-8558-ECA10C021515}" destId="{ED92DD29-94B8-4176-84E0-08DA5650817E}" srcOrd="0" destOrd="0" presId="urn:microsoft.com/office/officeart/2008/layout/LinedList"/>
    <dgm:cxn modelId="{FA3272F5-A590-46A1-A0E4-3FA97E8365BA}" type="presParOf" srcId="{0602625A-16F2-4F2A-8558-ECA10C021515}" destId="{D9ABA368-9799-4576-88A2-3B3912110FA4}" srcOrd="1" destOrd="0" presId="urn:microsoft.com/office/officeart/2008/layout/LinedList"/>
    <dgm:cxn modelId="{988DE558-6C43-41A1-B6E5-1BEEE4AC3F51}" type="presParOf" srcId="{21F77B21-A386-452A-A077-8C4909A0746B}" destId="{A37FF60D-9CBE-4572-9F31-3D6F51BFCADD}" srcOrd="2" destOrd="0" presId="urn:microsoft.com/office/officeart/2008/layout/LinedList"/>
    <dgm:cxn modelId="{61F3DBC1-93B1-4A46-994B-C671C18C22B0}" type="presParOf" srcId="{21F77B21-A386-452A-A077-8C4909A0746B}" destId="{C0451369-CB41-4C6A-8E55-1CE83D2151EE}" srcOrd="3" destOrd="0" presId="urn:microsoft.com/office/officeart/2008/layout/LinedList"/>
    <dgm:cxn modelId="{C0E27058-9E79-4AAB-90DA-8255A84FB4D0}" type="presParOf" srcId="{C0451369-CB41-4C6A-8E55-1CE83D2151EE}" destId="{1673B847-B731-444E-9A01-5FAEB29F7534}" srcOrd="0" destOrd="0" presId="urn:microsoft.com/office/officeart/2008/layout/LinedList"/>
    <dgm:cxn modelId="{5F6D038F-ABAA-42D5-9734-4A897B9F1847}" type="presParOf" srcId="{C0451369-CB41-4C6A-8E55-1CE83D2151EE}" destId="{3BE81AF9-6609-4F2E-9809-DF559837AE53}" srcOrd="1" destOrd="0" presId="urn:microsoft.com/office/officeart/2008/layout/LinedList"/>
    <dgm:cxn modelId="{48E9EF44-BBCA-42FB-BF71-3AE8EDBA731E}" type="presParOf" srcId="{21F77B21-A386-452A-A077-8C4909A0746B}" destId="{92DF97B3-FA83-4C37-BA93-9C8C9FF241FE}" srcOrd="4" destOrd="0" presId="urn:microsoft.com/office/officeart/2008/layout/LinedList"/>
    <dgm:cxn modelId="{B1DCDE7B-1A5A-45C2-B8FF-1DC1B9BFD204}" type="presParOf" srcId="{21F77B21-A386-452A-A077-8C4909A0746B}" destId="{B2FC06FA-0C16-4076-ADDE-C7370B5CA2E7}" srcOrd="5" destOrd="0" presId="urn:microsoft.com/office/officeart/2008/layout/LinedList"/>
    <dgm:cxn modelId="{8E3E6A27-2FCA-4D4B-9EBE-2F4FFBC69683}" type="presParOf" srcId="{B2FC06FA-0C16-4076-ADDE-C7370B5CA2E7}" destId="{BFCEA400-E14E-4376-B5FC-E660221BF5F0}" srcOrd="0" destOrd="0" presId="urn:microsoft.com/office/officeart/2008/layout/LinedList"/>
    <dgm:cxn modelId="{9AB2A897-D43B-4BD5-9A6C-D8C79A8BFB22}" type="presParOf" srcId="{B2FC06FA-0C16-4076-ADDE-C7370B5CA2E7}" destId="{D572AC1F-6811-440D-A843-9BF5C9CFC5C8}" srcOrd="1" destOrd="0" presId="urn:microsoft.com/office/officeart/2008/layout/LinedList"/>
    <dgm:cxn modelId="{8F85DBDD-E041-44B1-A85A-34C0C8E77AF8}" type="presParOf" srcId="{21F77B21-A386-452A-A077-8C4909A0746B}" destId="{FCA0CD75-3CC0-41E4-977C-38BF6707299B}" srcOrd="6" destOrd="0" presId="urn:microsoft.com/office/officeart/2008/layout/LinedList"/>
    <dgm:cxn modelId="{7CD039D8-EE8A-40EB-B8DA-ACAA0DA0BBEF}" type="presParOf" srcId="{21F77B21-A386-452A-A077-8C4909A0746B}" destId="{83B48DA4-F7A9-4D19-BC40-023ED2CB2B30}" srcOrd="7" destOrd="0" presId="urn:microsoft.com/office/officeart/2008/layout/LinedList"/>
    <dgm:cxn modelId="{78A412AA-4522-4F2A-ADC6-2F943778418E}" type="presParOf" srcId="{83B48DA4-F7A9-4D19-BC40-023ED2CB2B30}" destId="{F3A28EE7-45BD-44F1-8DBA-5C9D09F00C80}" srcOrd="0" destOrd="0" presId="urn:microsoft.com/office/officeart/2008/layout/LinedList"/>
    <dgm:cxn modelId="{50F60E77-1865-4C69-8DFE-B6C20605DF58}" type="presParOf" srcId="{83B48DA4-F7A9-4D19-BC40-023ED2CB2B30}" destId="{02F135E6-FA69-4A37-9731-5AD4F3C2172B}" srcOrd="1" destOrd="0" presId="urn:microsoft.com/office/officeart/2008/layout/LinedList"/>
    <dgm:cxn modelId="{1B12D9C6-4AE5-4DE5-A363-7CA76E33AC53}" type="presParOf" srcId="{21F77B21-A386-452A-A077-8C4909A0746B}" destId="{E3BC5B6F-A810-44F3-A424-BEA9D724DE93}" srcOrd="8" destOrd="0" presId="urn:microsoft.com/office/officeart/2008/layout/LinedList"/>
    <dgm:cxn modelId="{54E3D37E-D73B-4B49-8C75-8CAC2FCB6800}" type="presParOf" srcId="{21F77B21-A386-452A-A077-8C4909A0746B}" destId="{F4145DA9-2336-449B-82F7-9514A2C4C469}" srcOrd="9" destOrd="0" presId="urn:microsoft.com/office/officeart/2008/layout/LinedList"/>
    <dgm:cxn modelId="{42F10D66-5681-4728-AA0C-BE6CB31D1B10}" type="presParOf" srcId="{F4145DA9-2336-449B-82F7-9514A2C4C469}" destId="{90D2C02A-889C-4764-9C1B-D84D47052952}" srcOrd="0" destOrd="0" presId="urn:microsoft.com/office/officeart/2008/layout/LinedList"/>
    <dgm:cxn modelId="{7198D21D-2690-438E-8A3C-8C73B32C2341}" type="presParOf" srcId="{F4145DA9-2336-449B-82F7-9514A2C4C469}" destId="{4F16EE33-8A1E-4B8D-94C7-3B5132A97E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2828C-B908-4A5D-8685-4CE17A95314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C7D202-C665-4E0F-B22D-F80BF3728677}">
      <dgm:prSet/>
      <dgm:spPr/>
      <dgm:t>
        <a:bodyPr/>
        <a:lstStyle/>
        <a:p>
          <a:r>
            <a:rPr lang="en-US"/>
            <a:t>The two principal types of reactions of the</a:t>
          </a:r>
          <a:r>
            <a:rPr lang="en-US" b="1"/>
            <a:t> innate immune system</a:t>
          </a:r>
          <a:r>
            <a:rPr lang="en-US"/>
            <a:t> are </a:t>
          </a:r>
          <a:r>
            <a:rPr lang="en-US" b="1"/>
            <a:t>inflammation</a:t>
          </a:r>
          <a:r>
            <a:rPr lang="en-US"/>
            <a:t> and </a:t>
          </a:r>
          <a:r>
            <a:rPr lang="en-US" b="1"/>
            <a:t>antiviral </a:t>
          </a:r>
          <a:r>
            <a:rPr lang="en-US"/>
            <a:t>defense.</a:t>
          </a:r>
          <a:r>
            <a:rPr lang="en-US" b="1"/>
            <a:t> Inflammation</a:t>
          </a:r>
          <a:r>
            <a:rPr lang="en-US"/>
            <a:t> consists of the accumulation and activation of leukocytes and plasma proteins at sites of infection or tissue injury. These cells and proteins act together to kill mainly extracellular microbes and to eliminate damaged tissues.</a:t>
          </a:r>
        </a:p>
      </dgm:t>
    </dgm:pt>
    <dgm:pt modelId="{DAED301C-84E4-4CC4-A2FA-1295152740B9}" type="parTrans" cxnId="{981B3258-3179-4730-A94D-154E67B6193E}">
      <dgm:prSet/>
      <dgm:spPr/>
      <dgm:t>
        <a:bodyPr/>
        <a:lstStyle/>
        <a:p>
          <a:endParaRPr lang="en-US"/>
        </a:p>
      </dgm:t>
    </dgm:pt>
    <dgm:pt modelId="{AB84B5E4-7359-40AE-AB82-7F9ACD5E00CA}" type="sibTrans" cxnId="{981B3258-3179-4730-A94D-154E67B6193E}">
      <dgm:prSet/>
      <dgm:spPr/>
      <dgm:t>
        <a:bodyPr/>
        <a:lstStyle/>
        <a:p>
          <a:endParaRPr lang="en-US"/>
        </a:p>
      </dgm:t>
    </dgm:pt>
    <dgm:pt modelId="{7DF48B14-345D-4256-82F9-7851B7C0E897}">
      <dgm:prSet/>
      <dgm:spPr/>
      <dgm:t>
        <a:bodyPr/>
        <a:lstStyle/>
        <a:p>
          <a:r>
            <a:rPr lang="en-US"/>
            <a:t>Innate immune defense against intracellular viruses is mediated by </a:t>
          </a:r>
          <a:r>
            <a:rPr lang="en-US" b="1"/>
            <a:t>natural killer (NK) cell</a:t>
          </a:r>
          <a:r>
            <a:rPr lang="en-US"/>
            <a:t>s, which kill virus-infected cells, and by cytokines called type I interferons, which block viral replication within host cells. </a:t>
          </a:r>
        </a:p>
      </dgm:t>
    </dgm:pt>
    <dgm:pt modelId="{E7935BD7-4843-48A1-95EA-A31719DE137E}" type="parTrans" cxnId="{9F918D53-0B5D-43A4-9102-29F2DDCFCDFF}">
      <dgm:prSet/>
      <dgm:spPr/>
      <dgm:t>
        <a:bodyPr/>
        <a:lstStyle/>
        <a:p>
          <a:endParaRPr lang="en-US"/>
        </a:p>
      </dgm:t>
    </dgm:pt>
    <dgm:pt modelId="{F4559E2A-BC19-4120-B29C-00E4A2F8B92C}" type="sibTrans" cxnId="{9F918D53-0B5D-43A4-9102-29F2DDCFCDFF}">
      <dgm:prSet/>
      <dgm:spPr/>
      <dgm:t>
        <a:bodyPr/>
        <a:lstStyle/>
        <a:p>
          <a:endParaRPr lang="en-US"/>
        </a:p>
      </dgm:t>
    </dgm:pt>
    <dgm:pt modelId="{CCA018E6-6063-4990-B0DB-4017821BB7BF}" type="pres">
      <dgm:prSet presAssocID="{1B52828C-B908-4A5D-8685-4CE17A953145}" presName="vert0" presStyleCnt="0">
        <dgm:presLayoutVars>
          <dgm:dir/>
          <dgm:animOne val="branch"/>
          <dgm:animLvl val="lvl"/>
        </dgm:presLayoutVars>
      </dgm:prSet>
      <dgm:spPr/>
    </dgm:pt>
    <dgm:pt modelId="{9E257D7E-2910-4AC3-9DE2-C3E6FF42078E}" type="pres">
      <dgm:prSet presAssocID="{57C7D202-C665-4E0F-B22D-F80BF3728677}" presName="thickLine" presStyleLbl="alignNode1" presStyleIdx="0" presStyleCnt="2"/>
      <dgm:spPr/>
    </dgm:pt>
    <dgm:pt modelId="{3A01E504-4A94-40BB-B87D-AACB62EFAA21}" type="pres">
      <dgm:prSet presAssocID="{57C7D202-C665-4E0F-B22D-F80BF3728677}" presName="horz1" presStyleCnt="0"/>
      <dgm:spPr/>
    </dgm:pt>
    <dgm:pt modelId="{DB19AD4F-1EB8-456D-947C-2106EFEE3482}" type="pres">
      <dgm:prSet presAssocID="{57C7D202-C665-4E0F-B22D-F80BF3728677}" presName="tx1" presStyleLbl="revTx" presStyleIdx="0" presStyleCnt="2"/>
      <dgm:spPr/>
    </dgm:pt>
    <dgm:pt modelId="{ED228632-A684-4E30-86E5-1554B3B8BC8D}" type="pres">
      <dgm:prSet presAssocID="{57C7D202-C665-4E0F-B22D-F80BF3728677}" presName="vert1" presStyleCnt="0"/>
      <dgm:spPr/>
    </dgm:pt>
    <dgm:pt modelId="{2B5510BA-C4DE-486A-91D9-07A866B54D50}" type="pres">
      <dgm:prSet presAssocID="{7DF48B14-345D-4256-82F9-7851B7C0E897}" presName="thickLine" presStyleLbl="alignNode1" presStyleIdx="1" presStyleCnt="2"/>
      <dgm:spPr/>
    </dgm:pt>
    <dgm:pt modelId="{DAE8146E-FE12-4793-9FE5-14DDF03B2BEA}" type="pres">
      <dgm:prSet presAssocID="{7DF48B14-345D-4256-82F9-7851B7C0E897}" presName="horz1" presStyleCnt="0"/>
      <dgm:spPr/>
    </dgm:pt>
    <dgm:pt modelId="{DCD7CDE6-81D9-4B76-9C6A-23108153924E}" type="pres">
      <dgm:prSet presAssocID="{7DF48B14-345D-4256-82F9-7851B7C0E897}" presName="tx1" presStyleLbl="revTx" presStyleIdx="1" presStyleCnt="2"/>
      <dgm:spPr/>
    </dgm:pt>
    <dgm:pt modelId="{D615D996-7717-4D93-AB4F-9F44C287A7C1}" type="pres">
      <dgm:prSet presAssocID="{7DF48B14-345D-4256-82F9-7851B7C0E897}" presName="vert1" presStyleCnt="0"/>
      <dgm:spPr/>
    </dgm:pt>
  </dgm:ptLst>
  <dgm:cxnLst>
    <dgm:cxn modelId="{4C61A062-A17C-4477-8892-0581110757F8}" type="presOf" srcId="{7DF48B14-345D-4256-82F9-7851B7C0E897}" destId="{DCD7CDE6-81D9-4B76-9C6A-23108153924E}" srcOrd="0" destOrd="0" presId="urn:microsoft.com/office/officeart/2008/layout/LinedList"/>
    <dgm:cxn modelId="{9F918D53-0B5D-43A4-9102-29F2DDCFCDFF}" srcId="{1B52828C-B908-4A5D-8685-4CE17A953145}" destId="{7DF48B14-345D-4256-82F9-7851B7C0E897}" srcOrd="1" destOrd="0" parTransId="{E7935BD7-4843-48A1-95EA-A31719DE137E}" sibTransId="{F4559E2A-BC19-4120-B29C-00E4A2F8B92C}"/>
    <dgm:cxn modelId="{981B3258-3179-4730-A94D-154E67B6193E}" srcId="{1B52828C-B908-4A5D-8685-4CE17A953145}" destId="{57C7D202-C665-4E0F-B22D-F80BF3728677}" srcOrd="0" destOrd="0" parTransId="{DAED301C-84E4-4CC4-A2FA-1295152740B9}" sibTransId="{AB84B5E4-7359-40AE-AB82-7F9ACD5E00CA}"/>
    <dgm:cxn modelId="{397C179B-5BBE-45CF-A49C-8DFE1FC4CD37}" type="presOf" srcId="{57C7D202-C665-4E0F-B22D-F80BF3728677}" destId="{DB19AD4F-1EB8-456D-947C-2106EFEE3482}" srcOrd="0" destOrd="0" presId="urn:microsoft.com/office/officeart/2008/layout/LinedList"/>
    <dgm:cxn modelId="{15ABFBA1-9B68-4D56-94C8-EF4931A40075}" type="presOf" srcId="{1B52828C-B908-4A5D-8685-4CE17A953145}" destId="{CCA018E6-6063-4990-B0DB-4017821BB7BF}" srcOrd="0" destOrd="0" presId="urn:microsoft.com/office/officeart/2008/layout/LinedList"/>
    <dgm:cxn modelId="{9D744686-D432-437D-B21B-92ED60793C24}" type="presParOf" srcId="{CCA018E6-6063-4990-B0DB-4017821BB7BF}" destId="{9E257D7E-2910-4AC3-9DE2-C3E6FF42078E}" srcOrd="0" destOrd="0" presId="urn:microsoft.com/office/officeart/2008/layout/LinedList"/>
    <dgm:cxn modelId="{140F8876-EDCE-4224-A43D-071B41962AA2}" type="presParOf" srcId="{CCA018E6-6063-4990-B0DB-4017821BB7BF}" destId="{3A01E504-4A94-40BB-B87D-AACB62EFAA21}" srcOrd="1" destOrd="0" presId="urn:microsoft.com/office/officeart/2008/layout/LinedList"/>
    <dgm:cxn modelId="{F7D4C428-B93F-4088-87D3-A26343CCA586}" type="presParOf" srcId="{3A01E504-4A94-40BB-B87D-AACB62EFAA21}" destId="{DB19AD4F-1EB8-456D-947C-2106EFEE3482}" srcOrd="0" destOrd="0" presId="urn:microsoft.com/office/officeart/2008/layout/LinedList"/>
    <dgm:cxn modelId="{DEB82AAB-6E9E-438A-9D5D-81F0D58557BB}" type="presParOf" srcId="{3A01E504-4A94-40BB-B87D-AACB62EFAA21}" destId="{ED228632-A684-4E30-86E5-1554B3B8BC8D}" srcOrd="1" destOrd="0" presId="urn:microsoft.com/office/officeart/2008/layout/LinedList"/>
    <dgm:cxn modelId="{E7A38CFE-751D-4B80-88B5-03803D1CB314}" type="presParOf" srcId="{CCA018E6-6063-4990-B0DB-4017821BB7BF}" destId="{2B5510BA-C4DE-486A-91D9-07A866B54D50}" srcOrd="2" destOrd="0" presId="urn:microsoft.com/office/officeart/2008/layout/LinedList"/>
    <dgm:cxn modelId="{61B8F6B7-3053-4836-9DB5-2E25980D7429}" type="presParOf" srcId="{CCA018E6-6063-4990-B0DB-4017821BB7BF}" destId="{DAE8146E-FE12-4793-9FE5-14DDF03B2BEA}" srcOrd="3" destOrd="0" presId="urn:microsoft.com/office/officeart/2008/layout/LinedList"/>
    <dgm:cxn modelId="{967D9714-6C25-49B4-BB51-7C5C5981E77A}" type="presParOf" srcId="{DAE8146E-FE12-4793-9FE5-14DDF03B2BEA}" destId="{DCD7CDE6-81D9-4B76-9C6A-23108153924E}" srcOrd="0" destOrd="0" presId="urn:microsoft.com/office/officeart/2008/layout/LinedList"/>
    <dgm:cxn modelId="{1A809F6B-FF70-44EF-B595-0FF64824244C}" type="presParOf" srcId="{DAE8146E-FE12-4793-9FE5-14DDF03B2BEA}" destId="{D615D996-7717-4D93-AB4F-9F44C287A7C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0DC02-53C3-49A7-B43C-787F19FF1BF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6345248-264B-460B-AD12-EAAAAC95DB27}">
      <dgm:prSet/>
      <dgm:spPr/>
      <dgm:t>
        <a:bodyPr/>
        <a:lstStyle/>
        <a:p>
          <a:r>
            <a:rPr lang="en-US" dirty="0"/>
            <a:t>The microbial molecules that stimulate innate immunity are often called </a:t>
          </a:r>
          <a:r>
            <a:rPr lang="en-US" b="1" dirty="0"/>
            <a:t>pathogen-associated molecular patterns (PAMPs)</a:t>
          </a:r>
          <a:r>
            <a:rPr lang="en-US" dirty="0"/>
            <a:t> to indicate that they are present in infectious agents (pathogens) and shared by microbes of the same type (i.e., they are molecular patterns). The receptors of innate immunity that recognize these shared structures are called</a:t>
          </a:r>
          <a:r>
            <a:rPr lang="en-US" b="1" dirty="0"/>
            <a:t> pattern recognition receptors</a:t>
          </a:r>
          <a:r>
            <a:rPr lang="en-US" dirty="0"/>
            <a:t>.</a:t>
          </a:r>
        </a:p>
      </dgm:t>
    </dgm:pt>
    <dgm:pt modelId="{84B40E31-335C-47EB-8D54-ED8E4A1DA3FF}" type="parTrans" cxnId="{DE4D650C-AC4F-4FE0-8C0C-75D1F5292A09}">
      <dgm:prSet/>
      <dgm:spPr/>
      <dgm:t>
        <a:bodyPr/>
        <a:lstStyle/>
        <a:p>
          <a:endParaRPr lang="en-US"/>
        </a:p>
      </dgm:t>
    </dgm:pt>
    <dgm:pt modelId="{C8766A65-0C9B-4437-81E7-B623AE77DD38}" type="sibTrans" cxnId="{DE4D650C-AC4F-4FE0-8C0C-75D1F5292A09}">
      <dgm:prSet/>
      <dgm:spPr/>
      <dgm:t>
        <a:bodyPr/>
        <a:lstStyle/>
        <a:p>
          <a:endParaRPr lang="en-US"/>
        </a:p>
      </dgm:t>
    </dgm:pt>
    <dgm:pt modelId="{0513EBAC-BD14-4392-8776-B561D24BB8B9}">
      <dgm:prSet/>
      <dgm:spPr/>
      <dgm:t>
        <a:bodyPr/>
        <a:lstStyle/>
        <a:p>
          <a:r>
            <a:rPr lang="en-US" dirty="0">
              <a:latin typeface="Calibri Light" panose="020F0302020204030204"/>
            </a:rPr>
            <a:t>the</a:t>
          </a:r>
          <a:r>
            <a:rPr lang="en-US" dirty="0"/>
            <a:t> components of innate immunity have evolved to recognize structures of microbes that are often </a:t>
          </a:r>
          <a:r>
            <a:rPr lang="en-US" b="1" dirty="0"/>
            <a:t>essential for the survival and infectivity </a:t>
          </a:r>
          <a:r>
            <a:rPr lang="en-US" dirty="0"/>
            <a:t>of these microbes.</a:t>
          </a:r>
        </a:p>
      </dgm:t>
    </dgm:pt>
    <dgm:pt modelId="{5CB521F3-2046-49EE-9EE6-A5F00C14935D}" type="parTrans" cxnId="{12B2D85B-45F3-4839-8914-7E180B8C7372}">
      <dgm:prSet/>
      <dgm:spPr/>
      <dgm:t>
        <a:bodyPr/>
        <a:lstStyle/>
        <a:p>
          <a:endParaRPr lang="en-US"/>
        </a:p>
      </dgm:t>
    </dgm:pt>
    <dgm:pt modelId="{BE556A2C-1D6F-44A2-B0B6-8F9DD2ADB913}" type="sibTrans" cxnId="{12B2D85B-45F3-4839-8914-7E180B8C7372}">
      <dgm:prSet/>
      <dgm:spPr/>
      <dgm:t>
        <a:bodyPr/>
        <a:lstStyle/>
        <a:p>
          <a:endParaRPr lang="en-US"/>
        </a:p>
      </dgm:t>
    </dgm:pt>
    <dgm:pt modelId="{CF07F187-CD0D-4131-819A-25B854AE4D40}">
      <dgm:prSet/>
      <dgm:spPr/>
      <dgm:t>
        <a:bodyPr/>
        <a:lstStyle/>
        <a:p>
          <a:r>
            <a:rPr lang="en-US" dirty="0"/>
            <a:t>The innate immune system also recognizes molecules that are released from damaged or necrotic host cells. Such molecules are called damage-associated molecular patterns (DAMPs).</a:t>
          </a:r>
        </a:p>
      </dgm:t>
    </dgm:pt>
    <dgm:pt modelId="{26F0212B-027D-4DE9-8060-6509388D6850}" type="parTrans" cxnId="{EBBD0638-2A21-4E72-9C1C-F8C5A574128E}">
      <dgm:prSet/>
      <dgm:spPr/>
      <dgm:t>
        <a:bodyPr/>
        <a:lstStyle/>
        <a:p>
          <a:endParaRPr lang="en-US"/>
        </a:p>
      </dgm:t>
    </dgm:pt>
    <dgm:pt modelId="{0F55C13B-7E9C-4AE6-9E81-7A5945568C56}" type="sibTrans" cxnId="{EBBD0638-2A21-4E72-9C1C-F8C5A574128E}">
      <dgm:prSet/>
      <dgm:spPr/>
      <dgm:t>
        <a:bodyPr/>
        <a:lstStyle/>
        <a:p>
          <a:endParaRPr lang="en-US"/>
        </a:p>
      </dgm:t>
    </dgm:pt>
    <dgm:pt modelId="{2ECEC105-05CB-44C7-9E8F-0539E46AD831}" type="pres">
      <dgm:prSet presAssocID="{8BC0DC02-53C3-49A7-B43C-787F19FF1BF6}" presName="vert0" presStyleCnt="0">
        <dgm:presLayoutVars>
          <dgm:dir/>
          <dgm:animOne val="branch"/>
          <dgm:animLvl val="lvl"/>
        </dgm:presLayoutVars>
      </dgm:prSet>
      <dgm:spPr/>
    </dgm:pt>
    <dgm:pt modelId="{A6E3373A-7F52-4375-B5F7-F97968E4737D}" type="pres">
      <dgm:prSet presAssocID="{D6345248-264B-460B-AD12-EAAAAC95DB27}" presName="thickLine" presStyleLbl="alignNode1" presStyleIdx="0" presStyleCnt="3"/>
      <dgm:spPr/>
    </dgm:pt>
    <dgm:pt modelId="{56C0E87B-E977-44CF-9885-E827B692644B}" type="pres">
      <dgm:prSet presAssocID="{D6345248-264B-460B-AD12-EAAAAC95DB27}" presName="horz1" presStyleCnt="0"/>
      <dgm:spPr/>
    </dgm:pt>
    <dgm:pt modelId="{05ED795A-900C-4E0A-9DE9-E82F5A3E41E8}" type="pres">
      <dgm:prSet presAssocID="{D6345248-264B-460B-AD12-EAAAAC95DB27}" presName="tx1" presStyleLbl="revTx" presStyleIdx="0" presStyleCnt="3"/>
      <dgm:spPr/>
    </dgm:pt>
    <dgm:pt modelId="{122EDE2C-0DDF-48D4-9DAD-0D1660D16E48}" type="pres">
      <dgm:prSet presAssocID="{D6345248-264B-460B-AD12-EAAAAC95DB27}" presName="vert1" presStyleCnt="0"/>
      <dgm:spPr/>
    </dgm:pt>
    <dgm:pt modelId="{3D1914FE-565C-43E7-BB8F-A7D1401305D5}" type="pres">
      <dgm:prSet presAssocID="{0513EBAC-BD14-4392-8776-B561D24BB8B9}" presName="thickLine" presStyleLbl="alignNode1" presStyleIdx="1" presStyleCnt="3"/>
      <dgm:spPr/>
    </dgm:pt>
    <dgm:pt modelId="{5E71AD2A-1907-42E2-AE40-A7D82FFE7FC2}" type="pres">
      <dgm:prSet presAssocID="{0513EBAC-BD14-4392-8776-B561D24BB8B9}" presName="horz1" presStyleCnt="0"/>
      <dgm:spPr/>
    </dgm:pt>
    <dgm:pt modelId="{1B60F14E-969C-4022-ADC7-80F5A704FD1D}" type="pres">
      <dgm:prSet presAssocID="{0513EBAC-BD14-4392-8776-B561D24BB8B9}" presName="tx1" presStyleLbl="revTx" presStyleIdx="1" presStyleCnt="3"/>
      <dgm:spPr/>
    </dgm:pt>
    <dgm:pt modelId="{AF5063D1-3D1C-4302-856A-27647B5A2416}" type="pres">
      <dgm:prSet presAssocID="{0513EBAC-BD14-4392-8776-B561D24BB8B9}" presName="vert1" presStyleCnt="0"/>
      <dgm:spPr/>
    </dgm:pt>
    <dgm:pt modelId="{5F40FA36-8433-41CA-94E6-0E94B3C7D65A}" type="pres">
      <dgm:prSet presAssocID="{CF07F187-CD0D-4131-819A-25B854AE4D40}" presName="thickLine" presStyleLbl="alignNode1" presStyleIdx="2" presStyleCnt="3"/>
      <dgm:spPr/>
    </dgm:pt>
    <dgm:pt modelId="{6D237CC8-F0A9-4404-AEEA-C7FDBC45ABE2}" type="pres">
      <dgm:prSet presAssocID="{CF07F187-CD0D-4131-819A-25B854AE4D40}" presName="horz1" presStyleCnt="0"/>
      <dgm:spPr/>
    </dgm:pt>
    <dgm:pt modelId="{48559F68-4EC1-40E2-8EB5-D00D65421F30}" type="pres">
      <dgm:prSet presAssocID="{CF07F187-CD0D-4131-819A-25B854AE4D40}" presName="tx1" presStyleLbl="revTx" presStyleIdx="2" presStyleCnt="3"/>
      <dgm:spPr/>
    </dgm:pt>
    <dgm:pt modelId="{15A779CA-2DE5-43FB-8F70-DEE843C37D99}" type="pres">
      <dgm:prSet presAssocID="{CF07F187-CD0D-4131-819A-25B854AE4D40}" presName="vert1" presStyleCnt="0"/>
      <dgm:spPr/>
    </dgm:pt>
  </dgm:ptLst>
  <dgm:cxnLst>
    <dgm:cxn modelId="{DE4D650C-AC4F-4FE0-8C0C-75D1F5292A09}" srcId="{8BC0DC02-53C3-49A7-B43C-787F19FF1BF6}" destId="{D6345248-264B-460B-AD12-EAAAAC95DB27}" srcOrd="0" destOrd="0" parTransId="{84B40E31-335C-47EB-8D54-ED8E4A1DA3FF}" sibTransId="{C8766A65-0C9B-4437-81E7-B623AE77DD38}"/>
    <dgm:cxn modelId="{EBBD0638-2A21-4E72-9C1C-F8C5A574128E}" srcId="{8BC0DC02-53C3-49A7-B43C-787F19FF1BF6}" destId="{CF07F187-CD0D-4131-819A-25B854AE4D40}" srcOrd="2" destOrd="0" parTransId="{26F0212B-027D-4DE9-8060-6509388D6850}" sibTransId="{0F55C13B-7E9C-4AE6-9E81-7A5945568C56}"/>
    <dgm:cxn modelId="{B04FDA40-181C-4377-A969-C73CA67F00C2}" type="presOf" srcId="{D6345248-264B-460B-AD12-EAAAAC95DB27}" destId="{05ED795A-900C-4E0A-9DE9-E82F5A3E41E8}" srcOrd="0" destOrd="0" presId="urn:microsoft.com/office/officeart/2008/layout/LinedList"/>
    <dgm:cxn modelId="{12B2D85B-45F3-4839-8914-7E180B8C7372}" srcId="{8BC0DC02-53C3-49A7-B43C-787F19FF1BF6}" destId="{0513EBAC-BD14-4392-8776-B561D24BB8B9}" srcOrd="1" destOrd="0" parTransId="{5CB521F3-2046-49EE-9EE6-A5F00C14935D}" sibTransId="{BE556A2C-1D6F-44A2-B0B6-8F9DD2ADB913}"/>
    <dgm:cxn modelId="{BF6E364A-FCF0-4553-9C16-4588FB526B65}" type="presOf" srcId="{8BC0DC02-53C3-49A7-B43C-787F19FF1BF6}" destId="{2ECEC105-05CB-44C7-9E8F-0539E46AD831}" srcOrd="0" destOrd="0" presId="urn:microsoft.com/office/officeart/2008/layout/LinedList"/>
    <dgm:cxn modelId="{8A7F4CA6-4B71-478C-8DD2-F98CE58DBCAD}" type="presOf" srcId="{0513EBAC-BD14-4392-8776-B561D24BB8B9}" destId="{1B60F14E-969C-4022-ADC7-80F5A704FD1D}" srcOrd="0" destOrd="0" presId="urn:microsoft.com/office/officeart/2008/layout/LinedList"/>
    <dgm:cxn modelId="{F4E072D6-DF21-4D2E-843B-B39004E833EA}" type="presOf" srcId="{CF07F187-CD0D-4131-819A-25B854AE4D40}" destId="{48559F68-4EC1-40E2-8EB5-D00D65421F30}" srcOrd="0" destOrd="0" presId="urn:microsoft.com/office/officeart/2008/layout/LinedList"/>
    <dgm:cxn modelId="{3B0234DE-675C-4083-BD7D-989291338776}" type="presParOf" srcId="{2ECEC105-05CB-44C7-9E8F-0539E46AD831}" destId="{A6E3373A-7F52-4375-B5F7-F97968E4737D}" srcOrd="0" destOrd="0" presId="urn:microsoft.com/office/officeart/2008/layout/LinedList"/>
    <dgm:cxn modelId="{0538670F-EE65-4EB4-B6E5-3A193A587057}" type="presParOf" srcId="{2ECEC105-05CB-44C7-9E8F-0539E46AD831}" destId="{56C0E87B-E977-44CF-9885-E827B692644B}" srcOrd="1" destOrd="0" presId="urn:microsoft.com/office/officeart/2008/layout/LinedList"/>
    <dgm:cxn modelId="{6F314008-780D-4236-BB83-D6BCD2323AAE}" type="presParOf" srcId="{56C0E87B-E977-44CF-9885-E827B692644B}" destId="{05ED795A-900C-4E0A-9DE9-E82F5A3E41E8}" srcOrd="0" destOrd="0" presId="urn:microsoft.com/office/officeart/2008/layout/LinedList"/>
    <dgm:cxn modelId="{5BDD5F4A-AD1B-4F15-90DC-0C6956BF3087}" type="presParOf" srcId="{56C0E87B-E977-44CF-9885-E827B692644B}" destId="{122EDE2C-0DDF-48D4-9DAD-0D1660D16E48}" srcOrd="1" destOrd="0" presId="urn:microsoft.com/office/officeart/2008/layout/LinedList"/>
    <dgm:cxn modelId="{2175586C-6D4A-4BD9-BAC4-D5E965299DE0}" type="presParOf" srcId="{2ECEC105-05CB-44C7-9E8F-0539E46AD831}" destId="{3D1914FE-565C-43E7-BB8F-A7D1401305D5}" srcOrd="2" destOrd="0" presId="urn:microsoft.com/office/officeart/2008/layout/LinedList"/>
    <dgm:cxn modelId="{79C7E08C-A6AE-4E91-A120-0DD846B16F91}" type="presParOf" srcId="{2ECEC105-05CB-44C7-9E8F-0539E46AD831}" destId="{5E71AD2A-1907-42E2-AE40-A7D82FFE7FC2}" srcOrd="3" destOrd="0" presId="urn:microsoft.com/office/officeart/2008/layout/LinedList"/>
    <dgm:cxn modelId="{279529E3-D0B1-4CD2-8C50-ED46B9B66B64}" type="presParOf" srcId="{5E71AD2A-1907-42E2-AE40-A7D82FFE7FC2}" destId="{1B60F14E-969C-4022-ADC7-80F5A704FD1D}" srcOrd="0" destOrd="0" presId="urn:microsoft.com/office/officeart/2008/layout/LinedList"/>
    <dgm:cxn modelId="{49CC4315-2606-4CBA-B876-AA0E810292C2}" type="presParOf" srcId="{5E71AD2A-1907-42E2-AE40-A7D82FFE7FC2}" destId="{AF5063D1-3D1C-4302-856A-27647B5A2416}" srcOrd="1" destOrd="0" presId="urn:microsoft.com/office/officeart/2008/layout/LinedList"/>
    <dgm:cxn modelId="{FFD6B459-5FCF-4F00-9AE0-3E9E264F8F20}" type="presParOf" srcId="{2ECEC105-05CB-44C7-9E8F-0539E46AD831}" destId="{5F40FA36-8433-41CA-94E6-0E94B3C7D65A}" srcOrd="4" destOrd="0" presId="urn:microsoft.com/office/officeart/2008/layout/LinedList"/>
    <dgm:cxn modelId="{2CE42202-3A86-4B41-A2FC-A2F288AAA454}" type="presParOf" srcId="{2ECEC105-05CB-44C7-9E8F-0539E46AD831}" destId="{6D237CC8-F0A9-4404-AEEA-C7FDBC45ABE2}" srcOrd="5" destOrd="0" presId="urn:microsoft.com/office/officeart/2008/layout/LinedList"/>
    <dgm:cxn modelId="{0881A538-BE3A-4AEF-AC22-0D86929230FE}" type="presParOf" srcId="{6D237CC8-F0A9-4404-AEEA-C7FDBC45ABE2}" destId="{48559F68-4EC1-40E2-8EB5-D00D65421F30}" srcOrd="0" destOrd="0" presId="urn:microsoft.com/office/officeart/2008/layout/LinedList"/>
    <dgm:cxn modelId="{96B314DA-30DA-404C-813F-C321F6A57C53}" type="presParOf" srcId="{6D237CC8-F0A9-4404-AEEA-C7FDBC45ABE2}" destId="{15A779CA-2DE5-43FB-8F70-DEE843C37D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955D2-3829-4C22-A839-D8B8966FDC35}">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2DD29-94B8-4176-84E0-08DA5650817E}">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Innate immunity and its components</a:t>
          </a:r>
        </a:p>
      </dsp:txBody>
      <dsp:txXfrm>
        <a:off x="0" y="675"/>
        <a:ext cx="6900512" cy="1106957"/>
      </dsp:txXfrm>
    </dsp:sp>
    <dsp:sp modelId="{A37FF60D-9CBE-4572-9F31-3D6F51BFCADD}">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3B847-B731-444E-9A01-5FAEB29F7534}">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Humoral immunity</a:t>
          </a:r>
        </a:p>
      </dsp:txBody>
      <dsp:txXfrm>
        <a:off x="0" y="1107633"/>
        <a:ext cx="6900512" cy="1106957"/>
      </dsp:txXfrm>
    </dsp:sp>
    <dsp:sp modelId="{92DF97B3-FA83-4C37-BA93-9C8C9FF241FE}">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EA400-E14E-4376-B5FC-E660221BF5F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Cell mediated immunity</a:t>
          </a:r>
        </a:p>
      </dsp:txBody>
      <dsp:txXfrm>
        <a:off x="0" y="2214591"/>
        <a:ext cx="6900512" cy="1106957"/>
      </dsp:txXfrm>
    </dsp:sp>
    <dsp:sp modelId="{FCA0CD75-3CC0-41E4-977C-38BF6707299B}">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28EE7-45BD-44F1-8DBA-5C9D09F00C8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Phagocytic cells </a:t>
          </a:r>
        </a:p>
      </dsp:txBody>
      <dsp:txXfrm>
        <a:off x="0" y="3321549"/>
        <a:ext cx="6900512" cy="1106957"/>
      </dsp:txXfrm>
    </dsp:sp>
    <dsp:sp modelId="{E3BC5B6F-A810-44F3-A424-BEA9D724DE93}">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2C02A-889C-4764-9C1B-D84D47052952}">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Phagocytosis</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57D7E-2910-4AC3-9DE2-C3E6FF42078E}">
      <dsp:nvSpPr>
        <dsp:cNvPr id="0" name=""/>
        <dsp:cNvSpPr/>
      </dsp:nvSpPr>
      <dsp:spPr>
        <a:xfrm>
          <a:off x="0" y="0"/>
          <a:ext cx="74445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9AD4F-1EB8-456D-947C-2106EFEE3482}">
      <dsp:nvSpPr>
        <dsp:cNvPr id="0" name=""/>
        <dsp:cNvSpPr/>
      </dsp:nvSpPr>
      <dsp:spPr>
        <a:xfrm>
          <a:off x="0" y="0"/>
          <a:ext cx="7444597" cy="1585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two principal types of reactions of the</a:t>
          </a:r>
          <a:r>
            <a:rPr lang="en-US" sz="2000" b="1" kern="1200"/>
            <a:t> innate immune system</a:t>
          </a:r>
          <a:r>
            <a:rPr lang="en-US" sz="2000" kern="1200"/>
            <a:t> are </a:t>
          </a:r>
          <a:r>
            <a:rPr lang="en-US" sz="2000" b="1" kern="1200"/>
            <a:t>inflammation</a:t>
          </a:r>
          <a:r>
            <a:rPr lang="en-US" sz="2000" kern="1200"/>
            <a:t> and </a:t>
          </a:r>
          <a:r>
            <a:rPr lang="en-US" sz="2000" b="1" kern="1200"/>
            <a:t>antiviral </a:t>
          </a:r>
          <a:r>
            <a:rPr lang="en-US" sz="2000" kern="1200"/>
            <a:t>defense.</a:t>
          </a:r>
          <a:r>
            <a:rPr lang="en-US" sz="2000" b="1" kern="1200"/>
            <a:t> Inflammation</a:t>
          </a:r>
          <a:r>
            <a:rPr lang="en-US" sz="2000" kern="1200"/>
            <a:t> consists of the accumulation and activation of leukocytes and plasma proteins at sites of infection or tissue injury. These cells and proteins act together to kill mainly extracellular microbes and to eliminate damaged tissues.</a:t>
          </a:r>
        </a:p>
      </dsp:txBody>
      <dsp:txXfrm>
        <a:off x="0" y="0"/>
        <a:ext cx="7444597" cy="1585049"/>
      </dsp:txXfrm>
    </dsp:sp>
    <dsp:sp modelId="{2B5510BA-C4DE-486A-91D9-07A866B54D50}">
      <dsp:nvSpPr>
        <dsp:cNvPr id="0" name=""/>
        <dsp:cNvSpPr/>
      </dsp:nvSpPr>
      <dsp:spPr>
        <a:xfrm>
          <a:off x="0" y="1585049"/>
          <a:ext cx="74445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7CDE6-81D9-4B76-9C6A-23108153924E}">
      <dsp:nvSpPr>
        <dsp:cNvPr id="0" name=""/>
        <dsp:cNvSpPr/>
      </dsp:nvSpPr>
      <dsp:spPr>
        <a:xfrm>
          <a:off x="0" y="1585049"/>
          <a:ext cx="7444597" cy="1585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Innate immune defense against intracellular viruses is mediated by </a:t>
          </a:r>
          <a:r>
            <a:rPr lang="en-US" sz="2000" b="1" kern="1200"/>
            <a:t>natural killer (NK) cell</a:t>
          </a:r>
          <a:r>
            <a:rPr lang="en-US" sz="2000" kern="1200"/>
            <a:t>s, which kill virus-infected cells, and by cytokines called type I interferons, which block viral replication within host cells. </a:t>
          </a:r>
        </a:p>
      </dsp:txBody>
      <dsp:txXfrm>
        <a:off x="0" y="1585049"/>
        <a:ext cx="7444597" cy="1585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3373A-7F52-4375-B5F7-F97968E4737D}">
      <dsp:nvSpPr>
        <dsp:cNvPr id="0" name=""/>
        <dsp:cNvSpPr/>
      </dsp:nvSpPr>
      <dsp:spPr>
        <a:xfrm>
          <a:off x="0" y="3072"/>
          <a:ext cx="78701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D795A-900C-4E0A-9DE9-E82F5A3E41E8}">
      <dsp:nvSpPr>
        <dsp:cNvPr id="0" name=""/>
        <dsp:cNvSpPr/>
      </dsp:nvSpPr>
      <dsp:spPr>
        <a:xfrm>
          <a:off x="0" y="3072"/>
          <a:ext cx="7870166" cy="209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microbial molecules that stimulate innate immunity are often called </a:t>
          </a:r>
          <a:r>
            <a:rPr lang="en-US" sz="2200" b="1" kern="1200" dirty="0"/>
            <a:t>pathogen-associated molecular patterns (PAMPs)</a:t>
          </a:r>
          <a:r>
            <a:rPr lang="en-US" sz="2200" kern="1200" dirty="0"/>
            <a:t> to indicate that they are present in infectious agents (pathogens) and shared by microbes of the same type (i.e., they are molecular patterns). The receptors of innate immunity that recognize these shared structures are called</a:t>
          </a:r>
          <a:r>
            <a:rPr lang="en-US" sz="2200" b="1" kern="1200" dirty="0"/>
            <a:t> pattern recognition receptors</a:t>
          </a:r>
          <a:r>
            <a:rPr lang="en-US" sz="2200" kern="1200" dirty="0"/>
            <a:t>.</a:t>
          </a:r>
        </a:p>
      </dsp:txBody>
      <dsp:txXfrm>
        <a:off x="0" y="3072"/>
        <a:ext cx="7870166" cy="2095378"/>
      </dsp:txXfrm>
    </dsp:sp>
    <dsp:sp modelId="{3D1914FE-565C-43E7-BB8F-A7D1401305D5}">
      <dsp:nvSpPr>
        <dsp:cNvPr id="0" name=""/>
        <dsp:cNvSpPr/>
      </dsp:nvSpPr>
      <dsp:spPr>
        <a:xfrm>
          <a:off x="0" y="2098450"/>
          <a:ext cx="78701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0F14E-969C-4022-ADC7-80F5A704FD1D}">
      <dsp:nvSpPr>
        <dsp:cNvPr id="0" name=""/>
        <dsp:cNvSpPr/>
      </dsp:nvSpPr>
      <dsp:spPr>
        <a:xfrm>
          <a:off x="0" y="2098450"/>
          <a:ext cx="7870166" cy="209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alibri Light" panose="020F0302020204030204"/>
            </a:rPr>
            <a:t>the</a:t>
          </a:r>
          <a:r>
            <a:rPr lang="en-US" sz="2200" kern="1200" dirty="0"/>
            <a:t> components of innate immunity have evolved to recognize structures of microbes that are often </a:t>
          </a:r>
          <a:r>
            <a:rPr lang="en-US" sz="2200" b="1" kern="1200" dirty="0"/>
            <a:t>essential for the survival and infectivity </a:t>
          </a:r>
          <a:r>
            <a:rPr lang="en-US" sz="2200" kern="1200" dirty="0"/>
            <a:t>of these microbes.</a:t>
          </a:r>
        </a:p>
      </dsp:txBody>
      <dsp:txXfrm>
        <a:off x="0" y="2098450"/>
        <a:ext cx="7870166" cy="2095378"/>
      </dsp:txXfrm>
    </dsp:sp>
    <dsp:sp modelId="{5F40FA36-8433-41CA-94E6-0E94B3C7D65A}">
      <dsp:nvSpPr>
        <dsp:cNvPr id="0" name=""/>
        <dsp:cNvSpPr/>
      </dsp:nvSpPr>
      <dsp:spPr>
        <a:xfrm>
          <a:off x="0" y="4193829"/>
          <a:ext cx="78701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59F68-4EC1-40E2-8EB5-D00D65421F30}">
      <dsp:nvSpPr>
        <dsp:cNvPr id="0" name=""/>
        <dsp:cNvSpPr/>
      </dsp:nvSpPr>
      <dsp:spPr>
        <a:xfrm>
          <a:off x="0" y="4193829"/>
          <a:ext cx="7870166" cy="209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innate immune system also recognizes molecules that are released from damaged or necrotic host cells. Such molecules are called damage-associated molecular patterns (DAMPs).</a:t>
          </a:r>
        </a:p>
      </dsp:txBody>
      <dsp:txXfrm>
        <a:off x="0" y="4193829"/>
        <a:ext cx="7870166" cy="20953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E1511-22FC-4713-A0B3-8C87D749624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E1511-22FC-4713-A0B3-8C87D749624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E1511-22FC-4713-A0B3-8C87D749624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E1511-22FC-4713-A0B3-8C87D749624A}"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1511-22FC-4713-A0B3-8C87D749624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1511-22FC-4713-A0B3-8C87D749624A}"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10E7-C6EA-494B-AB79-52B84F97D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20BD5C-6CD5-5549-B76E-FE8630561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1C13E-4EC2-6443-8442-7197589A7720}"/>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5" name="Footer Placeholder 4">
            <a:extLst>
              <a:ext uri="{FF2B5EF4-FFF2-40B4-BE49-F238E27FC236}">
                <a16:creationId xmlns:a16="http://schemas.microsoft.com/office/drawing/2014/main" id="{F1538E71-2A5E-4449-AF64-E54F3C31B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E49A3-76C2-8243-87CC-55D7D2C92ACD}"/>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2207068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C916-1C75-FD4D-812A-C9001C48E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B1BD2-1A0F-AF4A-88DE-BD87FAF61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D5EE1-833D-E045-BD7F-6D714E4150F0}"/>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5" name="Footer Placeholder 4">
            <a:extLst>
              <a:ext uri="{FF2B5EF4-FFF2-40B4-BE49-F238E27FC236}">
                <a16:creationId xmlns:a16="http://schemas.microsoft.com/office/drawing/2014/main" id="{A34716D3-15DD-E047-A599-E80D191B4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01993-9994-3A47-8B52-311E1F9598FA}"/>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22454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A464-E0D6-2A42-95D1-F5351ACC9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F90B14-0AF3-4C41-86FE-0CCA9D5FE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CB82A4-5BC5-A240-879B-1417F39BF978}"/>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5" name="Footer Placeholder 4">
            <a:extLst>
              <a:ext uri="{FF2B5EF4-FFF2-40B4-BE49-F238E27FC236}">
                <a16:creationId xmlns:a16="http://schemas.microsoft.com/office/drawing/2014/main" id="{A3DB441E-A0FA-9949-A4D9-8AADB6405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A4A8C-6263-2840-B88B-BAD076802DD1}"/>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1158456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4211-4F44-3842-A819-9E3DF189A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26B12-10F1-6245-9219-1DB3E537BE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B038C5-FC14-7F43-861E-E568ED206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312F8-9388-914D-AB45-EEFF0D3BFCAD}"/>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6" name="Footer Placeholder 5">
            <a:extLst>
              <a:ext uri="{FF2B5EF4-FFF2-40B4-BE49-F238E27FC236}">
                <a16:creationId xmlns:a16="http://schemas.microsoft.com/office/drawing/2014/main" id="{C188C5BC-4EBE-0442-BF37-7383D4F53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F7736-767F-E84D-944D-82515A848CFF}"/>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488203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4C9C-7A25-1F40-A99C-86904B0DA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057933-0A71-3D45-B548-B851396A5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6D0765-10A1-634B-95F1-753BD0C07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FFE05-CB0C-ED4A-819A-21795DFB8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6CC67E-ED8A-E048-B68C-927DE49AE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4251A-E5B4-514D-AE0D-307CA1E296BA}"/>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8" name="Footer Placeholder 7">
            <a:extLst>
              <a:ext uri="{FF2B5EF4-FFF2-40B4-BE49-F238E27FC236}">
                <a16:creationId xmlns:a16="http://schemas.microsoft.com/office/drawing/2014/main" id="{F7CC2E7A-FEE1-184A-80FD-F3855BDC54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182A5-9B28-324B-B480-270DADB259DE}"/>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670681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494-B7EB-BA48-AFDE-CE91227515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BDBC6-7CC1-CE40-B299-DAD6A594E86A}"/>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4" name="Footer Placeholder 3">
            <a:extLst>
              <a:ext uri="{FF2B5EF4-FFF2-40B4-BE49-F238E27FC236}">
                <a16:creationId xmlns:a16="http://schemas.microsoft.com/office/drawing/2014/main" id="{19BF12AF-0BA4-814A-AAEB-DA81B5824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60E0D-7C75-074B-AC10-C2F01B9BD474}"/>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33748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51949-25B0-5147-95D0-8A701B5D6540}"/>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3" name="Footer Placeholder 2">
            <a:extLst>
              <a:ext uri="{FF2B5EF4-FFF2-40B4-BE49-F238E27FC236}">
                <a16:creationId xmlns:a16="http://schemas.microsoft.com/office/drawing/2014/main" id="{1508E0B8-4E75-FC46-938A-25193FBFC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52B8F7-D794-534C-918A-99861CB9E478}"/>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3464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7E6D-140F-3341-9A9C-F5AFC60BD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6EEAB-6B4C-5D47-B718-91BD72C7A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A0160-C64E-1B48-B808-EAC910D29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6D67F-3CFC-784D-862F-594C6C5F2C8E}"/>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6" name="Footer Placeholder 5">
            <a:extLst>
              <a:ext uri="{FF2B5EF4-FFF2-40B4-BE49-F238E27FC236}">
                <a16:creationId xmlns:a16="http://schemas.microsoft.com/office/drawing/2014/main" id="{26F28B9B-1C3C-D546-9293-D6B2C9007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D8925-89E2-E348-8548-C656B8343845}"/>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3715405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726A-8039-154A-BB22-6248FB42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C8F6C7-F596-CB4E-85DE-D5984F635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E57A5-DC63-EE4C-A81D-022AB7D3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8B776-9E9A-4E49-8016-38AFB0207874}"/>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6" name="Footer Placeholder 5">
            <a:extLst>
              <a:ext uri="{FF2B5EF4-FFF2-40B4-BE49-F238E27FC236}">
                <a16:creationId xmlns:a16="http://schemas.microsoft.com/office/drawing/2014/main" id="{4E7CF3FC-2F34-964C-B5F7-7E6EEBCC5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AE95B-803F-A245-AB8D-FA0AC0DE1C2D}"/>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944364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BE97-F6A0-404B-8897-9514DF1F6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E5567-3D62-F34D-B2AE-A4CDA5519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9E96B-562A-4446-BFEA-9B61EC32FE3B}"/>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5" name="Footer Placeholder 4">
            <a:extLst>
              <a:ext uri="{FF2B5EF4-FFF2-40B4-BE49-F238E27FC236}">
                <a16:creationId xmlns:a16="http://schemas.microsoft.com/office/drawing/2014/main" id="{1E1A0695-5ED0-294A-97E5-47284A817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9FA4E-4B32-0E40-9D7D-DE33704D41AF}"/>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1437470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8CEDC-6866-284E-B958-635C916B4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0CF319-1071-834D-96E4-8A3E5A61EC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B9B60-782E-A545-9A61-E7EBDEE0FB56}"/>
              </a:ext>
            </a:extLst>
          </p:cNvPr>
          <p:cNvSpPr>
            <a:spLocks noGrp="1"/>
          </p:cNvSpPr>
          <p:nvPr>
            <p:ph type="dt" sz="half" idx="10"/>
          </p:nvPr>
        </p:nvSpPr>
        <p:spPr/>
        <p:txBody>
          <a:bodyPr/>
          <a:lstStyle/>
          <a:p>
            <a:fld id="{D813A38F-B44F-0F4A-9A4F-1F82FBA884BD}" type="datetimeFigureOut">
              <a:rPr lang="en-US" smtClean="0"/>
              <a:t>11/8/2023</a:t>
            </a:fld>
            <a:endParaRPr lang="en-US"/>
          </a:p>
        </p:txBody>
      </p:sp>
      <p:sp>
        <p:nvSpPr>
          <p:cNvPr id="5" name="Footer Placeholder 4">
            <a:extLst>
              <a:ext uri="{FF2B5EF4-FFF2-40B4-BE49-F238E27FC236}">
                <a16:creationId xmlns:a16="http://schemas.microsoft.com/office/drawing/2014/main" id="{3677B715-AAA6-9F46-808E-BF1E245C3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26A21-411D-4847-B692-0DFFFAA6FF30}"/>
              </a:ext>
            </a:extLst>
          </p:cNvPr>
          <p:cNvSpPr>
            <a:spLocks noGrp="1"/>
          </p:cNvSpPr>
          <p:nvPr>
            <p:ph type="sldNum" sz="quarter" idx="12"/>
          </p:nvPr>
        </p:nvSpPr>
        <p:spPr/>
        <p:txBody>
          <a:bodyPr/>
          <a:lstStyle/>
          <a:p>
            <a:fld id="{52298054-8208-F045-9C5B-73327D80B192}" type="slidenum">
              <a:rPr lang="en-US" smtClean="0"/>
              <a:t>‹#›</a:t>
            </a:fld>
            <a:endParaRPr lang="en-US"/>
          </a:p>
        </p:txBody>
      </p:sp>
    </p:spTree>
    <p:extLst>
      <p:ext uri="{BB962C8B-B14F-4D97-AF65-F5344CB8AC3E}">
        <p14:creationId xmlns:p14="http://schemas.microsoft.com/office/powerpoint/2010/main" val="2607565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6CF7-9895-AA4D-B0D4-FB8C058285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8E159-D7DA-2248-863B-6E8E82ED2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BD8578-E268-4D49-8B08-1D2CEB85A21D}"/>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5" name="Footer Placeholder 4">
            <a:extLst>
              <a:ext uri="{FF2B5EF4-FFF2-40B4-BE49-F238E27FC236}">
                <a16:creationId xmlns:a16="http://schemas.microsoft.com/office/drawing/2014/main" id="{2AB37C13-E39B-DA49-BA69-C81179AE3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12C57-F253-EB4A-B430-0A982C26DBE1}"/>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658173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CD78-B780-1442-87D9-9886F0058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C7769-EB31-A14E-9EDB-82D6EDEDD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7E34B-78AA-E045-86E6-D914BA148419}"/>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5" name="Footer Placeholder 4">
            <a:extLst>
              <a:ext uri="{FF2B5EF4-FFF2-40B4-BE49-F238E27FC236}">
                <a16:creationId xmlns:a16="http://schemas.microsoft.com/office/drawing/2014/main" id="{C3921EC6-B2EC-1B49-AF8D-DDEC93CCA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7E0F5-A9F4-2141-A342-1DDDF9E0FB8F}"/>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579285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9175-BCA4-094A-95A9-D3E217A7D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469CA-EDE1-3B4F-A920-CB836A253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A0901-35F6-684F-9CE1-3661E25774B1}"/>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5" name="Footer Placeholder 4">
            <a:extLst>
              <a:ext uri="{FF2B5EF4-FFF2-40B4-BE49-F238E27FC236}">
                <a16:creationId xmlns:a16="http://schemas.microsoft.com/office/drawing/2014/main" id="{D797EA9D-70CA-3143-9404-CCF5160ED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71463-D84F-9E4F-876E-983F91CF6DF3}"/>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3430469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B00F-6512-A243-9012-314D9C1E8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8CCC7-30DF-7E41-99EB-2C8FBEF536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26F8C5-FFBE-9C42-BC52-C72B0A4FA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82BA1C-83D4-DB4A-81A0-1654DB6A40E5}"/>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6" name="Footer Placeholder 5">
            <a:extLst>
              <a:ext uri="{FF2B5EF4-FFF2-40B4-BE49-F238E27FC236}">
                <a16:creationId xmlns:a16="http://schemas.microsoft.com/office/drawing/2014/main" id="{066EDE07-746B-9D4C-8646-97D4102F3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FCFFD-FC3A-4B41-A834-950775EC8E92}"/>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2202064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2B56-896A-C64F-80F5-96BC73A86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F8F13-BDE5-6741-B115-BDF4AE3D6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D6D61A-0CD7-3848-B610-DB252797E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F09776-1157-EA4E-9ECC-88C579A0D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03D8F-D691-FD4B-9710-984C43BDF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089C79-35DF-364A-BAE3-317A4B3A3280}"/>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8" name="Footer Placeholder 7">
            <a:extLst>
              <a:ext uri="{FF2B5EF4-FFF2-40B4-BE49-F238E27FC236}">
                <a16:creationId xmlns:a16="http://schemas.microsoft.com/office/drawing/2014/main" id="{3A72320A-99F9-B44A-9A64-0EC1ADB4B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CA189-3633-5E4C-847B-B6B7574D1FCE}"/>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3975728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7EC1-C162-D043-B5DE-4ED53DEC4C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66E00-B394-CB40-8B46-DB819A64A355}"/>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4" name="Footer Placeholder 3">
            <a:extLst>
              <a:ext uri="{FF2B5EF4-FFF2-40B4-BE49-F238E27FC236}">
                <a16:creationId xmlns:a16="http://schemas.microsoft.com/office/drawing/2014/main" id="{734ECCA0-F8E0-B345-86E3-50C8C70F04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05252-98B4-7E40-A83F-A7EA3E505A7B}"/>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85965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C0698-8CE9-2D41-BA1F-8337604C502F}"/>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3" name="Footer Placeholder 2">
            <a:extLst>
              <a:ext uri="{FF2B5EF4-FFF2-40B4-BE49-F238E27FC236}">
                <a16:creationId xmlns:a16="http://schemas.microsoft.com/office/drawing/2014/main" id="{3B6E3F45-5C57-D54F-8200-36A61C173B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001A56-3AB0-FA45-B0F0-92177CF62BB5}"/>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98781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AE6E-5A6A-5942-BE68-E11610F99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599FE-4EDF-2742-BD63-279C5CA07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0FC9C-D473-9C4D-90ED-58038CC8C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64DB8-12E1-D140-999D-8EFDF65F9668}"/>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6" name="Footer Placeholder 5">
            <a:extLst>
              <a:ext uri="{FF2B5EF4-FFF2-40B4-BE49-F238E27FC236}">
                <a16:creationId xmlns:a16="http://schemas.microsoft.com/office/drawing/2014/main" id="{0E69A500-17A0-7B43-B799-D61659843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1B906-29F9-404F-97D2-18866C511E96}"/>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650723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E873-7BBB-F449-884B-E5E09409E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15B21B-33D1-294D-9D70-04BC7A77E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51BFBC-D6E5-9943-9D80-BBD47F206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F7727-6707-094E-9A68-F8C5980E887C}"/>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6" name="Footer Placeholder 5">
            <a:extLst>
              <a:ext uri="{FF2B5EF4-FFF2-40B4-BE49-F238E27FC236}">
                <a16:creationId xmlns:a16="http://schemas.microsoft.com/office/drawing/2014/main" id="{4B193B86-3DC4-654D-8836-574FA0D0C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3C9F7-8A26-E449-ADFB-35CEC4C36834}"/>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4001685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FF88-F67E-E147-B5FC-0D961E76F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8B623-6B86-FA4E-9D5B-C8C91E3330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5FC5-C14F-ED4A-843A-5630C798E9DF}"/>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5" name="Footer Placeholder 4">
            <a:extLst>
              <a:ext uri="{FF2B5EF4-FFF2-40B4-BE49-F238E27FC236}">
                <a16:creationId xmlns:a16="http://schemas.microsoft.com/office/drawing/2014/main" id="{8CE58432-9C27-FC49-8F1D-769625D7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802A5-2B35-384F-9EE4-5497C5969D6E}"/>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2456637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CAF0D-D066-E847-B4DF-31C42C1672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A1186-6A2F-694A-B802-8FDF7E9D2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E758A-8348-CB4C-B5B6-2E7CDFEFD324}"/>
              </a:ext>
            </a:extLst>
          </p:cNvPr>
          <p:cNvSpPr>
            <a:spLocks noGrp="1"/>
          </p:cNvSpPr>
          <p:nvPr>
            <p:ph type="dt" sz="half" idx="10"/>
          </p:nvPr>
        </p:nvSpPr>
        <p:spPr/>
        <p:txBody>
          <a:bodyPr/>
          <a:lstStyle/>
          <a:p>
            <a:fld id="{D6FBD4DC-1F35-E14A-8164-022E8472D4B0}" type="datetimeFigureOut">
              <a:rPr lang="en-US" smtClean="0"/>
              <a:t>11/8/2023</a:t>
            </a:fld>
            <a:endParaRPr lang="en-US"/>
          </a:p>
        </p:txBody>
      </p:sp>
      <p:sp>
        <p:nvSpPr>
          <p:cNvPr id="5" name="Footer Placeholder 4">
            <a:extLst>
              <a:ext uri="{FF2B5EF4-FFF2-40B4-BE49-F238E27FC236}">
                <a16:creationId xmlns:a16="http://schemas.microsoft.com/office/drawing/2014/main" id="{2005C151-8FB4-D243-BA7E-660E0861E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9812F-35E5-044E-89D2-278B7587BF0A}"/>
              </a:ext>
            </a:extLst>
          </p:cNvPr>
          <p:cNvSpPr>
            <a:spLocks noGrp="1"/>
          </p:cNvSpPr>
          <p:nvPr>
            <p:ph type="sldNum" sz="quarter" idx="12"/>
          </p:nvPr>
        </p:nvSpPr>
        <p:spPr/>
        <p:txBody>
          <a:bodyPr/>
          <a:lstStyle/>
          <a:p>
            <a:fld id="{98E648F5-9623-894D-88B3-0AA2262AE085}" type="slidenum">
              <a:rPr lang="en-US" smtClean="0"/>
              <a:t>‹#›</a:t>
            </a:fld>
            <a:endParaRPr lang="en-US"/>
          </a:p>
        </p:txBody>
      </p:sp>
    </p:spTree>
    <p:extLst>
      <p:ext uri="{BB962C8B-B14F-4D97-AF65-F5344CB8AC3E}">
        <p14:creationId xmlns:p14="http://schemas.microsoft.com/office/powerpoint/2010/main" val="1076138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11/8/2023</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11/8/2023</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11/8/2023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11/8/2023</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E1511-22FC-4713-A0B3-8C87D749624A}"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21B6F-6952-2044-8BE1-ECF364615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4F7CE4-68B2-4542-99B7-E658D9A8D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69305-D91D-1846-8234-2F87C0D4F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3A38F-B44F-0F4A-9A4F-1F82FBA884BD}" type="datetimeFigureOut">
              <a:rPr lang="en-US" smtClean="0"/>
              <a:t>11/8/2023</a:t>
            </a:fld>
            <a:endParaRPr lang="en-US"/>
          </a:p>
        </p:txBody>
      </p:sp>
      <p:sp>
        <p:nvSpPr>
          <p:cNvPr id="5" name="Footer Placeholder 4">
            <a:extLst>
              <a:ext uri="{FF2B5EF4-FFF2-40B4-BE49-F238E27FC236}">
                <a16:creationId xmlns:a16="http://schemas.microsoft.com/office/drawing/2014/main" id="{9D8504C4-61C1-EE45-B988-EF57A8D0E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5ADBE-97D5-3F48-AFE9-603B4549C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98054-8208-F045-9C5B-73327D80B192}" type="slidenum">
              <a:rPr lang="en-US" smtClean="0"/>
              <a:t>‹#›</a:t>
            </a:fld>
            <a:endParaRPr lang="en-US"/>
          </a:p>
        </p:txBody>
      </p:sp>
    </p:spTree>
    <p:extLst>
      <p:ext uri="{BB962C8B-B14F-4D97-AF65-F5344CB8AC3E}">
        <p14:creationId xmlns:p14="http://schemas.microsoft.com/office/powerpoint/2010/main" val="2784599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6A87C-D450-0A45-9A64-56FC7AF7D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A3624-B557-4C40-B67D-0B8753604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F5EB2-C4A3-C049-ADEE-AF8934566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BD4DC-1F35-E14A-8164-022E8472D4B0}" type="datetimeFigureOut">
              <a:rPr lang="en-US" smtClean="0"/>
              <a:t>11/8/2023</a:t>
            </a:fld>
            <a:endParaRPr lang="en-US"/>
          </a:p>
        </p:txBody>
      </p:sp>
      <p:sp>
        <p:nvSpPr>
          <p:cNvPr id="5" name="Footer Placeholder 4">
            <a:extLst>
              <a:ext uri="{FF2B5EF4-FFF2-40B4-BE49-F238E27FC236}">
                <a16:creationId xmlns:a16="http://schemas.microsoft.com/office/drawing/2014/main" id="{D04FA083-59A1-1049-B076-5D81746F9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23265C-D1AE-164F-8377-8ED8AA286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648F5-9623-894D-88B3-0AA2262AE085}" type="slidenum">
              <a:rPr lang="en-US" smtClean="0"/>
              <a:t>‹#›</a:t>
            </a:fld>
            <a:endParaRPr lang="en-US"/>
          </a:p>
        </p:txBody>
      </p:sp>
    </p:spTree>
    <p:extLst>
      <p:ext uri="{BB962C8B-B14F-4D97-AF65-F5344CB8AC3E}">
        <p14:creationId xmlns:p14="http://schemas.microsoft.com/office/powerpoint/2010/main" val="415903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11/8/2023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ideo" Target="https://www.youtube.com/embed/Q84-mP0cGWQ?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reative-diagnostics.com/phagocytosis.htm" TargetMode="External"/><Relationship Id="rId2" Type="http://schemas.openxmlformats.org/officeDocument/2006/relationships/image" Target="../media/image24.tif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video" Target="https://www.youtube.com/embed/9bvMv5dQ7RU?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r>
              <a:rPr lang="en-US" sz="4800">
                <a:solidFill>
                  <a:schemeClr val="tx1"/>
                </a:solidFill>
                <a:latin typeface="Times New Roman"/>
                <a:ea typeface="Calibri"/>
                <a:cs typeface="Times New Roman"/>
              </a:rPr>
              <a:t>Cells of Immune System</a:t>
            </a:r>
            <a:endParaRPr lang="en-US">
              <a:latin typeface="Times New Roman"/>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vert="horz" lIns="91440" tIns="45720" rIns="91440" bIns="45720" rtlCol="0" anchor="t">
            <a:noAutofit/>
          </a:bodyPr>
          <a:lstStyle/>
          <a:p>
            <a:pPr>
              <a:lnSpc>
                <a:spcPct val="100000"/>
              </a:lnSpc>
              <a:spcAft>
                <a:spcPts val="600"/>
              </a:spcAft>
            </a:pPr>
            <a:r>
              <a:rPr lang="en-US" sz="1400" b="1" dirty="0"/>
              <a:t>Zhikal O. </a:t>
            </a:r>
            <a:r>
              <a:rPr lang="en-US" sz="1400" b="1" dirty="0" err="1"/>
              <a:t>Khudhur</a:t>
            </a:r>
            <a:endParaRPr lang="en-US" sz="1400" b="1" dirty="0"/>
          </a:p>
          <a:p>
            <a:pPr>
              <a:lnSpc>
                <a:spcPct val="100000"/>
              </a:lnSpc>
              <a:spcAft>
                <a:spcPts val="600"/>
              </a:spcAft>
            </a:pPr>
            <a:r>
              <a:rPr lang="en-US" sz="1400" dirty="0"/>
              <a:t>Immunology Bio 313</a:t>
            </a:r>
          </a:p>
          <a:p>
            <a:pPr>
              <a:lnSpc>
                <a:spcPct val="100000"/>
              </a:lnSpc>
              <a:spcAft>
                <a:spcPts val="600"/>
              </a:spcAft>
            </a:pPr>
            <a:r>
              <a:rPr lang="en-US" sz="1400" dirty="0"/>
              <a:t>Fall Semester</a:t>
            </a:r>
          </a:p>
          <a:p>
            <a:pPr>
              <a:lnSpc>
                <a:spcPct val="100000"/>
              </a:lnSpc>
              <a:spcAft>
                <a:spcPts val="600"/>
              </a:spcAft>
            </a:pPr>
            <a:r>
              <a:rPr lang="en-US" sz="1400" dirty="0"/>
              <a:t>Week number: 5</a:t>
            </a:r>
          </a:p>
          <a:p>
            <a:pPr>
              <a:lnSpc>
                <a:spcPct val="100000"/>
              </a:lnSpc>
              <a:spcAft>
                <a:spcPts val="600"/>
              </a:spcAft>
            </a:pPr>
            <a:r>
              <a:rPr lang="en-US" sz="1400" dirty="0"/>
              <a:t>Date:   11/2023</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CFBCD-E296-6C46-ABFF-BEC4A330183E}"/>
              </a:ext>
            </a:extLst>
          </p:cNvPr>
          <p:cNvPicPr>
            <a:picLocks noChangeAspect="1"/>
          </p:cNvPicPr>
          <p:nvPr/>
        </p:nvPicPr>
        <p:blipFill>
          <a:blip r:embed="rId2"/>
          <a:stretch>
            <a:fillRect/>
          </a:stretch>
        </p:blipFill>
        <p:spPr>
          <a:xfrm>
            <a:off x="1181377" y="1433945"/>
            <a:ext cx="9829246" cy="3990110"/>
          </a:xfrm>
          <a:prstGeom prst="rect">
            <a:avLst/>
          </a:prstGeom>
        </p:spPr>
      </p:pic>
    </p:spTree>
    <p:extLst>
      <p:ext uri="{BB962C8B-B14F-4D97-AF65-F5344CB8AC3E}">
        <p14:creationId xmlns:p14="http://schemas.microsoft.com/office/powerpoint/2010/main" val="374269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29F5-6AFB-E148-94F2-37B05B91E3BF}"/>
              </a:ext>
            </a:extLst>
          </p:cNvPr>
          <p:cNvSpPr>
            <a:spLocks noGrp="1"/>
          </p:cNvSpPr>
          <p:nvPr>
            <p:ph type="title"/>
          </p:nvPr>
        </p:nvSpPr>
        <p:spPr/>
        <p:txBody>
          <a:bodyPr/>
          <a:lstStyle/>
          <a:p>
            <a:pPr algn="ctr"/>
            <a:r>
              <a:rPr lang="en-US" dirty="0">
                <a:solidFill>
                  <a:srgbClr val="941651"/>
                </a:solidFill>
                <a:latin typeface="Arial Rounded MT Bold" panose="020F0704030504030204" pitchFamily="34" charset="77"/>
              </a:rPr>
              <a:t>Phagocytosis</a:t>
            </a:r>
          </a:p>
        </p:txBody>
      </p:sp>
      <p:sp>
        <p:nvSpPr>
          <p:cNvPr id="3" name="Content Placeholder 2">
            <a:extLst>
              <a:ext uri="{FF2B5EF4-FFF2-40B4-BE49-F238E27FC236}">
                <a16:creationId xmlns:a16="http://schemas.microsoft.com/office/drawing/2014/main" id="{184D9C16-FBF4-984B-97E8-A868196B623E}"/>
              </a:ext>
            </a:extLst>
          </p:cNvPr>
          <p:cNvSpPr>
            <a:spLocks noGrp="1"/>
          </p:cNvSpPr>
          <p:nvPr>
            <p:ph idx="1"/>
          </p:nvPr>
        </p:nvSpPr>
        <p:spPr>
          <a:xfrm>
            <a:off x="838201" y="1825625"/>
            <a:ext cx="6362699" cy="4351338"/>
          </a:xfrm>
        </p:spPr>
        <p:txBody>
          <a:bodyPr>
            <a:normAutofit fontScale="85000" lnSpcReduction="20000"/>
          </a:bodyPr>
          <a:lstStyle/>
          <a:p>
            <a:pPr algn="just"/>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Is the process of Engulfment harmful agents that comes to contact with the immune system mediated by specific cells known as phagocytic cells</a:t>
            </a:r>
          </a:p>
          <a:p>
            <a:pPr marL="0" indent="0" algn="just">
              <a:buNone/>
            </a:pPr>
            <a:endPar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This important Biological process involves the ingestion and digestion of the following: </a:t>
            </a:r>
          </a:p>
          <a:p>
            <a:pPr marL="0" indent="0" algn="just">
              <a:buNone/>
            </a:pP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itchFamily="2" charset="2"/>
              <a:buChar char="Ø"/>
            </a:pPr>
            <a:r>
              <a:rPr lang="en-US" b="1" dirty="0">
                <a:solidFill>
                  <a:srgbClr val="0070C0"/>
                </a:solidFill>
              </a:rPr>
              <a:t>Microorganisms </a:t>
            </a:r>
          </a:p>
          <a:p>
            <a:pPr lvl="1">
              <a:buFont typeface="Wingdings" pitchFamily="2" charset="2"/>
              <a:buChar char="Ø"/>
            </a:pPr>
            <a:r>
              <a:rPr lang="en-US" b="1" dirty="0">
                <a:solidFill>
                  <a:srgbClr val="0070C0"/>
                </a:solidFill>
              </a:rPr>
              <a:t>Insoluble particles </a:t>
            </a:r>
          </a:p>
          <a:p>
            <a:pPr lvl="1">
              <a:buFont typeface="Wingdings" pitchFamily="2" charset="2"/>
              <a:buChar char="Ø"/>
            </a:pPr>
            <a:r>
              <a:rPr lang="en-US" b="1" dirty="0">
                <a:solidFill>
                  <a:srgbClr val="0070C0"/>
                </a:solidFill>
              </a:rPr>
              <a:t>Damaged or dead host cells </a:t>
            </a:r>
          </a:p>
          <a:p>
            <a:pPr lvl="1">
              <a:buFont typeface="Wingdings" pitchFamily="2" charset="2"/>
              <a:buChar char="Ø"/>
            </a:pPr>
            <a:r>
              <a:rPr lang="en-US" b="1" dirty="0">
                <a:solidFill>
                  <a:srgbClr val="0070C0"/>
                </a:solidFill>
              </a:rPr>
              <a:t>Cell debris </a:t>
            </a:r>
          </a:p>
          <a:p>
            <a:pPr lvl="1">
              <a:buFont typeface="Wingdings" pitchFamily="2" charset="2"/>
              <a:buChar char="Ø"/>
            </a:pPr>
            <a:r>
              <a:rPr lang="en-US" b="1" dirty="0">
                <a:solidFill>
                  <a:srgbClr val="0070C0"/>
                </a:solidFill>
              </a:rPr>
              <a:t>Activated clotting factors </a:t>
            </a:r>
          </a:p>
          <a:p>
            <a:pPr lvl="1">
              <a:buFont typeface="Wingdings" pitchFamily="2" charset="2"/>
              <a:buChar char="Ø"/>
            </a:pPr>
            <a:endParaRPr lang="en-US" b="1" dirty="0">
              <a:solidFill>
                <a:srgbClr val="0070C0"/>
              </a:solidFill>
            </a:endParaRPr>
          </a:p>
          <a:p>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Phagocytic cells are; Macrophages, dendritic cells and neutrophils.</a:t>
            </a:r>
          </a:p>
          <a:p>
            <a:endParaRPr lang="en-US" dirty="0"/>
          </a:p>
        </p:txBody>
      </p:sp>
      <p:pic>
        <p:nvPicPr>
          <p:cNvPr id="5" name="Picture 4">
            <a:extLst>
              <a:ext uri="{FF2B5EF4-FFF2-40B4-BE49-F238E27FC236}">
                <a16:creationId xmlns:a16="http://schemas.microsoft.com/office/drawing/2014/main" id="{FE841F40-737F-CF47-9472-4A0B40B008FB}"/>
              </a:ext>
            </a:extLst>
          </p:cNvPr>
          <p:cNvPicPr>
            <a:picLocks noChangeAspect="1"/>
          </p:cNvPicPr>
          <p:nvPr/>
        </p:nvPicPr>
        <p:blipFill rotWithShape="1">
          <a:blip r:embed="rId2"/>
          <a:srcRect l="41075" t="13710" r="1"/>
          <a:stretch/>
        </p:blipFill>
        <p:spPr>
          <a:xfrm>
            <a:off x="7413211" y="1690688"/>
            <a:ext cx="3940588" cy="4595812"/>
          </a:xfrm>
          <a:prstGeom prst="rect">
            <a:avLst/>
          </a:prstGeom>
        </p:spPr>
      </p:pic>
    </p:spTree>
    <p:extLst>
      <p:ext uri="{BB962C8B-B14F-4D97-AF65-F5344CB8AC3E}">
        <p14:creationId xmlns:p14="http://schemas.microsoft.com/office/powerpoint/2010/main" val="2794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41F01E23-0A3A-E5E4-54D5-1984E0936097}"/>
              </a:ext>
            </a:extLst>
          </p:cNvPr>
          <p:cNvPicPr>
            <a:picLocks noGrp="1" noChangeAspect="1"/>
          </p:cNvPicPr>
          <p:nvPr>
            <p:ph idx="1"/>
          </p:nvPr>
        </p:nvPicPr>
        <p:blipFill>
          <a:blip r:embed="rId2"/>
          <a:stretch>
            <a:fillRect/>
          </a:stretch>
        </p:blipFill>
        <p:spPr>
          <a:xfrm>
            <a:off x="10864" y="176943"/>
            <a:ext cx="12328423" cy="5828377"/>
          </a:xfrm>
          <a:prstGeom prst="rect">
            <a:avLst/>
          </a:prstGeom>
        </p:spPr>
      </p:pic>
    </p:spTree>
    <p:extLst>
      <p:ext uri="{BB962C8B-B14F-4D97-AF65-F5344CB8AC3E}">
        <p14:creationId xmlns:p14="http://schemas.microsoft.com/office/powerpoint/2010/main" val="377147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C5E7-9B10-CD95-FAAA-3AA5086737B8}"/>
              </a:ext>
            </a:extLst>
          </p:cNvPr>
          <p:cNvSpPr>
            <a:spLocks noGrp="1"/>
          </p:cNvSpPr>
          <p:nvPr>
            <p:ph type="title"/>
          </p:nvPr>
        </p:nvSpPr>
        <p:spPr/>
        <p:txBody>
          <a:bodyPr/>
          <a:lstStyle/>
          <a:p>
            <a:endParaRPr lang="en-US"/>
          </a:p>
        </p:txBody>
      </p:sp>
      <p:pic>
        <p:nvPicPr>
          <p:cNvPr id="4" name="Online Media 3" title="Phagocytosis">
            <a:hlinkClick r:id="" action="ppaction://media"/>
            <a:extLst>
              <a:ext uri="{FF2B5EF4-FFF2-40B4-BE49-F238E27FC236}">
                <a16:creationId xmlns:a16="http://schemas.microsoft.com/office/drawing/2014/main" id="{A588739A-A76D-AF07-9B7A-8558E4597B04}"/>
              </a:ext>
            </a:extLst>
          </p:cNvPr>
          <p:cNvPicPr>
            <a:picLocks noGrp="1" noRot="1" noChangeAspect="1"/>
          </p:cNvPicPr>
          <p:nvPr>
            <p:ph idx="1"/>
            <a:videoFile r:link="rId1"/>
          </p:nvPr>
        </p:nvPicPr>
        <p:blipFill>
          <a:blip r:embed="rId3"/>
          <a:stretch>
            <a:fillRect/>
          </a:stretch>
        </p:blipFill>
        <p:spPr>
          <a:xfrm>
            <a:off x="92364" y="93159"/>
            <a:ext cx="11753272" cy="6061362"/>
          </a:xfrm>
        </p:spPr>
      </p:pic>
    </p:spTree>
    <p:extLst>
      <p:ext uri="{BB962C8B-B14F-4D97-AF65-F5344CB8AC3E}">
        <p14:creationId xmlns:p14="http://schemas.microsoft.com/office/powerpoint/2010/main" val="414358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64B-FA34-F04C-BD36-A6C5FFC58830}"/>
              </a:ext>
            </a:extLst>
          </p:cNvPr>
          <p:cNvSpPr>
            <a:spLocks noGrp="1"/>
          </p:cNvSpPr>
          <p:nvPr>
            <p:ph type="title"/>
          </p:nvPr>
        </p:nvSpPr>
        <p:spPr/>
        <p:txBody>
          <a:bodyPr>
            <a:normAutofit/>
          </a:bodyPr>
          <a:lstStyle/>
          <a:p>
            <a:r>
              <a:rPr lang="en-US" sz="3600" dirty="0">
                <a:solidFill>
                  <a:srgbClr val="941651"/>
                </a:solidFill>
                <a:latin typeface="Arial Rounded MT Bold" panose="020F0704030504030204" pitchFamily="34" charset="77"/>
              </a:rPr>
              <a:t>Steps of Phagocytosis </a:t>
            </a:r>
          </a:p>
        </p:txBody>
      </p:sp>
      <p:sp>
        <p:nvSpPr>
          <p:cNvPr id="3" name="Content Placeholder 2">
            <a:extLst>
              <a:ext uri="{FF2B5EF4-FFF2-40B4-BE49-F238E27FC236}">
                <a16:creationId xmlns:a16="http://schemas.microsoft.com/office/drawing/2014/main" id="{187D2713-674C-9F43-9BE8-81318BBFF7EC}"/>
              </a:ext>
            </a:extLst>
          </p:cNvPr>
          <p:cNvSpPr>
            <a:spLocks noGrp="1"/>
          </p:cNvSpPr>
          <p:nvPr>
            <p:ph idx="1"/>
          </p:nvPr>
        </p:nvSpPr>
        <p:spPr>
          <a:xfrm>
            <a:off x="838200" y="1825625"/>
            <a:ext cx="7306733" cy="4351338"/>
          </a:xfrm>
        </p:spPr>
        <p:txBody>
          <a:bodyPr>
            <a:normAutofit fontScale="92500"/>
          </a:bodyPr>
          <a:lstStyle/>
          <a:p>
            <a:pPr marL="0" indent="0">
              <a:buNone/>
            </a:pPr>
            <a:r>
              <a:rPr lang="en-US" b="1" dirty="0">
                <a:solidFill>
                  <a:srgbClr val="0070C0"/>
                </a:solidFill>
                <a:latin typeface="Arial Rounded MT Bold" panose="020F0704030504030204" pitchFamily="34" charset="77"/>
              </a:rPr>
              <a:t>1. Activation </a:t>
            </a:r>
            <a:endParaRPr lang="en-US" dirty="0">
              <a:solidFill>
                <a:srgbClr val="0070C0"/>
              </a:solidFill>
              <a:effectLst/>
              <a:latin typeface="Arial Rounded MT Bold" panose="020F0704030504030204" pitchFamily="34" charset="77"/>
            </a:endParaRPr>
          </a:p>
          <a:p>
            <a:pPr algn="just"/>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Resting phagocytes are activated by inflammatory mediators including bacterial products, complement proteins, cytokines, and prostaglandins. </a:t>
            </a: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As a result, the phagocytes produce surface glycoprotein receptors that increase their ability to adhere to surfaces and recognize microbes. These glycoprotein molecules, known as </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endocytic pattern- recognition receptors</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because they recognize and bind to pathogen-associated molecules (such as peptidoglycan, teichoic acids, lipopolysaccharide, and mannose that are not found in human cells). </a:t>
            </a: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pic>
        <p:nvPicPr>
          <p:cNvPr id="4" name="Picture 3">
            <a:extLst>
              <a:ext uri="{FF2B5EF4-FFF2-40B4-BE49-F238E27FC236}">
                <a16:creationId xmlns:a16="http://schemas.microsoft.com/office/drawing/2014/main" id="{C1AF5DA9-6B4F-0E4E-BEC3-472AD4075A8D}"/>
              </a:ext>
            </a:extLst>
          </p:cNvPr>
          <p:cNvPicPr>
            <a:picLocks noChangeAspect="1"/>
          </p:cNvPicPr>
          <p:nvPr/>
        </p:nvPicPr>
        <p:blipFill rotWithShape="1">
          <a:blip r:embed="rId2"/>
          <a:srcRect l="6745" t="12203" r="61508" b="50000"/>
          <a:stretch/>
        </p:blipFill>
        <p:spPr>
          <a:xfrm>
            <a:off x="8418004" y="2503487"/>
            <a:ext cx="3773996" cy="2995614"/>
          </a:xfrm>
          <a:prstGeom prst="rect">
            <a:avLst/>
          </a:prstGeom>
        </p:spPr>
      </p:pic>
    </p:spTree>
    <p:extLst>
      <p:ext uri="{BB962C8B-B14F-4D97-AF65-F5344CB8AC3E}">
        <p14:creationId xmlns:p14="http://schemas.microsoft.com/office/powerpoint/2010/main" val="30020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719F-3C25-3663-CE4D-58378479C8A8}"/>
              </a:ext>
            </a:extLst>
          </p:cNvPr>
          <p:cNvSpPr>
            <a:spLocks noGrp="1"/>
          </p:cNvSpPr>
          <p:nvPr>
            <p:ph type="title"/>
          </p:nvPr>
        </p:nvSpPr>
        <p:spPr/>
        <p:txBody>
          <a:bodyPr/>
          <a:lstStyle/>
          <a:p>
            <a:endParaRPr lang="en-US"/>
          </a:p>
        </p:txBody>
      </p:sp>
      <p:pic>
        <p:nvPicPr>
          <p:cNvPr id="4" name="Picture 4" descr="Timeline&#10;&#10;Description automatically generated">
            <a:extLst>
              <a:ext uri="{FF2B5EF4-FFF2-40B4-BE49-F238E27FC236}">
                <a16:creationId xmlns:a16="http://schemas.microsoft.com/office/drawing/2014/main" id="{2A8A8A58-E136-B8CE-A808-4ADF9AB2EA4F}"/>
              </a:ext>
            </a:extLst>
          </p:cNvPr>
          <p:cNvPicPr>
            <a:picLocks noGrp="1" noChangeAspect="1"/>
          </p:cNvPicPr>
          <p:nvPr>
            <p:ph idx="1"/>
          </p:nvPr>
        </p:nvPicPr>
        <p:blipFill>
          <a:blip r:embed="rId2"/>
          <a:stretch>
            <a:fillRect/>
          </a:stretch>
        </p:blipFill>
        <p:spPr>
          <a:xfrm>
            <a:off x="87492" y="215361"/>
            <a:ext cx="11456300" cy="6162884"/>
          </a:xfrm>
        </p:spPr>
      </p:pic>
    </p:spTree>
    <p:extLst>
      <p:ext uri="{BB962C8B-B14F-4D97-AF65-F5344CB8AC3E}">
        <p14:creationId xmlns:p14="http://schemas.microsoft.com/office/powerpoint/2010/main" val="217570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92C0-9DF3-4FF6-4B3E-4F506E0E8971}"/>
              </a:ext>
            </a:extLst>
          </p:cNvPr>
          <p:cNvSpPr>
            <a:spLocks noGrp="1"/>
          </p:cNvSpPr>
          <p:nvPr>
            <p:ph type="title"/>
          </p:nvPr>
        </p:nvSpPr>
        <p:spPr/>
        <p:txBody>
          <a:bodyPr/>
          <a:lstStyle/>
          <a:p>
            <a:endParaRPr lang="en-US"/>
          </a:p>
        </p:txBody>
      </p:sp>
      <p:pic>
        <p:nvPicPr>
          <p:cNvPr id="4" name="Picture 4" descr="Text&#10;&#10;Description automatically generated">
            <a:extLst>
              <a:ext uri="{FF2B5EF4-FFF2-40B4-BE49-F238E27FC236}">
                <a16:creationId xmlns:a16="http://schemas.microsoft.com/office/drawing/2014/main" id="{5AC3024A-60EB-A855-AFC5-766A33811A4D}"/>
              </a:ext>
            </a:extLst>
          </p:cNvPr>
          <p:cNvPicPr>
            <a:picLocks noGrp="1" noChangeAspect="1"/>
          </p:cNvPicPr>
          <p:nvPr>
            <p:ph idx="1"/>
          </p:nvPr>
        </p:nvPicPr>
        <p:blipFill>
          <a:blip r:embed="rId2"/>
          <a:stretch>
            <a:fillRect/>
          </a:stretch>
        </p:blipFill>
        <p:spPr>
          <a:xfrm>
            <a:off x="2155314" y="1825625"/>
            <a:ext cx="7881371" cy="4351338"/>
          </a:xfrm>
        </p:spPr>
      </p:pic>
    </p:spTree>
    <p:extLst>
      <p:ext uri="{BB962C8B-B14F-4D97-AF65-F5344CB8AC3E}">
        <p14:creationId xmlns:p14="http://schemas.microsoft.com/office/powerpoint/2010/main" val="320619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237E8-DF4B-5B44-AF74-EBE3482D2444}"/>
              </a:ext>
            </a:extLst>
          </p:cNvPr>
          <p:cNvSpPr>
            <a:spLocks noGrp="1"/>
          </p:cNvSpPr>
          <p:nvPr>
            <p:ph idx="1"/>
          </p:nvPr>
        </p:nvSpPr>
        <p:spPr>
          <a:xfrm>
            <a:off x="500062" y="328612"/>
            <a:ext cx="9863138" cy="5891213"/>
          </a:xfrm>
        </p:spPr>
        <p:txBody>
          <a:bodyPr>
            <a:normAutofit/>
          </a:bodyPr>
          <a:lstStyle/>
          <a:p>
            <a:pPr marL="0" indent="0">
              <a:buNone/>
            </a:pPr>
            <a:r>
              <a:rPr lang="en-US" dirty="0">
                <a:solidFill>
                  <a:srgbClr val="0070C0"/>
                </a:solidFill>
                <a:latin typeface="Arial Rounded MT Bold" panose="020F0704030504030204" pitchFamily="34" charset="77"/>
              </a:rPr>
              <a:t>2. Chemotaxis:</a:t>
            </a:r>
          </a:p>
          <a:p>
            <a:pPr marL="0" indent="0">
              <a:buNone/>
            </a:pPr>
            <a:endParaRPr lang="en-US" dirty="0">
              <a:solidFill>
                <a:srgbClr val="0070C0"/>
              </a:solidFill>
              <a:latin typeface="Arial Rounded MT Bold" panose="020F0704030504030204" pitchFamily="34" charset="77"/>
            </a:endParaRPr>
          </a:p>
          <a:p>
            <a:pPr algn="just"/>
            <a:r>
              <a:rPr lang="en-US" sz="2400" dirty="0">
                <a:solidFill>
                  <a:srgbClr val="002060"/>
                </a:solidFill>
              </a:rPr>
              <a:t>This is the movement of cells up a gradient of chemotactic factors, which may be directly induced by a substance such as C5a, or indirectly induced as a consequence of release of preformed mediators within mast cells by the action of C3a or C5a e.g. eosinophil chemotactic factor, or neutrophil chemotactic factor. Leukotrienes. </a:t>
            </a:r>
          </a:p>
          <a:p>
            <a:pPr algn="just"/>
            <a:endParaRPr lang="en-US" sz="2400" dirty="0">
              <a:effectLst/>
            </a:endParaRPr>
          </a:p>
          <a:p>
            <a:pPr marL="0" indent="0">
              <a:buNone/>
            </a:pPr>
            <a:endParaRPr lang="en-US" dirty="0"/>
          </a:p>
        </p:txBody>
      </p:sp>
      <p:pic>
        <p:nvPicPr>
          <p:cNvPr id="4" name="Picture 3">
            <a:extLst>
              <a:ext uri="{FF2B5EF4-FFF2-40B4-BE49-F238E27FC236}">
                <a16:creationId xmlns:a16="http://schemas.microsoft.com/office/drawing/2014/main" id="{05BE2A01-DD7E-ED4F-BB82-C1DC4F03DAEE}"/>
              </a:ext>
            </a:extLst>
          </p:cNvPr>
          <p:cNvPicPr>
            <a:picLocks noChangeAspect="1"/>
          </p:cNvPicPr>
          <p:nvPr/>
        </p:nvPicPr>
        <p:blipFill>
          <a:blip r:embed="rId2"/>
          <a:stretch>
            <a:fillRect/>
          </a:stretch>
        </p:blipFill>
        <p:spPr>
          <a:xfrm>
            <a:off x="1216818" y="3120965"/>
            <a:ext cx="8429625" cy="3737035"/>
          </a:xfrm>
          <a:prstGeom prst="rect">
            <a:avLst/>
          </a:prstGeom>
        </p:spPr>
      </p:pic>
    </p:spTree>
    <p:extLst>
      <p:ext uri="{BB962C8B-B14F-4D97-AF65-F5344CB8AC3E}">
        <p14:creationId xmlns:p14="http://schemas.microsoft.com/office/powerpoint/2010/main" val="238930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66724F-25BB-FC45-8129-FBF824361987}"/>
              </a:ext>
            </a:extLst>
          </p:cNvPr>
          <p:cNvPicPr>
            <a:picLocks noChangeAspect="1"/>
          </p:cNvPicPr>
          <p:nvPr/>
        </p:nvPicPr>
        <p:blipFill>
          <a:blip r:embed="rId2"/>
          <a:stretch>
            <a:fillRect/>
          </a:stretch>
        </p:blipFill>
        <p:spPr>
          <a:xfrm>
            <a:off x="8315324" y="1501319"/>
            <a:ext cx="3251200" cy="3855362"/>
          </a:xfrm>
          <a:prstGeom prst="rect">
            <a:avLst/>
          </a:prstGeom>
        </p:spPr>
      </p:pic>
      <p:sp>
        <p:nvSpPr>
          <p:cNvPr id="3" name="Rectangle 2">
            <a:extLst>
              <a:ext uri="{FF2B5EF4-FFF2-40B4-BE49-F238E27FC236}">
                <a16:creationId xmlns:a16="http://schemas.microsoft.com/office/drawing/2014/main" id="{203BCB26-2177-A44E-AC71-E425A34930FE}"/>
              </a:ext>
            </a:extLst>
          </p:cNvPr>
          <p:cNvSpPr/>
          <p:nvPr/>
        </p:nvSpPr>
        <p:spPr>
          <a:xfrm>
            <a:off x="1092199" y="709255"/>
            <a:ext cx="7223125" cy="46474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Rounded MT Bold" panose="020F0704030504030204" pitchFamily="34" charset="77"/>
                <a:ea typeface="+mn-ea"/>
                <a:cs typeface="+mn-cs"/>
              </a:rPr>
              <a:t>3. Adherence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Rounded MT Bold" panose="020F070403050403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Rounded MT Bold" panose="020F0704030504030204" pitchFamily="34" charset="77"/>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This works reasonably well for whole bacteria or viruses, but less so for proteins or encapsulated bacteria. In order to deal more effectively with encapsulated bacteria, antibodies directed against the capsule enable the phagocytic cells to ingest the organisms, using their Fc receptors. </a:t>
            </a:r>
          </a:p>
        </p:txBody>
      </p:sp>
    </p:spTree>
    <p:extLst>
      <p:ext uri="{BB962C8B-B14F-4D97-AF65-F5344CB8AC3E}">
        <p14:creationId xmlns:p14="http://schemas.microsoft.com/office/powerpoint/2010/main" val="112027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3C35B-4D97-9849-ADD2-3AA12331E0DA}"/>
              </a:ext>
            </a:extLst>
          </p:cNvPr>
          <p:cNvSpPr>
            <a:spLocks noGrp="1"/>
          </p:cNvSpPr>
          <p:nvPr>
            <p:ph idx="1"/>
          </p:nvPr>
        </p:nvSpPr>
        <p:spPr>
          <a:xfrm>
            <a:off x="838200" y="528638"/>
            <a:ext cx="10515600" cy="5648325"/>
          </a:xfrm>
        </p:spPr>
        <p:txBody>
          <a:bodyPr/>
          <a:lstStyle/>
          <a:p>
            <a:pPr marL="0" indent="0">
              <a:buNone/>
            </a:pPr>
            <a:r>
              <a:rPr lang="en-US" b="1" dirty="0">
                <a:solidFill>
                  <a:srgbClr val="0070C0"/>
                </a:solidFill>
                <a:latin typeface="Arial Rounded MT Bold" panose="020F0704030504030204" pitchFamily="34" charset="77"/>
                <a:ea typeface="Arial Unicode MS" panose="020B0604020202020204" pitchFamily="34" charset="-128"/>
                <a:cs typeface="Arial Unicode MS" panose="020B0604020202020204" pitchFamily="34" charset="-128"/>
              </a:rPr>
              <a:t>4. Pseudopodium formation </a:t>
            </a:r>
            <a:endParaRPr lang="en-US" dirty="0">
              <a:solidFill>
                <a:srgbClr val="0070C0"/>
              </a:solidFill>
              <a:effectLst/>
              <a:latin typeface="Arial Rounded MT Bold" panose="020F0704030504030204" pitchFamily="34" charset="77"/>
              <a:ea typeface="Arial Unicode MS" panose="020B0604020202020204" pitchFamily="34" charset="-128"/>
              <a:cs typeface="Arial Unicode MS" panose="020B0604020202020204" pitchFamily="34" charset="-128"/>
            </a:endParaRPr>
          </a:p>
          <a:p>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This is the protrusion of membranes to flow round the "prey".</a:t>
            </a:r>
          </a:p>
          <a:p>
            <a:pPr marL="0" indent="0">
              <a:buNone/>
            </a:pPr>
            <a:r>
              <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solidFill>
                  <a:srgbClr val="0070C0"/>
                </a:solidFill>
                <a:latin typeface="Arial Rounded MT Bold" panose="020F0704030504030204" pitchFamily="34" charset="77"/>
                <a:ea typeface="Arial Unicode MS" panose="020B0604020202020204" pitchFamily="34" charset="-128"/>
                <a:cs typeface="Arial Unicode MS" panose="020B0604020202020204" pitchFamily="34" charset="-128"/>
              </a:rPr>
              <a:t>5. Phagosome formation </a:t>
            </a:r>
            <a:endParaRPr lang="en-US" dirty="0">
              <a:solidFill>
                <a:srgbClr val="0070C0"/>
              </a:solidFill>
              <a:effectLst/>
              <a:latin typeface="Arial Rounded MT Bold" panose="020F0704030504030204" pitchFamily="34" charset="77"/>
              <a:ea typeface="Arial Unicode MS" panose="020B0604020202020204" pitchFamily="34" charset="-128"/>
              <a:cs typeface="Arial Unicode MS" panose="020B0604020202020204" pitchFamily="34" charset="-128"/>
            </a:endParaRPr>
          </a:p>
          <a:p>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Fusion of the </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pseudopodium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with a membrane enclosing the "prey" leads to the formation of a structure termed a </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phagosome</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solidFill>
                  <a:srgbClr val="0070C0"/>
                </a:solidFill>
                <a:latin typeface="Arial Rounded MT Bold" panose="020F0704030504030204" pitchFamily="34" charset="77"/>
                <a:ea typeface="Arial Unicode MS" panose="020B0604020202020204" pitchFamily="34" charset="-128"/>
                <a:cs typeface="Arial Unicode MS" panose="020B0604020202020204" pitchFamily="34" charset="-128"/>
              </a:rPr>
              <a:t>6. Phago-lysosome formation </a:t>
            </a:r>
            <a:endParaRPr lang="en-US" dirty="0">
              <a:solidFill>
                <a:srgbClr val="0070C0"/>
              </a:solidFill>
              <a:effectLst/>
              <a:latin typeface="Arial Rounded MT Bold" panose="020F0704030504030204" pitchFamily="34" charset="77"/>
              <a:ea typeface="Arial Unicode MS" panose="020B0604020202020204" pitchFamily="34" charset="-128"/>
              <a:cs typeface="Arial Unicode MS" panose="020B0604020202020204" pitchFamily="34" charset="-128"/>
            </a:endParaRPr>
          </a:p>
          <a:p>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Integration of phagosome with lysozyme (its enzyme contents) </a:t>
            </a: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7233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132AB-4B0D-02D7-F115-3623C63F5C11}"/>
              </a:ext>
            </a:extLst>
          </p:cNvPr>
          <p:cNvSpPr>
            <a:spLocks noGrp="1"/>
          </p:cNvSpPr>
          <p:nvPr>
            <p:ph type="title"/>
          </p:nvPr>
        </p:nvSpPr>
        <p:spPr>
          <a:xfrm>
            <a:off x="635000" y="640823"/>
            <a:ext cx="3418659" cy="5583148"/>
          </a:xfrm>
        </p:spPr>
        <p:txBody>
          <a:bodyPr anchor="ctr">
            <a:normAutofit/>
          </a:bodyPr>
          <a:lstStyle/>
          <a:p>
            <a:r>
              <a:rPr lang="en-US" sz="5400">
                <a:cs typeface="Calibri Light"/>
              </a:rPr>
              <a:t>Objectives</a:t>
            </a:r>
            <a:endParaRPr lang="en-US" sz="5400"/>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424D48A5-7ECD-5058-841D-CED5C8E05B71}"/>
              </a:ext>
            </a:extLst>
          </p:cNvPr>
          <p:cNvGraphicFramePr>
            <a:graphicFrameLocks noGrp="1"/>
          </p:cNvGraphicFramePr>
          <p:nvPr>
            <p:ph idx="1"/>
            <p:extLst>
              <p:ext uri="{D42A27DB-BD31-4B8C-83A1-F6EECF244321}">
                <p14:modId xmlns:p14="http://schemas.microsoft.com/office/powerpoint/2010/main" val="29722814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1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2C651F-9233-0141-9827-C9B63507E1B1}"/>
              </a:ext>
            </a:extLst>
          </p:cNvPr>
          <p:cNvPicPr>
            <a:picLocks noChangeAspect="1"/>
          </p:cNvPicPr>
          <p:nvPr/>
        </p:nvPicPr>
        <p:blipFill>
          <a:blip r:embed="rId2"/>
          <a:stretch>
            <a:fillRect/>
          </a:stretch>
        </p:blipFill>
        <p:spPr>
          <a:xfrm>
            <a:off x="1614489" y="373538"/>
            <a:ext cx="8772524" cy="6270985"/>
          </a:xfrm>
          <a:prstGeom prst="rect">
            <a:avLst/>
          </a:prstGeom>
        </p:spPr>
      </p:pic>
    </p:spTree>
    <p:extLst>
      <p:ext uri="{BB962C8B-B14F-4D97-AF65-F5344CB8AC3E}">
        <p14:creationId xmlns:p14="http://schemas.microsoft.com/office/powerpoint/2010/main" val="22217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89979-E9C2-D942-8361-0A774EF1AF15}"/>
              </a:ext>
            </a:extLst>
          </p:cNvPr>
          <p:cNvSpPr>
            <a:spLocks noGrp="1"/>
          </p:cNvSpPr>
          <p:nvPr>
            <p:ph idx="1"/>
          </p:nvPr>
        </p:nvSpPr>
        <p:spPr>
          <a:xfrm>
            <a:off x="838200" y="485775"/>
            <a:ext cx="10515600" cy="5691188"/>
          </a:xfrm>
        </p:spPr>
        <p:txBody>
          <a:bodyPr/>
          <a:lstStyle/>
          <a:p>
            <a:pPr marL="0" indent="0">
              <a:buNone/>
            </a:pPr>
            <a:r>
              <a:rPr lang="en-US" b="1" dirty="0">
                <a:solidFill>
                  <a:srgbClr val="0070C0"/>
                </a:solidFill>
              </a:rPr>
              <a:t>7</a:t>
            </a:r>
            <a:r>
              <a:rPr lang="en-US" b="1" dirty="0">
                <a:solidFill>
                  <a:srgbClr val="0070C0"/>
                </a:solidFill>
                <a:latin typeface="Arial Rounded MT Bold" panose="020F0704030504030204" pitchFamily="34" charset="77"/>
              </a:rPr>
              <a:t>. Destruction of the agents: </a:t>
            </a:r>
            <a:endParaRPr lang="en-US" dirty="0">
              <a:solidFill>
                <a:srgbClr val="0070C0"/>
              </a:solidFill>
              <a:effectLst/>
              <a:latin typeface="Arial Rounded MT Bold" panose="020F0704030504030204" pitchFamily="34" charset="77"/>
            </a:endParaRPr>
          </a:p>
          <a:p>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The following are important factors that help destroy microorganisms within a phagolysosome</a:t>
            </a:r>
            <a:r>
              <a:rPr lang="en-US" dirty="0"/>
              <a:t>: </a:t>
            </a:r>
          </a:p>
          <a:p>
            <a:endParaRPr lang="en-US" dirty="0">
              <a:effectLst/>
            </a:endParaRPr>
          </a:p>
          <a:p>
            <a:r>
              <a:rPr lang="en-US" b="1" dirty="0">
                <a:solidFill>
                  <a:srgbClr val="941651"/>
                </a:solidFill>
              </a:rPr>
              <a:t>Hydrogen Ion Transport. </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ransporters for hydrogen ions acidify the phagolysosome, which kills various microorganisms. </a:t>
            </a:r>
          </a:p>
          <a:p>
            <a:endParaRPr lang="en-US" dirty="0">
              <a:effectLst/>
            </a:endParaRPr>
          </a:p>
          <a:p>
            <a:pPr algn="just"/>
            <a:r>
              <a:rPr lang="en-US" b="1" dirty="0"/>
              <a:t> </a:t>
            </a:r>
            <a:r>
              <a:rPr lang="en-US" b="1" dirty="0">
                <a:solidFill>
                  <a:srgbClr val="941651"/>
                </a:solidFill>
              </a:rPr>
              <a:t>Oxygen Radicals.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 complex of proteins called NADPH oxidase in the membrane of a phagolysosome generates oxygen radicals in the phagosome. These highly reactive molecules react with proteins, lipids and other biological molecules </a:t>
            </a: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19127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212E9-B072-6648-AA35-4668C231D463}"/>
              </a:ext>
            </a:extLst>
          </p:cNvPr>
          <p:cNvSpPr>
            <a:spLocks noGrp="1"/>
          </p:cNvSpPr>
          <p:nvPr>
            <p:ph idx="1"/>
          </p:nvPr>
        </p:nvSpPr>
        <p:spPr>
          <a:xfrm>
            <a:off x="838200" y="657225"/>
            <a:ext cx="10515600" cy="5519738"/>
          </a:xfrm>
        </p:spPr>
        <p:txBody>
          <a:bodyPr/>
          <a:lstStyle/>
          <a:p>
            <a:r>
              <a:rPr lang="en-US" b="1" dirty="0">
                <a:solidFill>
                  <a:srgbClr val="941651"/>
                </a:solidFill>
                <a:latin typeface="Arial Rounded MT Bold" panose="020F0704030504030204" pitchFamily="34" charset="77"/>
              </a:rPr>
              <a:t>Nitric Oxide. </a:t>
            </a:r>
            <a:r>
              <a:rPr lang="en-US" sz="2400" b="1" dirty="0">
                <a:solidFill>
                  <a:srgbClr val="002060"/>
                </a:solidFill>
              </a:rPr>
              <a:t>Nitric oxide synthase </a:t>
            </a:r>
            <a:r>
              <a:rPr lang="en-US" sz="2400" dirty="0">
                <a:solidFill>
                  <a:srgbClr val="002060"/>
                </a:solidFill>
              </a:rPr>
              <a:t>synthesizes nitric oxide, a reactive molecule that damages various biological molecules. </a:t>
            </a:r>
          </a:p>
          <a:p>
            <a:endParaRPr lang="en-US" dirty="0">
              <a:effectLst/>
            </a:endParaRPr>
          </a:p>
          <a:p>
            <a:r>
              <a:rPr lang="en-US" b="1" dirty="0">
                <a:solidFill>
                  <a:srgbClr val="941651"/>
                </a:solidFill>
                <a:latin typeface="Arial Rounded MT Bold" panose="020F0704030504030204" pitchFamily="34" charset="77"/>
              </a:rPr>
              <a:t>Anti-Microbial Proteins. </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Such as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lysozyme, an enzyme that attacks the cell walls of certain (gram positive) bacteria, and special proteases which break down protein when in an acid environment. </a:t>
            </a:r>
          </a:p>
          <a:p>
            <a:pPr marL="0" indent="0">
              <a:buNone/>
            </a:pP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a:solidFill>
                  <a:srgbClr val="941651"/>
                </a:solidFill>
                <a:latin typeface="Arial Rounded MT Bold" panose="020F0704030504030204" pitchFamily="34" charset="77"/>
              </a:rPr>
              <a:t>Anti-Microbial Peptides. </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Defensins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certain other peptides attack bacterial cell membranes. Similar molecules are found throughout much of the animal kingdom. </a:t>
            </a:r>
          </a:p>
          <a:p>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a:solidFill>
                  <a:srgbClr val="941651"/>
                </a:solidFill>
                <a:latin typeface="Arial Rounded MT Bold" panose="020F0704030504030204" pitchFamily="34" charset="77"/>
              </a:rPr>
              <a:t>Binding Proteins</a:t>
            </a: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Lactoferrin </a:t>
            </a:r>
            <a:r>
              <a:rPr lang="en-US"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binds iron ions, which are necessary for growth of bacteria. Another protein binds vitamin B12. </a:t>
            </a:r>
            <a:endParaRPr lang="en-US" sz="24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71908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7FA3E-BD34-334C-926F-247DF9112A67}"/>
              </a:ext>
            </a:extLst>
          </p:cNvPr>
          <p:cNvPicPr>
            <a:picLocks noChangeAspect="1"/>
          </p:cNvPicPr>
          <p:nvPr/>
        </p:nvPicPr>
        <p:blipFill>
          <a:blip r:embed="rId2"/>
          <a:stretch>
            <a:fillRect/>
          </a:stretch>
        </p:blipFill>
        <p:spPr>
          <a:xfrm>
            <a:off x="2724943" y="405378"/>
            <a:ext cx="6742113" cy="6047243"/>
          </a:xfrm>
          <a:prstGeom prst="rect">
            <a:avLst/>
          </a:prstGeom>
        </p:spPr>
      </p:pic>
      <p:sp>
        <p:nvSpPr>
          <p:cNvPr id="5" name="Rectangle 4">
            <a:extLst>
              <a:ext uri="{FF2B5EF4-FFF2-40B4-BE49-F238E27FC236}">
                <a16:creationId xmlns:a16="http://schemas.microsoft.com/office/drawing/2014/main" id="{D3A82767-4006-5847-803E-C03D7D9C9D3F}"/>
              </a:ext>
            </a:extLst>
          </p:cNvPr>
          <p:cNvSpPr/>
          <p:nvPr/>
        </p:nvSpPr>
        <p:spPr>
          <a:xfrm>
            <a:off x="2897813" y="6452621"/>
            <a:ext cx="55105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https://www.creative-diagnostics.com/phagocytosis.htm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2107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p:txBody>
          <a:bodyPr/>
          <a:lstStyle/>
          <a:p>
            <a:r>
              <a:rPr lang="en-US" dirty="0">
                <a:solidFill>
                  <a:srgbClr val="941651"/>
                </a:solidFill>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p:txBody>
          <a:bodyPr vert="horz" lIns="91440" tIns="45720" rIns="91440" bIns="45720" rtlCol="0" anchor="t">
            <a:normAutofit/>
          </a:bodyPr>
          <a:lstStyle/>
          <a:p>
            <a:pPr lvl="0"/>
            <a:r>
              <a:rPr lang="en-US" dirty="0">
                <a:solidFill>
                  <a:srgbClr val="002060"/>
                </a:solidFill>
              </a:rPr>
              <a:t>Abbas, A. K., Lichtman, A. H., &amp; Pillai, S. (2014). </a:t>
            </a:r>
            <a:r>
              <a:rPr lang="en-US" i="1" dirty="0">
                <a:solidFill>
                  <a:srgbClr val="002060"/>
                </a:solidFill>
              </a:rPr>
              <a:t>Basic immunology: functions and disorders of the immune system</a:t>
            </a:r>
            <a:r>
              <a:rPr lang="en-US" dirty="0">
                <a:solidFill>
                  <a:srgbClr val="002060"/>
                </a:solidFill>
              </a:rPr>
              <a:t>. Elsevier Health Sciences.</a:t>
            </a:r>
          </a:p>
          <a:p>
            <a:pPr lvl="0"/>
            <a:r>
              <a:rPr lang="en-US" dirty="0">
                <a:solidFill>
                  <a:srgbClr val="002060"/>
                </a:solidFill>
              </a:rPr>
              <a:t>Abbas, A. K., Lichtman, A. H., &amp; Pillai, S. (2010). Cellular and Molecular Immunology. Updated 6th.</a:t>
            </a:r>
          </a:p>
          <a:p>
            <a:pPr lvl="0"/>
            <a:endParaRPr lang="en-US">
              <a:solidFill>
                <a:srgbClr val="002060"/>
              </a:solidFill>
            </a:endParaRPr>
          </a:p>
          <a:p>
            <a:endParaRPr lang="en-US">
              <a:solidFill>
                <a:srgbClr val="002060"/>
              </a:solidFill>
            </a:endParaRPr>
          </a:p>
        </p:txBody>
      </p:sp>
    </p:spTree>
    <p:extLst>
      <p:ext uri="{BB962C8B-B14F-4D97-AF65-F5344CB8AC3E}">
        <p14:creationId xmlns:p14="http://schemas.microsoft.com/office/powerpoint/2010/main" val="280433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mune Response | Immune Cell Types | Geeky Med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7" y="0"/>
            <a:ext cx="10750039" cy="6703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84069" y="0"/>
            <a:ext cx="6374674" cy="10711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dirty="0">
                <a:solidFill>
                  <a:srgbClr val="7030A0"/>
                </a:solidFill>
              </a:rPr>
              <a:t>Thank you</a:t>
            </a:r>
          </a:p>
        </p:txBody>
      </p:sp>
    </p:spTree>
    <p:extLst>
      <p:ext uri="{BB962C8B-B14F-4D97-AF65-F5344CB8AC3E}">
        <p14:creationId xmlns:p14="http://schemas.microsoft.com/office/powerpoint/2010/main" val="32225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ACC6-E3C5-7494-CF27-D23333F6156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CA44D09-0AF0-24F8-FFA9-66775BA9A9AB}"/>
              </a:ext>
            </a:extLst>
          </p:cNvPr>
          <p:cNvPicPr>
            <a:picLocks noGrp="1" noChangeAspect="1"/>
          </p:cNvPicPr>
          <p:nvPr>
            <p:ph idx="1"/>
          </p:nvPr>
        </p:nvPicPr>
        <p:blipFill>
          <a:blip r:embed="rId2"/>
          <a:stretch>
            <a:fillRect/>
          </a:stretch>
        </p:blipFill>
        <p:spPr>
          <a:xfrm>
            <a:off x="569433" y="359598"/>
            <a:ext cx="10391775" cy="1704975"/>
          </a:xfrm>
        </p:spPr>
      </p:pic>
      <p:pic>
        <p:nvPicPr>
          <p:cNvPr id="6" name="Picture 6" descr="Diagram&#10;&#10;Description automatically generated">
            <a:extLst>
              <a:ext uri="{FF2B5EF4-FFF2-40B4-BE49-F238E27FC236}">
                <a16:creationId xmlns:a16="http://schemas.microsoft.com/office/drawing/2014/main" id="{C93D5620-3930-5CA7-A4E8-F24A424C807B}"/>
              </a:ext>
            </a:extLst>
          </p:cNvPr>
          <p:cNvPicPr>
            <a:picLocks noChangeAspect="1"/>
          </p:cNvPicPr>
          <p:nvPr/>
        </p:nvPicPr>
        <p:blipFill>
          <a:blip r:embed="rId3"/>
          <a:stretch>
            <a:fillRect/>
          </a:stretch>
        </p:blipFill>
        <p:spPr>
          <a:xfrm>
            <a:off x="8836325" y="3070616"/>
            <a:ext cx="2743200" cy="2528316"/>
          </a:xfrm>
          <a:prstGeom prst="rect">
            <a:avLst/>
          </a:prstGeom>
        </p:spPr>
      </p:pic>
      <p:sp>
        <p:nvSpPr>
          <p:cNvPr id="7" name="TextBox 6">
            <a:extLst>
              <a:ext uri="{FF2B5EF4-FFF2-40B4-BE49-F238E27FC236}">
                <a16:creationId xmlns:a16="http://schemas.microsoft.com/office/drawing/2014/main" id="{2BC388D7-8CB1-C275-F0A1-FC0614E9D828}"/>
              </a:ext>
            </a:extLst>
          </p:cNvPr>
          <p:cNvSpPr txBox="1"/>
          <p:nvPr/>
        </p:nvSpPr>
        <p:spPr>
          <a:xfrm>
            <a:off x="9471179" y="2480756"/>
            <a:ext cx="1905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Viral replication</a:t>
            </a:r>
            <a:endParaRPr lang="en-US"/>
          </a:p>
        </p:txBody>
      </p:sp>
      <p:pic>
        <p:nvPicPr>
          <p:cNvPr id="9" name="Picture 9">
            <a:extLst>
              <a:ext uri="{FF2B5EF4-FFF2-40B4-BE49-F238E27FC236}">
                <a16:creationId xmlns:a16="http://schemas.microsoft.com/office/drawing/2014/main" id="{FF76DB55-061E-DA17-8785-CFD08E92D73D}"/>
              </a:ext>
            </a:extLst>
          </p:cNvPr>
          <p:cNvPicPr>
            <a:picLocks noChangeAspect="1"/>
          </p:cNvPicPr>
          <p:nvPr/>
        </p:nvPicPr>
        <p:blipFill>
          <a:blip r:embed="rId4"/>
          <a:stretch>
            <a:fillRect/>
          </a:stretch>
        </p:blipFill>
        <p:spPr>
          <a:xfrm>
            <a:off x="698740" y="2201656"/>
            <a:ext cx="6898256" cy="1117593"/>
          </a:xfrm>
          <a:prstGeom prst="rect">
            <a:avLst/>
          </a:prstGeom>
        </p:spPr>
      </p:pic>
      <p:graphicFrame>
        <p:nvGraphicFramePr>
          <p:cNvPr id="11" name="TextBox 7">
            <a:extLst>
              <a:ext uri="{FF2B5EF4-FFF2-40B4-BE49-F238E27FC236}">
                <a16:creationId xmlns:a16="http://schemas.microsoft.com/office/drawing/2014/main" id="{56FB77A9-4FA7-87BE-D7B1-71A60C9F690D}"/>
              </a:ext>
            </a:extLst>
          </p:cNvPr>
          <p:cNvGraphicFramePr/>
          <p:nvPr/>
        </p:nvGraphicFramePr>
        <p:xfrm>
          <a:off x="698740" y="3329796"/>
          <a:ext cx="7444597" cy="31700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044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52DCC-294D-8DF5-1684-948F6DD3C85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b="1" kern="1200">
                <a:solidFill>
                  <a:schemeClr val="tx1"/>
                </a:solidFill>
                <a:latin typeface="+mj-lt"/>
                <a:ea typeface="+mj-ea"/>
                <a:cs typeface="+mj-cs"/>
              </a:rPr>
              <a:t>signs of inflammation</a:t>
            </a:r>
            <a:br>
              <a:rPr lang="en-US" sz="3600" b="1" kern="1200">
                <a:solidFill>
                  <a:schemeClr val="tx1"/>
                </a:solidFill>
                <a:latin typeface="+mj-lt"/>
                <a:ea typeface="+mj-ea"/>
                <a:cs typeface="+mj-cs"/>
              </a:rPr>
            </a:br>
            <a:r>
              <a:rPr lang="en-US" sz="3600" kern="1200">
                <a:solidFill>
                  <a:schemeClr val="tx1"/>
                </a:solidFill>
                <a:latin typeface="+mj-lt"/>
                <a:ea typeface="+mj-ea"/>
                <a:cs typeface="+mj-cs"/>
              </a:rPr>
              <a:t>Calor, dolor, rubor, and tumor: Heat, pain, redness, and swelling. </a:t>
            </a:r>
            <a:endParaRPr lang="en-US" sz="3600" b="1" kern="1200">
              <a:solidFill>
                <a:schemeClr val="tx1"/>
              </a:solidFill>
              <a:latin typeface="+mj-lt"/>
              <a:ea typeface="+mj-ea"/>
              <a:cs typeface="+mj-cs"/>
            </a:endParaRP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diagram&#10;&#10;Description automatically generated">
            <a:extLst>
              <a:ext uri="{FF2B5EF4-FFF2-40B4-BE49-F238E27FC236}">
                <a16:creationId xmlns:a16="http://schemas.microsoft.com/office/drawing/2014/main" id="{B046DEAE-696F-546D-543C-065E8C40E8CC}"/>
              </a:ext>
            </a:extLst>
          </p:cNvPr>
          <p:cNvPicPr>
            <a:picLocks noChangeAspect="1"/>
          </p:cNvPicPr>
          <p:nvPr/>
        </p:nvPicPr>
        <p:blipFill>
          <a:blip r:embed="rId2"/>
          <a:stretch>
            <a:fillRect/>
          </a:stretch>
        </p:blipFill>
        <p:spPr>
          <a:xfrm>
            <a:off x="4877209" y="640080"/>
            <a:ext cx="6768790" cy="5550408"/>
          </a:xfrm>
          <a:prstGeom prst="rect">
            <a:avLst/>
          </a:prstGeom>
        </p:spPr>
      </p:pic>
    </p:spTree>
    <p:extLst>
      <p:ext uri="{BB962C8B-B14F-4D97-AF65-F5344CB8AC3E}">
        <p14:creationId xmlns:p14="http://schemas.microsoft.com/office/powerpoint/2010/main" val="120991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44B6-6EB2-FF7F-B2C1-D1533B6FDB29}"/>
              </a:ext>
            </a:extLst>
          </p:cNvPr>
          <p:cNvSpPr>
            <a:spLocks noGrp="1"/>
          </p:cNvSpPr>
          <p:nvPr>
            <p:ph type="title"/>
          </p:nvPr>
        </p:nvSpPr>
        <p:spPr/>
        <p:txBody>
          <a:bodyPr/>
          <a:lstStyle/>
          <a:p>
            <a:endParaRPr lang="en-US"/>
          </a:p>
        </p:txBody>
      </p:sp>
      <p:pic>
        <p:nvPicPr>
          <p:cNvPr id="4" name="Online Media 3" title="Inflammation">
            <a:hlinkClick r:id="" action="ppaction://media"/>
            <a:extLst>
              <a:ext uri="{FF2B5EF4-FFF2-40B4-BE49-F238E27FC236}">
                <a16:creationId xmlns:a16="http://schemas.microsoft.com/office/drawing/2014/main" id="{A1DFDA53-3D3B-5D96-6254-F8F33B7021D1}"/>
              </a:ext>
            </a:extLst>
          </p:cNvPr>
          <p:cNvPicPr>
            <a:picLocks noGrp="1" noRot="1" noChangeAspect="1"/>
          </p:cNvPicPr>
          <p:nvPr>
            <p:ph idx="1"/>
            <a:videoFile r:link="rId1"/>
          </p:nvPr>
        </p:nvPicPr>
        <p:blipFill>
          <a:blip r:embed="rId3"/>
          <a:stretch>
            <a:fillRect/>
          </a:stretch>
        </p:blipFill>
        <p:spPr>
          <a:xfrm>
            <a:off x="1039092" y="231704"/>
            <a:ext cx="10286999" cy="6269180"/>
          </a:xfrm>
        </p:spPr>
      </p:pic>
    </p:spTree>
    <p:extLst>
      <p:ext uri="{BB962C8B-B14F-4D97-AF65-F5344CB8AC3E}">
        <p14:creationId xmlns:p14="http://schemas.microsoft.com/office/powerpoint/2010/main" val="3435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828CA-6FA0-F44B-3CF8-15F6C409F0FE}"/>
              </a:ext>
            </a:extLst>
          </p:cNvPr>
          <p:cNvSpPr txBox="1"/>
          <p:nvPr/>
        </p:nvSpPr>
        <p:spPr>
          <a:xfrm>
            <a:off x="669985" y="224287"/>
            <a:ext cx="799093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t>The </a:t>
            </a:r>
            <a:r>
              <a:rPr lang="en-US" sz="2400" b="1" dirty="0"/>
              <a:t>innate immune system</a:t>
            </a:r>
            <a:r>
              <a:rPr lang="en-US" sz="2400" dirty="0"/>
              <a:t> responds in essentially the same way to repeat encounters with a microbe, whereas the </a:t>
            </a:r>
            <a:r>
              <a:rPr lang="en-US" sz="2400" b="1" dirty="0"/>
              <a:t>adaptive immune system</a:t>
            </a:r>
            <a:r>
              <a:rPr lang="en-US" sz="2400" dirty="0"/>
              <a:t> mounts stronger and more effective responses to each successive encounter with a microbe. In other words, the innate immune system </a:t>
            </a:r>
            <a:r>
              <a:rPr lang="en-US" sz="2400" b="1" dirty="0"/>
              <a:t>does not remember</a:t>
            </a:r>
            <a:r>
              <a:rPr lang="en-US" sz="2400" dirty="0"/>
              <a:t> prior encounters with microbes and resets to baseline after each such encounter, whereas memory is a cardinal feature of the adaptive immune response.</a:t>
            </a:r>
          </a:p>
        </p:txBody>
      </p:sp>
      <p:sp>
        <p:nvSpPr>
          <p:cNvPr id="5" name="TextBox 4">
            <a:extLst>
              <a:ext uri="{FF2B5EF4-FFF2-40B4-BE49-F238E27FC236}">
                <a16:creationId xmlns:a16="http://schemas.microsoft.com/office/drawing/2014/main" id="{18AB9084-316D-FC6C-49EE-99CBF85230E4}"/>
              </a:ext>
            </a:extLst>
          </p:cNvPr>
          <p:cNvSpPr txBox="1"/>
          <p:nvPr/>
        </p:nvSpPr>
        <p:spPr>
          <a:xfrm>
            <a:off x="669986" y="3430438"/>
            <a:ext cx="79909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t>The innate immune system recognizes structures that are shared by various classes of microbes and are not present on normal host cells.</a:t>
            </a:r>
            <a:r>
              <a:rPr lang="en-US" sz="2400" b="1" dirty="0">
                <a:ea typeface="+mn-lt"/>
                <a:cs typeface="+mn-lt"/>
              </a:rPr>
              <a:t> </a:t>
            </a:r>
            <a:r>
              <a:rPr lang="en-US" sz="2400" dirty="0">
                <a:ea typeface="+mn-lt"/>
                <a:cs typeface="+mn-lt"/>
              </a:rPr>
              <a:t>Each component of innate immunity may recognize many bacteria, viruses, or fungi. </a:t>
            </a:r>
            <a:endParaRPr lang="en-US"/>
          </a:p>
        </p:txBody>
      </p:sp>
      <p:pic>
        <p:nvPicPr>
          <p:cNvPr id="7" name="Picture 5" descr="A picture containing text&#10;&#10;Description automatically generated">
            <a:extLst>
              <a:ext uri="{FF2B5EF4-FFF2-40B4-BE49-F238E27FC236}">
                <a16:creationId xmlns:a16="http://schemas.microsoft.com/office/drawing/2014/main" id="{36BA8879-1C66-25C9-0910-09B249DD366E}"/>
              </a:ext>
            </a:extLst>
          </p:cNvPr>
          <p:cNvPicPr>
            <a:picLocks noChangeAspect="1"/>
          </p:cNvPicPr>
          <p:nvPr/>
        </p:nvPicPr>
        <p:blipFill>
          <a:blip r:embed="rId2"/>
          <a:stretch>
            <a:fillRect/>
          </a:stretch>
        </p:blipFill>
        <p:spPr>
          <a:xfrm>
            <a:off x="9181381" y="2254781"/>
            <a:ext cx="2743200" cy="2808514"/>
          </a:xfrm>
          <a:prstGeom prst="rect">
            <a:avLst/>
          </a:prstGeom>
        </p:spPr>
      </p:pic>
    </p:spTree>
    <p:extLst>
      <p:ext uri="{BB962C8B-B14F-4D97-AF65-F5344CB8AC3E}">
        <p14:creationId xmlns:p14="http://schemas.microsoft.com/office/powerpoint/2010/main" val="273594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46F584A0-24EE-F926-14E2-D992D3498D51}"/>
              </a:ext>
            </a:extLst>
          </p:cNvPr>
          <p:cNvGraphicFramePr>
            <a:graphicFrameLocks noGrp="1"/>
          </p:cNvGraphicFramePr>
          <p:nvPr>
            <p:ph idx="1"/>
          </p:nvPr>
        </p:nvGraphicFramePr>
        <p:xfrm>
          <a:off x="838200" y="287249"/>
          <a:ext cx="7870166" cy="629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Diagram&#10;&#10;Description automatically generated">
            <a:extLst>
              <a:ext uri="{FF2B5EF4-FFF2-40B4-BE49-F238E27FC236}">
                <a16:creationId xmlns:a16="http://schemas.microsoft.com/office/drawing/2014/main" id="{1CA37118-A680-0FA4-B4E2-63950808963E}"/>
              </a:ext>
            </a:extLst>
          </p:cNvPr>
          <p:cNvPicPr>
            <a:picLocks noChangeAspect="1"/>
          </p:cNvPicPr>
          <p:nvPr/>
        </p:nvPicPr>
        <p:blipFill>
          <a:blip r:embed="rId7"/>
          <a:stretch>
            <a:fillRect/>
          </a:stretch>
        </p:blipFill>
        <p:spPr>
          <a:xfrm>
            <a:off x="8935079" y="2285551"/>
            <a:ext cx="2919502" cy="2919502"/>
          </a:xfrm>
          <a:prstGeom prst="rect">
            <a:avLst/>
          </a:prstGeom>
        </p:spPr>
      </p:pic>
    </p:spTree>
    <p:extLst>
      <p:ext uri="{BB962C8B-B14F-4D97-AF65-F5344CB8AC3E}">
        <p14:creationId xmlns:p14="http://schemas.microsoft.com/office/powerpoint/2010/main" val="17111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D786CE6-22E1-93DB-07A8-43566DA78EF6}"/>
              </a:ext>
            </a:extLst>
          </p:cNvPr>
          <p:cNvPicPr>
            <a:picLocks noGrp="1" noChangeAspect="1"/>
          </p:cNvPicPr>
          <p:nvPr>
            <p:ph idx="1"/>
          </p:nvPr>
        </p:nvPicPr>
        <p:blipFill>
          <a:blip r:embed="rId2"/>
          <a:stretch>
            <a:fillRect/>
          </a:stretch>
        </p:blipFill>
        <p:spPr>
          <a:xfrm>
            <a:off x="188882" y="126326"/>
            <a:ext cx="11311026" cy="920689"/>
          </a:xfrm>
        </p:spPr>
      </p:pic>
      <p:sp>
        <p:nvSpPr>
          <p:cNvPr id="5" name="TextBox 4">
            <a:extLst>
              <a:ext uri="{FF2B5EF4-FFF2-40B4-BE49-F238E27FC236}">
                <a16:creationId xmlns:a16="http://schemas.microsoft.com/office/drawing/2014/main" id="{24FD6718-CDE2-CD1E-E076-5C64C7CBAD5F}"/>
              </a:ext>
            </a:extLst>
          </p:cNvPr>
          <p:cNvSpPr txBox="1"/>
          <p:nvPr/>
        </p:nvSpPr>
        <p:spPr>
          <a:xfrm>
            <a:off x="281797" y="1043797"/>
            <a:ext cx="1157089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t>at the portals of entry for microbes:</a:t>
            </a:r>
            <a:r>
              <a:rPr lang="en-US" sz="2400" dirty="0"/>
              <a:t> Most microbial infections are acquired through the epithelia of the </a:t>
            </a:r>
            <a:r>
              <a:rPr lang="en-US" sz="2400" b="1" dirty="0"/>
              <a:t>skin</a:t>
            </a:r>
            <a:r>
              <a:rPr lang="en-US" sz="2400" dirty="0"/>
              <a:t> and </a:t>
            </a:r>
            <a:r>
              <a:rPr lang="en-US" sz="2400" b="1" dirty="0"/>
              <a:t>gastrointestinal and respiratory systems.</a:t>
            </a:r>
            <a:r>
              <a:rPr lang="en-US" sz="2400" dirty="0"/>
              <a:t> The earliest defense mechanisms active at these sites are epithelia, providing physical barriers and antimicrobial molecules and lymphoid cells.</a:t>
            </a:r>
          </a:p>
          <a:p>
            <a:pPr algn="just"/>
            <a:r>
              <a:rPr lang="en-US" sz="2400" b="1" dirty="0">
                <a:ea typeface="+mn-lt"/>
                <a:cs typeface="+mn-lt"/>
              </a:rPr>
              <a:t>in the tissues: </a:t>
            </a:r>
            <a:r>
              <a:rPr lang="en-US" sz="2400" dirty="0">
                <a:ea typeface="+mn-lt"/>
                <a:cs typeface="+mn-lt"/>
              </a:rPr>
              <a:t>Microbes that breach epithelia, as well as dead cells in tissues, are detected by resident </a:t>
            </a:r>
            <a:r>
              <a:rPr lang="en-US" sz="2400" b="1" dirty="0">
                <a:ea typeface="+mn-lt"/>
                <a:cs typeface="+mn-lt"/>
              </a:rPr>
              <a:t>macrophages, dendritic cells, and mast cells.</a:t>
            </a:r>
            <a:r>
              <a:rPr lang="en-US" sz="2400" dirty="0">
                <a:ea typeface="+mn-lt"/>
                <a:cs typeface="+mn-lt"/>
              </a:rPr>
              <a:t> Some of these cells react by secreting cytokines, which initiate the process of inflammation, and phagocytes residing in the tissues or recruited from the blood destroy the microbes and eliminate the damaged cells.</a:t>
            </a:r>
            <a:endParaRPr lang="en-US" sz="2400" dirty="0">
              <a:cs typeface="Calibri" panose="020F0502020204030204"/>
            </a:endParaRPr>
          </a:p>
        </p:txBody>
      </p:sp>
    </p:spTree>
    <p:extLst>
      <p:ext uri="{BB962C8B-B14F-4D97-AF65-F5344CB8AC3E}">
        <p14:creationId xmlns:p14="http://schemas.microsoft.com/office/powerpoint/2010/main" val="276232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4"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4"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Shape 18">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 name="Picture 5" descr="A picture containing mollusk&#10;&#10;Description automatically generated">
            <a:extLst>
              <a:ext uri="{FF2B5EF4-FFF2-40B4-BE49-F238E27FC236}">
                <a16:creationId xmlns:a16="http://schemas.microsoft.com/office/drawing/2014/main" id="{6D06044F-19E3-32DB-2F5D-E8AC2C7F8266}"/>
              </a:ext>
            </a:extLst>
          </p:cNvPr>
          <p:cNvPicPr>
            <a:picLocks noGrp="1" noChangeAspect="1"/>
          </p:cNvPicPr>
          <p:nvPr>
            <p:ph idx="1"/>
          </p:nvPr>
        </p:nvPicPr>
        <p:blipFill>
          <a:blip r:embed="rId2"/>
          <a:stretch>
            <a:fillRect/>
          </a:stretch>
        </p:blipFill>
        <p:spPr>
          <a:xfrm>
            <a:off x="5349856" y="1108946"/>
            <a:ext cx="1540685" cy="1846470"/>
          </a:xfrm>
          <a:prstGeom prst="rect">
            <a:avLst/>
          </a:prstGeom>
        </p:spPr>
      </p:pic>
      <p:sp>
        <p:nvSpPr>
          <p:cNvPr id="4" name="TextBox 3">
            <a:extLst>
              <a:ext uri="{FF2B5EF4-FFF2-40B4-BE49-F238E27FC236}">
                <a16:creationId xmlns:a16="http://schemas.microsoft.com/office/drawing/2014/main" id="{81178955-AD47-0B1E-1629-753EDCAD96C6}"/>
              </a:ext>
            </a:extLst>
          </p:cNvPr>
          <p:cNvSpPr txBox="1"/>
          <p:nvPr/>
        </p:nvSpPr>
        <p:spPr>
          <a:xfrm>
            <a:off x="965199" y="3729161"/>
            <a:ext cx="5690043" cy="227732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b="1"/>
              <a:t>The blood</a:t>
            </a:r>
            <a:r>
              <a:rPr lang="en-US" sz="2000"/>
              <a:t>: Plasma proteins, including proteins of the </a:t>
            </a:r>
            <a:r>
              <a:rPr lang="en-US" sz="2000" b="1"/>
              <a:t>complement system</a:t>
            </a:r>
            <a:r>
              <a:rPr lang="en-US" sz="2000"/>
              <a:t>, react against microbes and promote their destruction.​</a:t>
            </a:r>
          </a:p>
          <a:p>
            <a:pPr indent="-228600">
              <a:lnSpc>
                <a:spcPct val="90000"/>
              </a:lnSpc>
              <a:spcAft>
                <a:spcPts val="600"/>
              </a:spcAft>
              <a:buFont typeface="Arial" panose="020B0604020202020204" pitchFamily="34" charset="0"/>
              <a:buChar char="•"/>
            </a:pPr>
            <a:r>
              <a:rPr lang="en-US" sz="2000" b="1"/>
              <a:t>Viruses</a:t>
            </a:r>
            <a:r>
              <a:rPr lang="en-US" sz="2000"/>
              <a:t> elicit special reactions, including the production of </a:t>
            </a:r>
            <a:r>
              <a:rPr lang="en-US" sz="2000" b="1"/>
              <a:t>interferons</a:t>
            </a:r>
            <a:r>
              <a:rPr lang="en-US" sz="2000"/>
              <a:t> from infected cells that inhibit infection of other cells and the killing of infected cells by</a:t>
            </a:r>
            <a:r>
              <a:rPr lang="en-US" sz="2000" b="1"/>
              <a:t> NK </a:t>
            </a:r>
            <a:r>
              <a:rPr lang="en-US" sz="2000"/>
              <a:t>cells.​</a:t>
            </a:r>
          </a:p>
        </p:txBody>
      </p:sp>
      <p:pic>
        <p:nvPicPr>
          <p:cNvPr id="6" name="Picture 6" descr="Diagram&#10;&#10;Description automatically generated">
            <a:extLst>
              <a:ext uri="{FF2B5EF4-FFF2-40B4-BE49-F238E27FC236}">
                <a16:creationId xmlns:a16="http://schemas.microsoft.com/office/drawing/2014/main" id="{907214EA-15C7-01CC-1161-FEE0B6A7F26F}"/>
              </a:ext>
            </a:extLst>
          </p:cNvPr>
          <p:cNvPicPr>
            <a:picLocks noChangeAspect="1"/>
          </p:cNvPicPr>
          <p:nvPr/>
        </p:nvPicPr>
        <p:blipFill>
          <a:blip r:embed="rId3"/>
          <a:stretch>
            <a:fillRect/>
          </a:stretch>
        </p:blipFill>
        <p:spPr>
          <a:xfrm>
            <a:off x="8276706" y="2102491"/>
            <a:ext cx="2260176" cy="3217333"/>
          </a:xfrm>
          <a:prstGeom prst="rect">
            <a:avLst/>
          </a:prstGeom>
        </p:spPr>
      </p:pic>
    </p:spTree>
    <p:extLst>
      <p:ext uri="{BB962C8B-B14F-4D97-AF65-F5344CB8AC3E}">
        <p14:creationId xmlns:p14="http://schemas.microsoft.com/office/powerpoint/2010/main" val="3010888981"/>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1113</Words>
  <Application>Microsoft Office PowerPoint</Application>
  <PresentationFormat>Widescreen</PresentationFormat>
  <Paragraphs>76</Paragraphs>
  <Slides>25</Slides>
  <Notes>1</Notes>
  <HiddenSlides>0</HiddenSlides>
  <MMClips>2</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25</vt:i4>
      </vt:variant>
    </vt:vector>
  </HeadingPairs>
  <TitlesOfParts>
    <vt:vector size="40" baseType="lpstr">
      <vt:lpstr>Arial</vt:lpstr>
      <vt:lpstr>Arial Rounded MT Bold</vt:lpstr>
      <vt:lpstr>Arial Unicode MS</vt:lpstr>
      <vt:lpstr>Calibri</vt:lpstr>
      <vt:lpstr>Calibri Light</vt:lpstr>
      <vt:lpstr>Century Schoolbook</vt:lpstr>
      <vt:lpstr>Franklin Gothic Book</vt:lpstr>
      <vt:lpstr>Garamond</vt:lpstr>
      <vt:lpstr>Times New Roman</vt:lpstr>
      <vt:lpstr>Wingdings</vt:lpstr>
      <vt:lpstr>office theme</vt:lpstr>
      <vt:lpstr>Office Theme</vt:lpstr>
      <vt:lpstr>Office Theme</vt:lpstr>
      <vt:lpstr>Office Theme</vt:lpstr>
      <vt:lpstr>SavonVTI</vt:lpstr>
      <vt:lpstr>Cells of Immune System</vt:lpstr>
      <vt:lpstr>Objectives</vt:lpstr>
      <vt:lpstr>PowerPoint Presentation</vt:lpstr>
      <vt:lpstr>signs of inflammation Calor, dolor, rubor, and tumor: Heat, pain, redness, and swelling. </vt:lpstr>
      <vt:lpstr>PowerPoint Presentation</vt:lpstr>
      <vt:lpstr>PowerPoint Presentation</vt:lpstr>
      <vt:lpstr>PowerPoint Presentation</vt:lpstr>
      <vt:lpstr>PowerPoint Presentation</vt:lpstr>
      <vt:lpstr>PowerPoint Presentation</vt:lpstr>
      <vt:lpstr>PowerPoint Presentation</vt:lpstr>
      <vt:lpstr>Phagocytosis</vt:lpstr>
      <vt:lpstr>PowerPoint Presentation</vt:lpstr>
      <vt:lpstr>PowerPoint Presentation</vt:lpstr>
      <vt:lpstr>Steps of Phagocytosis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206</cp:revision>
  <dcterms:created xsi:type="dcterms:W3CDTF">2022-10-25T13:41:35Z</dcterms:created>
  <dcterms:modified xsi:type="dcterms:W3CDTF">2023-11-08T18:38:32Z</dcterms:modified>
</cp:coreProperties>
</file>