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8" r:id="rId4"/>
    <p:sldId id="288" r:id="rId5"/>
    <p:sldId id="259" r:id="rId6"/>
    <p:sldId id="263" r:id="rId7"/>
    <p:sldId id="262" r:id="rId8"/>
    <p:sldId id="331" r:id="rId9"/>
    <p:sldId id="261" r:id="rId10"/>
    <p:sldId id="279" r:id="rId11"/>
    <p:sldId id="280" r:id="rId12"/>
    <p:sldId id="281" r:id="rId13"/>
    <p:sldId id="320" r:id="rId14"/>
    <p:sldId id="260" r:id="rId15"/>
    <p:sldId id="268" r:id="rId16"/>
    <p:sldId id="267" r:id="rId17"/>
    <p:sldId id="266" r:id="rId18"/>
    <p:sldId id="265" r:id="rId19"/>
    <p:sldId id="270" r:id="rId20"/>
    <p:sldId id="271" r:id="rId21"/>
    <p:sldId id="272" r:id="rId22"/>
    <p:sldId id="322" r:id="rId23"/>
    <p:sldId id="273" r:id="rId24"/>
    <p:sldId id="274" r:id="rId25"/>
    <p:sldId id="275" r:id="rId26"/>
    <p:sldId id="323" r:id="rId27"/>
    <p:sldId id="324" r:id="rId28"/>
    <p:sldId id="277" r:id="rId29"/>
    <p:sldId id="276" r:id="rId30"/>
    <p:sldId id="269" r:id="rId31"/>
    <p:sldId id="282" r:id="rId32"/>
    <p:sldId id="326" r:id="rId33"/>
    <p:sldId id="286" r:id="rId34"/>
    <p:sldId id="287" r:id="rId35"/>
    <p:sldId id="289" r:id="rId36"/>
    <p:sldId id="328" r:id="rId37"/>
    <p:sldId id="290" r:id="rId38"/>
    <p:sldId id="291" r:id="rId39"/>
    <p:sldId id="293" r:id="rId40"/>
    <p:sldId id="294" r:id="rId41"/>
    <p:sldId id="332" r:id="rId42"/>
    <p:sldId id="300" r:id="rId43"/>
    <p:sldId id="299" r:id="rId44"/>
    <p:sldId id="298" r:id="rId45"/>
    <p:sldId id="329" r:id="rId46"/>
    <p:sldId id="297" r:id="rId47"/>
    <p:sldId id="296" r:id="rId48"/>
    <p:sldId id="295" r:id="rId49"/>
    <p:sldId id="301" r:id="rId50"/>
    <p:sldId id="302" r:id="rId51"/>
    <p:sldId id="303" r:id="rId52"/>
    <p:sldId id="330" r:id="rId53"/>
    <p:sldId id="304" r:id="rId54"/>
    <p:sldId id="308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8193-7E6A-8DEF-1CA6-05E354DF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97B75-86F9-A3A1-87A0-32410D95E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CF09-C89B-5174-9290-81190CE5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EC79-2015-395B-7E48-58FAE2DD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AA9F-74D4-1ECC-FC3D-AA6F1369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3B8-E695-22B6-7FD0-26B681C0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8DA22-C98F-CDD3-7130-2FA71E758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CEAED-D9B0-C530-FB7D-F099AB84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D028-9ED6-26DE-C8BB-5CD9F66C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5B7C-5618-23D5-8103-0FE6AF13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DA00C-AAC2-65AA-599D-22412EBA1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04AC4-03A8-0247-4E79-4924420C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E0B9-830F-76DD-F9EA-AB6113FB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1A3F6-117E-D0A3-C08B-1BB2BDCD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336D6-8C05-3A12-EA80-9605EDA0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72E7-1ABE-1596-1D38-46109522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D7AE-387E-6E81-60F3-F6D960ED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54D5-DFF9-642E-CA39-45741130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E6BF3-80EE-E4BD-A4E2-314AA1AC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72B5-F03A-04BA-0FAE-45F61E24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ADB7-DCCC-AE59-4B4E-7C58B15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262BD-1C17-0169-ED11-DF65FE97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CCD19-B8EC-400C-EE29-B708A1EF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86FC-19A9-6C20-03B6-ACDE5DA4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0279-8FF9-A2BD-A300-FCF651E0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B592-148C-7AB5-C53B-AC2148A4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61E9-3B7E-1100-5D9E-A8279DBFA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AC1E3-FFFE-F7F6-AC82-3AEA61CF5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DF8FE-3A66-A8E9-8BEE-B2A3117C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1DC0D-E319-E2B8-573A-89432770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D1BEA-5818-6337-AE7C-63BB6740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82B1-0432-7EB4-743D-F910F36B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72993-7532-81F5-24D4-C9B51A54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849EC-1208-E9CF-A199-958180A3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766BA-B907-D7DE-6CB6-61221267C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84659-EA98-3090-0ADC-19A043806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D10BC-8DF7-99AF-7B27-056CC3D2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3DCE0-8D46-5695-347D-B0AD7FEB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FCE46-1C12-A90F-E5EA-6A9537FA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DFCA-5207-ABE1-8603-86849327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70FF-B6B0-9139-1BE1-16514D07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89E83-C2EC-6CED-1DA5-4DE5EF89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D61A-0F15-9812-A7E3-E9FA7A35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E3E14-BC92-49D0-B421-210746EC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7AC71-E838-12D5-C3BC-54228B3B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DB7BE-A650-66D1-C1C3-CCB98F98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4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6F6C-98CF-CC4C-7D03-23211186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A154-45FC-5C0D-7A9F-8B1D6C14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1D01-5130-406F-4974-74E24CCB6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98F0A-2E21-CB9A-0A82-938640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DAFB2-3B0F-B382-3B55-FB924276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75812-9C51-0866-696F-3F15E438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64FB-F78E-7423-A66F-3B6BF69A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1C978-4A9E-54CC-FE02-A96AA9785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A8A0C-0792-DCA5-7660-D23CA21D5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9674E-3719-0FA3-421A-1F6E4C80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06741-4F76-814D-7D0C-5298F5A0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CAEA0-DC4A-6EC5-CA28-5B672BD1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C1D24-4C4E-FEF4-8AF1-28ABD709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E629-83BE-FFE3-65D8-B3988082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D609-3A77-08EF-72CA-D88DF9690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8497-7755-41E5-8B09-BBDE22B8526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3595-DC72-8C7C-BD19-E7176256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8791A-82A0-3F1C-7933-0D5135B9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C8FD-DEC1-49C2-9702-A91EA81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2E5A-7532-CE43-D7A6-ACACD7984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Pituitary </a:t>
            </a:r>
            <a:br>
              <a:rPr lang="en-US" sz="8800" b="1" dirty="0">
                <a:solidFill>
                  <a:srgbClr val="FF0000"/>
                </a:solidFill>
              </a:rPr>
            </a:br>
            <a:r>
              <a:rPr lang="en-US" sz="8800" b="1" dirty="0">
                <a:solidFill>
                  <a:srgbClr val="FF0000"/>
                </a:solidFill>
              </a:rPr>
              <a:t>gland disorders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CCB9C-AD63-B0B0-ABEE-88A7C3EFC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39366" y="505101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/>
              <a:t>By</a:t>
            </a:r>
          </a:p>
          <a:p>
            <a:r>
              <a:rPr lang="en-US" sz="2400" b="1" dirty="0"/>
              <a:t>Dr. Muhammad Abdullah Shwani</a:t>
            </a:r>
          </a:p>
          <a:p>
            <a:r>
              <a:rPr lang="en-US" sz="2400" b="1" dirty="0"/>
              <a:t>Assistant professor/Consultant urologist</a:t>
            </a:r>
          </a:p>
          <a:p>
            <a:r>
              <a:rPr lang="en-US" sz="2400" b="1" dirty="0"/>
              <a:t>Kurdistan Higher Council of Medical Specialties (KHCMS)</a:t>
            </a:r>
          </a:p>
          <a:p>
            <a:r>
              <a:rPr lang="en-US" sz="2400" b="1" dirty="0"/>
              <a:t>                      drmalshwani@mail.com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119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DDD0-AAF1-A9B9-55B0-BD437217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6BD8-ADCD-F00F-5378-5774A5F9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Visual disturbances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Diabetes insipidus (less  secretion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 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Delayed puberty in both boys and girls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Irregular menstrual periods in girls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E3E35-9D08-62E6-0676-3EC363AFE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16820" r="38673" b="16718"/>
          <a:stretch/>
        </p:blipFill>
        <p:spPr>
          <a:xfrm>
            <a:off x="8060773" y="1188721"/>
            <a:ext cx="2975317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3E9E-B492-B963-C327-7C286419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DIAGNOSTIC TESTS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B7F12-C5A5-8444-1391-C8FEBC98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Blood test to measure levels of growth hormones.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MRI scan of the pituitary gland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Insulin-like growth factor 1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IGF-1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), which is a hormone produced by the liver.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Oral glucose tolerance test:- patient will drink a special beverage containing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glucose,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blood samples will be taken before and after the beverage. In a normal body, growth hormone levels will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drop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after eating or drinking  glucose. If levels remain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same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it means his body is producing too much growth hormone.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6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9453-D1AD-2FBD-1CCE-ED3FCF05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3BCA-2D8B-E5EB-488D-30C3E338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Treatments for gigantism aim to stop or slow the production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growth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hormones.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omatostatin analogs such as octreotide which reduce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growth hormone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release.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Surgery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Hypophysectomy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:-Removing the tumor is the preferred treatment for gigantism if it's the underlying cause.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Radiation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therapy Has also been used to bring growth hormone levels to normal if surgery and medication fail.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454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45340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72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30A4-671F-DD4C-854D-B674FF32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D5E6-9419-808F-0620-ADDABFBA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anterior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pituitary disorder characterized by: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abnormal growth of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hands, feet, and face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, caused by overproduction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growth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hormone by the pituitary gland.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Enlargement, thickening, and broadening of  bones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Particularly extremities of the body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F94FD-F1EE-C705-986C-7DD25FB9F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3" y="4579037"/>
            <a:ext cx="5387919" cy="19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BA85-4B74-937A-74CD-EA2771B5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 of Acromegaly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2B67-F6DA-8080-883D-3DDE4C3D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Hypersecretion of GH after fusion of epiphysis with shaft of bone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Adenomatous tumor of anterior pituitary involving the acidophilic cells.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090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DAFB-8DFD-4AF3-3E27-069616E2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95A05-4D72-2841-267E-0CF9BB66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4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Striking features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acromegalic or guerrilla faces are :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Supraorbital ridge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Broadening of nose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Thickening of lips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Thickening and wrinkles formation in the forehead 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Lower jaw (progna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thism)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Face with these features are called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acromegalic or guerrilla faces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0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B956-969B-5FC8-0E10-CF64556E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ACROMEGALIC OR GUERILLA FACE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4C54-5D42-7ACC-DC51-80D6CF3E6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55" y="4062387"/>
            <a:ext cx="15312332" cy="76032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843D925E-F510-65BB-3E23-CE71B7A5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4" y="2236762"/>
            <a:ext cx="4438357" cy="39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BF6E591-DE69-5D88-9E89-ABA856DB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855" y="2021320"/>
            <a:ext cx="5769864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3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9E71-9D94-4EE6-1A08-3F8D6400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2320-511D-16D7-420C-C97E62DA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4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Kyphosis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nlargement of hands and feet with bowing spine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The scalp is thickened and thrown into folds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Overgrowth of body hair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arenR" startAt="2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Visceral organs are enlarged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9A088-A7F2-6085-52E1-14DC8859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545" y="2679895"/>
            <a:ext cx="2947181" cy="37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385-4BDB-5A29-6ADF-BC48381A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1786-7BCD-5335-321D-93A74A1F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4"/>
              </a:buClr>
              <a:buFont typeface="+mj-lt"/>
              <a:buAutoNum type="arabicPeriod" startAt="7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Thyroid, parathyroid, and adrenal glands  hyperactivity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7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Hyperglycemia and glucosuria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7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Hypertension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7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Headache 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7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Visual disturbance –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bitemporal hemianopia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4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A4A3-13BF-2CA1-B401-3B99472F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2DFB-7D9B-41D8-AC29-097CB280A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825625"/>
            <a:ext cx="1117854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Mainly 2 reasons for pituitary disorders :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 Hyperactivity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Hypoactivity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B78F6-941F-B9B8-37CF-BBC5B5A5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665" y="1825625"/>
            <a:ext cx="4600135" cy="42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5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2947-4DC9-4A75-748F-E621A394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B8E37-2FBF-2FF4-D064-75CB827D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t="32205" r="51711" b="23487"/>
          <a:stretch/>
        </p:blipFill>
        <p:spPr>
          <a:xfrm>
            <a:off x="5423095" y="-499403"/>
            <a:ext cx="6506284" cy="7287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0A50C-AFFD-A890-C727-7860EF2AF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41033" r="51711" b="28000"/>
          <a:stretch/>
        </p:blipFill>
        <p:spPr>
          <a:xfrm>
            <a:off x="211016" y="1688123"/>
            <a:ext cx="5212079" cy="50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7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20AB-C93F-D8BF-4C8D-73A10596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6C0F-7E73-72C7-DEE7-97D19D8E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SAME AS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GIGANTISM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8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375723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4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C059-258D-C9EF-6E0C-6DD525F2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ACROMEGALIC GIGANTISM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A851-B214-5CCB-3F53-89B538B62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Rare disorder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Due to hypersecretion of GH in children before fusion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epiphysis with the shaft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of bone results in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Gigantism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I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 hypersecretion of GH is continued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after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the fusion of epiphysis the symptoms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also appear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400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44947E-CF57-9094-EB3D-6ABA3BAF1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7" t="34504" r="56335" b="22660"/>
          <a:stretch/>
        </p:blipFill>
        <p:spPr>
          <a:xfrm>
            <a:off x="3066758" y="555674"/>
            <a:ext cx="4881489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D9AF-04E5-49E2-660A-C467A72D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CAUSES, SYMPTOMS &amp; 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A39B-D93B-6D17-8E33-6549D789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SAME AS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GIGANTISM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ACROMEGALY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51003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99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93891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0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5FBD-4FAC-500E-1097-A88229D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DWARFISM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88BE-9015-FED9-EFB1-101D2230D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Pituitary disorder in children is characterized by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stunted growth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8E9E1-8DCF-4476-78FD-E9FF5F67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t="49231" r="50000" b="25026"/>
          <a:stretch/>
        </p:blipFill>
        <p:spPr>
          <a:xfrm>
            <a:off x="3003456" y="2750234"/>
            <a:ext cx="4353951" cy="40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08CB-4061-4B4C-B913-A8C32023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 OF DWARFISM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DEA9-F2D2-A93B-34F5-875E1E284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Reduction in the GH in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infancy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or early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childhood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Deficiency of GH-releasing hormone from the hypothalamus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Atrophy of acidophilic cells 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Anterior pituitary lobe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)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Tumor of chromophobe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Panhypopituitarism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33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tomy of Human Brain">
            <a:extLst>
              <a:ext uri="{FF2B5EF4-FFF2-40B4-BE49-F238E27FC236}">
                <a16:creationId xmlns:a16="http://schemas.microsoft.com/office/drawing/2014/main" id="{36AAD12C-A6A1-CB29-D20D-1DEBE723B0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676"/>
            <a:ext cx="9685606" cy="66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89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0153-A63B-0A99-6987-DDC3A4C0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C88E-4CAD-C78F-96C6-02F5D00F7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Stunted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skeletal growth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Maximum height of approximately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feets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Head becomes slightly larger in relation of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body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Mental activity is normal without any deformity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Reproductive system is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not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affected due to lack of GH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but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 Panhypopituitarism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puberty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is not obtained due to lack of gonadotropic hormone(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ACTH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57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18D6-80C5-4CE6-BA54-4A04F39F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TYPES OF DWARFISM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16C7-0B75-4732-D245-B1D1D101A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Laron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dwarfism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Psychogenic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dwarfism (Stress dwarfism)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Dwarfism in dystrophia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adiposogenitalis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1186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040273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Acromicria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77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4E5C-A8CB-868D-6192-ACCFA540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ACROMICRIA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5AFB-EA25-EEEB-7DC3-338B6F74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 rare disease in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adults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characterized by the atrophy of the extremities of the body.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2E8A7-E5E1-521F-AD6E-417DC63A0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48820" r="52058" b="25949"/>
          <a:stretch/>
        </p:blipFill>
        <p:spPr>
          <a:xfrm>
            <a:off x="5570798" y="3545060"/>
            <a:ext cx="2919046" cy="173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8D2-DA58-37DE-8260-FE2381FD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 OF ACROMICRIA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B262-302A-CD91-45B5-FE1CEB35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42" y="1305121"/>
            <a:ext cx="10515600" cy="4351338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Deficiency of GH in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adults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Secretion of GH decreases in the following conditions: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Deficiency of GH-releasing hormone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Atrophy of acidophilic cells in the anterior pituitary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Tumor of chromophobes </a:t>
            </a:r>
          </a:p>
          <a:p>
            <a:pPr lvl="1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Panhypopituitarism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F9D03-5050-8144-8FE4-A7F8A2953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51" y="2250830"/>
            <a:ext cx="3584430" cy="42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9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5BF5-9D02-4290-C1F6-5D9DBD67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C920-20E1-4DB1-6C1E-85206372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Atrophy and thinning of extremities (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major symptoms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Associated with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hypothyroidism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Hyposecretion of adrenocortical hormone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Person becomes lethargic and obese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Loss of sexual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216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722553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92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4160-788B-C635-68F5-EC8716C8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SIMMOND'S DISEASE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2738-FC9F-B4A3-6875-5B74D9ED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Rare pituitary disease:-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W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eakness and wasting of the body due to severe chronic illness.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Also called cachexia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Occurs mostly in Panhypopituitarism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Atrophy (shrinking and reduced function) of the cells and organs that are normally stimulated by pituitary hormones.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846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C671-EDA3-113E-9B60-EF0BF930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7495-DB43-868B-9F2F-FAB0E164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Tumor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Presure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on the optic nerve and surrounding brain structures.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complications of pregnancy.</a:t>
            </a:r>
          </a:p>
          <a:p>
            <a:pPr marL="457200" lvl="1" indent="0">
              <a:buClr>
                <a:schemeClr val="accent4"/>
              </a:buClr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Postpartum hypopituitarism (decreased functioning of the pituitary gland), caused by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ischemic necrosis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due to blood loss and hypovolemic shock during and after childbirth (postpartum).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478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8C3-8D92-8F35-5A38-41A9615E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2FA6-271E-B6EA-40E4-9B8F31D6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Developing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senile decay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(decreased mental status ).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Loss of hair.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The skin on the face becomes dry and wrinkled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548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3A20-917E-9E06-BD90-361AFF5B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Pituitary gland hormones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195D-9303-88F7-F326-D78CA48C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84974" cy="496600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Anterior and Posterior lobes :                                                                           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Anterior lobe hormones (</a:t>
            </a:r>
            <a:r>
              <a:rPr lang="en-US" sz="4000" b="1" dirty="0">
                <a:solidFill>
                  <a:srgbClr val="FF0000"/>
                </a:solidFill>
              </a:rPr>
              <a:t>FLAT-GP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F-FSH.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L-LH.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ACTH.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TSH.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GH.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Prolactin.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Posterior lobe hormones (</a:t>
            </a:r>
            <a:r>
              <a:rPr lang="en-US" sz="4000" b="1" dirty="0">
                <a:solidFill>
                  <a:srgbClr val="FF0000"/>
                </a:solidFill>
              </a:rPr>
              <a:t>OA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Oxytocin.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ADH.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4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0645-0B49-B8E4-AA8B-8E93F108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SIMMOND'S DISEASE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FC453-A822-8E31-1FE5-81B4ABCBA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43233" r="53061" b="26304"/>
          <a:stretch/>
        </p:blipFill>
        <p:spPr>
          <a:xfrm>
            <a:off x="3833445" y="2067951"/>
            <a:ext cx="5092505" cy="4241409"/>
          </a:xfrm>
        </p:spPr>
      </p:pic>
    </p:spTree>
    <p:extLst>
      <p:ext uri="{BB962C8B-B14F-4D97-AF65-F5344CB8AC3E}">
        <p14:creationId xmlns:p14="http://schemas.microsoft.com/office/powerpoint/2010/main" val="2184765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97445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947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4605-2D49-F57F-A1E5-9B8596A0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3636"/>
          </a:xfrm>
        </p:spPr>
        <p:txBody>
          <a:bodyPr>
            <a:norm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Syndrome of inappropriate hypersecretion of antidiuretic hormone(</a:t>
            </a:r>
            <a:r>
              <a:rPr lang="en-US" sz="3200" b="1" i="0" dirty="0">
                <a:effectLst/>
                <a:latin typeface="Source Sans Pro" panose="020B0503030403020204" pitchFamily="34" charset="0"/>
              </a:rPr>
              <a:t>ADH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70C2-D358-CB68-8CB4-3B7AFBC4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 disease characterized by loss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sodium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through the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urine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due to hypersecretion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1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33A7-E517-B418-1CB7-734B91E6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A5E6-048B-B527-B19D-C8D2C0824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4"/>
              </a:buClr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Clr>
                <a:schemeClr val="accent4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erebral tumors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514350" indent="-514350">
              <a:buClr>
                <a:schemeClr val="accent4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Lung cancers because the tumor cells secrete ADH. </a:t>
            </a:r>
          </a:p>
          <a:p>
            <a:pPr marL="0" indent="0">
              <a:buClr>
                <a:schemeClr val="accent4"/>
              </a:buClr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14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3C51-4A63-139A-D545-431BA70F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E757-568E-10E3-31E1-026D0FE6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Loss of appetite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Weight loss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Nausea and vomiting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Headache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Muscle weakness, spasm, and cramps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Fatigue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Restlessness and irritability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 severe conditions patients die because of coma and convulsions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47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75617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Roboto"/>
              </a:rPr>
              <a:t>Anterior and Posterior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8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CE5C-01C6-75D4-9542-A24D20F5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DIABETES INSIPIDUS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599F-11DF-E94F-8827-BD88F0C8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 posterior Pituitary disorder characterized by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excess excretion of water through urine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7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7E24-1C0B-340F-6FD6-ACEDCD0E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CAUSES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D0DD-235D-CFA3-F55E-9648C3B16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D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eficiency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which occurs in the following conditions: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Lesion (injury) or degradation of supra-optic and paraventricular nuclei of the hypothalamus.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Lesion in the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hypothalamo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-hypophyseal tract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Atrophy of posterior pituitary .</a:t>
            </a:r>
          </a:p>
        </p:txBody>
      </p:sp>
    </p:spTree>
    <p:extLst>
      <p:ext uri="{BB962C8B-B14F-4D97-AF65-F5344CB8AC3E}">
        <p14:creationId xmlns:p14="http://schemas.microsoft.com/office/powerpoint/2010/main" val="828957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B9C2-9E29-1EC0-6DC4-821A21DC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D3A7-5617-54B0-3A24-5F338EF38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1.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Polyuria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Excretion of a large quantity of dilute urine with increased frequency of voiding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Daily urine output is &gt;4litres. 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2.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Polydipsia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Intake of excess water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Because of polyuria, thirst center in the hypothalamus is stimulated resulting in intake of a large quantity of water</a:t>
            </a:r>
          </a:p>
          <a:p>
            <a:pPr marL="457200" lvl="1" indent="0">
              <a:buClr>
                <a:schemeClr val="accent4"/>
              </a:buClr>
              <a:buNone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99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38FF-3182-1D54-51E5-9177CFC0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657E-F877-42E1-CF3E-E9E00B60F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3.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Dehydration In some cases, the thirst center in the hypothalamus is also affected by the lesion. Therefore water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 intake decreases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 these patients and, the loss of water through urine is not compensated.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Dry mouth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Changes in skin elasticity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Low blood pressure (hypotension)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Elevated blood sodium (hypernatremia)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Fever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Headache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Electrolyte imbalance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1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302648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Gigantism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Roboto"/>
              </a:rPr>
              <a:t>Anterior and Posterior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68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242D-0CD0-3B6F-E871-49DA70C1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88843-30B6-4381-DD4F-6A8BEC4AD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Genetic testing </a:t>
            </a:r>
          </a:p>
          <a:p>
            <a:pPr marL="457200" lvl="1" indent="0">
              <a:buClr>
                <a:schemeClr val="accent4"/>
              </a:buClr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Genetic testing is used to detect altered genes that may cause illness or disease.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MRI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Urine analysis </a:t>
            </a:r>
          </a:p>
        </p:txBody>
      </p:sp>
    </p:spTree>
    <p:extLst>
      <p:ext uri="{BB962C8B-B14F-4D97-AF65-F5344CB8AC3E}">
        <p14:creationId xmlns:p14="http://schemas.microsoft.com/office/powerpoint/2010/main" val="3807220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E022-C9C1-8D56-06A7-33C0B269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4A6B-AA12-056A-C23A-9FFECB4E1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Prevent dehydration.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Wear a medical alert bracelet or carry a medical alert card in hand.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Desmopressin oral, nasal spray or injection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355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B4E5-B175-DB48-AB78-F8BD6299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Disorders of Pituitary Gland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E58E67-3875-4C00-8F27-37D66AC7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415901"/>
              </p:ext>
            </p:extLst>
          </p:nvPr>
        </p:nvGraphicFramePr>
        <p:xfrm>
          <a:off x="154746" y="1484142"/>
          <a:ext cx="11837961" cy="530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87">
                  <a:extLst>
                    <a:ext uri="{9D8B030D-6E8A-4147-A177-3AD203B41FA5}">
                      <a16:colId xmlns:a16="http://schemas.microsoft.com/office/drawing/2014/main" val="2247518386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1965046059"/>
                    </a:ext>
                  </a:extLst>
                </a:gridCol>
                <a:gridCol w="3945987">
                  <a:extLst>
                    <a:ext uri="{9D8B030D-6E8A-4147-A177-3AD203B41FA5}">
                      <a16:colId xmlns:a16="http://schemas.microsoft.com/office/drawing/2014/main" val="366580827"/>
                    </a:ext>
                  </a:extLst>
                </a:gridCol>
              </a:tblGrid>
              <a:tr h="1003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Parts involved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Hyperactivity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Hypoactivity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69014"/>
                  </a:ext>
                </a:extLst>
              </a:tr>
              <a:tr h="2293414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Anterior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1. Gigantism 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Acromegaly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Acromegalic Gigantism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4. Cushing's disease </a:t>
                      </a:r>
                    </a:p>
                    <a:p>
                      <a:pPr marL="0" indent="0"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Dwarfism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2. Acromicria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3. </a:t>
                      </a:r>
                      <a:r>
                        <a:rPr lang="en-US" b="1" i="0" dirty="0" err="1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Simmond's</a:t>
                      </a:r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disease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22979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Posterior Pituitary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Syndrome of inappropriate hypersecretion of ADH (SIADH)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Diabetes insipidus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04410"/>
                  </a:ext>
                </a:extLst>
              </a:tr>
              <a:tr h="100336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Dystrophia </a:t>
                      </a:r>
                    </a:p>
                    <a:p>
                      <a:r>
                        <a:rPr lang="en-US" b="1" i="0" dirty="0" err="1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adiposogenitalis</a:t>
                      </a:r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  <a:latin typeface="Roboto"/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07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B3028B-518A-B533-454E-2642319A0760}"/>
              </a:ext>
            </a:extLst>
          </p:cNvPr>
          <p:cNvSpPr txBox="1"/>
          <p:nvPr/>
        </p:nvSpPr>
        <p:spPr>
          <a:xfrm>
            <a:off x="177601" y="5994960"/>
            <a:ext cx="272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Anterior and Posterior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082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369D-EA8E-1898-BE62-9B897DAC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DYSTROPHIA ADIPOSOGENITALIS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2201F-553E-9530-2744-15FC9655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Characterized by obesity and hypogonadism affecting mainly   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adolescent boys .</a:t>
            </a:r>
          </a:p>
        </p:txBody>
      </p:sp>
    </p:spTree>
    <p:extLst>
      <p:ext uri="{BB962C8B-B14F-4D97-AF65-F5344CB8AC3E}">
        <p14:creationId xmlns:p14="http://schemas.microsoft.com/office/powerpoint/2010/main" val="595749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2C36-9F24-4D3A-BFD5-22D796B5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DYSTROPHIA ADIPOSOGENITALIS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BA0F8-51D2-DEC5-96D7-64993D7CB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42424" r="59608" b="24438"/>
          <a:stretch/>
        </p:blipFill>
        <p:spPr>
          <a:xfrm>
            <a:off x="2349305" y="1582615"/>
            <a:ext cx="5824023" cy="5570805"/>
          </a:xfrm>
        </p:spPr>
      </p:pic>
    </p:spTree>
    <p:extLst>
      <p:ext uri="{BB962C8B-B14F-4D97-AF65-F5344CB8AC3E}">
        <p14:creationId xmlns:p14="http://schemas.microsoft.com/office/powerpoint/2010/main" val="1948977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062D-E439-E9D0-7DDF-48F4C8CB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4A2C-E575-E202-CF64-9E5DEBCF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dirty="0"/>
              <a:t>Medical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Hormonal replacements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Supportive measures and treatment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dirty="0"/>
              <a:t>Surgery for tumors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dirty="0"/>
              <a:t>Radiotherapy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96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DD3D-AA7E-7BDD-BB49-A2D3CA18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ECD9-90D4-2B18-4F49-5409AE53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51111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FEA8-4432-89B0-2058-401410F2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Gigantism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A294-DA0F-8049-D7AE-075C40F6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A pituitary disorder characterized by: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Excess growth of the body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 Average height is approximately 7-8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/>
              </a:rPr>
              <a:t>feets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4ADDF-EEA3-FE14-1C2E-49AD0FDD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212" y="436098"/>
            <a:ext cx="4037428" cy="6316394"/>
          </a:xfrm>
          <a:prstGeom prst="rect">
            <a:avLst/>
          </a:prstGeom>
        </p:spPr>
      </p:pic>
      <p:pic>
        <p:nvPicPr>
          <p:cNvPr id="1026" name="Picture 2" descr="Gigantism - Causes, Signs, Symptoms, Diagnosis, and Treatment">
            <a:extLst>
              <a:ext uri="{FF2B5EF4-FFF2-40B4-BE49-F238E27FC236}">
                <a16:creationId xmlns:a16="http://schemas.microsoft.com/office/drawing/2014/main" id="{994CCCBA-0609-894C-7FB8-7E4C8791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" y="3429001"/>
            <a:ext cx="2988640" cy="3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1604-C1D6-C4C1-155D-947A9974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Causes of Gigantism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03EC-050B-8634-F90D-1D84B1DDC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Hypersecretion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GH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 in childhood or in pre-adult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before fusion of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epiphysis with the shaft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of bone.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b="1" i="0" dirty="0">
              <a:solidFill>
                <a:srgbClr val="3B3835"/>
              </a:solidFill>
              <a:effectLst/>
              <a:latin typeface="Source Sans Pro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rgbClr val="3B3835"/>
              </a:solidFill>
              <a:latin typeface="Source Sans Pro"/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/>
              </a:rPr>
              <a:t>Tumor of acidophilic cells of the Anterior pituitary lobe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6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EC003-A73D-4319-E4A6-A5DB59448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22058" r="56062" b="32843"/>
          <a:stretch/>
        </p:blipFill>
        <p:spPr>
          <a:xfrm>
            <a:off x="1800670" y="0"/>
            <a:ext cx="6435969" cy="6752492"/>
          </a:xfrm>
        </p:spPr>
      </p:pic>
    </p:spTree>
    <p:extLst>
      <p:ext uri="{BB962C8B-B14F-4D97-AF65-F5344CB8AC3E}">
        <p14:creationId xmlns:p14="http://schemas.microsoft.com/office/powerpoint/2010/main" val="204318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D6BD-BD4C-4052-6E51-A7FFA3ED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/>
              </a:rPr>
              <a:t>Signs and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5018-C80B-B3F5-DD61-EC0EB9AE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Huge stature: 7 or 8 feet in height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Headache due to tumor of pituitary gland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Very large hands and feet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Thick toes and fingers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 prominent jaw and forehead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Coarse facial features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Weakness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Insomnia and other sleep disorders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493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1712</Words>
  <Application>Microsoft Office PowerPoint</Application>
  <PresentationFormat>Widescreen</PresentationFormat>
  <Paragraphs>382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Roboto</vt:lpstr>
      <vt:lpstr>Source Sans Pro</vt:lpstr>
      <vt:lpstr>Wingdings</vt:lpstr>
      <vt:lpstr>Office Theme</vt:lpstr>
      <vt:lpstr>Pituitary  gland disorders </vt:lpstr>
      <vt:lpstr>Causes</vt:lpstr>
      <vt:lpstr>PowerPoint Presentation</vt:lpstr>
      <vt:lpstr>Pituitary gland hormones</vt:lpstr>
      <vt:lpstr>Disorders of Pituitary Gland</vt:lpstr>
      <vt:lpstr>Gigantism</vt:lpstr>
      <vt:lpstr>Causes of Gigantism</vt:lpstr>
      <vt:lpstr>PowerPoint Presentation</vt:lpstr>
      <vt:lpstr>Signs and Symptoms</vt:lpstr>
      <vt:lpstr>PowerPoint Presentation</vt:lpstr>
      <vt:lpstr>DIAGNOSTIC TESTS</vt:lpstr>
      <vt:lpstr>TREATMENT</vt:lpstr>
      <vt:lpstr>Disorders of Pituitary Gland</vt:lpstr>
      <vt:lpstr>Acromegaly</vt:lpstr>
      <vt:lpstr>Causes of Acromegaly</vt:lpstr>
      <vt:lpstr>Signs and symptoms</vt:lpstr>
      <vt:lpstr>ACROMEGALIC OR GUERILLA FACE</vt:lpstr>
      <vt:lpstr>PowerPoint Presentation</vt:lpstr>
      <vt:lpstr>PowerPoint Presentation</vt:lpstr>
      <vt:lpstr>PowerPoint Presentation</vt:lpstr>
      <vt:lpstr>TREATMENT</vt:lpstr>
      <vt:lpstr>Disorders of Pituitary Gland</vt:lpstr>
      <vt:lpstr>ACROMEGALIC GIGANTISM</vt:lpstr>
      <vt:lpstr>PowerPoint Presentation</vt:lpstr>
      <vt:lpstr>CAUSES, SYMPTOMS &amp; TREATMENT</vt:lpstr>
      <vt:lpstr>Disorders of Pituitary Gland</vt:lpstr>
      <vt:lpstr>Disorders of Pituitary Gland</vt:lpstr>
      <vt:lpstr>DWARFISM</vt:lpstr>
      <vt:lpstr>CAUSE OF DWARFISM</vt:lpstr>
      <vt:lpstr>SIGNS AND SYMPTOMS</vt:lpstr>
      <vt:lpstr>TYPES OF DWARFISM</vt:lpstr>
      <vt:lpstr>Disorders of Pituitary Gland</vt:lpstr>
      <vt:lpstr>ACROMICRIA</vt:lpstr>
      <vt:lpstr>CAUSES OF ACROMICRIA</vt:lpstr>
      <vt:lpstr>SIGNS AND SYMPTOMS</vt:lpstr>
      <vt:lpstr>Disorders of Pituitary Gland</vt:lpstr>
      <vt:lpstr>SIMMOND'S DISEASE</vt:lpstr>
      <vt:lpstr>CAUSES</vt:lpstr>
      <vt:lpstr>SIGNS AND SYMPTOMS</vt:lpstr>
      <vt:lpstr>SIMMOND'S DISEASE</vt:lpstr>
      <vt:lpstr>Disorders of Pituitary Gland</vt:lpstr>
      <vt:lpstr>Syndrome of inappropriate hypersecretion of antidiuretic hormone(ADH)</vt:lpstr>
      <vt:lpstr>CAUSES</vt:lpstr>
      <vt:lpstr>SIGNS AND SYMPTOMS</vt:lpstr>
      <vt:lpstr>Disorders of Pituitary Gland</vt:lpstr>
      <vt:lpstr>DIABETES INSIPIDUS</vt:lpstr>
      <vt:lpstr>CAUSES</vt:lpstr>
      <vt:lpstr>SIGNS AND SYMPTOMS</vt:lpstr>
      <vt:lpstr>PowerPoint Presentation</vt:lpstr>
      <vt:lpstr>DIAGNOSIS</vt:lpstr>
      <vt:lpstr>TREATMENT</vt:lpstr>
      <vt:lpstr>Disorders of Pituitary Gland</vt:lpstr>
      <vt:lpstr>DYSTROPHIA ADIPOSOGENITALIS</vt:lpstr>
      <vt:lpstr>DYSTROPHIA ADIPOSOGENITALIS</vt:lpstr>
      <vt:lpstr>Treatment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gland disorders</dc:title>
  <dc:creator>music only</dc:creator>
  <cp:lastModifiedBy>music only</cp:lastModifiedBy>
  <cp:revision>53</cp:revision>
  <dcterms:created xsi:type="dcterms:W3CDTF">2023-01-12T18:35:23Z</dcterms:created>
  <dcterms:modified xsi:type="dcterms:W3CDTF">2023-11-20T13:53:02Z</dcterms:modified>
</cp:coreProperties>
</file>