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260" r:id="rId4"/>
    <p:sldId id="330" r:id="rId5"/>
    <p:sldId id="258" r:id="rId6"/>
    <p:sldId id="331" r:id="rId7"/>
    <p:sldId id="261" r:id="rId8"/>
    <p:sldId id="259" r:id="rId9"/>
    <p:sldId id="265" r:id="rId10"/>
    <p:sldId id="268" r:id="rId11"/>
    <p:sldId id="264" r:id="rId12"/>
    <p:sldId id="323" r:id="rId13"/>
    <p:sldId id="269" r:id="rId14"/>
    <p:sldId id="262" r:id="rId15"/>
    <p:sldId id="267" r:id="rId16"/>
    <p:sldId id="328" r:id="rId17"/>
    <p:sldId id="270" r:id="rId18"/>
    <p:sldId id="271" r:id="rId19"/>
    <p:sldId id="263" r:id="rId20"/>
    <p:sldId id="327" r:id="rId21"/>
    <p:sldId id="273" r:id="rId22"/>
    <p:sldId id="275" r:id="rId23"/>
    <p:sldId id="276" r:id="rId24"/>
    <p:sldId id="324" r:id="rId25"/>
    <p:sldId id="274" r:id="rId26"/>
    <p:sldId id="278" r:id="rId27"/>
    <p:sldId id="277" r:id="rId28"/>
    <p:sldId id="280" r:id="rId29"/>
    <p:sldId id="279" r:id="rId30"/>
    <p:sldId id="272" r:id="rId31"/>
    <p:sldId id="281" r:id="rId32"/>
    <p:sldId id="282" r:id="rId33"/>
    <p:sldId id="313" r:id="rId34"/>
    <p:sldId id="285" r:id="rId35"/>
    <p:sldId id="316" r:id="rId36"/>
    <p:sldId id="315" r:id="rId37"/>
    <p:sldId id="283" r:id="rId38"/>
    <p:sldId id="317" r:id="rId39"/>
    <p:sldId id="286" r:id="rId40"/>
    <p:sldId id="287" r:id="rId41"/>
    <p:sldId id="329" r:id="rId42"/>
    <p:sldId id="284" r:id="rId43"/>
    <p:sldId id="288" r:id="rId44"/>
    <p:sldId id="332" r:id="rId45"/>
    <p:sldId id="289" r:id="rId46"/>
    <p:sldId id="293" r:id="rId47"/>
    <p:sldId id="295" r:id="rId48"/>
    <p:sldId id="319" r:id="rId49"/>
    <p:sldId id="294" r:id="rId50"/>
    <p:sldId id="320" r:id="rId51"/>
    <p:sldId id="296" r:id="rId52"/>
    <p:sldId id="297" r:id="rId53"/>
    <p:sldId id="298" r:id="rId54"/>
    <p:sldId id="333" r:id="rId55"/>
    <p:sldId id="292" r:id="rId56"/>
    <p:sldId id="303" r:id="rId57"/>
    <p:sldId id="302" r:id="rId58"/>
    <p:sldId id="318" r:id="rId59"/>
    <p:sldId id="304" r:id="rId60"/>
    <p:sldId id="322" r:id="rId61"/>
    <p:sldId id="334" r:id="rId62"/>
    <p:sldId id="299" r:id="rId63"/>
    <p:sldId id="305" r:id="rId64"/>
    <p:sldId id="306" r:id="rId65"/>
    <p:sldId id="307" r:id="rId66"/>
    <p:sldId id="291" r:id="rId67"/>
    <p:sldId id="309" r:id="rId68"/>
    <p:sldId id="310" r:id="rId69"/>
    <p:sldId id="312" r:id="rId70"/>
    <p:sldId id="311" r:id="rId71"/>
    <p:sldId id="325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804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77683-C255-4DE0-96E3-18641C6D2B30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8259E-BE7E-4432-B05B-3146C1B43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60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8259E-BE7E-4432-B05B-3146C1B436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14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8259E-BE7E-4432-B05B-3146C1B436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66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8259E-BE7E-4432-B05B-3146C1B4369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07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8259E-BE7E-4432-B05B-3146C1B4369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07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8259E-BE7E-4432-B05B-3146C1B4369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07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8259E-BE7E-4432-B05B-3146C1B4369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07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8259E-BE7E-4432-B05B-3146C1B4369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07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8259E-BE7E-4432-B05B-3146C1B4369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5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0" y="1447800"/>
            <a:ext cx="678180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b="1" dirty="0">
                <a:latin typeface="Times New Roman"/>
                <a:ea typeface="Calibri"/>
                <a:cs typeface="Times New Roman"/>
              </a:rPr>
              <a:t>ODONTOGENIC TUMORS AND 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  TUMOR 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LIKE 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LESIONS         </a:t>
            </a:r>
          </a:p>
          <a:p>
            <a:pPr algn="ctr">
              <a:lnSpc>
                <a:spcPct val="115000"/>
              </a:lnSpc>
            </a:pPr>
            <a:endParaRPr lang="en-US" sz="2800" b="1" dirty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endParaRPr lang="en-US" sz="2800" b="1" dirty="0" smtClean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L11</a:t>
            </a:r>
            <a:endParaRPr lang="en-US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8984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59660"/>
            <a:ext cx="8763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Cystic</a:t>
            </a:r>
            <a:r>
              <a:rPr lang="en-US" sz="2400" i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type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is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common, due to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cystic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degeneration within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follicular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type. </a:t>
            </a:r>
            <a:endParaRPr lang="en-US" sz="2400" dirty="0">
              <a:ea typeface="Calibri"/>
              <a:cs typeface="Times New Roman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7074" y="966486"/>
            <a:ext cx="3200399" cy="243840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2400" y="3581400"/>
            <a:ext cx="457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Acanthomatous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ameloblastoma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lvl="0"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show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squamous metaplasia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of the central cores of neoplastic epithelium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 </a:t>
            </a:r>
          </a:p>
        </p:txBody>
      </p:sp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86200"/>
            <a:ext cx="3124200" cy="220980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6002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974" y="685800"/>
            <a:ext cx="8763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Granular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cell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ameloblastoma</a:t>
            </a:r>
            <a:r>
              <a:rPr lang="en-US" sz="2400" i="1" dirty="0">
                <a:latin typeface="Times New Roman"/>
                <a:ea typeface="Calibri"/>
                <a:cs typeface="Times New Roman"/>
              </a:rPr>
              <a:t> </a:t>
            </a:r>
            <a:endParaRPr lang="en-US" sz="2400" i="1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usually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resemble the follicular type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but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the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epithelium forms sheets of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large </a:t>
            </a:r>
            <a:r>
              <a:rPr lang="en-US" sz="24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eosinophilic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granular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cells. </a:t>
            </a:r>
            <a:endParaRPr lang="en-US" sz="2400" dirty="0">
              <a:ea typeface="Calibri"/>
              <a:cs typeface="Times New Roman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200400"/>
            <a:ext cx="3886200" cy="327660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15" y="3048000"/>
            <a:ext cx="488355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743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797" y="392357"/>
            <a:ext cx="87630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Basal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cell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ameloblastoma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Times New Roman"/>
                <a:ea typeface="Calibri"/>
                <a:cs typeface="Times New Roman"/>
              </a:rPr>
              <a:t>C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onsist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of more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darkly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staining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cuboidal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cells predominantly in a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follicular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pattern with little evidence of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palisading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at the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periphery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-They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have been mistaken for basal cell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carcinomas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endParaRPr lang="en-US" sz="2400" dirty="0">
              <a:ea typeface="Calibri"/>
              <a:cs typeface="Times New Roman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5144" y="3546274"/>
            <a:ext cx="3428999" cy="273685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05" y="3347012"/>
            <a:ext cx="4645306" cy="351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34359" y="6283124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a palisade is </a:t>
            </a:r>
            <a:r>
              <a:rPr lang="en-US" sz="1200" b="1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a single layer of relatively long cells</a:t>
            </a:r>
            <a:r>
              <a:rPr lang="en-US" sz="12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, arranged loosely perpendicular to a surface and parallel to each other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420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685800"/>
            <a:ext cx="8763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.</a:t>
            </a:r>
            <a:r>
              <a:rPr lang="en-US" sz="24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Desmoplastic</a:t>
            </a:r>
            <a:r>
              <a:rPr lang="en-US" sz="24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ameloblastoma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- Appear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as a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thin strands and cords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of epithelium rather than in an island like pattern found in a dense collagen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stroma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 </a:t>
            </a:r>
            <a:endParaRPr lang="en-US" sz="2400" dirty="0">
              <a:ea typeface="Calibri"/>
              <a:cs typeface="Times New Roman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610" y="3200400"/>
            <a:ext cx="3809999" cy="284924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39120"/>
            <a:ext cx="2867025" cy="297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356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457200"/>
            <a:ext cx="8839200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818" y="947399"/>
            <a:ext cx="88392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/>
                <a:ea typeface="Calibri"/>
                <a:cs typeface="Times New Roman"/>
              </a:rPr>
              <a:t>Malignant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ameloblastoma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and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ameloblastic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carcinoma: </a:t>
            </a:r>
            <a:endParaRPr lang="en-US" sz="2400" b="1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Malignant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ameloblastoma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is a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histologically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typical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ameloblastoma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but may gives rise to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metastases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Ameloblastic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carcinoma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is a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malignant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epithelial proliferation that is associated with an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ameloblastoma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and demonstrates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greater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cytologic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atypia and mitotic activity than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ameloblastoma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2400" b="1" dirty="0">
                <a:solidFill>
                  <a:srgbClr val="FF0000"/>
                </a:solidFill>
                <a:latin typeface="arial"/>
              </a:rPr>
              <a:t> </a:t>
            </a:r>
            <a:endParaRPr lang="en-US" sz="2400" b="1" dirty="0" smtClean="0">
              <a:solidFill>
                <a:srgbClr val="FF0000"/>
              </a:solid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en-US" sz="2400" b="1" dirty="0" smtClean="0">
              <a:solidFill>
                <a:srgbClr val="5F6368"/>
              </a:solid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5F6368"/>
                </a:solidFill>
                <a:latin typeface="Times New Roman" pitchFamily="18" charset="0"/>
                <a:cs typeface="Times New Roman" pitchFamily="18" charset="0"/>
              </a:rPr>
              <a:t>Atypia</a:t>
            </a:r>
            <a:r>
              <a:rPr lang="en-US" sz="2400" dirty="0">
                <a:solidFill>
                  <a:srgbClr val="4D5156"/>
                </a:solidFill>
                <a:latin typeface="Times New Roman" pitchFamily="18" charset="0"/>
                <a:cs typeface="Times New Roman" pitchFamily="18" charset="0"/>
              </a:rPr>
              <a:t> is a word pathologists use to describe cells that look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abnormal either in shape,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color,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 size </a:t>
            </a:r>
            <a:r>
              <a:rPr lang="en-US" sz="2400" dirty="0">
                <a:solidFill>
                  <a:srgbClr val="4D5156"/>
                </a:solidFill>
                <a:latin typeface="Times New Roman" pitchFamily="18" charset="0"/>
                <a:cs typeface="Times New Roman" pitchFamily="18" charset="0"/>
              </a:rPr>
              <a:t>compared to normal, healthy cells in the same location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88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1295400"/>
            <a:ext cx="838200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ADENOMATOID ODONTOGENIC TUMOUR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s 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a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benign 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non-invasive </a:t>
            </a:r>
            <a:r>
              <a:rPr lang="en-US" sz="2400" b="1" dirty="0" err="1">
                <a:latin typeface="Times New Roman" pitchFamily="18" charset="0"/>
                <a:ea typeface="Calibri"/>
                <a:cs typeface="Times New Roman" pitchFamily="18" charset="0"/>
              </a:rPr>
              <a:t>odontogenic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libri"/>
                <a:cs typeface="Times New Roman" pitchFamily="18" charset="0"/>
              </a:rPr>
              <a:t>tumour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Probably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arises from the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reduced enamel epithelium,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may occur within the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jaw bones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or the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gingiva.</a:t>
            </a:r>
          </a:p>
          <a:p>
            <a:pPr algn="just">
              <a:lnSpc>
                <a:spcPct val="150000"/>
              </a:lnSpc>
            </a:pPr>
            <a:endParaRPr lang="en-US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148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5648" y="533400"/>
            <a:ext cx="8915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Clinical 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features: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Found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either in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late adolescence or young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adults. 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Females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are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twice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as frequently affected as males. 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The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tumor is most frequently occurs in 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the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anterior maxilla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especially in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canine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area (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rarely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involves the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mandible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) and forms a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very slow-growing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swelling causes elevation of the upper lip</a:t>
            </a:r>
            <a:r>
              <a:rPr lang="en-US" dirty="0" smtClean="0">
                <a:latin typeface="Times New Roman"/>
                <a:ea typeface="Calibri"/>
                <a:cs typeface="Times New Roman"/>
              </a:rPr>
              <a:t>.</a:t>
            </a:r>
            <a:endParaRPr lang="en-US" sz="1400" dirty="0">
              <a:ea typeface="Calibri"/>
              <a:cs typeface="Times New Roman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4186037"/>
            <a:ext cx="301906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63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47" y="457200"/>
            <a:ext cx="8915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latin typeface="Times New Roman"/>
                <a:ea typeface="Calibri"/>
                <a:cs typeface="Times New Roman"/>
              </a:rPr>
              <a:t>Radiographical</a:t>
            </a:r>
            <a:r>
              <a:rPr lang="en-US" sz="24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features: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Appear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as a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well defined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unilocular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radiolucent area,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may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enclose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impacted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tooth, multiple small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radiopaque foci may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be present inside the lesion.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Multilocular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cases have been reported and a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scalloped border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is observed occasionally.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Expansion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and distortion of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cortical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plate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and displacement of the roots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of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adjacent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teeth may be seen.</a:t>
            </a:r>
            <a:endParaRPr lang="en-US" sz="2400" dirty="0">
              <a:ea typeface="Calibri"/>
              <a:cs typeface="Times New Roman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352800"/>
            <a:ext cx="3733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476991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imes New Roman"/>
                <a:ea typeface="Calibri"/>
              </a:rPr>
              <a:t>Unilocular</a:t>
            </a:r>
            <a:r>
              <a:rPr lang="en-US" dirty="0">
                <a:latin typeface="Times New Roman"/>
                <a:ea typeface="Calibri"/>
              </a:rPr>
              <a:t> radiolucent lesion with multiple </a:t>
            </a:r>
            <a:r>
              <a:rPr lang="en-US" dirty="0" err="1">
                <a:latin typeface="Times New Roman"/>
                <a:ea typeface="Calibri"/>
              </a:rPr>
              <a:t>ares</a:t>
            </a:r>
            <a:r>
              <a:rPr lang="en-US" dirty="0">
                <a:latin typeface="Times New Roman"/>
                <a:ea typeface="Calibri"/>
              </a:rPr>
              <a:t> of </a:t>
            </a:r>
            <a:r>
              <a:rPr lang="en-US" dirty="0" err="1">
                <a:latin typeface="Times New Roman"/>
                <a:ea typeface="Calibri"/>
              </a:rPr>
              <a:t>radiopacities</a:t>
            </a:r>
            <a:r>
              <a:rPr lang="en-US" dirty="0">
                <a:latin typeface="Times New Roman"/>
                <a:ea typeface="Calibri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63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685800"/>
            <a:ext cx="8991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Histopathological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features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: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Shows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a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well-defined capsule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encloses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nests or strands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of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odontogenic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epithelium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T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hey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may proliferate in a variety of patterns and in multiple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duct like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structure filled by a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homogenous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eosinophilic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coagulum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bordered by a single tall columnar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cells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resemble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ameloblasts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and give the lesion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an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adenomatoid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or glandular structure.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Small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foci of calcifications are often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seen.</a:t>
            </a:r>
            <a:endParaRPr lang="en-US" sz="2400" dirty="0">
              <a:ea typeface="Calibri"/>
              <a:cs typeface="Times New Roman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3633486"/>
            <a:ext cx="3429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286000" y="5984962"/>
            <a:ext cx="3581400" cy="85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dirty="0" err="1">
                <a:latin typeface="Times New Roman"/>
                <a:ea typeface="Calibri"/>
                <a:cs typeface="Times New Roman"/>
              </a:rPr>
              <a:t>Odontogenic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epithelium proliferate </a:t>
            </a:r>
            <a:endParaRPr lang="en-US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latin typeface="Times New Roman"/>
                <a:ea typeface="Calibri"/>
                <a:cs typeface="Times New Roman"/>
              </a:rPr>
              <a:t>in </a:t>
            </a:r>
            <a:r>
              <a:rPr lang="en-US" dirty="0">
                <a:latin typeface="Times New Roman"/>
                <a:ea typeface="Calibri"/>
                <a:cs typeface="Times New Roman"/>
              </a:rPr>
              <a:t>a duct like structure.</a:t>
            </a:r>
            <a:endParaRPr lang="en-US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7921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33" y="1143000"/>
            <a:ext cx="8839200" cy="494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CALCIFYING EPITHELIAL ODONTOGENIC TUMOUR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Pindborg tumor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) :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Aggressive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neoplasm arises from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stratum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intermedium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or reduced enamel epithelium.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An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extra-osseous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tumor is also known but is quite rare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Clinical features: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Adults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are mainly affected at an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average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age of about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40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typical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site is the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posterior body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of the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mandible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989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875994"/>
            <a:ext cx="86868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933450" algn="l"/>
              </a:tabLst>
            </a:pP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	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ea typeface="Calibri"/>
                <a:cs typeface="Times New Roman" pitchFamily="18" charset="0"/>
              </a:rPr>
              <a:t>Odontogenic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tumors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represent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a spectrum of lesions ranging from malignant (rare) and benign neoplasms to dental </a:t>
            </a:r>
            <a:r>
              <a:rPr lang="en-US" sz="2400" dirty="0" err="1">
                <a:latin typeface="Times New Roman" pitchFamily="18" charset="0"/>
                <a:ea typeface="Calibri"/>
                <a:cs typeface="Times New Roman" pitchFamily="18" charset="0"/>
              </a:rPr>
              <a:t>hamartomas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all arising from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dental formative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tissues or their remnants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Hamartoma </a:t>
            </a:r>
            <a:r>
              <a:rPr lang="en-US" sz="24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dirty="0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benign </a:t>
            </a:r>
            <a:r>
              <a:rPr lang="en-US" sz="2400" dirty="0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growth </a:t>
            </a:r>
            <a:r>
              <a:rPr lang="en-US" sz="24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made up of an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abnormal </a:t>
            </a:r>
            <a:r>
              <a:rPr lang="en-US" sz="24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mixture of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cells and tissues </a:t>
            </a:r>
            <a:r>
              <a:rPr lang="en-US" sz="24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normally found in the area of the body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where</a:t>
            </a:r>
            <a:r>
              <a:rPr lang="en-US" sz="24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growth occurs</a:t>
            </a:r>
            <a:r>
              <a:rPr lang="en-US" sz="24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026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047240"/>
            <a:ext cx="85344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Appear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as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painless slowly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growing tumor 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of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the 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jaw with expansion and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distortion of 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cortical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plate, 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causing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facial asymmetry and 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derangement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of 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occlusion.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9718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95600"/>
            <a:ext cx="36766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821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84486"/>
            <a:ext cx="8839200" cy="2534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en-US" sz="24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b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Radiographical</a:t>
            </a:r>
            <a:r>
              <a:rPr lang="en-US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features: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Well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defined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multilocular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radiolucent area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seen, while in some cases may appear 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as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unilocular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Within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the radiolucency multiple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radiopaque foci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often present.</a:t>
            </a:r>
          </a:p>
          <a:p>
            <a:pPr algn="just">
              <a:lnSpc>
                <a:spcPct val="115000"/>
              </a:lnSpc>
            </a:pP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endParaRPr lang="en-US" sz="1400" dirty="0">
              <a:ea typeface="Calibri"/>
              <a:cs typeface="Times New Roman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5734291" y="3435845"/>
            <a:ext cx="3338512" cy="305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445889" y="6455531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ea typeface="Calibri"/>
              </a:rPr>
              <a:t> </a:t>
            </a:r>
            <a:r>
              <a:rPr lang="en-US" sz="1200" dirty="0">
                <a:latin typeface="Times New Roman"/>
                <a:ea typeface="Calibri"/>
              </a:rPr>
              <a:t>Radiolucent lesion with multiple areas of </a:t>
            </a:r>
            <a:r>
              <a:rPr lang="en-US" sz="1200" dirty="0" err="1">
                <a:latin typeface="Times New Roman"/>
                <a:ea typeface="Calibri"/>
              </a:rPr>
              <a:t>radiopacities</a:t>
            </a:r>
            <a:r>
              <a:rPr lang="en-US" sz="1600" dirty="0">
                <a:latin typeface="Times New Roman"/>
                <a:ea typeface="Calibri"/>
              </a:rPr>
              <a:t>.</a:t>
            </a:r>
            <a:endParaRPr lang="en-US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16" y="3468489"/>
            <a:ext cx="380047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109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43000"/>
            <a:ext cx="8839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latin typeface="Times New Roman"/>
                <a:ea typeface="Calibri"/>
                <a:cs typeface="Times New Roman"/>
              </a:rPr>
              <a:t>Histopathological</a:t>
            </a:r>
            <a:r>
              <a:rPr lang="en-US" sz="24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features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: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Consist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of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sheets, islands or strands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of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epithelial cells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in a connective tissue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stroma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The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epithelial cells are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polyhedral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and show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variation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in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nuclear size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and have a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distinct outlines and intercellular bridges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Within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the tumor, there are typically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homogeneous hyaline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areas, with the staining characteristics of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amyloid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These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may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calcify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and may form large masses. </a:t>
            </a: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5097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762000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Calcifying epithelial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odontogenic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tumors are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not encapsulated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are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locally invasive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and behave similarly to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ameloblastoma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ea typeface="Calibri"/>
              <a:cs typeface="Times New Roman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133600"/>
            <a:ext cx="5410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828800" y="5638800"/>
            <a:ext cx="533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ea typeface="Calibri"/>
              </a:rPr>
              <a:t>The tumor cells with the hyaline and calcified masses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726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229600" cy="617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559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8089" y="762000"/>
            <a:ext cx="8763000" cy="4450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                2. MIXED 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ODONTOGENIC </a:t>
            </a:r>
            <a:r>
              <a:rPr lang="en-US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TUMOR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AMELOBLASTIC FIBROMA </a:t>
            </a:r>
          </a:p>
          <a:p>
            <a:pPr algn="just">
              <a:lnSpc>
                <a:spcPct val="115000"/>
              </a:lnSpc>
            </a:pPr>
            <a:endParaRPr lang="en-US" sz="24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Benign </a:t>
            </a:r>
            <a:r>
              <a:rPr lang="en-US" sz="2400" dirty="0" err="1">
                <a:latin typeface="Times New Roman" pitchFamily="18" charset="0"/>
                <a:ea typeface="Calibri"/>
                <a:cs typeface="Times New Roman" pitchFamily="18" charset="0"/>
              </a:rPr>
              <a:t>odontogenic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tumor in which both the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epithelial and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mesenchymal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elements are neoplastic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(in </a:t>
            </a:r>
            <a:r>
              <a:rPr lang="en-US" sz="2400" dirty="0" err="1">
                <a:latin typeface="Times New Roman" pitchFamily="18" charset="0"/>
                <a:ea typeface="Calibri"/>
                <a:cs typeface="Times New Roman" pitchFamily="18" charset="0"/>
              </a:rPr>
              <a:t>ameloblastoma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only the epithelium is neoplastic).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4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Characterized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by the simultaneous proliferation of both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epithelial and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mesenchymal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tissue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without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the formation of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enamel or dentine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0778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3876" y="457200"/>
            <a:ext cx="8763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/>
                <a:ea typeface="Calibri"/>
                <a:cs typeface="Times New Roman"/>
              </a:rPr>
              <a:t>Clinical 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features: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Arising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most commonly in the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molar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region of the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mandible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Usually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affect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young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persons (of average age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15years)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ale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mostly affected, 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ay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be associated with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impacted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teeth.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-The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tumor is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slowly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growing,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causing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hard bony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swelling and usually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asymptomatic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but eventually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expand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the jaw causing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facial </a:t>
            </a:r>
            <a:endParaRPr lang="en-US" sz="2400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asymmetry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and displacement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of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regional teeth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4376" y="3811928"/>
            <a:ext cx="3814823" cy="3046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7299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3876" y="457200"/>
            <a:ext cx="87630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endParaRPr lang="en-US" sz="14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Radiographical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features: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/>
                <a:ea typeface="Calibri"/>
                <a:cs typeface="Times New Roman"/>
              </a:rPr>
              <a:t>-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They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can appear as a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multilocular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or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unilocular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radiolucency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which has a rather smooth outline, often with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 sclerotic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border. </a:t>
            </a:r>
            <a:endParaRPr lang="en-US" sz="2400" dirty="0">
              <a:ea typeface="Calibri"/>
              <a:cs typeface="Times New Roman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lum bright="30000" contrast="40000"/>
          </a:blip>
          <a:srcRect/>
          <a:stretch>
            <a:fillRect/>
          </a:stretch>
        </p:blipFill>
        <p:spPr bwMode="auto">
          <a:xfrm>
            <a:off x="285087" y="2426970"/>
            <a:ext cx="3601113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681" y="5530334"/>
            <a:ext cx="5345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ea typeface="Calibri"/>
              </a:rPr>
              <a:t>Radiolucent </a:t>
            </a:r>
            <a:r>
              <a:rPr lang="en-US" dirty="0">
                <a:latin typeface="Times New Roman"/>
                <a:ea typeface="Calibri"/>
              </a:rPr>
              <a:t>lesion associated with impacted tooth</a:t>
            </a:r>
            <a:r>
              <a:rPr lang="en-US" dirty="0" smtClean="0">
                <a:latin typeface="Times New Roman"/>
                <a:ea typeface="Calibri"/>
              </a:rPr>
              <a:t>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57349"/>
            <a:ext cx="4029075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241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10" y="152400"/>
            <a:ext cx="87630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endParaRPr lang="en-US" sz="14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latin typeface="Times New Roman"/>
                <a:ea typeface="Calibri"/>
                <a:cs typeface="Times New Roman"/>
              </a:rPr>
              <a:t>Histopathological</a:t>
            </a:r>
            <a:r>
              <a:rPr lang="en-US" sz="24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features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: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The</a:t>
            </a:r>
            <a:r>
              <a:rPr lang="en-US" sz="24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epithelium consists of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ameloblast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-like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cells forming strands or islands which bordered at the periphery by a layer of columnar cells resembling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ameloblast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The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cells in the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center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of islands or strands resemble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stellate reticulum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cells.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The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mesenchymal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component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consists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of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highly cellular fibroblastic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stroma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which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resembles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immature dental papilla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ea typeface="Calibri"/>
              <a:cs typeface="Times New Roman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075010"/>
            <a:ext cx="3733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7553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759" y="609600"/>
            <a:ext cx="8763000" cy="16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Ameloblastic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fibroma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may rarely be combined with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mixed calcifying dental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tissues (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ameloblastic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fibro-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odontoma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), and radiographs typically show the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opaque dental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tissues in the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radiolucent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area </a:t>
            </a:r>
            <a:endParaRPr lang="en-US" sz="2400" dirty="0">
              <a:ea typeface="Calibri"/>
              <a:cs typeface="Times New Roman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9230" y="2480957"/>
            <a:ext cx="4419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013030" y="607007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Times New Roman"/>
                <a:ea typeface="Calibri"/>
              </a:rPr>
              <a:t>: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Ameloblastic</a:t>
            </a:r>
            <a:r>
              <a:rPr lang="en-US" dirty="0">
                <a:latin typeface="Times New Roman"/>
                <a:ea typeface="Calibri"/>
              </a:rPr>
              <a:t> fibro-</a:t>
            </a:r>
            <a:r>
              <a:rPr lang="en-US" dirty="0" err="1">
                <a:latin typeface="Times New Roman"/>
                <a:ea typeface="Calibri"/>
              </a:rPr>
              <a:t>odontoma</a:t>
            </a:r>
            <a:r>
              <a:rPr lang="en-US" dirty="0">
                <a:latin typeface="Times New Roman"/>
                <a:ea typeface="Calibri"/>
              </a:rPr>
              <a:t>. The </a:t>
            </a:r>
            <a:r>
              <a:rPr lang="en-US" dirty="0" err="1">
                <a:latin typeface="Times New Roman"/>
                <a:ea typeface="Calibri"/>
              </a:rPr>
              <a:t>odontoma</a:t>
            </a:r>
            <a:r>
              <a:rPr lang="en-US" dirty="0">
                <a:latin typeface="Times New Roman"/>
                <a:ea typeface="Calibri"/>
              </a:rPr>
              <a:t> component is complex in nature.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7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5132" y="2151926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TUMORS OF ODONTOGENIC </a:t>
            </a:r>
            <a:r>
              <a:rPr lang="en-US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EPITHELIUM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253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762000"/>
            <a:ext cx="8610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/>
                <a:ea typeface="Calibri"/>
                <a:cs typeface="Times New Roman"/>
              </a:rPr>
              <a:t>ODONTOMAS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Growth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in which both the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epithelial and the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mesenchymal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cells exhibit complete differentiation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with the result that functional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ameloblasts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and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odontoblasts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form enamel and dentine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in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an-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organized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fashin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Considered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as a developmental malformations (hamartomas) of dental tissues,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not neoplasms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 </a:t>
            </a:r>
            <a:endParaRPr lang="en-US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86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295400"/>
            <a:ext cx="861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- Most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odontomas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are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asymptomatic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although occasionally signs and symptoms relating to their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presence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do occur.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- Usually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occur among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children or young adults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- Both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sexes are affected with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male predominance</a:t>
            </a:r>
            <a:r>
              <a:rPr lang="en-US" dirty="0">
                <a:latin typeface="Times New Roman"/>
                <a:ea typeface="Calibri"/>
                <a:cs typeface="Times New Roman"/>
              </a:rPr>
              <a:t>.</a:t>
            </a:r>
            <a:endParaRPr lang="en-US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625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762000"/>
            <a:ext cx="8763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/>
                <a:ea typeface="Calibri"/>
                <a:cs typeface="Arial"/>
              </a:rPr>
              <a:t>Compound </a:t>
            </a:r>
            <a:r>
              <a:rPr lang="en-US" sz="2400" b="1" dirty="0" err="1">
                <a:latin typeface="Times New Roman"/>
                <a:ea typeface="Calibri"/>
                <a:cs typeface="Arial"/>
              </a:rPr>
              <a:t>odontoma</a:t>
            </a:r>
            <a:r>
              <a:rPr lang="en-US" sz="2400" b="1" dirty="0">
                <a:latin typeface="Times New Roman"/>
                <a:ea typeface="Calibri"/>
                <a:cs typeface="Arial"/>
              </a:rPr>
              <a:t>: </a:t>
            </a:r>
            <a:endParaRPr lang="en-US" sz="2400" b="1" dirty="0" smtClean="0">
              <a:latin typeface="Times New Roman"/>
              <a:ea typeface="Calibri"/>
              <a:cs typeface="Arial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Arial"/>
              </a:rPr>
              <a:t>The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compound </a:t>
            </a:r>
            <a:r>
              <a:rPr lang="en-US" sz="2400" dirty="0" err="1">
                <a:latin typeface="Times New Roman"/>
                <a:ea typeface="Calibri"/>
                <a:cs typeface="Arial"/>
              </a:rPr>
              <a:t>odontoma</a:t>
            </a:r>
            <a:r>
              <a:rPr lang="en-US" sz="2400" dirty="0">
                <a:latin typeface="Times New Roman"/>
                <a:ea typeface="Calibri"/>
                <a:cs typeface="Arial"/>
              </a:rPr>
              <a:t> had a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predilection for the anterior maxilla</a:t>
            </a:r>
            <a:r>
              <a:rPr lang="en-US" sz="2400" dirty="0">
                <a:latin typeface="Times New Roman"/>
                <a:ea typeface="Calibri"/>
                <a:cs typeface="Arial"/>
              </a:rPr>
              <a:t>.  </a:t>
            </a:r>
            <a:endParaRPr lang="en-US" sz="2400" dirty="0" smtClean="0">
              <a:latin typeface="Times New Roman"/>
              <a:ea typeface="Calibri"/>
              <a:cs typeface="Arial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Arial"/>
              </a:rPr>
              <a:t>- Consist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of many separate, small,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tooth-like structures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(denticles</a:t>
            </a:r>
            <a:r>
              <a:rPr lang="en-US" sz="2400" dirty="0">
                <a:latin typeface="Times New Roman"/>
                <a:ea typeface="Calibri"/>
                <a:cs typeface="Arial"/>
              </a:rPr>
              <a:t>), probably produced by localized,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multiple budding off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from </a:t>
            </a:r>
            <a:r>
              <a:rPr lang="en-US" sz="2400" dirty="0" smtClean="0">
                <a:latin typeface="Times New Roman"/>
                <a:ea typeface="Calibri"/>
                <a:cs typeface="Arial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dental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lamina</a:t>
            </a:r>
            <a:r>
              <a:rPr lang="en-US" sz="2400" dirty="0">
                <a:latin typeface="Times New Roman"/>
                <a:ea typeface="Calibri"/>
                <a:cs typeface="Arial"/>
              </a:rPr>
              <a:t> and formation of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many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tooth germs. </a:t>
            </a:r>
            <a:endParaRPr lang="en-US" sz="2400" dirty="0" smtClean="0">
              <a:latin typeface="Times New Roman"/>
              <a:ea typeface="Calibri"/>
              <a:cs typeface="Arial"/>
            </a:endParaRPr>
          </a:p>
          <a:p>
            <a:pPr algn="just">
              <a:lnSpc>
                <a:spcPct val="150000"/>
              </a:lnSpc>
            </a:pPr>
            <a:endParaRPr lang="en-US" sz="2400" dirty="0" smtClean="0">
              <a:latin typeface="Times New Roman"/>
              <a:ea typeface="Calibri"/>
              <a:cs typeface="Arial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ea typeface="Calibri"/>
              <a:cs typeface="Arial"/>
            </a:endParaRPr>
          </a:p>
        </p:txBody>
      </p:sp>
      <p:pic>
        <p:nvPicPr>
          <p:cNvPr id="5123" name="Picture 3" descr="C:\Users\Dr. Layla\Pictures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3429000" cy="327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0" y="56966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111111"/>
                </a:solidFill>
                <a:latin typeface="Roboto"/>
              </a:rPr>
              <a:t>small tooth-like structures erupted in the gingiva</a:t>
            </a:r>
            <a:endParaRPr lang="en-US" b="0" i="0" dirty="0">
              <a:solidFill>
                <a:srgbClr val="111111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07289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636967"/>
            <a:ext cx="8763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 err="1" smtClean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Radiographically</a:t>
            </a:r>
            <a:endParaRPr lang="en-US" sz="2400" dirty="0">
              <a:solidFill>
                <a:srgbClr val="FF0000"/>
              </a:solidFill>
              <a:latin typeface="Times New Roman"/>
              <a:ea typeface="Calibri"/>
              <a:cs typeface="Arial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endParaRPr lang="en-US" sz="2400" dirty="0" smtClean="0">
              <a:latin typeface="Times New Roman"/>
              <a:ea typeface="Calibri"/>
              <a:cs typeface="Arial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Arial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denticles</a:t>
            </a:r>
            <a:r>
              <a:rPr lang="en-US" sz="2400" dirty="0">
                <a:latin typeface="Times New Roman"/>
                <a:ea typeface="Calibri"/>
                <a:cs typeface="Arial"/>
              </a:rPr>
              <a:t> may be seen </a:t>
            </a:r>
            <a:r>
              <a:rPr lang="en-US" sz="2400" dirty="0" smtClean="0">
                <a:latin typeface="Times New Roman"/>
                <a:ea typeface="Calibri"/>
                <a:cs typeface="Arial"/>
              </a:rPr>
              <a:t>as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numerous small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teeth like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structures</a:t>
            </a:r>
            <a:r>
              <a:rPr lang="en-US" sz="2400" dirty="0" smtClean="0">
                <a:latin typeface="Times New Roman"/>
                <a:ea typeface="Calibri"/>
                <a:cs typeface="Arial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urrounded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by a thin radiolucent zone </a:t>
            </a:r>
            <a:endParaRPr lang="en-US" sz="24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which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represents the fibrous capsule.</a:t>
            </a:r>
          </a:p>
          <a:p>
            <a:pPr algn="just">
              <a:lnSpc>
                <a:spcPct val="150000"/>
              </a:lnSpc>
            </a:pPr>
            <a:endParaRPr lang="en-US" sz="2400" dirty="0" smtClean="0">
              <a:latin typeface="Times New Roman"/>
              <a:ea typeface="Calibri"/>
              <a:cs typeface="Arial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ea typeface="Calibri"/>
              <a:cs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362200"/>
            <a:ext cx="3682677" cy="412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779047" y="6488668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/>
                <a:ea typeface="Calibri"/>
              </a:rPr>
              <a:t>shows many tooth-like structures.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09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iew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43915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21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2557" y="907957"/>
            <a:ext cx="8763000" cy="1141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. Microscopically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appear as separate denticles in fibrous tissue </a:t>
            </a:r>
            <a:r>
              <a:rPr lang="en-US" sz="2400" dirty="0" err="1">
                <a:latin typeface="Times New Roman"/>
                <a:ea typeface="Calibri"/>
                <a:cs typeface="Arial"/>
              </a:rPr>
              <a:t>stroma</a:t>
            </a:r>
            <a:r>
              <a:rPr lang="en-US" sz="2400" dirty="0">
                <a:latin typeface="Times New Roman"/>
                <a:ea typeface="Calibri"/>
                <a:cs typeface="Arial"/>
              </a:rPr>
              <a:t>.</a:t>
            </a:r>
            <a:endParaRPr lang="en-US" sz="2400" dirty="0">
              <a:ea typeface="Calibri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362200"/>
            <a:ext cx="5131443" cy="3788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08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athology Outlines - Odont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58750"/>
            <a:ext cx="7048669" cy="565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01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834444"/>
            <a:ext cx="8839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/>
                <a:ea typeface="Calibri"/>
                <a:cs typeface="Arial"/>
              </a:rPr>
              <a:t>Complex </a:t>
            </a:r>
            <a:r>
              <a:rPr lang="en-US" sz="2400" b="1" dirty="0" err="1">
                <a:latin typeface="Times New Roman"/>
                <a:ea typeface="Calibri"/>
                <a:cs typeface="Arial"/>
              </a:rPr>
              <a:t>odontoma</a:t>
            </a:r>
            <a:r>
              <a:rPr lang="en-US" sz="2400" b="1" dirty="0">
                <a:latin typeface="Times New Roman"/>
                <a:ea typeface="Calibri"/>
                <a:cs typeface="Arial"/>
              </a:rPr>
              <a:t>: </a:t>
            </a:r>
            <a:endParaRPr lang="en-US" sz="2400" b="1" dirty="0" smtClean="0">
              <a:latin typeface="Times New Roman"/>
              <a:ea typeface="Calibri"/>
              <a:cs typeface="Arial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Arial"/>
              </a:rPr>
              <a:t>In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general, complex </a:t>
            </a:r>
            <a:r>
              <a:rPr lang="en-US" sz="2400" dirty="0" err="1">
                <a:latin typeface="Times New Roman"/>
                <a:ea typeface="Calibri"/>
                <a:cs typeface="Arial"/>
              </a:rPr>
              <a:t>odontomas</a:t>
            </a:r>
            <a:r>
              <a:rPr lang="en-US" sz="2400" dirty="0">
                <a:latin typeface="Times New Roman"/>
                <a:ea typeface="Calibri"/>
                <a:cs typeface="Arial"/>
              </a:rPr>
              <a:t> had a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predilection for the posterior jaws. </a:t>
            </a:r>
            <a:endParaRPr lang="en-US" sz="2400" dirty="0" smtClean="0">
              <a:solidFill>
                <a:srgbClr val="FF0000"/>
              </a:solidFill>
              <a:latin typeface="Times New Roman"/>
              <a:ea typeface="Calibri"/>
              <a:cs typeface="Arial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Consist of an irregular mass of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hard and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soft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dental tissues,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having no morphological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resemblance to a</a:t>
            </a:r>
            <a:r>
              <a:rPr lang="en-US" sz="2400" b="1" dirty="0">
                <a:latin typeface="Times New Roman"/>
                <a:ea typeface="Calibri"/>
                <a:cs typeface="Arial"/>
              </a:rPr>
              <a:t>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tooth and frequently forming a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cauliflower-like</a:t>
            </a:r>
            <a:r>
              <a:rPr lang="en-US" sz="2400" dirty="0">
                <a:latin typeface="Times New Roman"/>
                <a:ea typeface="Calibri"/>
                <a:cs typeface="Arial"/>
              </a:rPr>
              <a:t> mass.</a:t>
            </a:r>
            <a:r>
              <a:rPr lang="en-US" sz="2400" b="1" dirty="0">
                <a:latin typeface="Times New Roman"/>
                <a:ea typeface="Calibri"/>
                <a:cs typeface="Arial"/>
              </a:rPr>
              <a:t> </a:t>
            </a:r>
            <a:endParaRPr lang="en-US" sz="2400" dirty="0"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89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45" y="609600"/>
            <a:ext cx="883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Microscopically: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Appear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as an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irregularly arranged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enamel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dentine,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cementum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and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pulp.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    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6562" y="2180140"/>
            <a:ext cx="4104189" cy="374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046561" y="5898507"/>
            <a:ext cx="3851957" cy="95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dirty="0" smtClean="0">
                <a:latin typeface="Times New Roman"/>
                <a:ea typeface="Calibri"/>
                <a:cs typeface="Arial"/>
              </a:rPr>
              <a:t> </a:t>
            </a:r>
            <a:r>
              <a:rPr lang="en-US" sz="1100" dirty="0">
                <a:latin typeface="Times New Roman"/>
                <a:ea typeface="Calibri"/>
                <a:cs typeface="Arial"/>
              </a:rPr>
              <a:t>Complex </a:t>
            </a:r>
            <a:r>
              <a:rPr lang="en-US" sz="1100" dirty="0" err="1">
                <a:latin typeface="Times New Roman"/>
                <a:ea typeface="Calibri"/>
                <a:cs typeface="Arial"/>
              </a:rPr>
              <a:t>odontoma</a:t>
            </a:r>
            <a:r>
              <a:rPr lang="en-US" sz="1100" dirty="0">
                <a:latin typeface="Times New Roman"/>
                <a:ea typeface="Calibri"/>
                <a:cs typeface="Arial"/>
              </a:rPr>
              <a:t>, </a:t>
            </a:r>
            <a:r>
              <a:rPr lang="en-US" sz="1100" dirty="0" err="1" smtClean="0">
                <a:latin typeface="Times New Roman"/>
                <a:ea typeface="Calibri"/>
                <a:cs typeface="Arial"/>
              </a:rPr>
              <a:t>microscopical</a:t>
            </a:r>
            <a:r>
              <a:rPr lang="en-US" sz="1100" dirty="0" smtClean="0">
                <a:latin typeface="Times New Roman"/>
                <a:ea typeface="Calibri"/>
                <a:cs typeface="Arial"/>
              </a:rPr>
              <a:t> </a:t>
            </a:r>
            <a:r>
              <a:rPr lang="en-US" sz="1100" dirty="0">
                <a:latin typeface="Times New Roman"/>
                <a:ea typeface="Calibri"/>
                <a:cs typeface="Arial"/>
              </a:rPr>
              <a:t>pictures shows irregular mass of hard dental tissues.</a:t>
            </a:r>
            <a:endParaRPr lang="en-US" sz="1100" dirty="0">
              <a:ea typeface="Calibri"/>
              <a:cs typeface="Arial"/>
            </a:endParaRPr>
          </a:p>
          <a:p>
            <a:pPr marL="2286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Times New Roman"/>
                <a:ea typeface="Calibri"/>
                <a:cs typeface="Arial"/>
              </a:rPr>
              <a:t> </a:t>
            </a:r>
            <a:endParaRPr lang="en-US" sz="1600" dirty="0">
              <a:ea typeface="Calibri"/>
              <a:cs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64" y="2362200"/>
            <a:ext cx="441960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16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45" y="609600"/>
            <a:ext cx="8839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Radiographically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ppear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as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irregular radiopaque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mass sometimes with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radiolucency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Surrounded by a thin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radiolucent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zone which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represents the fibrous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capsule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    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124200"/>
            <a:ext cx="4410075" cy="302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763456" y="6475587"/>
            <a:ext cx="6520404" cy="764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dirty="0" smtClean="0">
                <a:latin typeface="Times New Roman"/>
                <a:ea typeface="Calibri"/>
                <a:cs typeface="Arial"/>
              </a:rPr>
              <a:t> </a:t>
            </a:r>
            <a:r>
              <a:rPr lang="en-US" sz="1100" dirty="0">
                <a:latin typeface="Times New Roman"/>
                <a:ea typeface="Calibri"/>
                <a:cs typeface="Arial"/>
              </a:rPr>
              <a:t>Complex </a:t>
            </a:r>
            <a:r>
              <a:rPr lang="en-US" sz="1100" dirty="0" err="1">
                <a:latin typeface="Times New Roman"/>
                <a:ea typeface="Calibri"/>
                <a:cs typeface="Arial"/>
              </a:rPr>
              <a:t>odontoma</a:t>
            </a:r>
            <a:r>
              <a:rPr lang="en-US" sz="1100" dirty="0">
                <a:latin typeface="Times New Roman"/>
                <a:ea typeface="Calibri"/>
                <a:cs typeface="Arial"/>
              </a:rPr>
              <a:t>, </a:t>
            </a:r>
            <a:r>
              <a:rPr lang="en-US" sz="1100" dirty="0" err="1">
                <a:latin typeface="Times New Roman"/>
                <a:ea typeface="Calibri"/>
                <a:cs typeface="Arial"/>
              </a:rPr>
              <a:t>radiographical</a:t>
            </a:r>
            <a:r>
              <a:rPr lang="en-US" sz="1100" dirty="0">
                <a:latin typeface="Times New Roman"/>
                <a:ea typeface="Calibri"/>
                <a:cs typeface="Arial"/>
              </a:rPr>
              <a:t> and </a:t>
            </a:r>
            <a:r>
              <a:rPr lang="en-US" sz="1100" dirty="0" err="1">
                <a:latin typeface="Times New Roman"/>
                <a:ea typeface="Calibri"/>
                <a:cs typeface="Arial"/>
              </a:rPr>
              <a:t>microscopical</a:t>
            </a:r>
            <a:r>
              <a:rPr lang="en-US" sz="1100" dirty="0">
                <a:latin typeface="Times New Roman"/>
                <a:ea typeface="Calibri"/>
                <a:cs typeface="Arial"/>
              </a:rPr>
              <a:t> pictures shows irregular mass of hard dental tissues.</a:t>
            </a:r>
            <a:endParaRPr lang="en-US" sz="1100" dirty="0">
              <a:ea typeface="Calibri"/>
              <a:cs typeface="Arial"/>
            </a:endParaRPr>
          </a:p>
          <a:p>
            <a:pPr marL="2286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Times New Roman"/>
                <a:ea typeface="Calibri"/>
                <a:cs typeface="Arial"/>
              </a:rPr>
              <a:t> </a:t>
            </a:r>
            <a:endParaRPr lang="en-US" sz="1600" dirty="0"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407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686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AMELOBLASTOMA 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It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may be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arise from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enamel organ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of developing tooth germ,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reduced enamel epithelium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dental lamina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Hertwig’s sheath,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cell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rests of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Malassez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, epithelium of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odontogenic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cysts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(particularly the </a:t>
            </a:r>
            <a:r>
              <a:rPr lang="en-US" sz="2400" dirty="0" err="1">
                <a:latin typeface="Times New Roman" pitchFamily="18" charset="0"/>
                <a:ea typeface="Calibri"/>
                <a:cs typeface="Times New Roman" pitchFamily="18" charset="0"/>
              </a:rPr>
              <a:t>dentigerous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cyst), or 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basal cells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of the surface epithelium of the jaws.</a:t>
            </a:r>
          </a:p>
        </p:txBody>
      </p:sp>
    </p:spTree>
    <p:extLst>
      <p:ext uri="{BB962C8B-B14F-4D97-AF65-F5344CB8AC3E}">
        <p14:creationId xmlns:p14="http://schemas.microsoft.com/office/powerpoint/2010/main" val="9143370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58" y="4953000"/>
            <a:ext cx="8839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The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ameloblastic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odontoma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is an </a:t>
            </a:r>
            <a:r>
              <a:rPr lang="en-US" sz="2400" dirty="0" err="1">
                <a:latin typeface="Times New Roman" pitchFamily="18" charset="0"/>
                <a:ea typeface="Calibri"/>
                <a:cs typeface="Times New Roman" pitchFamily="18" charset="0"/>
              </a:rPr>
              <a:t>odontogenic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neoplasm characterized by the simultaneous occurrence of an </a:t>
            </a:r>
            <a:r>
              <a:rPr lang="en-US" sz="2400" dirty="0" err="1">
                <a:latin typeface="Times New Roman" pitchFamily="18" charset="0"/>
                <a:ea typeface="Calibri"/>
                <a:cs typeface="Times New Roman" pitchFamily="18" charset="0"/>
              </a:rPr>
              <a:t>ameloblastoma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and a composite </a:t>
            </a:r>
            <a:r>
              <a:rPr lang="en-US" sz="2400" dirty="0" err="1">
                <a:latin typeface="Times New Roman" pitchFamily="18" charset="0"/>
                <a:ea typeface="Calibri"/>
                <a:cs typeface="Times New Roman" pitchFamily="18" charset="0"/>
              </a:rPr>
              <a:t>odontoma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</a:p>
        </p:txBody>
      </p:sp>
      <p:pic>
        <p:nvPicPr>
          <p:cNvPr id="6146" name="Picture 2" descr="Figure 3 | Large Complex Odontoma of Mandible in a Young Boy: A Rare and  Unusual Case Rep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717" y="1266824"/>
            <a:ext cx="571500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75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05200" y="2209800"/>
            <a:ext cx="1300356" cy="11894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5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L12</a:t>
            </a:r>
            <a:endParaRPr lang="en-US" sz="54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384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066800"/>
            <a:ext cx="8839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TUMORS OF ODONTOGENIC MESENCHYMA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68580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CENTRAL ODONTOGENIC </a:t>
            </a:r>
            <a:r>
              <a:rPr lang="en-US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FIBROMA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Clinical features: </a:t>
            </a:r>
            <a:endParaRPr lang="en-US" sz="24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Derived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from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dental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mesenchyme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O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ccur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more frequently in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children and young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adults 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H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as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 predilection for occurrence in the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mandible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It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is generally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asymptomatic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except for swelling of the jaw causing displacement of teeth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50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066800"/>
            <a:ext cx="8839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/>
                <a:ea typeface="Calibri"/>
                <a:cs typeface="Arial"/>
              </a:rPr>
              <a:t>Radiographic </a:t>
            </a:r>
            <a:r>
              <a:rPr lang="en-US" sz="2400" b="1" dirty="0">
                <a:latin typeface="Times New Roman"/>
                <a:ea typeface="Calibri"/>
                <a:cs typeface="Arial"/>
              </a:rPr>
              <a:t>features: </a:t>
            </a:r>
            <a:endParaRPr lang="en-US" sz="2400" b="1" dirty="0" smtClean="0">
              <a:latin typeface="Times New Roman"/>
              <a:ea typeface="Calibri"/>
              <a:cs typeface="Arial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 smtClean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Unilocular</a:t>
            </a:r>
            <a:r>
              <a:rPr lang="en-US" sz="2400" dirty="0" smtClean="0">
                <a:latin typeface="Times New Roman"/>
                <a:ea typeface="Calibri"/>
                <a:cs typeface="Arial"/>
              </a:rPr>
              <a:t>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radiolucent area in the jaw,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sometimes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multilocular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similar to that of the </a:t>
            </a:r>
            <a:r>
              <a:rPr lang="en-US" sz="2400" dirty="0" err="1">
                <a:latin typeface="Times New Roman"/>
                <a:ea typeface="Calibri"/>
                <a:cs typeface="Arial"/>
              </a:rPr>
              <a:t>ameloblastoma</a:t>
            </a:r>
            <a:r>
              <a:rPr lang="en-US" sz="2400" dirty="0" smtClean="0">
                <a:latin typeface="Times New Roman"/>
                <a:ea typeface="Calibri"/>
                <a:cs typeface="Arial"/>
              </a:rPr>
              <a:t>.</a:t>
            </a:r>
            <a:endParaRPr lang="en-US" sz="2400" dirty="0">
              <a:ea typeface="Calibri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1900" y="2709862"/>
            <a:ext cx="400050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771900" y="6096000"/>
            <a:ext cx="4403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/>
                <a:ea typeface="Calibri"/>
              </a:rPr>
              <a:t>Radiographically</a:t>
            </a:r>
            <a:r>
              <a:rPr lang="en-US" dirty="0">
                <a:latin typeface="Times New Roman"/>
                <a:ea typeface="Calibri"/>
              </a:rPr>
              <a:t> appear as radiolucent lesion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58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entral odontogenic fibroma: a case report with long-term follow-up | Head  &amp; Face Medicine | Full Tex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269158"/>
            <a:ext cx="4980840" cy="39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7422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877506"/>
            <a:ext cx="8839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latin typeface="Times New Roman"/>
                <a:ea typeface="Calibri"/>
                <a:cs typeface="Arial"/>
              </a:rPr>
              <a:t>Histopathological</a:t>
            </a:r>
            <a:r>
              <a:rPr lang="en-US" sz="2400" b="1" dirty="0" smtClean="0">
                <a:latin typeface="Times New Roman"/>
                <a:ea typeface="Calibri"/>
                <a:cs typeface="Arial"/>
              </a:rPr>
              <a:t> </a:t>
            </a:r>
            <a:r>
              <a:rPr lang="en-US" sz="2400" b="1" dirty="0">
                <a:latin typeface="Times New Roman"/>
                <a:ea typeface="Calibri"/>
                <a:cs typeface="Arial"/>
              </a:rPr>
              <a:t>features: </a:t>
            </a:r>
            <a:endParaRPr lang="en-US" sz="2400" b="1" dirty="0" smtClean="0">
              <a:latin typeface="Times New Roman"/>
              <a:ea typeface="Calibri"/>
              <a:cs typeface="Arial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Arial"/>
              </a:rPr>
              <a:t>Tumor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mass made up of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mature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collagen fibers interspersed usually by many fibroblasts. </a:t>
            </a:r>
            <a:endParaRPr lang="en-US" sz="2400" dirty="0" smtClean="0">
              <a:latin typeface="Times New Roman"/>
              <a:ea typeface="Calibri"/>
              <a:cs typeface="Arial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Arial"/>
              </a:rPr>
              <a:t>Small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nests or islands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of </a:t>
            </a:r>
            <a:r>
              <a:rPr lang="en-US" sz="2400" dirty="0" err="1">
                <a:latin typeface="Times New Roman"/>
                <a:ea typeface="Calibri"/>
                <a:cs typeface="Arial"/>
              </a:rPr>
              <a:t>odontogenic</a:t>
            </a:r>
            <a:r>
              <a:rPr lang="en-US" sz="2400" dirty="0">
                <a:latin typeface="Times New Roman"/>
                <a:ea typeface="Calibri"/>
                <a:cs typeface="Arial"/>
              </a:rPr>
              <a:t> epithelium are present in variable amounts.</a:t>
            </a:r>
            <a:endParaRPr lang="en-US" sz="2400" dirty="0">
              <a:ea typeface="Calibri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8478" y="3377878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133600" y="6392026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ea typeface="Calibri"/>
              </a:rPr>
              <a:t>Cellular connective tissue containing </a:t>
            </a:r>
            <a:r>
              <a:rPr lang="en-US" dirty="0" err="1">
                <a:latin typeface="Times New Roman"/>
                <a:ea typeface="Calibri"/>
              </a:rPr>
              <a:t>odontogenic</a:t>
            </a:r>
            <a:r>
              <a:rPr lang="en-US" dirty="0">
                <a:latin typeface="Times New Roman"/>
                <a:ea typeface="Calibri"/>
              </a:rPr>
              <a:t> epithelium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6" y="3739828"/>
            <a:ext cx="35814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05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675169"/>
            <a:ext cx="8763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CENTRAL ODONTOGENIC </a:t>
            </a:r>
            <a:r>
              <a:rPr lang="en-US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MYXOMA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Aggressive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neoplasm derived from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embryonic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dental mesenchyme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 Clinical features: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Young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people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are predominantly affected. 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Mandibular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lesion is common.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5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675169"/>
            <a:ext cx="8763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Radiographic 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features: </a:t>
            </a:r>
            <a:endParaRPr lang="en-US" sz="24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- Appear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as </a:t>
            </a:r>
            <a:r>
              <a:rPr lang="en-US" sz="2400" dirty="0" err="1">
                <a:latin typeface="Times New Roman" pitchFamily="18" charset="0"/>
                <a:ea typeface="Calibri"/>
                <a:cs typeface="Times New Roman" pitchFamily="18" charset="0"/>
              </a:rPr>
              <a:t>multilocular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radiolucent area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with a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soap-bubble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appearance. 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- Sometimes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appear </a:t>
            </a:r>
            <a:r>
              <a:rPr lang="en-US" sz="2400" dirty="0" err="1">
                <a:latin typeface="Times New Roman" pitchFamily="18" charset="0"/>
                <a:ea typeface="Calibri"/>
                <a:cs typeface="Times New Roman" pitchFamily="18" charset="0"/>
              </a:rPr>
              <a:t>unilocular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590800"/>
            <a:ext cx="4876800" cy="350520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027874" y="6096000"/>
            <a:ext cx="2024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/>
                <a:ea typeface="Calibri"/>
              </a:rPr>
              <a:t> </a:t>
            </a:r>
            <a:r>
              <a:rPr lang="en-US" dirty="0">
                <a:latin typeface="Times New Roman"/>
                <a:ea typeface="Calibri"/>
              </a:rPr>
              <a:t>radiolucent lesion</a:t>
            </a:r>
            <a:r>
              <a:rPr lang="en-US" dirty="0" smtClean="0">
                <a:latin typeface="Times New Roman"/>
                <a:ea typeface="Calibri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92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0" y="6115291"/>
            <a:ext cx="2024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/>
                <a:ea typeface="Calibri"/>
              </a:rPr>
              <a:t> </a:t>
            </a:r>
            <a:r>
              <a:rPr lang="en-US" dirty="0">
                <a:latin typeface="Times New Roman"/>
                <a:ea typeface="Calibri"/>
              </a:rPr>
              <a:t>radiolucent lesion</a:t>
            </a:r>
            <a:r>
              <a:rPr lang="en-US" dirty="0" smtClean="0">
                <a:latin typeface="Times New Roman"/>
                <a:ea typeface="Calibri"/>
              </a:rPr>
              <a:t>.</a:t>
            </a:r>
            <a:endParaRPr lang="en-US" dirty="0"/>
          </a:p>
        </p:txBody>
      </p:sp>
      <p:pic>
        <p:nvPicPr>
          <p:cNvPr id="1028" name="Picture 4" descr="Odontogenic myxoma - DDMFR - Oral and Maxillofacial Radi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0" y="2286000"/>
            <a:ext cx="430801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 case of a rapidly expanding odontogenic myxoma of the mandible -  ScienceDir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85" y="2286000"/>
            <a:ext cx="4668297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609600" y="44196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0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675169"/>
            <a:ext cx="8763000" cy="4288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dirty="0">
                <a:latin typeface="Times New Roman"/>
                <a:ea typeface="Calibri"/>
                <a:cs typeface="Arial"/>
              </a:rPr>
              <a:t> </a:t>
            </a:r>
            <a:endParaRPr lang="en-US" sz="1400" dirty="0">
              <a:ea typeface="Calibri"/>
              <a:cs typeface="Arial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latin typeface="Times New Roman"/>
                <a:ea typeface="Calibri"/>
                <a:cs typeface="Arial"/>
              </a:rPr>
              <a:t>Histopathological</a:t>
            </a:r>
            <a:r>
              <a:rPr lang="en-US" sz="2400" b="1" dirty="0" smtClean="0">
                <a:latin typeface="Times New Roman"/>
                <a:ea typeface="Calibri"/>
                <a:cs typeface="Arial"/>
              </a:rPr>
              <a:t> </a:t>
            </a:r>
            <a:r>
              <a:rPr lang="en-US" sz="2400" b="1" dirty="0">
                <a:latin typeface="Times New Roman"/>
                <a:ea typeface="Calibri"/>
                <a:cs typeface="Arial"/>
              </a:rPr>
              <a:t>features: </a:t>
            </a:r>
            <a:endParaRPr lang="en-US" sz="2400" b="1" dirty="0" smtClean="0">
              <a:latin typeface="Times New Roman"/>
              <a:ea typeface="Calibri"/>
              <a:cs typeface="Arial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Arial"/>
              </a:rPr>
              <a:t>Consist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of scanty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spindle</a:t>
            </a:r>
            <a:r>
              <a:rPr lang="en-US" sz="2400" dirty="0">
                <a:latin typeface="Times New Roman"/>
                <a:ea typeface="Calibri"/>
                <a:cs typeface="Arial"/>
              </a:rPr>
              <a:t> shaped or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angular</a:t>
            </a:r>
            <a:r>
              <a:rPr lang="en-US" sz="2400" dirty="0">
                <a:latin typeface="Times New Roman"/>
                <a:ea typeface="Calibri"/>
                <a:cs typeface="Arial"/>
              </a:rPr>
              <a:t> cells</a:t>
            </a:r>
            <a:r>
              <a:rPr lang="en-US" sz="2400" b="1" dirty="0">
                <a:latin typeface="Times New Roman"/>
                <a:ea typeface="Calibri"/>
                <a:cs typeface="Arial"/>
              </a:rPr>
              <a:t>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with long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fine anastomosing processes,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distributed in a</a:t>
            </a:r>
            <a:r>
              <a:rPr lang="en-US" sz="2400" b="1" dirty="0">
                <a:latin typeface="Times New Roman"/>
                <a:ea typeface="Calibri"/>
                <a:cs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mucoid</a:t>
            </a:r>
            <a:r>
              <a:rPr lang="en-US" sz="2400" dirty="0">
                <a:latin typeface="Times New Roman"/>
                <a:ea typeface="Calibri"/>
                <a:cs typeface="Arial"/>
              </a:rPr>
              <a:t> background substance. </a:t>
            </a:r>
            <a:endParaRPr lang="en-US" sz="2400" dirty="0" smtClean="0">
              <a:latin typeface="Times New Roman"/>
              <a:ea typeface="Calibri"/>
              <a:cs typeface="Arial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Arial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margins</a:t>
            </a:r>
            <a:r>
              <a:rPr lang="en-US" sz="2400" dirty="0">
                <a:latin typeface="Times New Roman"/>
                <a:ea typeface="Calibri"/>
                <a:cs typeface="Arial"/>
              </a:rPr>
              <a:t> of the tumor </a:t>
            </a:r>
            <a:r>
              <a:rPr lang="en-US" sz="2400" dirty="0" smtClean="0">
                <a:latin typeface="Times New Roman"/>
                <a:ea typeface="Calibri"/>
                <a:cs typeface="Arial"/>
              </a:rPr>
              <a:t>are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Arial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ill-defined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and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peripheral bone </a:t>
            </a:r>
            <a:r>
              <a:rPr lang="en-US" sz="2400" dirty="0" smtClean="0">
                <a:latin typeface="Times New Roman"/>
                <a:ea typeface="Calibri"/>
                <a:cs typeface="Arial"/>
              </a:rPr>
              <a:t>is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progressively</a:t>
            </a:r>
            <a:r>
              <a:rPr lang="en-US" sz="2400" dirty="0" smtClean="0">
                <a:latin typeface="Times New Roman"/>
                <a:ea typeface="Calibri"/>
                <a:cs typeface="Arial"/>
              </a:rPr>
              <a:t>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resorbed.</a:t>
            </a:r>
            <a:endParaRPr lang="en-US" sz="2400" dirty="0">
              <a:ea typeface="Calibri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5533" y="2743200"/>
            <a:ext cx="4165440" cy="3485125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038600" y="6228325"/>
            <a:ext cx="5105400" cy="90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400" dirty="0" smtClean="0">
                <a:latin typeface="Times New Roman"/>
                <a:ea typeface="Calibri"/>
                <a:cs typeface="Arial"/>
              </a:rPr>
              <a:t> </a:t>
            </a:r>
            <a:r>
              <a:rPr lang="en-US" sz="1400" dirty="0">
                <a:latin typeface="Times New Roman"/>
                <a:ea typeface="Calibri"/>
                <a:cs typeface="Arial"/>
              </a:rPr>
              <a:t>Stellate or angular cells</a:t>
            </a:r>
            <a:r>
              <a:rPr lang="en-US" sz="1400" b="1" dirty="0">
                <a:latin typeface="Times New Roman"/>
                <a:ea typeface="Calibri"/>
                <a:cs typeface="Arial"/>
              </a:rPr>
              <a:t> </a:t>
            </a:r>
            <a:r>
              <a:rPr lang="en-US" sz="1400" dirty="0">
                <a:latin typeface="Times New Roman"/>
                <a:ea typeface="Calibri"/>
                <a:cs typeface="Arial"/>
              </a:rPr>
              <a:t>with long fine anastomosing processes, distributed in a</a:t>
            </a:r>
            <a:r>
              <a:rPr lang="en-US" sz="1400" b="1" dirty="0">
                <a:latin typeface="Times New Roman"/>
                <a:ea typeface="Calibri"/>
                <a:cs typeface="Arial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Arial"/>
              </a:rPr>
              <a:t>mucoid</a:t>
            </a:r>
            <a:r>
              <a:rPr lang="en-US" sz="1400" dirty="0">
                <a:latin typeface="Times New Roman"/>
                <a:ea typeface="Calibri"/>
                <a:cs typeface="Arial"/>
              </a:rPr>
              <a:t> background substance.</a:t>
            </a:r>
            <a:endParaRPr lang="en-US" sz="1400" dirty="0">
              <a:ea typeface="Calibri"/>
              <a:cs typeface="Arial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latin typeface="Times New Roman"/>
                <a:ea typeface="Calibri"/>
                <a:cs typeface="Arial"/>
              </a:rPr>
              <a:t> </a:t>
            </a:r>
            <a:endParaRPr lang="en-US" sz="1400" dirty="0"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391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03" y="762000"/>
            <a:ext cx="89697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/>
                <a:ea typeface="Calibri"/>
                <a:cs typeface="Times New Roman"/>
              </a:rPr>
              <a:t>Clinical features: </a:t>
            </a:r>
            <a:endParaRPr lang="en-US" sz="2400" b="1" dirty="0" smtClean="0"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It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is the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most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common neoplasms of the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jaws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Times New Roman"/>
                <a:ea typeface="Calibri"/>
                <a:cs typeface="Times New Roman"/>
              </a:rPr>
              <a:t>M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ostly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appear between the ages of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30 and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50 y. 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Male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mostly affected.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8%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form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in the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mandibular posterior molar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region, and often involve the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ramus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They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are symptomless until the swelling enlarged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and causes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expansion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and distortion of the cortical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plates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of jaw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bones,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displacement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and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mobility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of the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regional teeth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and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pathological fracture</a:t>
            </a: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138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Odontogenic myxoma: (a) H&amp;E ×10: a lobular and loose myxomatous tumor... | 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6629400" cy="567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57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975" y="838200"/>
            <a:ext cx="8839200" cy="5760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TUMOURS AND DYSPLASIAS OF CEMENTUM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CEMENTOBLASTOMA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Benign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neoplasm arising from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cementoblast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cells and forms a mass of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cementum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-like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tissue attached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to the root of a 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tooth usually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mandibular first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molar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 - Mainly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affect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young adults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,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particularly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males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, typically below the age of 25. 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They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are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slow-growing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and the jaw is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not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usually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expanded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A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Cementoblastoma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rarely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causes gross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bony swelling and pain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.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73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471" y="838200"/>
            <a:ext cx="8839200" cy="2047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 smtClean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Radiographically</a:t>
            </a:r>
            <a:endParaRPr lang="en-US" sz="2400" i="1" dirty="0" smtClean="0">
              <a:solidFill>
                <a:srgbClr val="FF0000"/>
              </a:solidFill>
              <a:latin typeface="Times New Roman"/>
              <a:ea typeface="Calibri"/>
              <a:cs typeface="Arial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i="1" dirty="0" smtClean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- </a:t>
            </a:r>
            <a:r>
              <a:rPr lang="en-US" sz="2400" dirty="0" smtClean="0">
                <a:latin typeface="Times New Roman"/>
                <a:ea typeface="Calibri"/>
                <a:cs typeface="Arial"/>
              </a:rPr>
              <a:t>There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is typically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a radiopaque mass with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a thin radiolucent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margin,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attached to the roots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of a tooth. </a:t>
            </a:r>
            <a:endParaRPr lang="en-US" sz="2400" dirty="0" smtClean="0">
              <a:latin typeface="Times New Roman"/>
              <a:ea typeface="Calibri"/>
              <a:cs typeface="Arial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latin typeface="Times New Roman"/>
                <a:ea typeface="Calibri"/>
                <a:cs typeface="Arial"/>
              </a:rPr>
              <a:t>- </a:t>
            </a:r>
            <a:r>
              <a:rPr lang="en-US" sz="2400" dirty="0" err="1" smtClean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Resorption</a:t>
            </a:r>
            <a:r>
              <a:rPr lang="en-US" sz="2400" dirty="0" smtClean="0">
                <a:latin typeface="Times New Roman"/>
                <a:ea typeface="Calibri"/>
                <a:cs typeface="Arial"/>
              </a:rPr>
              <a:t>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of related roots is common, but</a:t>
            </a:r>
            <a:r>
              <a:rPr lang="en-US" sz="2400" b="1" dirty="0">
                <a:latin typeface="Times New Roman"/>
                <a:ea typeface="Calibri"/>
                <a:cs typeface="Arial"/>
              </a:rPr>
              <a:t>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the tooth remains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vital</a:t>
            </a:r>
            <a:r>
              <a:rPr lang="en-US" sz="2400" dirty="0">
                <a:latin typeface="Times New Roman"/>
                <a:ea typeface="Calibri"/>
                <a:cs typeface="Arial"/>
              </a:rPr>
              <a:t>. </a:t>
            </a:r>
            <a:endParaRPr lang="en-US" sz="2400" dirty="0">
              <a:ea typeface="Calibri"/>
              <a:cs typeface="Arial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9256" y="3105835"/>
            <a:ext cx="4038599" cy="274320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76600" y="6019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/>
                <a:ea typeface="Calibri"/>
              </a:rPr>
              <a:t>Radiopaque mass with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dirty="0">
                <a:latin typeface="Times New Roman"/>
                <a:ea typeface="Calibri"/>
              </a:rPr>
              <a:t>a thin radiolucent margin attached to the roots of a tooth.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37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471" y="838200"/>
            <a:ext cx="8839200" cy="311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Microscopically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 smtClean="0">
                <a:latin typeface="Times New Roman"/>
                <a:ea typeface="Calibri"/>
                <a:cs typeface="Arial"/>
              </a:rPr>
              <a:t> - The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mass consists of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cemental</a:t>
            </a:r>
            <a:r>
              <a:rPr lang="en-US" sz="2400" dirty="0">
                <a:latin typeface="Times New Roman"/>
                <a:ea typeface="Calibri"/>
                <a:cs typeface="Arial"/>
              </a:rPr>
              <a:t> tissue which shows the presence of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reversal</a:t>
            </a:r>
            <a:r>
              <a:rPr lang="en-US" sz="2400" dirty="0">
                <a:latin typeface="Times New Roman"/>
                <a:ea typeface="Calibri"/>
                <a:cs typeface="Arial"/>
              </a:rPr>
              <a:t> </a:t>
            </a:r>
            <a:r>
              <a:rPr lang="en-US" sz="2400" dirty="0" smtClean="0">
                <a:latin typeface="Times New Roman"/>
                <a:ea typeface="Calibri"/>
                <a:cs typeface="Arial"/>
              </a:rPr>
              <a:t>lines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latin typeface="Times New Roman"/>
                <a:ea typeface="Calibri"/>
                <a:cs typeface="Arial"/>
              </a:rPr>
              <a:t>-</a:t>
            </a:r>
            <a:r>
              <a:rPr lang="en-US" sz="2400" dirty="0" smtClean="0">
                <a:latin typeface="Times New Roman"/>
                <a:ea typeface="Calibri"/>
                <a:cs typeface="Arial"/>
              </a:rPr>
              <a:t> The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intervening connective tissue </a:t>
            </a:r>
            <a:r>
              <a:rPr lang="en-US" sz="2400" dirty="0" err="1">
                <a:latin typeface="Times New Roman"/>
                <a:ea typeface="Calibri"/>
                <a:cs typeface="Arial"/>
              </a:rPr>
              <a:t>stroma</a:t>
            </a:r>
            <a:r>
              <a:rPr lang="en-US" sz="2400" dirty="0">
                <a:latin typeface="Times New Roman"/>
                <a:ea typeface="Calibri"/>
                <a:cs typeface="Arial"/>
              </a:rPr>
              <a:t> is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soft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and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vascular</a:t>
            </a:r>
            <a:r>
              <a:rPr lang="en-US" sz="2400" dirty="0">
                <a:latin typeface="Times New Roman"/>
                <a:ea typeface="Calibri"/>
                <a:cs typeface="Arial"/>
              </a:rPr>
              <a:t> and contains many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cementoblast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or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cementoclast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cells.</a:t>
            </a:r>
            <a:endParaRPr lang="en-US" sz="2400" dirty="0">
              <a:ea typeface="Calibri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752600" y="3886200"/>
            <a:ext cx="3200400" cy="2334895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964779"/>
            <a:ext cx="3276600" cy="2256316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921548" y="6324600"/>
            <a:ext cx="3300904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dirty="0" smtClean="0">
                <a:latin typeface="Times New Roman"/>
                <a:ea typeface="Calibri"/>
                <a:cs typeface="Arial"/>
              </a:rPr>
              <a:t> </a:t>
            </a:r>
            <a:r>
              <a:rPr lang="en-US" dirty="0">
                <a:latin typeface="Times New Roman"/>
                <a:ea typeface="Calibri"/>
                <a:cs typeface="Arial"/>
              </a:rPr>
              <a:t>Mass consists of </a:t>
            </a:r>
            <a:r>
              <a:rPr lang="en-US" dirty="0" err="1">
                <a:latin typeface="Times New Roman"/>
                <a:ea typeface="Calibri"/>
                <a:cs typeface="Arial"/>
              </a:rPr>
              <a:t>cemental</a:t>
            </a:r>
            <a:r>
              <a:rPr lang="en-US" dirty="0">
                <a:latin typeface="Times New Roman"/>
                <a:ea typeface="Calibri"/>
                <a:cs typeface="Arial"/>
              </a:rPr>
              <a:t> tissue.</a:t>
            </a:r>
            <a:endParaRPr lang="en-US" sz="1400" dirty="0"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922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75190"/>
            <a:ext cx="6090714" cy="454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5075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805" y="990600"/>
            <a:ext cx="8915400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CEMENTIFYING </a:t>
            </a:r>
            <a:r>
              <a:rPr lang="en-US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FIBROMA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Slow growing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well-circumscribed,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encapsulated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benign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tumor of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bone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, similar to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ossifying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fibroma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They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are very similar and probably arise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from cells of the periodontal ligament. 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These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benign tumors occur in the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mandible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more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frequently than the maxilla. 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They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are usually diagnosed in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third to fourth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decades of 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age. 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Tumor shows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female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predilection.    </a:t>
            </a:r>
          </a:p>
        </p:txBody>
      </p:sp>
    </p:spTree>
    <p:extLst>
      <p:ext uri="{BB962C8B-B14F-4D97-AF65-F5344CB8AC3E}">
        <p14:creationId xmlns:p14="http://schemas.microsoft.com/office/powerpoint/2010/main" val="214490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805" y="990600"/>
            <a:ext cx="8915400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Radiographically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lvl="0" algn="just">
              <a:lnSpc>
                <a:spcPct val="150000"/>
              </a:lnSpc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Cementifying fibroma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and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ossifying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fibroma 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both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show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well-circumscribed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margins of radiolucency and contain different amount of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radiopacities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</a:p>
        </p:txBody>
      </p:sp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232560"/>
            <a:ext cx="375761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68370" y="5943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Times New Roman"/>
                <a:ea typeface="Calibri"/>
              </a:rPr>
              <a:t> </a:t>
            </a:r>
            <a:r>
              <a:rPr lang="en-US" dirty="0">
                <a:latin typeface="Times New Roman"/>
                <a:ea typeface="Calibri"/>
              </a:rPr>
              <a:t>Circumscribed radiolucency containing </a:t>
            </a:r>
            <a:r>
              <a:rPr lang="en-US" dirty="0" err="1">
                <a:latin typeface="Times New Roman"/>
                <a:ea typeface="Calibri"/>
              </a:rPr>
              <a:t>radiopacities</a:t>
            </a:r>
            <a:r>
              <a:rPr lang="en-US" dirty="0">
                <a:latin typeface="Times New Roman"/>
                <a:ea typeface="Calibri"/>
              </a:rPr>
              <a:t>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95907"/>
            <a:ext cx="4038600" cy="274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14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685800"/>
            <a:ext cx="8915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cementifying fibroma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is usually classified as an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odontogenic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tumor.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ossifying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fibroma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is classified as a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benign fibro-osseous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lesion(neoplasm)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that is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histologically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composed of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cellular fibrous connective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tissue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containing varying amounts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of osteoid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and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bone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4985" y="3957551"/>
            <a:ext cx="4038600" cy="2437728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200400" y="6395279"/>
            <a:ext cx="510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ea typeface="Calibri"/>
              </a:rPr>
              <a:t>Ossifying fibroma surrounded by capsule, </a:t>
            </a:r>
            <a:r>
              <a:rPr lang="en-US" dirty="0" smtClean="0">
                <a:latin typeface="Times New Roman"/>
                <a:ea typeface="Calibri"/>
              </a:rPr>
              <a:t>(arrow)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95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24" y="1224505"/>
            <a:ext cx="565037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55224" y="5029200"/>
            <a:ext cx="56503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cementifying fibroma showing a dense, cellular, fibrous connective tissue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stroma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comprising of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plump proliferating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fibroblasts and areas of basophilic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cementum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-like calcifications.</a:t>
            </a:r>
          </a:p>
        </p:txBody>
      </p:sp>
    </p:spTree>
    <p:extLst>
      <p:ext uri="{BB962C8B-B14F-4D97-AF65-F5344CB8AC3E}">
        <p14:creationId xmlns:p14="http://schemas.microsoft.com/office/powerpoint/2010/main" val="143129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838200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-  The</a:t>
            </a:r>
            <a:r>
              <a:rPr lang="en-US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cementifying fibroma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has rounded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cementoid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calcifications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4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.  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194367"/>
            <a:ext cx="4953000" cy="330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933700" y="5638800"/>
            <a:ext cx="4572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dirty="0">
                <a:latin typeface="Times New Roman"/>
                <a:ea typeface="Calibri"/>
                <a:cs typeface="Arial"/>
              </a:rPr>
              <a:t>Cementifying fibroma, the fibrous connective tissue contains </a:t>
            </a:r>
            <a:r>
              <a:rPr lang="en-US" dirty="0" err="1">
                <a:latin typeface="Times New Roman"/>
                <a:ea typeface="Calibri"/>
                <a:cs typeface="Arial"/>
              </a:rPr>
              <a:t>cementoid</a:t>
            </a:r>
            <a:r>
              <a:rPr lang="en-US" dirty="0">
                <a:latin typeface="Times New Roman"/>
                <a:ea typeface="Calibri"/>
                <a:cs typeface="Arial"/>
              </a:rPr>
              <a:t> calcifications.</a:t>
            </a:r>
            <a:endParaRPr lang="en-US" sz="1400" dirty="0"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306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599"/>
            <a:ext cx="4953000" cy="400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03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r. Layla\Pictures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46" y="2362200"/>
            <a:ext cx="5905499" cy="353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609600"/>
            <a:ext cx="8458200" cy="1141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Some tumors exhibit combinations of both types of calcification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and these are generally diagnosed as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cemento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-ossifying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fibromas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70322" y="6019800"/>
            <a:ext cx="6476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cemento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-ossifying fibroma showing globular masses of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cementum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(C) like deposition and bony (B) deposits (×40).</a:t>
            </a:r>
            <a:endParaRPr 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1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emento-ossifying fibroma | Radiology Case | Radiopaedia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84" y="1600200"/>
            <a:ext cx="601205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5722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423" y="914400"/>
            <a:ext cx="87630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NON-NEOPLASTIC ODONTOGENIC </a:t>
            </a:r>
            <a:r>
              <a:rPr lang="en-US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LESIONS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CEMENTO-OSSEOUS DYSPLASIA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Non-neoplastic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proliferations, from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periodontal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ligament origin.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Three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forms of this dysplastic process involving the jaws of the same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microscopical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picture: </a:t>
            </a:r>
          </a:p>
          <a:p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423" y="914400"/>
            <a:ext cx="8763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400" b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Periapical</a:t>
            </a:r>
            <a:r>
              <a:rPr lang="en-US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libri"/>
                <a:cs typeface="Times New Roman" pitchFamily="18" charset="0"/>
              </a:rPr>
              <a:t>cemental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 dysplasia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(previously called </a:t>
            </a:r>
            <a:r>
              <a:rPr lang="en-US" sz="2400" dirty="0" err="1">
                <a:latin typeface="Times New Roman" pitchFamily="18" charset="0"/>
                <a:ea typeface="Calibri"/>
                <a:cs typeface="Times New Roman" pitchFamily="18" charset="0"/>
              </a:rPr>
              <a:t>cementoma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) 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  <a:buAutoNum type="arabicPeriod"/>
            </a:pP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 - Affects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mostly women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, particularly the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middle-aged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More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common in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black people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 Mostly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asymptomatic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and involves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the mandibular incisors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region,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Treatment Planning for Periapical Cemental Dysplasia | February 2014 |  Inside Dentis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62400"/>
            <a:ext cx="3420932" cy="227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30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423" y="914400"/>
            <a:ext cx="8763000" cy="469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Radiographically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can be seen as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rounded radiolucent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areas related to the apices of the teeth(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osteolytic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stage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these simulate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periapical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granulomas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related teeth are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vital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there is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calcification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starting centrally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cementoblastic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stage),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 the masses increase in size and the lesion become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densely radiopaque (mature stage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surrounded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 radiolucent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line. </a:t>
            </a:r>
            <a:r>
              <a:rPr lang="en-US" sz="2400" dirty="0" smtClean="0">
                <a:latin typeface="Times New Roman"/>
                <a:ea typeface="Calibri"/>
                <a:cs typeface="Arial"/>
              </a:rPr>
              <a:t> </a:t>
            </a:r>
            <a:endParaRPr lang="en-US" sz="2400" dirty="0">
              <a:ea typeface="Calibri"/>
              <a:cs typeface="Arial"/>
            </a:endParaRPr>
          </a:p>
          <a:p>
            <a:pPr lvl="0" algn="just">
              <a:lnSpc>
                <a:spcPct val="150000"/>
              </a:lnSpc>
            </a:pP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810000"/>
            <a:ext cx="6858000" cy="2640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185686" y="6450102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/>
                <a:ea typeface="Calibri"/>
              </a:rPr>
              <a:t>Periapical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cemental</a:t>
            </a:r>
            <a:r>
              <a:rPr lang="en-US" dirty="0">
                <a:latin typeface="Times New Roman"/>
                <a:ea typeface="Calibri"/>
              </a:rPr>
              <a:t> dysplasia, the radiograph of the three stages.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59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423" y="914400"/>
            <a:ext cx="8763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histologically</a:t>
            </a:r>
            <a:endParaRPr lang="en-US" sz="2400" dirty="0" smtClean="0">
              <a:latin typeface="Times New Roman"/>
              <a:ea typeface="Calibri"/>
              <a:cs typeface="Arial"/>
            </a:endParaRPr>
          </a:p>
          <a:p>
            <a:pPr lvl="0"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Arial"/>
              </a:rPr>
              <a:t>The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lesions resemble </a:t>
            </a:r>
            <a:r>
              <a:rPr lang="en-US" sz="2400" dirty="0" err="1">
                <a:latin typeface="Times New Roman"/>
                <a:ea typeface="Calibri"/>
                <a:cs typeface="Arial"/>
              </a:rPr>
              <a:t>cemento</a:t>
            </a:r>
            <a:r>
              <a:rPr lang="en-US" sz="2400" dirty="0">
                <a:latin typeface="Times New Roman"/>
                <a:ea typeface="Calibri"/>
                <a:cs typeface="Arial"/>
              </a:rPr>
              <a:t>-ossifying fibromas </a:t>
            </a:r>
            <a:r>
              <a:rPr lang="en-US" sz="2400" dirty="0" smtClean="0">
                <a:latin typeface="Times New Roman"/>
                <a:ea typeface="Calibri"/>
                <a:cs typeface="Arial"/>
              </a:rPr>
              <a:t>and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consist, in their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early stages</a:t>
            </a:r>
            <a:r>
              <a:rPr lang="en-US" sz="2400" dirty="0">
                <a:latin typeface="Times New Roman"/>
                <a:ea typeface="Calibri"/>
                <a:cs typeface="Arial"/>
              </a:rPr>
              <a:t>, of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cellular fibrous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tissue containing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foci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of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cementum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-like tissue</a:t>
            </a:r>
            <a:r>
              <a:rPr lang="en-US" sz="2400" dirty="0">
                <a:latin typeface="Times New Roman"/>
                <a:ea typeface="Calibri"/>
                <a:cs typeface="Arial"/>
              </a:rPr>
              <a:t>. </a:t>
            </a:r>
            <a:endParaRPr lang="en-US" sz="2400" dirty="0" smtClean="0">
              <a:latin typeface="Times New Roman"/>
              <a:ea typeface="Calibri"/>
              <a:cs typeface="Arial"/>
            </a:endParaRPr>
          </a:p>
          <a:p>
            <a:pPr lvl="0"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Progressive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calcification </a:t>
            </a:r>
            <a:r>
              <a:rPr lang="en-US" sz="2400" dirty="0">
                <a:latin typeface="Times New Roman"/>
                <a:ea typeface="Calibri"/>
                <a:cs typeface="Arial"/>
              </a:rPr>
              <a:t>leads to the formation of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a solid, bone-like mass. </a:t>
            </a:r>
            <a:endParaRPr lang="en-US" sz="2400" dirty="0">
              <a:solidFill>
                <a:srgbClr val="FF0000"/>
              </a:solidFill>
              <a:ea typeface="Calibri"/>
              <a:cs typeface="Arial"/>
            </a:endParaRPr>
          </a:p>
          <a:p>
            <a:pPr lvl="0" algn="just">
              <a:lnSpc>
                <a:spcPct val="150000"/>
              </a:lnSpc>
            </a:pP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57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762000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2. 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Focal </a:t>
            </a:r>
            <a:r>
              <a:rPr lang="en-US" sz="2400" b="1" dirty="0" err="1">
                <a:latin typeface="Times New Roman" pitchFamily="18" charset="0"/>
                <a:ea typeface="Calibri"/>
                <a:cs typeface="Times New Roman" pitchFamily="18" charset="0"/>
              </a:rPr>
              <a:t>cemento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-osseous dysplasia </a:t>
            </a:r>
            <a:endParaRPr lang="en-US" sz="24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occurs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as 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single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lesion and may affect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posterior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teeth. </a:t>
            </a:r>
          </a:p>
        </p:txBody>
      </p:sp>
      <p:sp>
        <p:nvSpPr>
          <p:cNvPr id="2" name="AutoShape 2" descr="Focal cemento-osseous dysplasia Ravikumar S S, Vasupradha G, Menaka T R,  Sankar S P - J Oral Maxillofac Path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5" y="2362200"/>
            <a:ext cx="42100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16866"/>
            <a:ext cx="3886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65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762000"/>
            <a:ext cx="8915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Florid </a:t>
            </a:r>
            <a:r>
              <a:rPr lang="en-US" sz="2400" b="1" dirty="0" err="1">
                <a:latin typeface="Times New Roman" pitchFamily="18" charset="0"/>
                <a:ea typeface="Calibri"/>
                <a:cs typeface="Times New Roman" pitchFamily="18" charset="0"/>
              </a:rPr>
              <a:t>cemento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-osseous dysplasia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ea typeface="Calibri"/>
                <a:cs typeface="Times New Roman" pitchFamily="18" charset="0"/>
              </a:rPr>
              <a:t>Gigantiform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dysplasia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presents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an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exuberant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form of </a:t>
            </a:r>
            <a:r>
              <a:rPr lang="en-US" sz="2400" dirty="0" err="1">
                <a:latin typeface="Times New Roman" pitchFamily="18" charset="0"/>
                <a:ea typeface="Calibri"/>
                <a:cs typeface="Times New Roman" pitchFamily="18" charset="0"/>
              </a:rPr>
              <a:t>cemento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-osseous dysplasia. 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It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may involve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multiple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quadrants in the maxilla as well as the mandible. 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They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are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asymptomatic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unless they become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infected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, but can expand the jaw.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5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762000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Radiographically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F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lorid </a:t>
            </a:r>
            <a:r>
              <a:rPr lang="en-US" sz="2400" dirty="0" err="1">
                <a:latin typeface="Times New Roman" pitchFamily="18" charset="0"/>
                <a:ea typeface="Calibri"/>
                <a:cs typeface="Times New Roman" pitchFamily="18" charset="0"/>
              </a:rPr>
              <a:t>cemento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-osseous dysplasia appears as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radiopaque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, somewhat irregular masses involving the maxilla and/or mandible. 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763210" y="2743200"/>
            <a:ext cx="617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747777" y="5930629"/>
            <a:ext cx="6172200" cy="764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dirty="0">
                <a:latin typeface="Times New Roman"/>
                <a:ea typeface="Calibri"/>
                <a:cs typeface="Arial"/>
              </a:rPr>
              <a:t>Florid </a:t>
            </a:r>
            <a:r>
              <a:rPr lang="en-US" dirty="0" err="1">
                <a:latin typeface="Times New Roman"/>
                <a:ea typeface="Calibri"/>
                <a:cs typeface="Arial"/>
              </a:rPr>
              <a:t>cemento</a:t>
            </a:r>
            <a:r>
              <a:rPr lang="en-US" dirty="0">
                <a:latin typeface="Times New Roman"/>
                <a:ea typeface="Calibri"/>
                <a:cs typeface="Arial"/>
              </a:rPr>
              <a:t>-osseous dysplasia with multiple </a:t>
            </a:r>
            <a:r>
              <a:rPr lang="en-US" dirty="0" err="1">
                <a:latin typeface="Times New Roman"/>
                <a:ea typeface="Calibri"/>
                <a:cs typeface="Arial"/>
              </a:rPr>
              <a:t>radiopacities</a:t>
            </a:r>
            <a:r>
              <a:rPr lang="en-US" dirty="0">
                <a:latin typeface="Times New Roman"/>
                <a:ea typeface="Calibri"/>
                <a:cs typeface="Arial"/>
              </a:rPr>
              <a:t>.</a:t>
            </a:r>
            <a:endParaRPr lang="en-US" sz="1600" dirty="0">
              <a:ea typeface="Calibri"/>
              <a:cs typeface="Arial"/>
            </a:endParaRPr>
          </a:p>
          <a:p>
            <a:pPr>
              <a:lnSpc>
                <a:spcPct val="115000"/>
              </a:lnSpc>
            </a:pPr>
            <a:r>
              <a:rPr lang="en-US" sz="2000" b="1" dirty="0">
                <a:latin typeface="Times New Roman"/>
                <a:ea typeface="Calibri"/>
                <a:cs typeface="Arial"/>
              </a:rPr>
              <a:t> </a:t>
            </a:r>
            <a:endParaRPr lang="en-US" sz="1600" dirty="0"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043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762000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Gigantiform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cementoma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is a rare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familial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variant of florid </a:t>
            </a:r>
            <a:r>
              <a:rPr lang="en-US" sz="2400" dirty="0" err="1">
                <a:latin typeface="Times New Roman" pitchFamily="18" charset="0"/>
                <a:ea typeface="Calibri"/>
                <a:cs typeface="Times New Roman" pitchFamily="18" charset="0"/>
              </a:rPr>
              <a:t>cemento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-osseous dysplasia, and inherited as an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autosomal dominant 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trait, appear during childhood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70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57200"/>
            <a:ext cx="86391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latin typeface="Times New Roman"/>
                <a:ea typeface="Calibri"/>
                <a:cs typeface="Times New Roman"/>
              </a:rPr>
              <a:t>Radiographical</a:t>
            </a:r>
            <a:r>
              <a:rPr lang="en-US" sz="24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features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: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Ameloblastoma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form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unilocular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radiolucent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areas with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moderately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well-defined margins and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may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appear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multilocular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or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honeycomb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pattern.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Resorption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of roots is often seen in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rabidly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growing lesions.</a:t>
            </a:r>
            <a:endParaRPr lang="en-US" sz="2400" dirty="0">
              <a:ea typeface="Calibri"/>
              <a:cs typeface="Times New Roman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507839" y="3553241"/>
            <a:ext cx="3886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6544" y="3591341"/>
            <a:ext cx="3657600" cy="2819399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34520" y="6448841"/>
            <a:ext cx="7743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/>
                <a:ea typeface="Calibri"/>
              </a:rPr>
              <a:t>Radiographical</a:t>
            </a:r>
            <a:r>
              <a:rPr lang="en-US" dirty="0">
                <a:latin typeface="Times New Roman"/>
                <a:ea typeface="Calibri"/>
              </a:rPr>
              <a:t> pictures appear as </a:t>
            </a:r>
            <a:r>
              <a:rPr lang="en-US" dirty="0" err="1">
                <a:latin typeface="Times New Roman"/>
                <a:ea typeface="Calibri"/>
              </a:rPr>
              <a:t>unilocularor</a:t>
            </a:r>
            <a:r>
              <a:rPr lang="en-US" dirty="0">
                <a:latin typeface="Times New Roman"/>
                <a:ea typeface="Calibri"/>
              </a:rPr>
              <a:t>  </a:t>
            </a:r>
            <a:r>
              <a:rPr lang="en-US" dirty="0" smtClean="0">
                <a:latin typeface="Times New Roman"/>
                <a:ea typeface="Calibri"/>
              </a:rPr>
              <a:t> </a:t>
            </a:r>
            <a:r>
              <a:rPr lang="en-US" dirty="0">
                <a:latin typeface="Times New Roman"/>
                <a:ea typeface="Calibri"/>
              </a:rPr>
              <a:t>or </a:t>
            </a:r>
            <a:r>
              <a:rPr lang="en-US" dirty="0" err="1">
                <a:latin typeface="Times New Roman"/>
                <a:ea typeface="Calibri"/>
              </a:rPr>
              <a:t>multilocular</a:t>
            </a:r>
            <a:r>
              <a:rPr lang="en-US" dirty="0">
                <a:latin typeface="Times New Roman"/>
                <a:ea typeface="Calibri"/>
              </a:rPr>
              <a:t> radiolucent </a:t>
            </a:r>
            <a:r>
              <a:rPr lang="en-US" dirty="0" smtClean="0">
                <a:latin typeface="Times New Roman"/>
                <a:ea typeface="Calibri"/>
              </a:rPr>
              <a:t>lesion.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96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eripheral Complex Odontoma in the Gingiva: A Case Report of an 11 Year Old  Boy and Review of Litera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032377" cy="459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33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eripheral Complex Odontoma in the Gingiva: A Case Report of an 11 Year Old  Boy and Review of Litera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8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609600"/>
            <a:ext cx="8763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Histopathological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features </a:t>
            </a:r>
            <a:endParaRPr lang="en-US" sz="2400" b="1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The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subtypes of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ameloblastoma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are: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follicular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ameloblastoma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which</a:t>
            </a:r>
            <a:r>
              <a:rPr lang="en-US" sz="24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are the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most common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type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-The</a:t>
            </a:r>
            <a:r>
              <a:rPr lang="en-US" sz="24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neoplastic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odontogenic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epithelial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cells proliferate to form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follicles within fibrous connective tissue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stroma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-The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follicle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consist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of a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well-organized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single layer of columnar,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ameloblast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-lik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e cells and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surround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a core of cells,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resembling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stellate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reticulum</a:t>
            </a:r>
            <a:r>
              <a:rPr lang="en-US" dirty="0">
                <a:latin typeface="Times New Roman"/>
                <a:ea typeface="Calibri"/>
                <a:cs typeface="Times New Roman"/>
              </a:rPr>
              <a:t>. </a:t>
            </a:r>
            <a:endParaRPr lang="en-US" sz="1400" dirty="0">
              <a:ea typeface="Calibri"/>
              <a:cs typeface="Times New Roman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5105400" y="4038600"/>
            <a:ext cx="3886200" cy="2666999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9047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14" y="381000"/>
            <a:ext cx="87630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plexiform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ameloblastoma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The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neoplastic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odontogenic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epithelial cell proliferate in form of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anastomosing strands.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(</a:t>
            </a:r>
            <a:r>
              <a:rPr lang="en-US" sz="1200" dirty="0" smtClean="0">
                <a:latin typeface="Times New Roman"/>
                <a:ea typeface="Calibri"/>
                <a:cs typeface="Times New Roman"/>
              </a:rPr>
              <a:t>An </a:t>
            </a:r>
            <a:r>
              <a:rPr lang="en-US" sz="1200" dirty="0">
                <a:latin typeface="Times New Roman"/>
                <a:ea typeface="Calibri"/>
                <a:cs typeface="Times New Roman"/>
              </a:rPr>
              <a:t>anastomosis is a connection or opening between two things </a:t>
            </a:r>
            <a:r>
              <a:rPr lang="en-US" sz="1200" dirty="0" smtClean="0">
                <a:latin typeface="Times New Roman"/>
                <a:ea typeface="Calibri"/>
                <a:cs typeface="Times New Roman"/>
              </a:rPr>
              <a:t>that </a:t>
            </a:r>
            <a:r>
              <a:rPr lang="en-US" sz="1200" dirty="0">
                <a:latin typeface="Times New Roman"/>
                <a:ea typeface="Calibri"/>
                <a:cs typeface="Times New Roman"/>
              </a:rPr>
              <a:t>are normally diverging or branching </a:t>
            </a:r>
            <a:r>
              <a:rPr lang="en-US" sz="1200" dirty="0" smtClean="0">
                <a:latin typeface="Times New Roman"/>
                <a:ea typeface="Calibri"/>
                <a:cs typeface="Times New Roman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/>
                <a:ea typeface="Calibri"/>
                <a:cs typeface="Times New Roman"/>
              </a:rPr>
              <a:t>-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peripheral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layer of cells are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columnar resemble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ameloblasts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and the cells situated in the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center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often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resemble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the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stellate reticulum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 </a:t>
            </a:r>
            <a:endParaRPr lang="en-US" sz="2400" dirty="0" smtClean="0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808" y="3769706"/>
            <a:ext cx="3657600" cy="289560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69706"/>
            <a:ext cx="3886200" cy="307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231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2132</Words>
  <Application>Microsoft Office PowerPoint</Application>
  <PresentationFormat>On-screen Show (4:3)</PresentationFormat>
  <Paragraphs>268</Paragraphs>
  <Slides>71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Layla</dc:creator>
  <cp:lastModifiedBy>Windows User</cp:lastModifiedBy>
  <cp:revision>109</cp:revision>
  <dcterms:created xsi:type="dcterms:W3CDTF">2006-08-16T00:00:00Z</dcterms:created>
  <dcterms:modified xsi:type="dcterms:W3CDTF">2023-12-08T13:54:03Z</dcterms:modified>
</cp:coreProperties>
</file>