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09" r:id="rId2"/>
    <p:sldId id="259" r:id="rId3"/>
    <p:sldId id="260" r:id="rId4"/>
    <p:sldId id="262" r:id="rId5"/>
    <p:sldId id="302" r:id="rId6"/>
    <p:sldId id="303" r:id="rId7"/>
    <p:sldId id="307" r:id="rId8"/>
    <p:sldId id="304" r:id="rId9"/>
    <p:sldId id="306" r:id="rId10"/>
    <p:sldId id="305" r:id="rId11"/>
    <p:sldId id="308" r:id="rId12"/>
    <p:sldId id="258"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69908-D767-4BC0-A9F6-4619B511B301}" type="datetimeFigureOut">
              <a:rPr lang="en-US" smtClean="0"/>
              <a:t>12/14/2023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1F58D-81BC-45FB-AA23-66754DDB83D3}" type="slidenum">
              <a:rPr lang="en-US" smtClean="0"/>
              <a:t>‹#›</a:t>
            </a:fld>
            <a:endParaRPr lang="en-US"/>
          </a:p>
        </p:txBody>
      </p:sp>
    </p:spTree>
    <p:extLst>
      <p:ext uri="{BB962C8B-B14F-4D97-AF65-F5344CB8AC3E}">
        <p14:creationId xmlns:p14="http://schemas.microsoft.com/office/powerpoint/2010/main" val="11102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E4F6410-4814-4D0E-8DEB-8D1AF33099FC}"/>
              </a:ext>
            </a:extLst>
          </p:cNvPr>
          <p:cNvSpPr>
            <a:spLocks noGrp="1" noRot="1" noChangeAspect="1" noChangeArrowheads="1" noTextEdit="1"/>
          </p:cNvSpPr>
          <p:nvPr>
            <p:ph type="sldImg"/>
          </p:nvPr>
        </p:nvSpPr>
        <p:spPr>
          <a:xfrm>
            <a:off x="1371600" y="1143000"/>
            <a:ext cx="4114800" cy="3086100"/>
          </a:xfrm>
          <a:ln/>
        </p:spPr>
      </p:sp>
      <p:sp>
        <p:nvSpPr>
          <p:cNvPr id="5123" name="Notes Placeholder 2">
            <a:extLst>
              <a:ext uri="{FF2B5EF4-FFF2-40B4-BE49-F238E27FC236}">
                <a16:creationId xmlns:a16="http://schemas.microsoft.com/office/drawing/2014/main" id="{AC3B2670-7125-4A20-B417-A4F7318BE1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124" name="Slide Number Placeholder 3">
            <a:extLst>
              <a:ext uri="{FF2B5EF4-FFF2-40B4-BE49-F238E27FC236}">
                <a16:creationId xmlns:a16="http://schemas.microsoft.com/office/drawing/2014/main" id="{BEB159CC-1731-4FE9-81DB-C01455EF629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1600">
                <a:solidFill>
                  <a:schemeClr val="tx1"/>
                </a:solidFill>
                <a:latin typeface="Arial" panose="020B0604020202020204" pitchFamily="34" charset="0"/>
              </a:defRPr>
            </a:lvl1pPr>
            <a:lvl2pPr marL="742950" indent="-285750" defTabSz="930275">
              <a:defRPr sz="1600">
                <a:solidFill>
                  <a:schemeClr val="tx1"/>
                </a:solidFill>
                <a:latin typeface="Arial" panose="020B0604020202020204" pitchFamily="34" charset="0"/>
              </a:defRPr>
            </a:lvl2pPr>
            <a:lvl3pPr marL="1143000" indent="-228600" defTabSz="930275">
              <a:defRPr sz="1600">
                <a:solidFill>
                  <a:schemeClr val="tx1"/>
                </a:solidFill>
                <a:latin typeface="Arial" panose="020B0604020202020204" pitchFamily="34" charset="0"/>
              </a:defRPr>
            </a:lvl3pPr>
            <a:lvl4pPr marL="1600200" indent="-228600" defTabSz="930275">
              <a:defRPr sz="1600">
                <a:solidFill>
                  <a:schemeClr val="tx1"/>
                </a:solidFill>
                <a:latin typeface="Arial" panose="020B0604020202020204" pitchFamily="34" charset="0"/>
              </a:defRPr>
            </a:lvl4pPr>
            <a:lvl5pPr marL="2057400" indent="-228600" defTabSz="930275">
              <a:defRPr sz="16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600">
                <a:solidFill>
                  <a:schemeClr val="tx1"/>
                </a:solidFill>
                <a:latin typeface="Arial" panose="020B0604020202020204" pitchFamily="34" charset="0"/>
              </a:defRPr>
            </a:lvl9pPr>
          </a:lstStyle>
          <a:p>
            <a:fld id="{56124CC7-7DCF-4882-A68C-EA8140C794C6}" type="slidenum">
              <a:rPr lang="en-US" altLang="en-US" sz="1200" smtClean="0">
                <a:solidFill>
                  <a:srgbClr val="000000"/>
                </a:solidFill>
                <a:latin typeface="Times New Roman" panose="02020603050405020304" pitchFamily="18" charset="0"/>
              </a:rPr>
              <a:pPr/>
              <a:t>1</a:t>
            </a:fld>
            <a:endParaRPr lang="en-US" altLang="en-US" sz="1200">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7A08-3CC1-3DF2-1CE7-33D7B658C32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338E07-BC57-F977-69CB-86B92AEDE0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2778F11-6FB0-CA39-571B-58D7E53D1A3B}"/>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5A13028-E8FC-75CB-3740-ACCEF63463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FD0CEE3-DF4E-5B85-B566-E459FA72D5BA}"/>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29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103D-5CC3-8DB4-3B29-806BC10FFB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739FF4-7818-FC5C-A6C8-1D32835BD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6AE00-F909-8D78-FBDF-A6AC3DD67EFA}"/>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EF2FF4-979D-696F-B6D4-26B53BC2C2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9F3451C-2657-4F45-AE24-9A8AF7547695}"/>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34258-1B55-9FC0-C2CB-4299880375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0022D-68C6-66A7-6FBA-76041D10646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FCF5B-E699-77B9-AE36-68695F0B78D9}"/>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3A5327-AC34-4B73-8FC7-ED3E1301194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A65110-D26A-1089-6A9D-9DAB2C9E505F}"/>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1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80DD-39E2-0CA4-3706-03FE10308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263A3-E83A-505D-7183-B6010DD48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009B0-EC48-0636-41F1-F6171EEA0E33}"/>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A18744-7526-5B90-9D29-9CEEC1A34DB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E3FE116-E520-1740-1DE2-205CF8924695}"/>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38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B1B1-BFCD-AECE-7E61-2FAF9C314C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A1C55F-F8FD-C4BB-BD13-58072AFEF7E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DDB6D-31E7-19AD-6D74-D2281502AA16}"/>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24A256-F232-D881-C451-19B966F7B9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9CFC3D-A076-C953-C4EE-B4A1D4F956A0}"/>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23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F1BB-C5EE-C5E8-B6EA-121C5B7A3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68A40-9173-700B-4241-5B7DE449C83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D80430-18FB-A4EA-9C6F-2D0EF475614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9153CE-FEAE-17B5-4AA5-B2983D95BB76}"/>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489B6DB-A94F-E34A-1E43-E00D82FAAE0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D5B02B-3C12-5B76-F221-519C10EC80EB}"/>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0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995B-B710-C8B7-16F2-9CF541EAB5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67D31-C821-B395-BE17-7E216DBED3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AE0F8D-B3AA-679B-0B3E-4263DEFEC2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54D88-BE5D-F40A-C03C-69993A0F7E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332C9-08BD-8E23-37B3-196F542F84F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0B5F6E-05DC-C3BB-D678-A290B0388171}"/>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BBE710-4E96-34D6-C4CD-A23137F4CBA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2D62C73-4FE8-DCCF-21EC-59F23890CA60}"/>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E752-E699-F709-A9D3-EDC58EE50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D167B-2E81-4DA5-49E7-8A2BE320F322}"/>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690D654-85CB-E046-9277-7DCD7CC209B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F42B927-A246-AE25-D700-78440859ACF8}"/>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9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13B45-74ED-E180-49DA-BC214B0B3565}"/>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240D63F-A019-CF4A-0F40-180438F45BC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B2AFD44-FF6D-EB77-B034-27D6AD64DACC}"/>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93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EFF1-B668-7D90-0FDC-0B9FFA28C6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E3E12A-BFB9-24B7-D39D-84E964BB3F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08864-A7EC-6541-C5F2-7A2D3C737D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78933C-4FDB-A6A3-CE4D-F870FFAE0B3E}"/>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EDC9C4D-921C-406C-F4D4-278A6346237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4749818-F898-1ED7-9F9A-FA49DA1BB5D6}"/>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11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506D-AED4-F8AF-D9BB-9DC4716EE1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92C95E2-763A-C36E-DACB-0E44B043A26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467025-F46C-57A9-8299-B97E495952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3D5485-8045-B84C-909B-73F252225B57}"/>
              </a:ext>
            </a:extLst>
          </p:cNvPr>
          <p:cNvSpPr>
            <a:spLocks noGrp="1"/>
          </p:cNvSpPr>
          <p:nvPr>
            <p:ph type="dt" sz="half" idx="10"/>
          </p:nvPr>
        </p:nvSpPr>
        <p:spPr/>
        <p:txBody>
          <a:body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B728E68-ED6E-72E7-6F5E-3E65262057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97C330-55A3-01C9-2494-7C1D447C5971}"/>
              </a:ext>
            </a:extLst>
          </p:cNvPr>
          <p:cNvSpPr>
            <a:spLocks noGrp="1"/>
          </p:cNvSpPr>
          <p:nvPr>
            <p:ph type="sldNum" sz="quarter" idx="12"/>
          </p:nvPr>
        </p:nvSpPr>
        <p:spPr/>
        <p:txBody>
          <a:body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29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10D6A-13BE-6ECE-C560-134515EFB9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9BDB7C-75C4-8C41-AB94-9D2CCAB034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748B0-187D-47F2-6281-5AB935AD17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EE4A2-56D3-4793-96A5-D6B0EBF30406}" type="datetimeFigureOut">
              <a:rPr lang="en-US" smtClean="0">
                <a:solidFill>
                  <a:prstClr val="black">
                    <a:tint val="75000"/>
                  </a:prstClr>
                </a:solidFill>
              </a:rPr>
              <a:pPr/>
              <a:t>12/14/2023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BD0491-3EA2-A5E3-37C2-A5D339B37B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37DEDFA-BAC8-E6FA-394B-DE42E4C503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B043AC-D3CE-4402-89FB-794469338E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429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7">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287CF2-FACF-4198-841A-0A132BEF80DB}"/>
              </a:ext>
            </a:extLst>
          </p:cNvPr>
          <p:cNvSpPr/>
          <p:nvPr/>
        </p:nvSpPr>
        <p:spPr>
          <a:xfrm>
            <a:off x="938677" y="1276502"/>
            <a:ext cx="3705968" cy="1037272"/>
          </a:xfrm>
          <a:prstGeom prst="rect">
            <a:avLst/>
          </a:prstGeom>
        </p:spPr>
        <p:txBody>
          <a:bodyPr wrap="square">
            <a:spAutoFit/>
          </a:bodyPr>
          <a:lstStyle/>
          <a:p>
            <a:pPr algn="ctr" defTabSz="365760">
              <a:lnSpc>
                <a:spcPct val="150000"/>
              </a:lnSpc>
              <a:spcAft>
                <a:spcPts val="600"/>
              </a:spcAft>
              <a:defRPr/>
            </a:pPr>
            <a:r>
              <a:rPr lang="en-US" sz="2000" b="1" kern="0" dirty="0">
                <a:solidFill>
                  <a:srgbClr val="0057A5"/>
                </a:solidFill>
                <a:latin typeface="Times New Roman" panose="02020603050405020304" pitchFamily="18" charset="0"/>
                <a:ea typeface="+mn-ea"/>
                <a:cs typeface="Times New Roman" panose="02020603050405020304" pitchFamily="18" charset="0"/>
              </a:rPr>
              <a:t>Tishk International University</a:t>
            </a:r>
          </a:p>
          <a:p>
            <a:pPr algn="ctr" defTabSz="365760">
              <a:lnSpc>
                <a:spcPct val="150000"/>
              </a:lnSpc>
              <a:spcAft>
                <a:spcPts val="600"/>
              </a:spcAft>
              <a:defRPr/>
            </a:pPr>
            <a:r>
              <a:rPr lang="en-US" sz="2000" b="1" kern="0" dirty="0">
                <a:solidFill>
                  <a:srgbClr val="0057A5"/>
                </a:solidFill>
                <a:latin typeface="Times New Roman" panose="02020603050405020304" pitchFamily="18" charset="0"/>
                <a:ea typeface="+mn-ea"/>
                <a:cs typeface="Times New Roman" panose="02020603050405020304" pitchFamily="18" charset="0"/>
              </a:rPr>
              <a:t>Faculty of Nursing</a:t>
            </a:r>
            <a:endParaRPr lang="en-US" sz="2000" b="1" kern="0" dirty="0">
              <a:solidFill>
                <a:srgbClr val="0070C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C6CF77B-BB2D-4B2B-A91B-A4E7F34252C7}"/>
              </a:ext>
            </a:extLst>
          </p:cNvPr>
          <p:cNvSpPr/>
          <p:nvPr/>
        </p:nvSpPr>
        <p:spPr>
          <a:xfrm>
            <a:off x="938677" y="2207275"/>
            <a:ext cx="3462326" cy="1892826"/>
          </a:xfrm>
          <a:prstGeom prst="rect">
            <a:avLst/>
          </a:prstGeom>
        </p:spPr>
        <p:txBody>
          <a:bodyPr>
            <a:spAutoFit/>
          </a:bodyPr>
          <a:lstStyle/>
          <a:p>
            <a:pPr algn="ctr" defTabSz="365760">
              <a:spcAft>
                <a:spcPts val="600"/>
              </a:spcAft>
              <a:defRPr/>
            </a:pPr>
            <a:endParaRPr lang="en-US" sz="2800" b="1" kern="0" dirty="0">
              <a:solidFill>
                <a:srgbClr val="B30000"/>
              </a:solidFill>
              <a:latin typeface="+mn-lt"/>
              <a:ea typeface="+mn-ea"/>
              <a:cs typeface="Calibri"/>
            </a:endParaRPr>
          </a:p>
          <a:p>
            <a:pPr algn="ctr" defTabSz="365760">
              <a:spcAft>
                <a:spcPts val="600"/>
              </a:spcAft>
              <a:defRPr/>
            </a:pPr>
            <a:r>
              <a:rPr lang="en-US" sz="2800" b="1" kern="1200" dirty="0">
                <a:solidFill>
                  <a:srgbClr val="B30000"/>
                </a:solidFill>
                <a:latin typeface="+mn-lt"/>
                <a:ea typeface="+mn-ea"/>
                <a:cs typeface="+mn-cs"/>
              </a:rPr>
              <a:t>Introduction to information technology</a:t>
            </a:r>
            <a:r>
              <a:rPr lang="en-US" sz="2800" b="1" kern="0" dirty="0">
                <a:solidFill>
                  <a:srgbClr val="B30000"/>
                </a:solidFill>
                <a:latin typeface="+mn-lt"/>
                <a:ea typeface="+mn-ea"/>
                <a:cs typeface="Calibri"/>
              </a:rPr>
              <a:t> </a:t>
            </a:r>
            <a:endParaRPr lang="en-US" sz="2800" dirty="0">
              <a:solidFill>
                <a:srgbClr val="FF0000"/>
              </a:solidFill>
            </a:endParaRPr>
          </a:p>
        </p:txBody>
      </p:sp>
      <p:sp>
        <p:nvSpPr>
          <p:cNvPr id="5" name="Rectangle 4">
            <a:extLst>
              <a:ext uri="{FF2B5EF4-FFF2-40B4-BE49-F238E27FC236}">
                <a16:creationId xmlns:a16="http://schemas.microsoft.com/office/drawing/2014/main" id="{148F25D0-2E90-402E-8384-0744EE543FB4}"/>
              </a:ext>
            </a:extLst>
          </p:cNvPr>
          <p:cNvSpPr/>
          <p:nvPr/>
        </p:nvSpPr>
        <p:spPr>
          <a:xfrm>
            <a:off x="4825974" y="2977037"/>
            <a:ext cx="3538148" cy="353302"/>
          </a:xfrm>
          <a:prstGeom prst="rect">
            <a:avLst/>
          </a:prstGeom>
        </p:spPr>
        <p:txBody>
          <a:bodyPr wrap="none">
            <a:spAutoFit/>
          </a:bodyPr>
          <a:lstStyle/>
          <a:p>
            <a:pPr defTabSz="484632">
              <a:spcAft>
                <a:spcPts val="600"/>
              </a:spcAft>
              <a:defRPr/>
            </a:pPr>
            <a:r>
              <a:rPr lang="en-US" sz="1696" b="1" u="sng" kern="0">
                <a:solidFill>
                  <a:schemeClr val="tx1"/>
                </a:solidFill>
                <a:latin typeface="Times New Roman" panose="02020603050405020304" pitchFamily="18" charset="0"/>
                <a:ea typeface="+mn-ea"/>
                <a:cs typeface="Times New Roman" panose="02020603050405020304" pitchFamily="18" charset="0"/>
              </a:rPr>
              <a:t>1st Grade- Fall Semester </a:t>
            </a:r>
            <a:r>
              <a:rPr lang="en-US" sz="1696" b="1" u="sng" kern="1200">
                <a:solidFill>
                  <a:schemeClr val="tx1"/>
                </a:solidFill>
                <a:latin typeface="Times New Roman" panose="02020603050405020304" pitchFamily="18" charset="0"/>
                <a:ea typeface="+mn-ea"/>
                <a:cs typeface="Times New Roman" panose="02020603050405020304" pitchFamily="18" charset="0"/>
              </a:rPr>
              <a:t> 2022-2023</a:t>
            </a:r>
            <a:endParaRPr lang="en-US" sz="3200" b="1" u="sng">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3F4CB65-A23E-49F9-8175-1A0F08D4892A}"/>
              </a:ext>
            </a:extLst>
          </p:cNvPr>
          <p:cNvSpPr/>
          <p:nvPr/>
        </p:nvSpPr>
        <p:spPr>
          <a:xfrm>
            <a:off x="5726734" y="3388942"/>
            <a:ext cx="1529586" cy="353302"/>
          </a:xfrm>
          <a:prstGeom prst="rect">
            <a:avLst/>
          </a:prstGeom>
        </p:spPr>
        <p:txBody>
          <a:bodyPr wrap="none">
            <a:spAutoFit/>
          </a:bodyPr>
          <a:lstStyle/>
          <a:p>
            <a:pPr defTabSz="484632">
              <a:spcAft>
                <a:spcPts val="600"/>
              </a:spcAft>
              <a:defRPr/>
            </a:pPr>
            <a:r>
              <a:rPr lang="en-US" sz="1696" b="1" kern="0">
                <a:solidFill>
                  <a:schemeClr val="tx1"/>
                </a:solidFill>
                <a:latin typeface="+mn-lt"/>
                <a:ea typeface="+mn-ea"/>
                <a:cs typeface="+mn-cs"/>
              </a:rPr>
              <a:t>Goran N. Saleh</a:t>
            </a:r>
            <a:endParaRPr lang="en-US" sz="3200" b="1" kern="0"/>
          </a:p>
        </p:txBody>
      </p:sp>
    </p:spTree>
  </p:cSld>
  <p:clrMapOvr>
    <a:masterClrMapping/>
  </p:clrMapOvr>
  <p:transition spd="slow" advTm="2731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0826F8-ED08-4DED-9268-19DCCFB25D3F}"/>
              </a:ext>
            </a:extLst>
          </p:cNvPr>
          <p:cNvSpPr/>
          <p:nvPr/>
        </p:nvSpPr>
        <p:spPr>
          <a:xfrm>
            <a:off x="618565" y="317250"/>
            <a:ext cx="7570694" cy="6223499"/>
          </a:xfrm>
          <a:prstGeom prst="rect">
            <a:avLst/>
          </a:prstGeom>
        </p:spPr>
        <p:txBody>
          <a:bodyPr wrap="square">
            <a:spAutoFit/>
          </a:bodyPr>
          <a:lstStyle/>
          <a:p>
            <a:r>
              <a:rPr lang="en-US" sz="2800" b="1" u="sng" dirty="0">
                <a:solidFill>
                  <a:srgbClr val="3B3835"/>
                </a:solidFill>
                <a:latin typeface="Helvetica Neue"/>
              </a:rPr>
              <a:t>Fourth Generation - 1971-1995:</a:t>
            </a:r>
          </a:p>
          <a:p>
            <a:endParaRPr lang="en-US" sz="2800" b="1" u="sng" dirty="0">
              <a:solidFill>
                <a:srgbClr val="3B3835"/>
              </a:solidFill>
              <a:latin typeface="Helvetica Neue"/>
            </a:endParaRPr>
          </a:p>
          <a:p>
            <a:r>
              <a:rPr lang="en-US" sz="2400" b="1" dirty="0">
                <a:solidFill>
                  <a:srgbClr val="3B3835"/>
                </a:solidFill>
                <a:latin typeface="Helvetica Neue"/>
              </a:rPr>
              <a:t>Microprocessors</a:t>
            </a:r>
            <a:r>
              <a:rPr lang="en-US" dirty="0">
                <a:solidFill>
                  <a:srgbClr val="3B3835"/>
                </a:solidFill>
                <a:latin typeface="Helvetica Neue"/>
              </a:rPr>
              <a:t> </a:t>
            </a:r>
          </a:p>
          <a:p>
            <a:pPr marL="285750" indent="-285750">
              <a:lnSpc>
                <a:spcPct val="200000"/>
              </a:lnSpc>
              <a:buFont typeface="Arial" panose="020B0604020202020204" pitchFamily="34" charset="0"/>
              <a:buChar char="•"/>
            </a:pPr>
            <a:r>
              <a:rPr lang="en-US" dirty="0">
                <a:solidFill>
                  <a:srgbClr val="3B3835"/>
                </a:solidFill>
                <a:latin typeface="Helvetica Neue"/>
              </a:rPr>
              <a:t>Microprocessor were used, What in the first generation filled an entire room could now fit in the palm of the hand.</a:t>
            </a:r>
          </a:p>
          <a:p>
            <a:pPr marL="285750" indent="-285750">
              <a:lnSpc>
                <a:spcPct val="200000"/>
              </a:lnSpc>
              <a:buFont typeface="Arial" panose="020B0604020202020204" pitchFamily="34" charset="0"/>
              <a:buChar char="•"/>
            </a:pPr>
            <a:r>
              <a:rPr lang="en-US" dirty="0">
                <a:solidFill>
                  <a:srgbClr val="3B3835"/>
                </a:solidFill>
                <a:latin typeface="Helvetica Neue"/>
              </a:rPr>
              <a:t>In 1981 IBM introduced its first computer for the home user, and in 1984 Apple introduced the Macintosh. </a:t>
            </a:r>
          </a:p>
          <a:p>
            <a:pPr marL="285750" indent="-285750">
              <a:lnSpc>
                <a:spcPct val="200000"/>
              </a:lnSpc>
              <a:buFont typeface="Arial" panose="020B0604020202020204" pitchFamily="34" charset="0"/>
              <a:buChar char="•"/>
            </a:pPr>
            <a:r>
              <a:rPr lang="en-US" dirty="0">
                <a:solidFill>
                  <a:srgbClr val="3B3835"/>
                </a:solidFill>
                <a:latin typeface="Helvetica Neue"/>
              </a:rPr>
              <a:t>As these small computers became more powerful, they could be linked together to form networks, which eventually led to the development of the Internet.</a:t>
            </a:r>
          </a:p>
          <a:p>
            <a:pPr marL="285750" indent="-285750">
              <a:lnSpc>
                <a:spcPct val="200000"/>
              </a:lnSpc>
              <a:buFont typeface="Arial" panose="020B0604020202020204" pitchFamily="34" charset="0"/>
              <a:buChar char="•"/>
            </a:pPr>
            <a:r>
              <a:rPr lang="en-US" dirty="0">
                <a:solidFill>
                  <a:srgbClr val="3B3835"/>
                </a:solidFill>
                <a:latin typeface="Helvetica Neue"/>
              </a:rPr>
              <a:t>Fourth generation computers also saw the development of GUIs, the mouse and Hand held devices.</a:t>
            </a:r>
          </a:p>
        </p:txBody>
      </p:sp>
    </p:spTree>
    <p:extLst>
      <p:ext uri="{BB962C8B-B14F-4D97-AF65-F5344CB8AC3E}">
        <p14:creationId xmlns:p14="http://schemas.microsoft.com/office/powerpoint/2010/main" val="334045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52215-55F6-4824-8D04-F5281733A92D}"/>
              </a:ext>
            </a:extLst>
          </p:cNvPr>
          <p:cNvSpPr/>
          <p:nvPr/>
        </p:nvSpPr>
        <p:spPr>
          <a:xfrm>
            <a:off x="605118" y="209529"/>
            <a:ext cx="8659906" cy="6438942"/>
          </a:xfrm>
          <a:prstGeom prst="rect">
            <a:avLst/>
          </a:prstGeom>
        </p:spPr>
        <p:txBody>
          <a:bodyPr wrap="square">
            <a:spAutoFit/>
          </a:bodyPr>
          <a:lstStyle/>
          <a:p>
            <a:r>
              <a:rPr lang="en-US" sz="2800" b="1" u="sng" dirty="0">
                <a:solidFill>
                  <a:srgbClr val="3B3835"/>
                </a:solidFill>
                <a:latin typeface="Helvetica Neue"/>
              </a:rPr>
              <a:t>Fifth Generation:1995 and Beyond:</a:t>
            </a:r>
            <a:r>
              <a:rPr lang="en-US" dirty="0">
                <a:solidFill>
                  <a:srgbClr val="3B3835"/>
                </a:solidFill>
                <a:latin typeface="Helvetica Neue"/>
              </a:rPr>
              <a:t> </a:t>
            </a:r>
          </a:p>
          <a:p>
            <a:endParaRPr lang="en-US" dirty="0">
              <a:solidFill>
                <a:srgbClr val="3B3835"/>
              </a:solidFill>
              <a:latin typeface="Helvetica Neue"/>
            </a:endParaRPr>
          </a:p>
          <a:p>
            <a:r>
              <a:rPr lang="en-US" sz="2400" b="1" u="sng" dirty="0">
                <a:solidFill>
                  <a:srgbClr val="3B3835"/>
                </a:solidFill>
                <a:latin typeface="Helvetica Neue"/>
              </a:rPr>
              <a:t>Artificial Intelligence </a:t>
            </a:r>
          </a:p>
          <a:p>
            <a:endParaRPr lang="en-US" sz="2400" b="1" u="sng" dirty="0">
              <a:solidFill>
                <a:srgbClr val="3B3835"/>
              </a:solidFill>
              <a:latin typeface="Helvetica Neue"/>
            </a:endParaRPr>
          </a:p>
          <a:p>
            <a:pPr marL="285750" indent="-285750">
              <a:lnSpc>
                <a:spcPct val="200000"/>
              </a:lnSpc>
              <a:buFont typeface="Arial" panose="020B0604020202020204" pitchFamily="34" charset="0"/>
              <a:buChar char="•"/>
            </a:pPr>
            <a:r>
              <a:rPr lang="en-US" dirty="0">
                <a:solidFill>
                  <a:srgbClr val="3B3835"/>
                </a:solidFill>
                <a:latin typeface="Helvetica Neue"/>
              </a:rPr>
              <a:t>Fifth generation computing devices, based on artificial intelligence, are still in development, though there are some applications, such as voice recognition, that are being used today. </a:t>
            </a:r>
          </a:p>
          <a:p>
            <a:pPr marL="285750" indent="-285750">
              <a:lnSpc>
                <a:spcPct val="200000"/>
              </a:lnSpc>
              <a:buFont typeface="Arial" panose="020B0604020202020204" pitchFamily="34" charset="0"/>
              <a:buChar char="•"/>
            </a:pPr>
            <a:r>
              <a:rPr lang="en-US" dirty="0">
                <a:solidFill>
                  <a:srgbClr val="3B3835"/>
                </a:solidFill>
                <a:latin typeface="Helvetica Neue"/>
              </a:rPr>
              <a:t>The use of parallel processing and superconductors is helping to make artificial intelligence a reality.</a:t>
            </a:r>
          </a:p>
          <a:p>
            <a:pPr marL="285750" indent="-285750">
              <a:lnSpc>
                <a:spcPct val="200000"/>
              </a:lnSpc>
              <a:buFont typeface="Arial" panose="020B0604020202020204" pitchFamily="34" charset="0"/>
              <a:buChar char="•"/>
            </a:pPr>
            <a:r>
              <a:rPr lang="en-US" dirty="0">
                <a:solidFill>
                  <a:srgbClr val="3B3835"/>
                </a:solidFill>
                <a:latin typeface="Helvetica Neue"/>
              </a:rPr>
              <a:t>Quantum computation and molecular and nanotechnology will radically change the face of computers in years to come.</a:t>
            </a:r>
          </a:p>
          <a:p>
            <a:pPr marL="285750" indent="-285750">
              <a:lnSpc>
                <a:spcPct val="200000"/>
              </a:lnSpc>
              <a:buFont typeface="Arial" panose="020B0604020202020204" pitchFamily="34" charset="0"/>
              <a:buChar char="•"/>
            </a:pPr>
            <a:r>
              <a:rPr lang="en-US" dirty="0">
                <a:solidFill>
                  <a:srgbClr val="3B3835"/>
                </a:solidFill>
                <a:latin typeface="Helvetica Neue"/>
              </a:rPr>
              <a:t>The goal of fifth-generation computing is to develop devices that respond to natural language input and are capable of learning and self-organization.</a:t>
            </a:r>
          </a:p>
        </p:txBody>
      </p:sp>
    </p:spTree>
    <p:extLst>
      <p:ext uri="{BB962C8B-B14F-4D97-AF65-F5344CB8AC3E}">
        <p14:creationId xmlns:p14="http://schemas.microsoft.com/office/powerpoint/2010/main" val="21888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845819" y="873145"/>
            <a:ext cx="7721405" cy="5573375"/>
          </a:xfrm>
          <a:prstGeom prst="rect">
            <a:avLst/>
          </a:prstGeom>
        </p:spPr>
      </p:pic>
      <p:sp>
        <p:nvSpPr>
          <p:cNvPr id="3" name="Rectangle 2">
            <a:extLst>
              <a:ext uri="{FF2B5EF4-FFF2-40B4-BE49-F238E27FC236}">
                <a16:creationId xmlns:a16="http://schemas.microsoft.com/office/drawing/2014/main" id="{ABBCE763-7E9D-4199-A43E-CDACF732282E}"/>
              </a:ext>
            </a:extLst>
          </p:cNvPr>
          <p:cNvSpPr/>
          <p:nvPr/>
        </p:nvSpPr>
        <p:spPr>
          <a:xfrm>
            <a:off x="845820" y="411480"/>
            <a:ext cx="4359226" cy="461665"/>
          </a:xfrm>
          <a:prstGeom prst="rect">
            <a:avLst/>
          </a:prstGeom>
        </p:spPr>
        <p:txBody>
          <a:bodyPr wrap="square">
            <a:spAutoFit/>
          </a:bodyPr>
          <a:lstStyle/>
          <a:p>
            <a:r>
              <a:rPr lang="en-US" sz="2400" b="1" u="sng" dirty="0">
                <a:solidFill>
                  <a:schemeClr val="tx1">
                    <a:lumMod val="95000"/>
                    <a:lumOff val="5000"/>
                  </a:schemeClr>
                </a:solidFill>
                <a:latin typeface="Times New Roman" panose="02020603050405020304" pitchFamily="18" charset="0"/>
                <a:cs typeface="Times New Roman" panose="02020603050405020304" pitchFamily="18" charset="0"/>
              </a:rPr>
              <a:t>Main functions that a computer</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800100" y="603218"/>
            <a:ext cx="8092440" cy="62547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550343" y="420445"/>
            <a:ext cx="6954751" cy="53754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909285" y="364447"/>
            <a:ext cx="7325430" cy="56619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186860" y="623453"/>
            <a:ext cx="6770280" cy="52328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812504" y="787897"/>
            <a:ext cx="7265773" cy="52822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716692" y="592713"/>
            <a:ext cx="8106032" cy="55115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964346" y="765182"/>
            <a:ext cx="7067545" cy="54626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B728BC-E576-4201-B871-3FD700C6C3AA}"/>
              </a:ext>
            </a:extLst>
          </p:cNvPr>
          <p:cNvSpPr/>
          <p:nvPr/>
        </p:nvSpPr>
        <p:spPr>
          <a:xfrm>
            <a:off x="365760" y="181957"/>
            <a:ext cx="8778240" cy="6494085"/>
          </a:xfrm>
          <a:prstGeom prst="rect">
            <a:avLst/>
          </a:prstGeom>
        </p:spPr>
        <p:txBody>
          <a:bodyPr wrap="square">
            <a:spAutoFit/>
          </a:bodyPr>
          <a:lstStyle/>
          <a:p>
            <a:pPr algn="ctr"/>
            <a:r>
              <a:rPr lang="en-US" sz="4800" u="sng" dirty="0">
                <a:latin typeface="Times New Roman" panose="02020603050405020304" pitchFamily="18" charset="0"/>
                <a:cs typeface="Times New Roman" panose="02020603050405020304" pitchFamily="18" charset="0"/>
              </a:rPr>
              <a:t>Syllabus of I</a:t>
            </a:r>
            <a:r>
              <a:rPr lang="en-US" sz="4400" u="sng" dirty="0">
                <a:latin typeface="Times New Roman" panose="02020603050405020304" pitchFamily="18" charset="0"/>
                <a:cs typeface="Times New Roman" panose="02020603050405020304" pitchFamily="18" charset="0"/>
              </a:rPr>
              <a:t>ntroduction to IT</a:t>
            </a:r>
          </a:p>
          <a:p>
            <a:pPr algn="ctr"/>
            <a:endParaRPr lang="en-US" sz="3200" u="sn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What makes a computer?</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Main functions that a computer do.</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Binary and data. </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How the computer actually work.</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Computer parts (input, output)</a:t>
            </a:r>
          </a:p>
          <a:p>
            <a:pPr marL="457200" indent="-457200">
              <a:buFont typeface="Arial" panose="020B0604020202020204" pitchFamily="34" charset="0"/>
              <a:buChar char="•"/>
            </a:pPr>
            <a:r>
              <a:rPr lang="fr-FR" sz="2800" b="1" dirty="0">
                <a:solidFill>
                  <a:schemeClr val="tx1">
                    <a:lumMod val="95000"/>
                    <a:lumOff val="5000"/>
                  </a:schemeClr>
                </a:solidFill>
                <a:latin typeface="Times New Roman" panose="02020603050405020304" pitchFamily="18" charset="0"/>
                <a:cs typeface="Times New Roman" panose="02020603050405020304" pitchFamily="18" charset="0"/>
              </a:rPr>
              <a:t>Computer parts (CPU)</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Computer parts (Storage, memory)</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Computer parts (motherboard, ports)</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Mouse/Pad and Keyboard</a:t>
            </a:r>
            <a:endParaRPr lang="da-DK"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DE" sz="2800" b="1" dirty="0">
                <a:solidFill>
                  <a:schemeClr val="tx1">
                    <a:lumMod val="95000"/>
                    <a:lumOff val="5000"/>
                  </a:schemeClr>
                </a:solidFill>
                <a:latin typeface="Times New Roman" panose="02020603050405020304" pitchFamily="18" charset="0"/>
                <a:cs typeface="Times New Roman" panose="02020603050405020304" pitchFamily="18" charset="0"/>
              </a:rPr>
              <a:t>Hardware, Software</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Operating System</a:t>
            </a:r>
          </a:p>
          <a:p>
            <a:pPr marL="457200" indent="-457200">
              <a:buFont typeface="Arial" panose="020B0604020202020204" pitchFamily="34" charset="0"/>
              <a:buChar cha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Common computer terminology.</a:t>
            </a:r>
          </a:p>
        </p:txBody>
      </p:sp>
    </p:spTree>
    <p:extLst>
      <p:ext uri="{BB962C8B-B14F-4D97-AF65-F5344CB8AC3E}">
        <p14:creationId xmlns:p14="http://schemas.microsoft.com/office/powerpoint/2010/main" val="1289528059"/>
      </p:ext>
    </p:extLst>
  </p:cSld>
  <p:clrMapOvr>
    <a:masterClrMapping/>
  </p:clrMapOvr>
  <mc:AlternateContent xmlns:mc="http://schemas.openxmlformats.org/markup-compatibility/2006" xmlns:p14="http://schemas.microsoft.com/office/powerpoint/2010/main">
    <mc:Choice Requires="p14">
      <p:transition spd="slow" p14:dur="2000" advTm="94710"/>
    </mc:Choice>
    <mc:Fallback xmlns="">
      <p:transition spd="slow" advTm="9471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836450" y="765182"/>
            <a:ext cx="7195442" cy="55614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252116" y="707879"/>
            <a:ext cx="6853916" cy="52975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210962" y="841588"/>
            <a:ext cx="7068065" cy="54630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996321" y="1109009"/>
            <a:ext cx="6590728" cy="50940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581665" y="555066"/>
            <a:ext cx="6722076" cy="51956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1060271" y="726980"/>
            <a:ext cx="7021048" cy="5426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33DE14-DBB6-49CC-8678-202FF97A4C1B}"/>
              </a:ext>
            </a:extLst>
          </p:cNvPr>
          <p:cNvSpPr/>
          <p:nvPr/>
        </p:nvSpPr>
        <p:spPr>
          <a:xfrm>
            <a:off x="276839" y="515201"/>
            <a:ext cx="8431063" cy="5693866"/>
          </a:xfrm>
          <a:prstGeom prst="rect">
            <a:avLst/>
          </a:prstGeom>
        </p:spPr>
        <p:txBody>
          <a:bodyPr wrap="square">
            <a:spAutoFit/>
          </a:bodyPr>
          <a:lstStyle/>
          <a:p>
            <a:r>
              <a:rPr lang="en-US" sz="2800" b="1" u="sng" dirty="0">
                <a:latin typeface="Times New Roman" panose="02020603050405020304" pitchFamily="18" charset="0"/>
                <a:ea typeface="Calibri" panose="020F0502020204030204" pitchFamily="34" charset="0"/>
                <a:cs typeface="Times New Roman" panose="02020603050405020304" pitchFamily="18" charset="0"/>
              </a:rPr>
              <a:t>The purposes and the objectives </a:t>
            </a:r>
            <a:r>
              <a:rPr lang="en-US" sz="2800" b="1" u="sng" dirty="0">
                <a:latin typeface="Times New Roman" panose="02020603050405020304" pitchFamily="18" charset="0"/>
                <a:cs typeface="Times New Roman" panose="02020603050405020304" pitchFamily="18" charset="0"/>
              </a:rPr>
              <a:t>Introduction to IT:</a:t>
            </a:r>
          </a:p>
          <a:p>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u="sng" dirty="0">
                <a:latin typeface="Times New Roman" panose="02020603050405020304" pitchFamily="18" charset="0"/>
                <a:ea typeface="Calibri" panose="020F0502020204030204" pitchFamily="34" charset="0"/>
                <a:cs typeface="Times New Roman" panose="02020603050405020304" pitchFamily="18" charset="0"/>
              </a:rPr>
              <a:t>The purposes of </a:t>
            </a:r>
            <a:r>
              <a:rPr lang="en-US" sz="2800" b="1" u="sng" dirty="0">
                <a:latin typeface="Times New Roman" panose="02020603050405020304" pitchFamily="18" charset="0"/>
                <a:cs typeface="Times New Roman" panose="02020603050405020304" pitchFamily="18" charset="0"/>
              </a:rPr>
              <a:t>Introduction to IT: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computer system has three main components: </a:t>
            </a:r>
            <a:r>
              <a:rPr lang="en-US" i="1" dirty="0">
                <a:latin typeface="Times New Roman" panose="02020603050405020304" pitchFamily="18" charset="0"/>
                <a:cs typeface="Times New Roman" panose="02020603050405020304" pitchFamily="18" charset="0"/>
              </a:rPr>
              <a:t>hardware, software</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people</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equipment associated with a computer system is called </a:t>
            </a:r>
            <a:r>
              <a:rPr lang="en-US" i="1" dirty="0">
                <a:latin typeface="Times New Roman" panose="02020603050405020304" pitchFamily="18" charset="0"/>
                <a:cs typeface="Times New Roman" panose="02020603050405020304" pitchFamily="18" charset="0"/>
              </a:rPr>
              <a:t>hardware</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Software</a:t>
            </a:r>
            <a:r>
              <a:rPr lang="en-US" dirty="0">
                <a:latin typeface="Times New Roman" panose="02020603050405020304" pitchFamily="18" charset="0"/>
                <a:cs typeface="Times New Roman" panose="02020603050405020304" pitchFamily="18" charset="0"/>
              </a:rPr>
              <a:t> is a set of instructions that tells the hardware what to do.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however, are the most important component of a computer system - people use the power of the computer for some purpose.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fact, this course will show you that the computer can be a </a:t>
            </a:r>
            <a:r>
              <a:rPr lang="en-US" i="1" dirty="0">
                <a:latin typeface="Times New Roman" panose="02020603050405020304" pitchFamily="18" charset="0"/>
                <a:cs typeface="Times New Roman" panose="02020603050405020304" pitchFamily="18" charset="0"/>
              </a:rPr>
              <a:t>tool</a:t>
            </a:r>
            <a:r>
              <a:rPr lang="en-US" dirty="0">
                <a:latin typeface="Times New Roman" panose="02020603050405020304" pitchFamily="18" charset="0"/>
                <a:cs typeface="Times New Roman" panose="02020603050405020304" pitchFamily="18" charset="0"/>
              </a:rPr>
              <a:t> for just about anyone from a business person, to a student , to an artist, to a housekeeper, an incredibly powerful and flexible tool.</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u="sng" dirty="0">
                <a:latin typeface="Times New Roman" panose="02020603050405020304" pitchFamily="18" charset="0"/>
                <a:ea typeface="Calibri" panose="020F0502020204030204" pitchFamily="34" charset="0"/>
                <a:cs typeface="Times New Roman" panose="02020603050405020304" pitchFamily="18" charset="0"/>
              </a:rPr>
              <a:t>The objectives of </a:t>
            </a:r>
            <a:r>
              <a:rPr lang="en-US" sz="2800" b="1" u="sng" dirty="0">
                <a:latin typeface="Times New Roman" panose="02020603050405020304" pitchFamily="18" charset="0"/>
                <a:cs typeface="Times New Roman" panose="02020603050405020304" pitchFamily="18" charset="0"/>
              </a:rPr>
              <a:t>Introduction to IT:</a:t>
            </a:r>
          </a:p>
          <a:p>
            <a:pPr marL="285750" indent="-285750">
              <a:buFont typeface="Arial" panose="020B0604020202020204" pitchFamily="34" charset="0"/>
              <a:buChar char="•"/>
            </a:pPr>
            <a:r>
              <a:rPr lang="en-US" dirty="0"/>
              <a:t>Introduce the computing term and identify the main functions that a computer device does.</a:t>
            </a:r>
          </a:p>
          <a:p>
            <a:pPr marL="285750" indent="-285750">
              <a:buFont typeface="Arial" panose="020B0604020202020204" pitchFamily="34" charset="0"/>
              <a:buChar char="•"/>
            </a:pPr>
            <a:r>
              <a:rPr lang="en-US" dirty="0"/>
              <a:t>Explain binary, data, circuits and logic and how they use Zeros and Ones to give us the output we desire. </a:t>
            </a:r>
          </a:p>
          <a:p>
            <a:pPr marL="285750" indent="-285750">
              <a:buFont typeface="Arial" panose="020B0604020202020204" pitchFamily="34" charset="0"/>
              <a:buChar char="•"/>
            </a:pPr>
            <a:r>
              <a:rPr lang="en-US" dirty="0"/>
              <a:t>Tackling the main parts of the computer along with its input and output devices.</a:t>
            </a:r>
          </a:p>
          <a:p>
            <a:pPr marL="285750" indent="-285750">
              <a:buFont typeface="Arial" panose="020B0604020202020204" pitchFamily="34" charset="0"/>
              <a:buChar char="•"/>
            </a:pPr>
            <a:r>
              <a:rPr lang="en-US" dirty="0"/>
              <a:t>Identifying the differences between hardware, software and operating systems.</a:t>
            </a:r>
          </a:p>
        </p:txBody>
      </p:sp>
    </p:spTree>
    <p:extLst>
      <p:ext uri="{BB962C8B-B14F-4D97-AF65-F5344CB8AC3E}">
        <p14:creationId xmlns:p14="http://schemas.microsoft.com/office/powerpoint/2010/main" val="163416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4384"/>
          <a:ext cx="9144000" cy="6973166"/>
          <a:chOff x="0" y="-94384"/>
          <a:chExt cx="9144000" cy="6973166"/>
        </a:xfrm>
      </p:grpSpPr>
      <p:pic>
        <p:nvPicPr>
          <p:cNvPr id="2" name="Slide"/>
          <p:cNvPicPr>
            <a:picLocks noChangeAspect="1"/>
          </p:cNvPicPr>
          <p:nvPr/>
        </p:nvPicPr>
        <p:blipFill>
          <a:blip r:embed="rId2"/>
          <a:stretch>
            <a:fillRect/>
          </a:stretch>
        </p:blipFill>
        <p:spPr>
          <a:xfrm>
            <a:off x="675250" y="1351085"/>
            <a:ext cx="7619664" cy="48973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F802C-007B-483D-B9D4-F20AC255BA8C}"/>
              </a:ext>
            </a:extLst>
          </p:cNvPr>
          <p:cNvSpPr/>
          <p:nvPr/>
        </p:nvSpPr>
        <p:spPr>
          <a:xfrm>
            <a:off x="401854" y="751344"/>
            <a:ext cx="8340291" cy="4346062"/>
          </a:xfrm>
          <a:prstGeom prst="rect">
            <a:avLst/>
          </a:prstGeom>
        </p:spPr>
        <p:txBody>
          <a:bodyPr wrap="square">
            <a:spAutoFit/>
          </a:bodyPr>
          <a:lstStyle/>
          <a:p>
            <a:r>
              <a:rPr lang="en-US" sz="2400" b="1" u="sng" dirty="0">
                <a:solidFill>
                  <a:srgbClr val="504C48"/>
                </a:solidFill>
                <a:latin typeface="Times New Roman" panose="02020603050405020304" pitchFamily="18" charset="0"/>
                <a:cs typeface="Times New Roman" panose="02020603050405020304" pitchFamily="18" charset="0"/>
              </a:rPr>
              <a:t>THE FIVE GENERATIONS OF COMPUTERS PRESENTATION</a:t>
            </a:r>
            <a:endParaRPr lang="en-US" b="1" u="sng" dirty="0">
              <a:solidFill>
                <a:srgbClr val="504C48"/>
              </a:solidFill>
              <a:latin typeface="Times New Roman" panose="02020603050405020304" pitchFamily="18" charset="0"/>
              <a:cs typeface="Times New Roman" panose="02020603050405020304" pitchFamily="18" charset="0"/>
            </a:endParaRPr>
          </a:p>
          <a:p>
            <a:endParaRPr lang="en-US" dirty="0">
              <a:solidFill>
                <a:srgbClr val="504C48"/>
              </a:solidFill>
              <a:latin typeface="Helvetica Neue"/>
            </a:endParaRPr>
          </a:p>
          <a:p>
            <a:pPr marL="285750" indent="-285750">
              <a:lnSpc>
                <a:spcPct val="200000"/>
              </a:lnSpc>
              <a:buFont typeface="Arial" panose="020B0604020202020204" pitchFamily="34" charset="0"/>
              <a:buChar char="•"/>
            </a:pPr>
            <a:r>
              <a:rPr lang="en-US" dirty="0">
                <a:solidFill>
                  <a:srgbClr val="3B3835"/>
                </a:solidFill>
                <a:latin typeface="Helvetica Neue"/>
              </a:rPr>
              <a:t>INTRODUCTION</a:t>
            </a:r>
          </a:p>
          <a:p>
            <a:pPr marL="285750" indent="-285750">
              <a:lnSpc>
                <a:spcPct val="200000"/>
              </a:lnSpc>
              <a:buFont typeface="Arial" panose="020B0604020202020204" pitchFamily="34" charset="0"/>
              <a:buChar char="•"/>
            </a:pPr>
            <a:r>
              <a:rPr lang="en-US" dirty="0">
                <a:solidFill>
                  <a:srgbClr val="3B3835"/>
                </a:solidFill>
                <a:latin typeface="Helvetica Neue"/>
              </a:rPr>
              <a:t>FIRST GENERATION OF COMPUTER </a:t>
            </a:r>
          </a:p>
          <a:p>
            <a:pPr marL="285750" indent="-285750">
              <a:lnSpc>
                <a:spcPct val="200000"/>
              </a:lnSpc>
              <a:buFont typeface="Arial" panose="020B0604020202020204" pitchFamily="34" charset="0"/>
              <a:buChar char="•"/>
            </a:pPr>
            <a:r>
              <a:rPr lang="en-US" dirty="0">
                <a:solidFill>
                  <a:srgbClr val="3B3835"/>
                </a:solidFill>
                <a:latin typeface="Helvetica Neue"/>
              </a:rPr>
              <a:t>SECOND GENERATION OF COMPUTER</a:t>
            </a:r>
          </a:p>
          <a:p>
            <a:pPr marL="285750" indent="-285750">
              <a:lnSpc>
                <a:spcPct val="200000"/>
              </a:lnSpc>
              <a:buFont typeface="Arial" panose="020B0604020202020204" pitchFamily="34" charset="0"/>
              <a:buChar char="•"/>
            </a:pPr>
            <a:r>
              <a:rPr lang="en-US" dirty="0">
                <a:solidFill>
                  <a:srgbClr val="3B3835"/>
                </a:solidFill>
                <a:latin typeface="Helvetica Neue"/>
              </a:rPr>
              <a:t>THIRD GENERATION OF COMPUTER</a:t>
            </a:r>
          </a:p>
          <a:p>
            <a:pPr marL="285750" indent="-285750">
              <a:lnSpc>
                <a:spcPct val="200000"/>
              </a:lnSpc>
              <a:buFont typeface="Arial" panose="020B0604020202020204" pitchFamily="34" charset="0"/>
              <a:buChar char="•"/>
            </a:pPr>
            <a:r>
              <a:rPr lang="en-US" dirty="0">
                <a:solidFill>
                  <a:srgbClr val="3B3835"/>
                </a:solidFill>
                <a:latin typeface="Helvetica Neue"/>
              </a:rPr>
              <a:t>FOURTH GENERATION OF COMPUTER </a:t>
            </a:r>
          </a:p>
          <a:p>
            <a:pPr marL="285750" indent="-285750">
              <a:lnSpc>
                <a:spcPct val="200000"/>
              </a:lnSpc>
              <a:buFont typeface="Arial" panose="020B0604020202020204" pitchFamily="34" charset="0"/>
              <a:buChar char="•"/>
            </a:pPr>
            <a:r>
              <a:rPr lang="en-US" dirty="0">
                <a:solidFill>
                  <a:srgbClr val="3B3835"/>
                </a:solidFill>
                <a:latin typeface="Helvetica Neue"/>
              </a:rPr>
              <a:t>FIFTH GENERATION OF COMPUTER </a:t>
            </a:r>
          </a:p>
        </p:txBody>
      </p:sp>
    </p:spTree>
    <p:extLst>
      <p:ext uri="{BB962C8B-B14F-4D97-AF65-F5344CB8AC3E}">
        <p14:creationId xmlns:p14="http://schemas.microsoft.com/office/powerpoint/2010/main" val="20864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119135-9560-4838-B8F5-CDA278B5EC8A}"/>
              </a:ext>
            </a:extLst>
          </p:cNvPr>
          <p:cNvSpPr/>
          <p:nvPr/>
        </p:nvSpPr>
        <p:spPr>
          <a:xfrm>
            <a:off x="529388" y="132945"/>
            <a:ext cx="8265695" cy="4708981"/>
          </a:xfrm>
          <a:prstGeom prst="rect">
            <a:avLst/>
          </a:prstGeom>
        </p:spPr>
        <p:txBody>
          <a:bodyPr wrap="square">
            <a:spAutoFit/>
          </a:bodyPr>
          <a:lstStyle/>
          <a:p>
            <a:r>
              <a:rPr lang="en-US" sz="2400" b="1" u="sng" dirty="0">
                <a:solidFill>
                  <a:srgbClr val="3B3835"/>
                </a:solidFill>
                <a:latin typeface="Helvetica Neue"/>
              </a:rPr>
              <a:t>INTRODUCTION:</a:t>
            </a:r>
          </a:p>
          <a:p>
            <a:endParaRPr lang="en-US" sz="2400" b="1" u="sng" dirty="0">
              <a:solidFill>
                <a:srgbClr val="3B3835"/>
              </a:solidFill>
              <a:latin typeface="Helvetica Neue"/>
            </a:endParaRPr>
          </a:p>
          <a:p>
            <a:pPr marL="285750" indent="-285750">
              <a:lnSpc>
                <a:spcPct val="200000"/>
              </a:lnSpc>
              <a:buFont typeface="Arial" panose="020B0604020202020204" pitchFamily="34" charset="0"/>
              <a:buChar char="•"/>
            </a:pPr>
            <a:r>
              <a:rPr lang="en-US" dirty="0">
                <a:solidFill>
                  <a:srgbClr val="3B3835"/>
                </a:solidFill>
                <a:latin typeface="Helvetica Neue"/>
              </a:rPr>
              <a:t>The history of computer development is often referred to in reference to the different generations of computing devices. </a:t>
            </a:r>
          </a:p>
          <a:p>
            <a:pPr marL="285750" indent="-285750">
              <a:lnSpc>
                <a:spcPct val="200000"/>
              </a:lnSpc>
              <a:buFont typeface="Arial" panose="020B0604020202020204" pitchFamily="34" charset="0"/>
              <a:buChar char="•"/>
            </a:pPr>
            <a:r>
              <a:rPr lang="en-US" dirty="0">
                <a:solidFill>
                  <a:srgbClr val="3B3835"/>
                </a:solidFill>
                <a:latin typeface="Helvetica Neue"/>
              </a:rPr>
              <a:t>Each generation of computer is characterized by a major technological development that fundamentally changed the way computers operate, resulting in increasingly smaller, cheaper, more powerful and more efficient and reliable devices.</a:t>
            </a:r>
          </a:p>
          <a:p>
            <a:pPr marL="285750" indent="-285750">
              <a:buFont typeface="Arial" panose="020B0604020202020204" pitchFamily="34" charset="0"/>
              <a:buChar char="•"/>
            </a:pPr>
            <a:endParaRPr lang="en-US" dirty="0">
              <a:solidFill>
                <a:srgbClr val="3B3835"/>
              </a:solidFill>
              <a:latin typeface="Helvetica Neue"/>
            </a:endParaRPr>
          </a:p>
          <a:p>
            <a:endParaRPr lang="en-US" dirty="0">
              <a:solidFill>
                <a:srgbClr val="3B3835"/>
              </a:solidFill>
              <a:latin typeface="Helvetica Neue"/>
            </a:endParaRPr>
          </a:p>
        </p:txBody>
      </p:sp>
    </p:spTree>
    <p:extLst>
      <p:ext uri="{BB962C8B-B14F-4D97-AF65-F5344CB8AC3E}">
        <p14:creationId xmlns:p14="http://schemas.microsoft.com/office/powerpoint/2010/main" val="18171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B6F8C-9923-4CA8-BAA4-850B497BD231}"/>
              </a:ext>
            </a:extLst>
          </p:cNvPr>
          <p:cNvSpPr/>
          <p:nvPr/>
        </p:nvSpPr>
        <p:spPr>
          <a:xfrm>
            <a:off x="161365" y="751344"/>
            <a:ext cx="8511988" cy="5550237"/>
          </a:xfrm>
          <a:prstGeom prst="rect">
            <a:avLst/>
          </a:prstGeom>
        </p:spPr>
        <p:txBody>
          <a:bodyPr wrap="square">
            <a:spAutoFit/>
          </a:bodyPr>
          <a:lstStyle/>
          <a:p>
            <a:r>
              <a:rPr lang="en-US" sz="2800" b="1" u="sng" dirty="0">
                <a:solidFill>
                  <a:srgbClr val="3B3835"/>
                </a:solidFill>
                <a:latin typeface="Helvetica Neue"/>
              </a:rPr>
              <a:t>First Generation - 1940-1956:</a:t>
            </a:r>
          </a:p>
          <a:p>
            <a:endParaRPr lang="en-US" b="1" dirty="0">
              <a:solidFill>
                <a:srgbClr val="3B3835"/>
              </a:solidFill>
              <a:latin typeface="Helvetica Neue"/>
            </a:endParaRPr>
          </a:p>
          <a:p>
            <a:r>
              <a:rPr lang="en-US" sz="2400" b="1" dirty="0">
                <a:solidFill>
                  <a:srgbClr val="3B3835"/>
                </a:solidFill>
                <a:latin typeface="Helvetica Neue"/>
              </a:rPr>
              <a:t>Vacuum Tubes:</a:t>
            </a:r>
          </a:p>
          <a:p>
            <a:endParaRPr lang="en-US" b="1" dirty="0">
              <a:solidFill>
                <a:srgbClr val="3B3835"/>
              </a:solidFill>
              <a:latin typeface="Helvetica Neue"/>
            </a:endParaRPr>
          </a:p>
          <a:p>
            <a:pPr marL="285750" indent="-285750">
              <a:lnSpc>
                <a:spcPct val="150000"/>
              </a:lnSpc>
              <a:buFont typeface="Arial" panose="020B0604020202020204" pitchFamily="34" charset="0"/>
              <a:buChar char="•"/>
            </a:pPr>
            <a:r>
              <a:rPr lang="en-US" dirty="0">
                <a:solidFill>
                  <a:srgbClr val="3B3835"/>
                </a:solidFill>
                <a:latin typeface="Helvetica Neue"/>
              </a:rPr>
              <a:t>Used vacuum tubes for circuitry, magnetic drums for memory, and were often enormous, taking up entire rooms. </a:t>
            </a:r>
          </a:p>
          <a:p>
            <a:pPr marL="285750" indent="-285750">
              <a:lnSpc>
                <a:spcPct val="150000"/>
              </a:lnSpc>
              <a:buFont typeface="Arial" panose="020B0604020202020204" pitchFamily="34" charset="0"/>
              <a:buChar char="•"/>
            </a:pPr>
            <a:r>
              <a:rPr lang="en-US" dirty="0">
                <a:solidFill>
                  <a:srgbClr val="3B3835"/>
                </a:solidFill>
                <a:latin typeface="Helvetica Neue"/>
              </a:rPr>
              <a:t>Very expensive , consumed great deal of electricity, generated a lot of heat, which was often the cause of malfunctions.</a:t>
            </a:r>
          </a:p>
          <a:p>
            <a:pPr marL="285750" indent="-285750">
              <a:lnSpc>
                <a:spcPct val="150000"/>
              </a:lnSpc>
              <a:buFont typeface="Arial" panose="020B0604020202020204" pitchFamily="34" charset="0"/>
              <a:buChar char="•"/>
            </a:pPr>
            <a:r>
              <a:rPr lang="en-US" dirty="0">
                <a:solidFill>
                  <a:srgbClr val="3B3835"/>
                </a:solidFill>
                <a:latin typeface="Helvetica Neue"/>
              </a:rPr>
              <a:t>Relied on machine language to perform operations, could solve one problem at a time.</a:t>
            </a:r>
          </a:p>
          <a:p>
            <a:pPr marL="285750" indent="-285750">
              <a:lnSpc>
                <a:spcPct val="150000"/>
              </a:lnSpc>
              <a:buFont typeface="Arial" panose="020B0604020202020204" pitchFamily="34" charset="0"/>
              <a:buChar char="•"/>
            </a:pPr>
            <a:r>
              <a:rPr lang="en-US" dirty="0">
                <a:solidFill>
                  <a:srgbClr val="3B3835"/>
                </a:solidFill>
                <a:latin typeface="Helvetica Neue"/>
              </a:rPr>
              <a:t>Input was based on punched cards and paper tape, and output was displayed on printouts.</a:t>
            </a:r>
          </a:p>
          <a:p>
            <a:pPr marL="285750" indent="-285750">
              <a:lnSpc>
                <a:spcPct val="150000"/>
              </a:lnSpc>
              <a:buFont typeface="Arial" panose="020B0604020202020204" pitchFamily="34" charset="0"/>
              <a:buChar char="•"/>
            </a:pPr>
            <a:r>
              <a:rPr lang="en-US" dirty="0">
                <a:solidFill>
                  <a:srgbClr val="3B3835"/>
                </a:solidFill>
                <a:latin typeface="Helvetica Neue"/>
              </a:rPr>
              <a:t>UNIVAC and ENIAC computers are examples of first-generation computing devices.</a:t>
            </a:r>
          </a:p>
        </p:txBody>
      </p:sp>
    </p:spTree>
    <p:extLst>
      <p:ext uri="{BB962C8B-B14F-4D97-AF65-F5344CB8AC3E}">
        <p14:creationId xmlns:p14="http://schemas.microsoft.com/office/powerpoint/2010/main" val="265854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BE9A6-0259-44E7-96F3-8223928F4C39}"/>
              </a:ext>
            </a:extLst>
          </p:cNvPr>
          <p:cNvSpPr/>
          <p:nvPr/>
        </p:nvSpPr>
        <p:spPr>
          <a:xfrm>
            <a:off x="445168" y="675617"/>
            <a:ext cx="8253664" cy="5447645"/>
          </a:xfrm>
          <a:prstGeom prst="rect">
            <a:avLst/>
          </a:prstGeom>
        </p:spPr>
        <p:txBody>
          <a:bodyPr wrap="square">
            <a:spAutoFit/>
          </a:bodyPr>
          <a:lstStyle/>
          <a:p>
            <a:r>
              <a:rPr lang="en-US" sz="2400" b="1" u="sng" dirty="0">
                <a:solidFill>
                  <a:srgbClr val="3B3835"/>
                </a:solidFill>
                <a:latin typeface="Helvetica Neue"/>
              </a:rPr>
              <a:t>Second Generation - 1956-1963: </a:t>
            </a:r>
            <a:endParaRPr lang="en-US" b="1" u="sng" dirty="0">
              <a:solidFill>
                <a:srgbClr val="3B3835"/>
              </a:solidFill>
              <a:latin typeface="Helvetica Neue"/>
            </a:endParaRPr>
          </a:p>
          <a:p>
            <a:r>
              <a:rPr lang="en-US" b="1" u="sng" dirty="0">
                <a:solidFill>
                  <a:srgbClr val="3B3835"/>
                </a:solidFill>
                <a:latin typeface="Helvetica Neue"/>
              </a:rPr>
              <a:t>Transistors:</a:t>
            </a:r>
          </a:p>
          <a:p>
            <a:pPr marL="285750" indent="-285750">
              <a:lnSpc>
                <a:spcPct val="200000"/>
              </a:lnSpc>
              <a:buFont typeface="Arial" panose="020B0604020202020204" pitchFamily="34" charset="0"/>
              <a:buChar char="•"/>
            </a:pPr>
            <a:r>
              <a:rPr lang="en-US" dirty="0">
                <a:solidFill>
                  <a:srgbClr val="3B3835"/>
                </a:solidFill>
                <a:latin typeface="Helvetica Neue"/>
              </a:rPr>
              <a:t>Transistors replaced vacuum tubes allowing computers to become smaller, faster, cheaper, more energy-efficient and more reliable than their first-generation predecessors.</a:t>
            </a:r>
          </a:p>
          <a:p>
            <a:pPr marL="285750" indent="-285750">
              <a:lnSpc>
                <a:spcPct val="200000"/>
              </a:lnSpc>
              <a:buFont typeface="Arial" panose="020B0604020202020204" pitchFamily="34" charset="0"/>
              <a:buChar char="•"/>
            </a:pPr>
            <a:r>
              <a:rPr lang="en-US" dirty="0">
                <a:solidFill>
                  <a:srgbClr val="3B3835"/>
                </a:solidFill>
                <a:latin typeface="Helvetica Neue"/>
              </a:rPr>
              <a:t>Still relied on punched cards for input and printouts for output.</a:t>
            </a:r>
          </a:p>
          <a:p>
            <a:pPr marL="285750" indent="-285750">
              <a:lnSpc>
                <a:spcPct val="200000"/>
              </a:lnSpc>
              <a:buFont typeface="Arial" panose="020B0604020202020204" pitchFamily="34" charset="0"/>
              <a:buChar char="•"/>
            </a:pPr>
            <a:r>
              <a:rPr lang="en-US" dirty="0">
                <a:solidFill>
                  <a:srgbClr val="3B3835"/>
                </a:solidFill>
                <a:latin typeface="Helvetica Neue"/>
              </a:rPr>
              <a:t>Second-generation computers moved from cryptic binary machine language to symbolic, or assembly, languages, which allowed programmers to specify instructions in words.</a:t>
            </a:r>
          </a:p>
          <a:p>
            <a:pPr marL="285750" indent="-285750">
              <a:lnSpc>
                <a:spcPct val="200000"/>
              </a:lnSpc>
              <a:buFont typeface="Arial" panose="020B0604020202020204" pitchFamily="34" charset="0"/>
              <a:buChar char="•"/>
            </a:pPr>
            <a:r>
              <a:rPr lang="en-US" dirty="0">
                <a:solidFill>
                  <a:srgbClr val="3B3835"/>
                </a:solidFill>
                <a:latin typeface="Helvetica Neue"/>
              </a:rPr>
              <a:t>High-level programming languages like COBOL and FORTRAN were used.</a:t>
            </a:r>
          </a:p>
          <a:p>
            <a:endParaRPr lang="en-US" dirty="0">
              <a:solidFill>
                <a:srgbClr val="3B3835"/>
              </a:solidFill>
              <a:latin typeface="Helvetica Neue"/>
            </a:endParaRPr>
          </a:p>
        </p:txBody>
      </p:sp>
    </p:spTree>
    <p:extLst>
      <p:ext uri="{BB962C8B-B14F-4D97-AF65-F5344CB8AC3E}">
        <p14:creationId xmlns:p14="http://schemas.microsoft.com/office/powerpoint/2010/main" val="67523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D6977C-4A35-4878-8720-80234D59D170}"/>
              </a:ext>
            </a:extLst>
          </p:cNvPr>
          <p:cNvSpPr/>
          <p:nvPr/>
        </p:nvSpPr>
        <p:spPr>
          <a:xfrm>
            <a:off x="470646" y="363417"/>
            <a:ext cx="7906871" cy="6131166"/>
          </a:xfrm>
          <a:prstGeom prst="rect">
            <a:avLst/>
          </a:prstGeom>
        </p:spPr>
        <p:txBody>
          <a:bodyPr wrap="square">
            <a:spAutoFit/>
          </a:bodyPr>
          <a:lstStyle/>
          <a:p>
            <a:r>
              <a:rPr lang="en-US" sz="3200" b="1" u="sng" dirty="0">
                <a:solidFill>
                  <a:srgbClr val="3B3835"/>
                </a:solidFill>
                <a:latin typeface="Helvetica Neue"/>
              </a:rPr>
              <a:t>Third Generation - 1964-1971:</a:t>
            </a:r>
            <a:endParaRPr lang="en-US" b="1" u="sng" dirty="0">
              <a:solidFill>
                <a:srgbClr val="3B3835"/>
              </a:solidFill>
              <a:latin typeface="Helvetica Neue"/>
            </a:endParaRPr>
          </a:p>
          <a:p>
            <a:endParaRPr lang="en-US" dirty="0">
              <a:solidFill>
                <a:srgbClr val="3B3835"/>
              </a:solidFill>
              <a:latin typeface="Helvetica Neue"/>
            </a:endParaRPr>
          </a:p>
          <a:p>
            <a:r>
              <a:rPr lang="en-US" sz="2400" b="1" dirty="0">
                <a:solidFill>
                  <a:srgbClr val="3B3835"/>
                </a:solidFill>
                <a:latin typeface="Helvetica Neue"/>
              </a:rPr>
              <a:t>Integrated Circuits:</a:t>
            </a:r>
            <a:r>
              <a:rPr lang="en-US" dirty="0">
                <a:solidFill>
                  <a:srgbClr val="3B3835"/>
                </a:solidFill>
                <a:latin typeface="Helvetica Neue"/>
              </a:rPr>
              <a:t> </a:t>
            </a:r>
          </a:p>
          <a:p>
            <a:pPr marL="285750" indent="-285750">
              <a:lnSpc>
                <a:spcPct val="200000"/>
              </a:lnSpc>
              <a:buFont typeface="Arial" panose="020B0604020202020204" pitchFamily="34" charset="0"/>
              <a:buChar char="•"/>
            </a:pPr>
            <a:r>
              <a:rPr lang="en-US" dirty="0">
                <a:solidFill>
                  <a:srgbClr val="3B3835"/>
                </a:solidFill>
                <a:latin typeface="Helvetica Neue"/>
              </a:rPr>
              <a:t>Integrated circuit was used, Transistors were miniaturized and placed on silicon chips, called semiconductors, which increased the speed and efficiency of computers.</a:t>
            </a:r>
          </a:p>
          <a:p>
            <a:pPr marL="285750" indent="-285750">
              <a:lnSpc>
                <a:spcPct val="200000"/>
              </a:lnSpc>
              <a:buFont typeface="Arial" panose="020B0604020202020204" pitchFamily="34" charset="0"/>
              <a:buChar char="•"/>
            </a:pPr>
            <a:r>
              <a:rPr lang="en-US" dirty="0">
                <a:solidFill>
                  <a:srgbClr val="3B3835"/>
                </a:solidFill>
                <a:latin typeface="Helvetica Neue"/>
              </a:rPr>
              <a:t>Instead of punched cards and printouts, users interacted through keyboards and monitors and interfaced with an operating system, which allowed the device to run many different applications at one time with a central program that monitored the memory.</a:t>
            </a:r>
          </a:p>
          <a:p>
            <a:pPr marL="285750" indent="-285750">
              <a:lnSpc>
                <a:spcPct val="200000"/>
              </a:lnSpc>
              <a:buFont typeface="Arial" panose="020B0604020202020204" pitchFamily="34" charset="0"/>
              <a:buChar char="•"/>
            </a:pPr>
            <a:r>
              <a:rPr lang="en-US" dirty="0">
                <a:solidFill>
                  <a:srgbClr val="3B3835"/>
                </a:solidFill>
                <a:latin typeface="Helvetica Neue"/>
              </a:rPr>
              <a:t>Computers for the first time became accessible to a mass audience because they were smaller and cheaper than their predecessors.</a:t>
            </a:r>
          </a:p>
        </p:txBody>
      </p:sp>
    </p:spTree>
    <p:extLst>
      <p:ext uri="{BB962C8B-B14F-4D97-AF65-F5344CB8AC3E}">
        <p14:creationId xmlns:p14="http://schemas.microsoft.com/office/powerpoint/2010/main" val="2618630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TotalTime>
  <Words>831</Words>
  <Application>Microsoft Office PowerPoint</Application>
  <PresentationFormat>On-screen Show (4:3)</PresentationFormat>
  <Paragraphs>83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dc:creator>
  <cp:lastModifiedBy>goran nori</cp:lastModifiedBy>
  <cp:revision>40</cp:revision>
  <dcterms:created xsi:type="dcterms:W3CDTF">2020-04-18T10:34:23Z</dcterms:created>
  <dcterms:modified xsi:type="dcterms:W3CDTF">2023-12-14T07:18:28Z</dcterms:modified>
</cp:coreProperties>
</file>